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3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6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7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0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3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5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6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7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8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29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30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31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32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33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34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5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6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37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notesSlides/notesSlide38.xml" ContentType="application/vnd.openxmlformats-officedocument.presentationml.notesSlide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39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notesSlides/notesSlide40.xml" ContentType="application/vnd.openxmlformats-officedocument.presentationml.notesSlide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41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42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43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notesSlides/notesSlide44.xml" ContentType="application/vnd.openxmlformats-officedocument.presentationml.notesSlid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notesSlides/notesSlide45.xml" ContentType="application/vnd.openxmlformats-officedocument.presentationml.notesSlide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46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notesSlides/notesSlide47.xml" ContentType="application/vnd.openxmlformats-officedocument.presentationml.notesSlide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notesSlides/notesSlide48.xml" ContentType="application/vnd.openxmlformats-officedocument.presentationml.notesSlide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notesSlides/notesSlide49.xml" ContentType="application/vnd.openxmlformats-officedocument.presentationml.notesSlide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notesSlides/notesSlide50.xml" ContentType="application/vnd.openxmlformats-officedocument.presentationml.notesSlide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notesSlides/notesSlide51.xml" ContentType="application/vnd.openxmlformats-officedocument.presentationml.notesSlide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notesSlides/notesSlide52.xml" ContentType="application/vnd.openxmlformats-officedocument.presentationml.notesSlide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53.xml" ContentType="application/vnd.openxmlformats-officedocument.presentationml.notesSlide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notesSlides/notesSlide54.xml" ContentType="application/vnd.openxmlformats-officedocument.presentationml.notesSlide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notesSlides/notesSlide55.xml" ContentType="application/vnd.openxmlformats-officedocument.presentationml.notesSlide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notesSlides/notesSlide56.xml" ContentType="application/vnd.openxmlformats-officedocument.presentationml.notesSlide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notesSlides/notesSlide57.xml" ContentType="application/vnd.openxmlformats-officedocument.presentationml.notesSlide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notesSlides/notesSlide58.xml" ContentType="application/vnd.openxmlformats-officedocument.presentationml.notesSlide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notesSlides/notesSlide59.xml" ContentType="application/vnd.openxmlformats-officedocument.presentationml.notesSlide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notesSlides/notesSlide60.xml" ContentType="application/vnd.openxmlformats-officedocument.presentationml.notesSlide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notesSlides/notesSlide61.xml" ContentType="application/vnd.openxmlformats-officedocument.presentationml.notesSlide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notesSlides/notesSlide62.xml" ContentType="application/vnd.openxmlformats-officedocument.presentationml.notesSlide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notesSlides/notesSlide63.xml" ContentType="application/vnd.openxmlformats-officedocument.presentationml.notesSlide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notesSlides/notesSlide64.xml" ContentType="application/vnd.openxmlformats-officedocument.presentationml.notesSlide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65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notesSlides/notesSlide66.xml" ContentType="application/vnd.openxmlformats-officedocument.presentationml.notesSlide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67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notesSlides/notesSlide68.xml" ContentType="application/vnd.openxmlformats-officedocument.presentationml.notesSlide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notesSlides/notesSlide69.xml" ContentType="application/vnd.openxmlformats-officedocument.presentationml.notesSlide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notesSlides/notesSlide70.xml" ContentType="application/vnd.openxmlformats-officedocument.presentationml.notesSlide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notesSlides/notesSlide71.xml" ContentType="application/vnd.openxmlformats-officedocument.presentationml.notesSlide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notesSlides/notesSlide72.xml" ContentType="application/vnd.openxmlformats-officedocument.presentationml.notesSlide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notesSlides/notesSlide73.xml" ContentType="application/vnd.openxmlformats-officedocument.presentationml.notesSlide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notesSlides/notesSlide74.xml" ContentType="application/vnd.openxmlformats-officedocument.presentationml.notesSlide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notesSlides/notesSlide75.xml" ContentType="application/vnd.openxmlformats-officedocument.presentationml.notesSlide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notesSlides/notesSlide76.xml" ContentType="application/vnd.openxmlformats-officedocument.presentationml.notesSlide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notesSlides/notesSlide77.xml" ContentType="application/vnd.openxmlformats-officedocument.presentationml.notesSlide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notesSlides/notesSlide78.xml" ContentType="application/vnd.openxmlformats-officedocument.presentationml.notesSlide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notesSlides/notesSlide79.xml" ContentType="application/vnd.openxmlformats-officedocument.presentationml.notesSlide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notesSlides/notesSlide80.xml" ContentType="application/vnd.openxmlformats-officedocument.presentationml.notesSlide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notesSlides/notesSlide81.xml" ContentType="application/vnd.openxmlformats-officedocument.presentationml.notesSlide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notesSlides/notesSlide82.xml" ContentType="application/vnd.openxmlformats-officedocument.presentationml.notesSlide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notesSlides/notesSlide83.xml" ContentType="application/vnd.openxmlformats-officedocument.presentationml.notesSlide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notesSlides/notesSlide84.xml" ContentType="application/vnd.openxmlformats-officedocument.presentationml.notesSlide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notesSlides/notesSlide85.xml" ContentType="application/vnd.openxmlformats-officedocument.presentationml.notesSlide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notesSlides/notesSlide86.xml" ContentType="application/vnd.openxmlformats-officedocument.presentationml.notesSlide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notesSlides/notesSlide87.xml" ContentType="application/vnd.openxmlformats-officedocument.presentationml.notesSlide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notesSlides/notesSlide88.xml" ContentType="application/vnd.openxmlformats-officedocument.presentationml.notesSlide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notesSlides/notesSlide89.xml" ContentType="application/vnd.openxmlformats-officedocument.presentationml.notesSlide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notesSlides/notesSlide90.xml" ContentType="application/vnd.openxmlformats-officedocument.presentationml.notesSlide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notesSlides/notesSlide91.xml" ContentType="application/vnd.openxmlformats-officedocument.presentationml.notesSlide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notesSlides/notesSlide92.xml" ContentType="application/vnd.openxmlformats-officedocument.presentationml.notesSlide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notesSlides/notesSlide93.xml" ContentType="application/vnd.openxmlformats-officedocument.presentationml.notesSlide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notesSlides/notesSlide94.xml" ContentType="application/vnd.openxmlformats-officedocument.presentationml.notesSlide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notesSlides/notesSlide95.xml" ContentType="application/vnd.openxmlformats-officedocument.presentationml.notesSlide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notesSlides/notesSlide96.xml" ContentType="application/vnd.openxmlformats-officedocument.presentationml.notesSlide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notesSlides/notesSlide97.xml" ContentType="application/vnd.openxmlformats-officedocument.presentationml.notesSlide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notesSlides/notesSlide98.xml" ContentType="application/vnd.openxmlformats-officedocument.presentationml.notesSlide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notesSlides/notesSlide99.xml" ContentType="application/vnd.openxmlformats-officedocument.presentationml.notesSlide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notesSlides/notesSlide100.xml" ContentType="application/vnd.openxmlformats-officedocument.presentationml.notesSlide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notesSlides/notesSlide101.xml" ContentType="application/vnd.openxmlformats-officedocument.presentationml.notesSlide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notesSlides/notesSlide102.xml" ContentType="application/vnd.openxmlformats-officedocument.presentationml.notesSlide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notesSlides/notesSlide103.xml" ContentType="application/vnd.openxmlformats-officedocument.presentationml.notesSlide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notesSlides/notesSlide104.xml" ContentType="application/vnd.openxmlformats-officedocument.presentationml.notesSlide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7" r:id="rId4"/>
    <p:sldMasterId id="2147483839" r:id="rId5"/>
  </p:sldMasterIdLst>
  <p:notesMasterIdLst>
    <p:notesMasterId r:id="rId116"/>
  </p:notesMasterIdLst>
  <p:handoutMasterIdLst>
    <p:handoutMasterId r:id="rId117"/>
  </p:handoutMasterIdLst>
  <p:sldIdLst>
    <p:sldId id="707" r:id="rId6"/>
    <p:sldId id="708" r:id="rId7"/>
    <p:sldId id="602" r:id="rId8"/>
    <p:sldId id="601" r:id="rId9"/>
    <p:sldId id="603" r:id="rId10"/>
    <p:sldId id="604" r:id="rId11"/>
    <p:sldId id="606" r:id="rId12"/>
    <p:sldId id="727" r:id="rId13"/>
    <p:sldId id="728" r:id="rId14"/>
    <p:sldId id="607" r:id="rId15"/>
    <p:sldId id="608" r:id="rId16"/>
    <p:sldId id="609" r:id="rId17"/>
    <p:sldId id="718" r:id="rId18"/>
    <p:sldId id="726" r:id="rId19"/>
    <p:sldId id="611" r:id="rId20"/>
    <p:sldId id="612" r:id="rId21"/>
    <p:sldId id="729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719" r:id="rId32"/>
    <p:sldId id="622" r:id="rId33"/>
    <p:sldId id="730" r:id="rId34"/>
    <p:sldId id="623" r:id="rId35"/>
    <p:sldId id="624" r:id="rId36"/>
    <p:sldId id="625" r:id="rId37"/>
    <p:sldId id="626" r:id="rId38"/>
    <p:sldId id="716" r:id="rId39"/>
    <p:sldId id="628" r:id="rId40"/>
    <p:sldId id="629" r:id="rId41"/>
    <p:sldId id="630" r:id="rId42"/>
    <p:sldId id="631" r:id="rId43"/>
    <p:sldId id="632" r:id="rId44"/>
    <p:sldId id="633" r:id="rId45"/>
    <p:sldId id="634" r:id="rId46"/>
    <p:sldId id="635" r:id="rId47"/>
    <p:sldId id="636" r:id="rId48"/>
    <p:sldId id="637" r:id="rId49"/>
    <p:sldId id="638" r:id="rId50"/>
    <p:sldId id="639" r:id="rId51"/>
    <p:sldId id="640" r:id="rId52"/>
    <p:sldId id="641" r:id="rId53"/>
    <p:sldId id="644" r:id="rId54"/>
    <p:sldId id="647" r:id="rId55"/>
    <p:sldId id="648" r:id="rId56"/>
    <p:sldId id="643" r:id="rId57"/>
    <p:sldId id="649" r:id="rId58"/>
    <p:sldId id="650" r:id="rId59"/>
    <p:sldId id="651" r:id="rId60"/>
    <p:sldId id="652" r:id="rId61"/>
    <p:sldId id="653" r:id="rId62"/>
    <p:sldId id="654" r:id="rId63"/>
    <p:sldId id="655" r:id="rId64"/>
    <p:sldId id="656" r:id="rId65"/>
    <p:sldId id="657" r:id="rId66"/>
    <p:sldId id="658" r:id="rId67"/>
    <p:sldId id="709" r:id="rId68"/>
    <p:sldId id="660" r:id="rId69"/>
    <p:sldId id="664" r:id="rId70"/>
    <p:sldId id="665" r:id="rId71"/>
    <p:sldId id="666" r:id="rId72"/>
    <p:sldId id="667" r:id="rId73"/>
    <p:sldId id="668" r:id="rId74"/>
    <p:sldId id="706" r:id="rId75"/>
    <p:sldId id="670" r:id="rId76"/>
    <p:sldId id="711" r:id="rId77"/>
    <p:sldId id="712" r:id="rId78"/>
    <p:sldId id="671" r:id="rId79"/>
    <p:sldId id="717" r:id="rId80"/>
    <p:sldId id="672" r:id="rId81"/>
    <p:sldId id="673" r:id="rId82"/>
    <p:sldId id="674" r:id="rId83"/>
    <p:sldId id="675" r:id="rId84"/>
    <p:sldId id="676" r:id="rId85"/>
    <p:sldId id="710" r:id="rId86"/>
    <p:sldId id="678" r:id="rId87"/>
    <p:sldId id="679" r:id="rId88"/>
    <p:sldId id="680" r:id="rId89"/>
    <p:sldId id="681" r:id="rId90"/>
    <p:sldId id="682" r:id="rId91"/>
    <p:sldId id="683" r:id="rId92"/>
    <p:sldId id="684" r:id="rId93"/>
    <p:sldId id="685" r:id="rId94"/>
    <p:sldId id="686" r:id="rId95"/>
    <p:sldId id="687" r:id="rId96"/>
    <p:sldId id="688" r:id="rId97"/>
    <p:sldId id="689" r:id="rId98"/>
    <p:sldId id="690" r:id="rId99"/>
    <p:sldId id="691" r:id="rId100"/>
    <p:sldId id="692" r:id="rId101"/>
    <p:sldId id="693" r:id="rId102"/>
    <p:sldId id="694" r:id="rId103"/>
    <p:sldId id="695" r:id="rId104"/>
    <p:sldId id="696" r:id="rId105"/>
    <p:sldId id="697" r:id="rId106"/>
    <p:sldId id="698" r:id="rId107"/>
    <p:sldId id="699" r:id="rId108"/>
    <p:sldId id="720" r:id="rId109"/>
    <p:sldId id="723" r:id="rId110"/>
    <p:sldId id="700" r:id="rId111"/>
    <p:sldId id="721" r:id="rId112"/>
    <p:sldId id="725" r:id="rId113"/>
    <p:sldId id="702" r:id="rId114"/>
    <p:sldId id="703" r:id="rId115"/>
  </p:sldIdLst>
  <p:sldSz cx="9144000" cy="6858000" type="screen4x3"/>
  <p:notesSz cx="7099300" cy="10234613"/>
  <p:custDataLst>
    <p:tags r:id="rId11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008000"/>
    <a:srgbClr val="993300"/>
    <a:srgbClr val="99FF99"/>
    <a:srgbClr val="333399"/>
    <a:srgbClr val="CC0000"/>
    <a:srgbClr val="CC9900"/>
    <a:srgbClr val="00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8990" autoAdjust="0"/>
  </p:normalViewPr>
  <p:slideViewPr>
    <p:cSldViewPr snapToGrid="0">
      <p:cViewPr varScale="1">
        <p:scale>
          <a:sx n="68" d="100"/>
          <a:sy n="68" d="100"/>
        </p:scale>
        <p:origin x="-1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9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7" tIns="46844" rIns="93687" bIns="4684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9" y="2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0" y="4861781"/>
            <a:ext cx="5678823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9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 defTabSz="99055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3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A0BF-4CFC-4DFB-9F1E-2B744F6F0C0C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3D9ED-4115-4548-BACF-9F4261FD846D}" type="slidenum">
              <a:rPr lang="en-US"/>
              <a:pPr/>
              <a:t>106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BB5BA-C7D3-4D09-B2AD-6BEC8A788275}" type="slidenum">
              <a:rPr lang="en-US"/>
              <a:pPr/>
              <a:t>107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D37D-6DEF-4224-BBA4-4B209D4AA6FF}" type="slidenum">
              <a:rPr lang="en-US"/>
              <a:pPr/>
              <a:t>109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1AEC8-4C73-4A5B-B947-0D47C2897D9B}" type="slidenum">
              <a:rPr lang="en-US"/>
              <a:pPr/>
              <a:t>110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CCFF9-7CB5-4F2C-97ED-DAA3CD5394EC}" type="slidenum">
              <a:rPr lang="en-US"/>
              <a:pPr/>
              <a:t>12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Zeilen</a:t>
            </a:r>
            <a:r>
              <a:rPr lang="de-CH" baseline="0" noProof="0" dirty="0" smtClean="0"/>
              <a:t> und Spalten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15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5435A-402D-480B-845D-5B34AEC968A6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17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20CA8-F470-4A2E-AC36-9A7AA7852F4E}" type="slidenum">
              <a:rPr lang="en-US"/>
              <a:pPr/>
              <a:t>18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EC54B-33FB-4CC8-B2D8-1A760982B5A5}" type="slidenum">
              <a:rPr lang="en-US"/>
              <a:pPr/>
              <a:t>19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F2DB-3810-438D-9E94-CC9FC7B25A50}" type="slidenum">
              <a:rPr lang="en-US"/>
              <a:pPr/>
              <a:t>20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noProof="0" dirty="0" smtClean="0"/>
              <a:t>anwendbar</a:t>
            </a:r>
            <a:r>
              <a:rPr lang="de-CH" baseline="0" noProof="0" dirty="0" smtClean="0"/>
              <a:t> sein auf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AE395-C793-40FB-BFCA-C693DEF78CD3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9F6B2-F9C6-41E1-8A6C-159618C728C3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03A7E-94C2-4E60-A4A5-01408E2B9D6F}" type="slidenum">
              <a:rPr lang="en-US"/>
              <a:pPr/>
              <a:t>22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485E8-3685-4BD6-9D2A-45907D0700CF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16D5-3DE2-4ECD-8958-D7C272D1542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C4B9-EEF2-4510-B29F-9CC0631FFD98}" type="slidenum">
              <a:rPr lang="en-US"/>
              <a:pPr/>
              <a:t>25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8BFF7-6906-4410-980D-E28B29A2824E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C287C-4BB0-4203-944D-A5C631009845}" type="slidenum">
              <a:rPr lang="en-US"/>
              <a:pPr/>
              <a:t>27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662D6-42EA-498B-BF8F-6C52D83AE6B2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A899C-9590-4A18-B83F-1CE31EF91EEE}" type="slidenum">
              <a:rPr lang="en-US"/>
              <a:pPr/>
              <a:t>30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59E7E-7AAB-4BF5-8656-7B1E0396A3C5}" type="slidenum">
              <a:rPr lang="en-US"/>
              <a:pPr/>
              <a:t>31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BD23-755B-4188-9510-FE9A49EE3E04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Geschirr</a:t>
            </a:r>
            <a:r>
              <a:rPr lang="en-GB" dirty="0" smtClean="0"/>
              <a:t> </a:t>
            </a:r>
            <a:r>
              <a:rPr lang="en-GB" dirty="0" err="1" smtClean="0"/>
              <a:t>spülen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767C5-CD7C-40F7-B06E-4AC46BC0166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43108-6471-4453-AE81-12CA0C7AE3ED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34BB9-39F3-4129-BAFE-3FCEDB4AD6A8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E4266-974C-48AE-9F9E-A2DCA124D962}" type="slidenum">
              <a:rPr lang="en-US"/>
              <a:pPr/>
              <a:t>36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1E361-1397-4E61-8494-B45A9B7BB027}" type="slidenum">
              <a:rPr lang="en-US"/>
              <a:pPr/>
              <a:t>37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B7736-419A-48A0-8A50-0A0668593137}" type="slidenum">
              <a:rPr lang="en-US"/>
              <a:pPr/>
              <a:t>38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91E6-54A3-4B4B-9D62-2D1D843283D0}" type="slidenum">
              <a:rPr lang="en-US"/>
              <a:pPr/>
              <a:t>39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BEA73-F815-48A1-8170-AFB43F5BF405}" type="slidenum">
              <a:rPr lang="en-US"/>
              <a:pPr/>
              <a:t>40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EACF-404E-422C-98D1-6676569C0223}" type="slidenum">
              <a:rPr lang="en-US"/>
              <a:pPr/>
              <a:t>41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0100E-9645-4181-B8EC-089C20FA6E5A}" type="slidenum">
              <a:rPr lang="en-US"/>
              <a:pPr/>
              <a:t>42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6875"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86952-59FB-4E1A-8F1D-B4870F46E028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8C84E-1253-4890-BDA9-5A40E5AD60C6}" type="slidenum">
              <a:rPr lang="en-US"/>
              <a:pPr/>
              <a:t>43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6F36E-B363-4CBF-824D-B2FF47FD90F8}" type="slidenum">
              <a:rPr lang="en-US"/>
              <a:pPr/>
              <a:t>44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23A27-7EBB-4441-B862-41F0DABCAB2D}" type="slidenum">
              <a:rPr lang="en-US"/>
              <a:pPr/>
              <a:t>45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C3263-C7C0-4F88-87CA-2E6CD2181F42}" type="slidenum">
              <a:rPr lang="en-US"/>
              <a:pPr/>
              <a:t>46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8F1FE-D80F-4E03-B30B-17A3FA8412AA}" type="slidenum">
              <a:rPr lang="en-US"/>
              <a:pPr/>
              <a:t>47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FAF2E-F567-4A84-A0DE-DC13883C5F1B}" type="slidenum">
              <a:rPr lang="en-US"/>
              <a:pPr/>
              <a:t>48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0376-E5A5-45BA-B57D-AD80946F997E}" type="slidenum">
              <a:rPr lang="en-US"/>
              <a:pPr/>
              <a:t>49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B742-6091-4DD3-8B06-84C4D0600CB9}" type="slidenum">
              <a:rPr lang="en-US"/>
              <a:pPr/>
              <a:t>51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52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8D97F-C19C-43BC-9A50-A5AD09819A3E}" type="slidenum">
              <a:rPr lang="en-US"/>
              <a:pPr/>
              <a:t>53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40447-8ADC-4C4A-B2A1-AC43A5AFCEC9}" type="slidenum">
              <a:rPr lang="en-US"/>
              <a:pPr/>
              <a:t>6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de-CH" noProof="0" dirty="0" smtClean="0"/>
              <a:t>n einer einleitenden Vorlesung</a:t>
            </a:r>
            <a:endParaRPr lang="de-CH" noProof="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EC8E1-DAEF-4FA7-98A3-714DA21B8619}" type="slidenum">
              <a:rPr lang="en-US"/>
              <a:pPr/>
              <a:t>54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A1416-CA37-45A5-82B8-C8E31456B8C3}" type="slidenum">
              <a:rPr lang="en-US"/>
              <a:pPr/>
              <a:t>55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28A2-230F-41AA-BE05-6ADE25D31A1C}" type="slidenum">
              <a:rPr lang="en-US"/>
              <a:pPr/>
              <a:t>56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556E6-F8BE-4F28-8C10-7F49149B1310}" type="slidenum">
              <a:rPr lang="en-US"/>
              <a:pPr/>
              <a:t>57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BF62D-A16B-469D-8C4A-7A11035BB81A}" type="slidenum">
              <a:rPr lang="en-US"/>
              <a:pPr/>
              <a:t>58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343FF-DD4D-4BD1-AA3E-ED069D34591F}" type="slidenum">
              <a:rPr lang="en-US"/>
              <a:pPr/>
              <a:t>59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1B9E8-8897-4EB3-90BF-B6DF8A833080}" type="slidenum">
              <a:rPr lang="en-US"/>
              <a:pPr/>
              <a:t>60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B0919-59FE-4631-9C50-7C7176D0C27B}" type="slidenum">
              <a:rPr lang="en-US"/>
              <a:pPr/>
              <a:t>61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CD244-54CE-4A7C-93F2-A276C16EB492}" type="slidenum">
              <a:rPr lang="en-US"/>
              <a:pPr/>
              <a:t>62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63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4C145-E227-42FD-B106-F7A2E46FD786}" type="slidenum">
              <a:rPr lang="en-US"/>
              <a:pPr/>
              <a:t>64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D992E-76CC-49EB-860A-5C66DF212CAA}" type="slidenum">
              <a:rPr lang="en-US"/>
              <a:pPr/>
              <a:t>65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2733-CA30-4D71-B083-BB5EBAE77924}" type="slidenum">
              <a:rPr lang="en-US"/>
              <a:pPr/>
              <a:t>66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2053B-A98B-44A4-9385-8EAF3A350F4C}" type="slidenum">
              <a:rPr lang="en-US"/>
              <a:pPr/>
              <a:t>67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DC52-DDCC-412C-9E6B-AAA00F16F85E}" type="slidenum">
              <a:rPr lang="en-US"/>
              <a:pPr/>
              <a:t>68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12190-8DF2-4AAB-BF57-659BDE04E700}" type="slidenum">
              <a:rPr lang="en-US"/>
              <a:pPr/>
              <a:t>69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70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F11FF-8EE9-4707-9242-4B1C305451FA}" type="slidenum">
              <a:rPr lang="en-US"/>
              <a:pPr/>
              <a:t>71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73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74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8E16-3369-4AF8-8DB4-9C8EB210BB85}" type="slidenum">
              <a:rPr lang="en-US"/>
              <a:pPr/>
              <a:t>75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durchlaufen</a:t>
            </a:r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A397-45C9-401A-9E6B-A32CB0DB53F7}" type="slidenum">
              <a:rPr lang="en-US"/>
              <a:pPr/>
              <a:t>76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E19BC-50BA-461B-B408-CEBDF9181C1C}" type="slidenum">
              <a:rPr lang="en-US"/>
              <a:pPr/>
              <a:t>77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FBF1A-67DC-4A68-AC53-2C7CFE8D1E34}" type="slidenum">
              <a:rPr lang="en-US"/>
              <a:pPr/>
              <a:t>78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3D34-5F35-4380-968D-56E758802616}" type="slidenum">
              <a:rPr lang="en-US"/>
              <a:pPr/>
              <a:t>79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A152E-23F3-4C1E-B417-38FA14972041}" type="slidenum">
              <a:rPr lang="en-US"/>
              <a:pPr/>
              <a:t>80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EABE2-5106-4A99-91DC-E2119965DBE2}" type="slidenum">
              <a:rPr lang="en-US"/>
              <a:pPr/>
              <a:t>81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4"/>
            <a:ext cx="5680075" cy="46037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45E0A-9BD4-4707-85AF-94C17771AE8C}" type="slidenum">
              <a:rPr lang="en-US"/>
              <a:pPr/>
              <a:t>82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A5220-58D4-412C-B310-68BB3D43845F}" type="slidenum">
              <a:rPr lang="en-US"/>
              <a:pPr/>
              <a:t>83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B8FAA-8646-4DF1-9757-D43AF3717895}" type="slidenum">
              <a:rPr lang="en-US"/>
              <a:pPr/>
              <a:t>84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4E164-ADC4-4EA4-BD58-478F2D8091EB}" type="slidenum">
              <a:rPr lang="en-US"/>
              <a:pPr/>
              <a:t>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Kernkraftwerk</a:t>
            </a:r>
            <a:endParaRPr lang="en-GB" dirty="0" smtClean="0"/>
          </a:p>
          <a:p>
            <a:r>
              <a:rPr lang="en-GB" dirty="0" err="1" smtClean="0"/>
              <a:t>Umbauen</a:t>
            </a:r>
            <a:r>
              <a:rPr lang="en-GB" dirty="0" smtClean="0"/>
              <a:t> -- </a:t>
            </a:r>
            <a:r>
              <a:rPr lang="en-GB" dirty="0" err="1" smtClean="0"/>
              <a:t>neustreichen</a:t>
            </a:r>
            <a:endParaRPr lang="en-GB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DA076-5232-44F2-AC2F-AB6808A1D108}" type="slidenum">
              <a:rPr lang="en-US"/>
              <a:pPr/>
              <a:t>85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8753-3B15-4F81-A769-F652F79DB69F}" type="slidenum">
              <a:rPr lang="en-US"/>
              <a:pPr/>
              <a:t>86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26F6B-A453-42A3-8EC4-8340F5ADE34F}" type="slidenum">
              <a:rPr lang="en-US"/>
              <a:pPr/>
              <a:t>87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F6E4-75F0-45D3-93AB-AC06576AA863}" type="slidenum">
              <a:rPr lang="en-US"/>
              <a:pPr/>
              <a:t>88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92C39-DF4B-4BF0-9F3B-C128A3C85218}" type="slidenum">
              <a:rPr lang="en-US"/>
              <a:pPr/>
              <a:t>89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4A055-5BA8-4263-AA19-39935F29601A}" type="slidenum">
              <a:rPr lang="en-US"/>
              <a:pPr/>
              <a:t>90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7935E-F192-4961-A308-0B9779454E92}" type="slidenum">
              <a:rPr lang="en-US"/>
              <a:pPr/>
              <a:t>91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ECAD0-00A0-423C-B073-F8FF0F538DE8}" type="slidenum">
              <a:rPr lang="en-US"/>
              <a:pPr/>
              <a:t>92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substrahieren</a:t>
            </a:r>
            <a:endParaRPr lang="de-DE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AA92-FDFA-4C3E-955C-8988417612E9}" type="slidenum">
              <a:rPr lang="en-US"/>
              <a:pPr/>
              <a:t>93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B4F7-7ACE-40B5-A41C-1582683BF4FA}" type="slidenum">
              <a:rPr lang="en-US"/>
              <a:pPr/>
              <a:t>94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C39A9-BD57-4B65-B1D2-A274EBDC93C7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sichtbar</a:t>
            </a:r>
            <a:r>
              <a:rPr lang="en-GB" dirty="0" smtClean="0"/>
              <a:t> </a:t>
            </a:r>
            <a:r>
              <a:rPr lang="en-GB" dirty="0" err="1" smtClean="0"/>
              <a:t>machen</a:t>
            </a:r>
            <a:r>
              <a:rPr lang="en-GB" dirty="0" smtClean="0"/>
              <a:t>, </a:t>
            </a:r>
            <a:r>
              <a:rPr lang="en-GB" dirty="0" err="1" smtClean="0"/>
              <a:t>zeigen</a:t>
            </a:r>
            <a:endParaRPr lang="en-GB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28613-A660-4E0B-904C-86382531ED5F}" type="slidenum">
              <a:rPr lang="en-US"/>
              <a:pPr/>
              <a:t>95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0B2DA-BF43-447B-9258-07E79E49F521}" type="slidenum">
              <a:rPr lang="en-US"/>
              <a:pPr/>
              <a:t>96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EF3C-310E-41BF-862F-B1068C12A17D}" type="slidenum">
              <a:rPr lang="en-US"/>
              <a:pPr/>
              <a:t>97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FA69E-2F7D-4189-878B-7B6360454243}" type="slidenum">
              <a:rPr lang="en-US"/>
              <a:pPr/>
              <a:t>98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8E600-0E1C-45BF-8FFC-1B135411212C}" type="slidenum">
              <a:rPr lang="en-US"/>
              <a:pPr/>
              <a:t>99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4C011-900F-4233-B54C-91878EC084B4}" type="slidenum">
              <a:rPr lang="en-US"/>
              <a:pPr/>
              <a:t>100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A1770-D835-4607-A20C-F26D6E83CAD9}" type="slidenum">
              <a:rPr lang="en-US"/>
              <a:pPr/>
              <a:t>101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54DA-EAD8-44A1-81A8-383464F4AFDA}" type="slidenum">
              <a:rPr lang="en-US"/>
              <a:pPr/>
              <a:t>102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EAB0B-4596-4CC5-B291-5FBE36E4CA72}" type="slidenum">
              <a:rPr lang="en-US"/>
              <a:pPr/>
              <a:t>103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7D6BC-1CBA-467D-BEB1-8646A94BFC62}" type="slidenum">
              <a:rPr lang="en-US"/>
              <a:pPr/>
              <a:t>104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1750" cy="3835400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35413" y="6615113"/>
            <a:ext cx="4681537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19: Topological Sort I</a:t>
            </a:r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02-Dec-13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>
                <a:solidFill>
                  <a:prstClr val="black"/>
                </a:solidFill>
              </a:rPr>
              <a:pPr/>
              <a:t>02-Dec-13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D28B793-CDE4-4FCB-817D-623FF8B77B9E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FF36E633-28CF-4D62-ACF0-1191B62216C6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B65DD8F6-D24E-4DF1-84B0-002814DDB2C0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Intro. to Programming, lecture 4: the interfaces of a class   </a:t>
            </a:r>
            <a:fld id="{22464A84-E4F9-4EE3-B6F1-D7E384E58E44}" type="slidenum">
              <a:rPr lang="en-US" sz="1000">
                <a:solidFill>
                  <a:srgbClr val="000000"/>
                </a:solidFill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35413" y="6615113"/>
            <a:ext cx="4681537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19: Topological Sort I</a:t>
            </a:r>
            <a:endParaRPr lang="en-US" sz="1000">
              <a:solidFill>
                <a:srgbClr val="000000"/>
              </a:solidFill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37640" y="122239"/>
            <a:ext cx="154755" cy="17296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37640" y="122239"/>
            <a:ext cx="154755" cy="172961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1455.xml"/><Relationship Id="rId2" Type="http://schemas.openxmlformats.org/officeDocument/2006/relationships/tags" Target="../tags/tag1454.xml"/><Relationship Id="rId1" Type="http://schemas.openxmlformats.org/officeDocument/2006/relationships/tags" Target="../tags/tag1453.xml"/><Relationship Id="rId5" Type="http://schemas.openxmlformats.org/officeDocument/2006/relationships/notesSlide" Target="../notesSlides/notesSlide95.xml"/><Relationship Id="rId4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7.xml"/><Relationship Id="rId1" Type="http://schemas.openxmlformats.org/officeDocument/2006/relationships/tags" Target="../tags/tag1456.xml"/><Relationship Id="rId4" Type="http://schemas.openxmlformats.org/officeDocument/2006/relationships/notesSlide" Target="../notesSlides/notesSlide96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tags" Target="../tags/tag1470.xml"/><Relationship Id="rId18" Type="http://schemas.openxmlformats.org/officeDocument/2006/relationships/tags" Target="../tags/tag1475.xml"/><Relationship Id="rId26" Type="http://schemas.openxmlformats.org/officeDocument/2006/relationships/tags" Target="../tags/tag1483.xml"/><Relationship Id="rId39" Type="http://schemas.openxmlformats.org/officeDocument/2006/relationships/tags" Target="../tags/tag1496.xml"/><Relationship Id="rId3" Type="http://schemas.openxmlformats.org/officeDocument/2006/relationships/tags" Target="../tags/tag1460.xml"/><Relationship Id="rId21" Type="http://schemas.openxmlformats.org/officeDocument/2006/relationships/tags" Target="../tags/tag1478.xml"/><Relationship Id="rId34" Type="http://schemas.openxmlformats.org/officeDocument/2006/relationships/tags" Target="../tags/tag1491.xml"/><Relationship Id="rId42" Type="http://schemas.openxmlformats.org/officeDocument/2006/relationships/tags" Target="../tags/tag1499.xml"/><Relationship Id="rId47" Type="http://schemas.openxmlformats.org/officeDocument/2006/relationships/tags" Target="../tags/tag1504.xml"/><Relationship Id="rId50" Type="http://schemas.openxmlformats.org/officeDocument/2006/relationships/tags" Target="../tags/tag1507.xml"/><Relationship Id="rId7" Type="http://schemas.openxmlformats.org/officeDocument/2006/relationships/tags" Target="../tags/tag1464.xml"/><Relationship Id="rId12" Type="http://schemas.openxmlformats.org/officeDocument/2006/relationships/tags" Target="../tags/tag1469.xml"/><Relationship Id="rId17" Type="http://schemas.openxmlformats.org/officeDocument/2006/relationships/tags" Target="../tags/tag1474.xml"/><Relationship Id="rId25" Type="http://schemas.openxmlformats.org/officeDocument/2006/relationships/tags" Target="../tags/tag1482.xml"/><Relationship Id="rId33" Type="http://schemas.openxmlformats.org/officeDocument/2006/relationships/tags" Target="../tags/tag1490.xml"/><Relationship Id="rId38" Type="http://schemas.openxmlformats.org/officeDocument/2006/relationships/tags" Target="../tags/tag1495.xml"/><Relationship Id="rId46" Type="http://schemas.openxmlformats.org/officeDocument/2006/relationships/tags" Target="../tags/tag1503.xml"/><Relationship Id="rId2" Type="http://schemas.openxmlformats.org/officeDocument/2006/relationships/tags" Target="../tags/tag1459.xml"/><Relationship Id="rId16" Type="http://schemas.openxmlformats.org/officeDocument/2006/relationships/tags" Target="../tags/tag1473.xml"/><Relationship Id="rId20" Type="http://schemas.openxmlformats.org/officeDocument/2006/relationships/tags" Target="../tags/tag1477.xml"/><Relationship Id="rId29" Type="http://schemas.openxmlformats.org/officeDocument/2006/relationships/tags" Target="../tags/tag1486.xml"/><Relationship Id="rId41" Type="http://schemas.openxmlformats.org/officeDocument/2006/relationships/tags" Target="../tags/tag1498.xml"/><Relationship Id="rId1" Type="http://schemas.openxmlformats.org/officeDocument/2006/relationships/tags" Target="../tags/tag1458.xml"/><Relationship Id="rId6" Type="http://schemas.openxmlformats.org/officeDocument/2006/relationships/tags" Target="../tags/tag1463.xml"/><Relationship Id="rId11" Type="http://schemas.openxmlformats.org/officeDocument/2006/relationships/tags" Target="../tags/tag1468.xml"/><Relationship Id="rId24" Type="http://schemas.openxmlformats.org/officeDocument/2006/relationships/tags" Target="../tags/tag1481.xml"/><Relationship Id="rId32" Type="http://schemas.openxmlformats.org/officeDocument/2006/relationships/tags" Target="../tags/tag1489.xml"/><Relationship Id="rId37" Type="http://schemas.openxmlformats.org/officeDocument/2006/relationships/tags" Target="../tags/tag1494.xml"/><Relationship Id="rId40" Type="http://schemas.openxmlformats.org/officeDocument/2006/relationships/tags" Target="../tags/tag1497.xml"/><Relationship Id="rId45" Type="http://schemas.openxmlformats.org/officeDocument/2006/relationships/tags" Target="../tags/tag1502.xml"/><Relationship Id="rId53" Type="http://schemas.openxmlformats.org/officeDocument/2006/relationships/notesSlide" Target="../notesSlides/notesSlide97.xml"/><Relationship Id="rId5" Type="http://schemas.openxmlformats.org/officeDocument/2006/relationships/tags" Target="../tags/tag1462.xml"/><Relationship Id="rId15" Type="http://schemas.openxmlformats.org/officeDocument/2006/relationships/tags" Target="../tags/tag1472.xml"/><Relationship Id="rId23" Type="http://schemas.openxmlformats.org/officeDocument/2006/relationships/tags" Target="../tags/tag1480.xml"/><Relationship Id="rId28" Type="http://schemas.openxmlformats.org/officeDocument/2006/relationships/tags" Target="../tags/tag1485.xml"/><Relationship Id="rId36" Type="http://schemas.openxmlformats.org/officeDocument/2006/relationships/tags" Target="../tags/tag1493.xml"/><Relationship Id="rId49" Type="http://schemas.openxmlformats.org/officeDocument/2006/relationships/tags" Target="../tags/tag1506.xml"/><Relationship Id="rId10" Type="http://schemas.openxmlformats.org/officeDocument/2006/relationships/tags" Target="../tags/tag1467.xml"/><Relationship Id="rId19" Type="http://schemas.openxmlformats.org/officeDocument/2006/relationships/tags" Target="../tags/tag1476.xml"/><Relationship Id="rId31" Type="http://schemas.openxmlformats.org/officeDocument/2006/relationships/tags" Target="../tags/tag1488.xml"/><Relationship Id="rId44" Type="http://schemas.openxmlformats.org/officeDocument/2006/relationships/tags" Target="../tags/tag150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461.xml"/><Relationship Id="rId9" Type="http://schemas.openxmlformats.org/officeDocument/2006/relationships/tags" Target="../tags/tag1466.xml"/><Relationship Id="rId14" Type="http://schemas.openxmlformats.org/officeDocument/2006/relationships/tags" Target="../tags/tag1471.xml"/><Relationship Id="rId22" Type="http://schemas.openxmlformats.org/officeDocument/2006/relationships/tags" Target="../tags/tag1479.xml"/><Relationship Id="rId27" Type="http://schemas.openxmlformats.org/officeDocument/2006/relationships/tags" Target="../tags/tag1484.xml"/><Relationship Id="rId30" Type="http://schemas.openxmlformats.org/officeDocument/2006/relationships/tags" Target="../tags/tag1487.xml"/><Relationship Id="rId35" Type="http://schemas.openxmlformats.org/officeDocument/2006/relationships/tags" Target="../tags/tag1492.xml"/><Relationship Id="rId43" Type="http://schemas.openxmlformats.org/officeDocument/2006/relationships/tags" Target="../tags/tag1500.xml"/><Relationship Id="rId48" Type="http://schemas.openxmlformats.org/officeDocument/2006/relationships/tags" Target="../tags/tag1505.xml"/><Relationship Id="rId8" Type="http://schemas.openxmlformats.org/officeDocument/2006/relationships/tags" Target="../tags/tag1465.xml"/><Relationship Id="rId51" Type="http://schemas.openxmlformats.org/officeDocument/2006/relationships/tags" Target="../tags/tag150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0.xml"/><Relationship Id="rId1" Type="http://schemas.openxmlformats.org/officeDocument/2006/relationships/tags" Target="../tags/tag1509.xml"/><Relationship Id="rId4" Type="http://schemas.openxmlformats.org/officeDocument/2006/relationships/notesSlide" Target="../notesSlides/notesSlide98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518.xml"/><Relationship Id="rId13" Type="http://schemas.openxmlformats.org/officeDocument/2006/relationships/tags" Target="../tags/tag1523.xml"/><Relationship Id="rId18" Type="http://schemas.openxmlformats.org/officeDocument/2006/relationships/tags" Target="../tags/tag1528.xml"/><Relationship Id="rId26" Type="http://schemas.openxmlformats.org/officeDocument/2006/relationships/tags" Target="../tags/tag1536.xml"/><Relationship Id="rId3" Type="http://schemas.openxmlformats.org/officeDocument/2006/relationships/tags" Target="../tags/tag1513.xml"/><Relationship Id="rId21" Type="http://schemas.openxmlformats.org/officeDocument/2006/relationships/tags" Target="../tags/tag1531.xml"/><Relationship Id="rId34" Type="http://schemas.openxmlformats.org/officeDocument/2006/relationships/tags" Target="../tags/tag1544.xml"/><Relationship Id="rId7" Type="http://schemas.openxmlformats.org/officeDocument/2006/relationships/tags" Target="../tags/tag1517.xml"/><Relationship Id="rId12" Type="http://schemas.openxmlformats.org/officeDocument/2006/relationships/tags" Target="../tags/tag1522.xml"/><Relationship Id="rId17" Type="http://schemas.openxmlformats.org/officeDocument/2006/relationships/tags" Target="../tags/tag1527.xml"/><Relationship Id="rId25" Type="http://schemas.openxmlformats.org/officeDocument/2006/relationships/tags" Target="../tags/tag1535.xml"/><Relationship Id="rId33" Type="http://schemas.openxmlformats.org/officeDocument/2006/relationships/tags" Target="../tags/tag1543.xml"/><Relationship Id="rId2" Type="http://schemas.openxmlformats.org/officeDocument/2006/relationships/tags" Target="../tags/tag1512.xml"/><Relationship Id="rId16" Type="http://schemas.openxmlformats.org/officeDocument/2006/relationships/tags" Target="../tags/tag1526.xml"/><Relationship Id="rId20" Type="http://schemas.openxmlformats.org/officeDocument/2006/relationships/tags" Target="../tags/tag1530.xml"/><Relationship Id="rId29" Type="http://schemas.openxmlformats.org/officeDocument/2006/relationships/tags" Target="../tags/tag1539.xml"/><Relationship Id="rId1" Type="http://schemas.openxmlformats.org/officeDocument/2006/relationships/tags" Target="../tags/tag1511.xml"/><Relationship Id="rId6" Type="http://schemas.openxmlformats.org/officeDocument/2006/relationships/tags" Target="../tags/tag1516.xml"/><Relationship Id="rId11" Type="http://schemas.openxmlformats.org/officeDocument/2006/relationships/tags" Target="../tags/tag1521.xml"/><Relationship Id="rId24" Type="http://schemas.openxmlformats.org/officeDocument/2006/relationships/tags" Target="../tags/tag1534.xml"/><Relationship Id="rId32" Type="http://schemas.openxmlformats.org/officeDocument/2006/relationships/tags" Target="../tags/tag1542.xml"/><Relationship Id="rId37" Type="http://schemas.openxmlformats.org/officeDocument/2006/relationships/notesSlide" Target="../notesSlides/notesSlide99.xml"/><Relationship Id="rId5" Type="http://schemas.openxmlformats.org/officeDocument/2006/relationships/tags" Target="../tags/tag1515.xml"/><Relationship Id="rId15" Type="http://schemas.openxmlformats.org/officeDocument/2006/relationships/tags" Target="../tags/tag1525.xml"/><Relationship Id="rId23" Type="http://schemas.openxmlformats.org/officeDocument/2006/relationships/tags" Target="../tags/tag1533.xml"/><Relationship Id="rId28" Type="http://schemas.openxmlformats.org/officeDocument/2006/relationships/tags" Target="../tags/tag153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20.xml"/><Relationship Id="rId19" Type="http://schemas.openxmlformats.org/officeDocument/2006/relationships/tags" Target="../tags/tag1529.xml"/><Relationship Id="rId31" Type="http://schemas.openxmlformats.org/officeDocument/2006/relationships/tags" Target="../tags/tag1541.xml"/><Relationship Id="rId4" Type="http://schemas.openxmlformats.org/officeDocument/2006/relationships/tags" Target="../tags/tag1514.xml"/><Relationship Id="rId9" Type="http://schemas.openxmlformats.org/officeDocument/2006/relationships/tags" Target="../tags/tag1519.xml"/><Relationship Id="rId14" Type="http://schemas.openxmlformats.org/officeDocument/2006/relationships/tags" Target="../tags/tag1524.xml"/><Relationship Id="rId22" Type="http://schemas.openxmlformats.org/officeDocument/2006/relationships/tags" Target="../tags/tag1532.xml"/><Relationship Id="rId27" Type="http://schemas.openxmlformats.org/officeDocument/2006/relationships/tags" Target="../tags/tag1537.xml"/><Relationship Id="rId30" Type="http://schemas.openxmlformats.org/officeDocument/2006/relationships/tags" Target="../tags/tag1540.xml"/><Relationship Id="rId35" Type="http://schemas.openxmlformats.org/officeDocument/2006/relationships/tags" Target="../tags/tag1545.xml"/></Relationships>
</file>

<file path=ppt/slides/_rels/slide105.xml.rels><?xml version="1.0" encoding="UTF-8" standalone="yes"?>
<Relationships xmlns="http://schemas.openxmlformats.org/package/2006/relationships"><Relationship Id="rId13" Type="http://schemas.openxmlformats.org/officeDocument/2006/relationships/tags" Target="../tags/tag1558.xml"/><Relationship Id="rId18" Type="http://schemas.openxmlformats.org/officeDocument/2006/relationships/tags" Target="../tags/tag1563.xml"/><Relationship Id="rId26" Type="http://schemas.openxmlformats.org/officeDocument/2006/relationships/tags" Target="../tags/tag1571.xml"/><Relationship Id="rId39" Type="http://schemas.openxmlformats.org/officeDocument/2006/relationships/tags" Target="../tags/tag1584.xml"/><Relationship Id="rId3" Type="http://schemas.openxmlformats.org/officeDocument/2006/relationships/tags" Target="../tags/tag1548.xml"/><Relationship Id="rId21" Type="http://schemas.openxmlformats.org/officeDocument/2006/relationships/tags" Target="../tags/tag1566.xml"/><Relationship Id="rId34" Type="http://schemas.openxmlformats.org/officeDocument/2006/relationships/tags" Target="../tags/tag1579.xml"/><Relationship Id="rId42" Type="http://schemas.openxmlformats.org/officeDocument/2006/relationships/tags" Target="../tags/tag1587.xml"/><Relationship Id="rId47" Type="http://schemas.openxmlformats.org/officeDocument/2006/relationships/tags" Target="../tags/tag1592.xml"/><Relationship Id="rId50" Type="http://schemas.openxmlformats.org/officeDocument/2006/relationships/tags" Target="../tags/tag1595.xml"/><Relationship Id="rId7" Type="http://schemas.openxmlformats.org/officeDocument/2006/relationships/tags" Target="../tags/tag1552.xml"/><Relationship Id="rId12" Type="http://schemas.openxmlformats.org/officeDocument/2006/relationships/tags" Target="../tags/tag1557.xml"/><Relationship Id="rId17" Type="http://schemas.openxmlformats.org/officeDocument/2006/relationships/tags" Target="../tags/tag1562.xml"/><Relationship Id="rId25" Type="http://schemas.openxmlformats.org/officeDocument/2006/relationships/tags" Target="../tags/tag1570.xml"/><Relationship Id="rId33" Type="http://schemas.openxmlformats.org/officeDocument/2006/relationships/tags" Target="../tags/tag1578.xml"/><Relationship Id="rId38" Type="http://schemas.openxmlformats.org/officeDocument/2006/relationships/tags" Target="../tags/tag1583.xml"/><Relationship Id="rId46" Type="http://schemas.openxmlformats.org/officeDocument/2006/relationships/tags" Target="../tags/tag1591.xml"/><Relationship Id="rId2" Type="http://schemas.openxmlformats.org/officeDocument/2006/relationships/tags" Target="../tags/tag1547.xml"/><Relationship Id="rId16" Type="http://schemas.openxmlformats.org/officeDocument/2006/relationships/tags" Target="../tags/tag1561.xml"/><Relationship Id="rId20" Type="http://schemas.openxmlformats.org/officeDocument/2006/relationships/tags" Target="../tags/tag1565.xml"/><Relationship Id="rId29" Type="http://schemas.openxmlformats.org/officeDocument/2006/relationships/tags" Target="../tags/tag1574.xml"/><Relationship Id="rId41" Type="http://schemas.openxmlformats.org/officeDocument/2006/relationships/tags" Target="../tags/tag1586.xml"/><Relationship Id="rId1" Type="http://schemas.openxmlformats.org/officeDocument/2006/relationships/tags" Target="../tags/tag1546.xml"/><Relationship Id="rId6" Type="http://schemas.openxmlformats.org/officeDocument/2006/relationships/tags" Target="../tags/tag1551.xml"/><Relationship Id="rId11" Type="http://schemas.openxmlformats.org/officeDocument/2006/relationships/tags" Target="../tags/tag1556.xml"/><Relationship Id="rId24" Type="http://schemas.openxmlformats.org/officeDocument/2006/relationships/tags" Target="../tags/tag1569.xml"/><Relationship Id="rId32" Type="http://schemas.openxmlformats.org/officeDocument/2006/relationships/tags" Target="../tags/tag1577.xml"/><Relationship Id="rId37" Type="http://schemas.openxmlformats.org/officeDocument/2006/relationships/tags" Target="../tags/tag1582.xml"/><Relationship Id="rId40" Type="http://schemas.openxmlformats.org/officeDocument/2006/relationships/tags" Target="../tags/tag1585.xml"/><Relationship Id="rId45" Type="http://schemas.openxmlformats.org/officeDocument/2006/relationships/tags" Target="../tags/tag1590.xml"/><Relationship Id="rId53" Type="http://schemas.openxmlformats.org/officeDocument/2006/relationships/notesSlide" Target="../notesSlides/notesSlide100.xml"/><Relationship Id="rId5" Type="http://schemas.openxmlformats.org/officeDocument/2006/relationships/tags" Target="../tags/tag1550.xml"/><Relationship Id="rId15" Type="http://schemas.openxmlformats.org/officeDocument/2006/relationships/tags" Target="../tags/tag1560.xml"/><Relationship Id="rId23" Type="http://schemas.openxmlformats.org/officeDocument/2006/relationships/tags" Target="../tags/tag1568.xml"/><Relationship Id="rId28" Type="http://schemas.openxmlformats.org/officeDocument/2006/relationships/tags" Target="../tags/tag1573.xml"/><Relationship Id="rId36" Type="http://schemas.openxmlformats.org/officeDocument/2006/relationships/tags" Target="../tags/tag1581.xml"/><Relationship Id="rId49" Type="http://schemas.openxmlformats.org/officeDocument/2006/relationships/tags" Target="../tags/tag1594.xml"/><Relationship Id="rId10" Type="http://schemas.openxmlformats.org/officeDocument/2006/relationships/tags" Target="../tags/tag1555.xml"/><Relationship Id="rId19" Type="http://schemas.openxmlformats.org/officeDocument/2006/relationships/tags" Target="../tags/tag1564.xml"/><Relationship Id="rId31" Type="http://schemas.openxmlformats.org/officeDocument/2006/relationships/tags" Target="../tags/tag1576.xml"/><Relationship Id="rId44" Type="http://schemas.openxmlformats.org/officeDocument/2006/relationships/tags" Target="../tags/tag1589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549.xml"/><Relationship Id="rId9" Type="http://schemas.openxmlformats.org/officeDocument/2006/relationships/tags" Target="../tags/tag1554.xml"/><Relationship Id="rId14" Type="http://schemas.openxmlformats.org/officeDocument/2006/relationships/tags" Target="../tags/tag1559.xml"/><Relationship Id="rId22" Type="http://schemas.openxmlformats.org/officeDocument/2006/relationships/tags" Target="../tags/tag1567.xml"/><Relationship Id="rId27" Type="http://schemas.openxmlformats.org/officeDocument/2006/relationships/tags" Target="../tags/tag1572.xml"/><Relationship Id="rId30" Type="http://schemas.openxmlformats.org/officeDocument/2006/relationships/tags" Target="../tags/tag1575.xml"/><Relationship Id="rId35" Type="http://schemas.openxmlformats.org/officeDocument/2006/relationships/tags" Target="../tags/tag1580.xml"/><Relationship Id="rId43" Type="http://schemas.openxmlformats.org/officeDocument/2006/relationships/tags" Target="../tags/tag1588.xml"/><Relationship Id="rId48" Type="http://schemas.openxmlformats.org/officeDocument/2006/relationships/tags" Target="../tags/tag1593.xml"/><Relationship Id="rId8" Type="http://schemas.openxmlformats.org/officeDocument/2006/relationships/tags" Target="../tags/tag1553.xml"/><Relationship Id="rId51" Type="http://schemas.openxmlformats.org/officeDocument/2006/relationships/tags" Target="../tags/tag159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8.xml"/><Relationship Id="rId1" Type="http://schemas.openxmlformats.org/officeDocument/2006/relationships/tags" Target="../tags/tag1597.xml"/><Relationship Id="rId4" Type="http://schemas.openxmlformats.org/officeDocument/2006/relationships/notesSlide" Target="../notesSlides/notesSlide10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1606.xml"/><Relationship Id="rId13" Type="http://schemas.openxmlformats.org/officeDocument/2006/relationships/tags" Target="../tags/tag1611.xml"/><Relationship Id="rId18" Type="http://schemas.openxmlformats.org/officeDocument/2006/relationships/tags" Target="../tags/tag1616.xml"/><Relationship Id="rId26" Type="http://schemas.openxmlformats.org/officeDocument/2006/relationships/tags" Target="../tags/tag1624.xml"/><Relationship Id="rId3" Type="http://schemas.openxmlformats.org/officeDocument/2006/relationships/tags" Target="../tags/tag1601.xml"/><Relationship Id="rId21" Type="http://schemas.openxmlformats.org/officeDocument/2006/relationships/tags" Target="../tags/tag1619.xml"/><Relationship Id="rId34" Type="http://schemas.openxmlformats.org/officeDocument/2006/relationships/tags" Target="../tags/tag1632.xml"/><Relationship Id="rId7" Type="http://schemas.openxmlformats.org/officeDocument/2006/relationships/tags" Target="../tags/tag1605.xml"/><Relationship Id="rId12" Type="http://schemas.openxmlformats.org/officeDocument/2006/relationships/tags" Target="../tags/tag1610.xml"/><Relationship Id="rId17" Type="http://schemas.openxmlformats.org/officeDocument/2006/relationships/tags" Target="../tags/tag1615.xml"/><Relationship Id="rId25" Type="http://schemas.openxmlformats.org/officeDocument/2006/relationships/tags" Target="../tags/tag1623.xml"/><Relationship Id="rId33" Type="http://schemas.openxmlformats.org/officeDocument/2006/relationships/tags" Target="../tags/tag1631.xml"/><Relationship Id="rId2" Type="http://schemas.openxmlformats.org/officeDocument/2006/relationships/tags" Target="../tags/tag1600.xml"/><Relationship Id="rId16" Type="http://schemas.openxmlformats.org/officeDocument/2006/relationships/tags" Target="../tags/tag1614.xml"/><Relationship Id="rId20" Type="http://schemas.openxmlformats.org/officeDocument/2006/relationships/tags" Target="../tags/tag1618.xml"/><Relationship Id="rId29" Type="http://schemas.openxmlformats.org/officeDocument/2006/relationships/tags" Target="../tags/tag1627.xml"/><Relationship Id="rId1" Type="http://schemas.openxmlformats.org/officeDocument/2006/relationships/tags" Target="../tags/tag1599.xml"/><Relationship Id="rId6" Type="http://schemas.openxmlformats.org/officeDocument/2006/relationships/tags" Target="../tags/tag1604.xml"/><Relationship Id="rId11" Type="http://schemas.openxmlformats.org/officeDocument/2006/relationships/tags" Target="../tags/tag1609.xml"/><Relationship Id="rId24" Type="http://schemas.openxmlformats.org/officeDocument/2006/relationships/tags" Target="../tags/tag1622.xml"/><Relationship Id="rId32" Type="http://schemas.openxmlformats.org/officeDocument/2006/relationships/tags" Target="../tags/tag1630.xml"/><Relationship Id="rId5" Type="http://schemas.openxmlformats.org/officeDocument/2006/relationships/tags" Target="../tags/tag1603.xml"/><Relationship Id="rId15" Type="http://schemas.openxmlformats.org/officeDocument/2006/relationships/tags" Target="../tags/tag1613.xml"/><Relationship Id="rId23" Type="http://schemas.openxmlformats.org/officeDocument/2006/relationships/tags" Target="../tags/tag1621.xml"/><Relationship Id="rId28" Type="http://schemas.openxmlformats.org/officeDocument/2006/relationships/tags" Target="../tags/tag1626.xml"/><Relationship Id="rId36" Type="http://schemas.openxmlformats.org/officeDocument/2006/relationships/notesSlide" Target="../notesSlides/notesSlide102.xml"/><Relationship Id="rId10" Type="http://schemas.openxmlformats.org/officeDocument/2006/relationships/tags" Target="../tags/tag1608.xml"/><Relationship Id="rId19" Type="http://schemas.openxmlformats.org/officeDocument/2006/relationships/tags" Target="../tags/tag1617.xml"/><Relationship Id="rId31" Type="http://schemas.openxmlformats.org/officeDocument/2006/relationships/tags" Target="../tags/tag1629.xml"/><Relationship Id="rId4" Type="http://schemas.openxmlformats.org/officeDocument/2006/relationships/tags" Target="../tags/tag1602.xml"/><Relationship Id="rId9" Type="http://schemas.openxmlformats.org/officeDocument/2006/relationships/tags" Target="../tags/tag1607.xml"/><Relationship Id="rId14" Type="http://schemas.openxmlformats.org/officeDocument/2006/relationships/tags" Target="../tags/tag1612.xml"/><Relationship Id="rId22" Type="http://schemas.openxmlformats.org/officeDocument/2006/relationships/tags" Target="../tags/tag1620.xml"/><Relationship Id="rId27" Type="http://schemas.openxmlformats.org/officeDocument/2006/relationships/tags" Target="../tags/tag1625.xml"/><Relationship Id="rId30" Type="http://schemas.openxmlformats.org/officeDocument/2006/relationships/tags" Target="../tags/tag1628.xml"/><Relationship Id="rId35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3" Type="http://schemas.openxmlformats.org/officeDocument/2006/relationships/tags" Target="../tags/tag1645.xml"/><Relationship Id="rId18" Type="http://schemas.openxmlformats.org/officeDocument/2006/relationships/tags" Target="../tags/tag1650.xml"/><Relationship Id="rId26" Type="http://schemas.openxmlformats.org/officeDocument/2006/relationships/tags" Target="../tags/tag1658.xml"/><Relationship Id="rId39" Type="http://schemas.openxmlformats.org/officeDocument/2006/relationships/tags" Target="../tags/tag1671.xml"/><Relationship Id="rId3" Type="http://schemas.openxmlformats.org/officeDocument/2006/relationships/tags" Target="../tags/tag1635.xml"/><Relationship Id="rId21" Type="http://schemas.openxmlformats.org/officeDocument/2006/relationships/tags" Target="../tags/tag1653.xml"/><Relationship Id="rId34" Type="http://schemas.openxmlformats.org/officeDocument/2006/relationships/tags" Target="../tags/tag1666.xml"/><Relationship Id="rId42" Type="http://schemas.openxmlformats.org/officeDocument/2006/relationships/tags" Target="../tags/tag1674.xml"/><Relationship Id="rId47" Type="http://schemas.openxmlformats.org/officeDocument/2006/relationships/tags" Target="../tags/tag1679.xml"/><Relationship Id="rId50" Type="http://schemas.openxmlformats.org/officeDocument/2006/relationships/tags" Target="../tags/tag1682.xml"/><Relationship Id="rId7" Type="http://schemas.openxmlformats.org/officeDocument/2006/relationships/tags" Target="../tags/tag1639.xml"/><Relationship Id="rId12" Type="http://schemas.openxmlformats.org/officeDocument/2006/relationships/tags" Target="../tags/tag1644.xml"/><Relationship Id="rId17" Type="http://schemas.openxmlformats.org/officeDocument/2006/relationships/tags" Target="../tags/tag1649.xml"/><Relationship Id="rId25" Type="http://schemas.openxmlformats.org/officeDocument/2006/relationships/tags" Target="../tags/tag1657.xml"/><Relationship Id="rId33" Type="http://schemas.openxmlformats.org/officeDocument/2006/relationships/tags" Target="../tags/tag1665.xml"/><Relationship Id="rId38" Type="http://schemas.openxmlformats.org/officeDocument/2006/relationships/tags" Target="../tags/tag1670.xml"/><Relationship Id="rId46" Type="http://schemas.openxmlformats.org/officeDocument/2006/relationships/tags" Target="../tags/tag1678.xml"/><Relationship Id="rId2" Type="http://schemas.openxmlformats.org/officeDocument/2006/relationships/tags" Target="../tags/tag1634.xml"/><Relationship Id="rId16" Type="http://schemas.openxmlformats.org/officeDocument/2006/relationships/tags" Target="../tags/tag1648.xml"/><Relationship Id="rId20" Type="http://schemas.openxmlformats.org/officeDocument/2006/relationships/tags" Target="../tags/tag1652.xml"/><Relationship Id="rId29" Type="http://schemas.openxmlformats.org/officeDocument/2006/relationships/tags" Target="../tags/tag1661.xml"/><Relationship Id="rId41" Type="http://schemas.openxmlformats.org/officeDocument/2006/relationships/tags" Target="../tags/tag1673.xml"/><Relationship Id="rId1" Type="http://schemas.openxmlformats.org/officeDocument/2006/relationships/tags" Target="../tags/tag1633.xml"/><Relationship Id="rId6" Type="http://schemas.openxmlformats.org/officeDocument/2006/relationships/tags" Target="../tags/tag1638.xml"/><Relationship Id="rId11" Type="http://schemas.openxmlformats.org/officeDocument/2006/relationships/tags" Target="../tags/tag1643.xml"/><Relationship Id="rId24" Type="http://schemas.openxmlformats.org/officeDocument/2006/relationships/tags" Target="../tags/tag1656.xml"/><Relationship Id="rId32" Type="http://schemas.openxmlformats.org/officeDocument/2006/relationships/tags" Target="../tags/tag1664.xml"/><Relationship Id="rId37" Type="http://schemas.openxmlformats.org/officeDocument/2006/relationships/tags" Target="../tags/tag1669.xml"/><Relationship Id="rId40" Type="http://schemas.openxmlformats.org/officeDocument/2006/relationships/tags" Target="../tags/tag1672.xml"/><Relationship Id="rId45" Type="http://schemas.openxmlformats.org/officeDocument/2006/relationships/tags" Target="../tags/tag1677.xml"/><Relationship Id="rId53" Type="http://schemas.openxmlformats.org/officeDocument/2006/relationships/notesSlide" Target="../notesSlides/notesSlide103.xml"/><Relationship Id="rId5" Type="http://schemas.openxmlformats.org/officeDocument/2006/relationships/tags" Target="../tags/tag1637.xml"/><Relationship Id="rId15" Type="http://schemas.openxmlformats.org/officeDocument/2006/relationships/tags" Target="../tags/tag1647.xml"/><Relationship Id="rId23" Type="http://schemas.openxmlformats.org/officeDocument/2006/relationships/tags" Target="../tags/tag1655.xml"/><Relationship Id="rId28" Type="http://schemas.openxmlformats.org/officeDocument/2006/relationships/tags" Target="../tags/tag1660.xml"/><Relationship Id="rId36" Type="http://schemas.openxmlformats.org/officeDocument/2006/relationships/tags" Target="../tags/tag1668.xml"/><Relationship Id="rId49" Type="http://schemas.openxmlformats.org/officeDocument/2006/relationships/tags" Target="../tags/tag1681.xml"/><Relationship Id="rId10" Type="http://schemas.openxmlformats.org/officeDocument/2006/relationships/tags" Target="../tags/tag1642.xml"/><Relationship Id="rId19" Type="http://schemas.openxmlformats.org/officeDocument/2006/relationships/tags" Target="../tags/tag1651.xml"/><Relationship Id="rId31" Type="http://schemas.openxmlformats.org/officeDocument/2006/relationships/tags" Target="../tags/tag1663.xml"/><Relationship Id="rId44" Type="http://schemas.openxmlformats.org/officeDocument/2006/relationships/tags" Target="../tags/tag1676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1636.xml"/><Relationship Id="rId9" Type="http://schemas.openxmlformats.org/officeDocument/2006/relationships/tags" Target="../tags/tag1641.xml"/><Relationship Id="rId14" Type="http://schemas.openxmlformats.org/officeDocument/2006/relationships/tags" Target="../tags/tag1646.xml"/><Relationship Id="rId22" Type="http://schemas.openxmlformats.org/officeDocument/2006/relationships/tags" Target="../tags/tag1654.xml"/><Relationship Id="rId27" Type="http://schemas.openxmlformats.org/officeDocument/2006/relationships/tags" Target="../tags/tag1659.xml"/><Relationship Id="rId30" Type="http://schemas.openxmlformats.org/officeDocument/2006/relationships/tags" Target="../tags/tag1662.xml"/><Relationship Id="rId35" Type="http://schemas.openxmlformats.org/officeDocument/2006/relationships/tags" Target="../tags/tag1667.xml"/><Relationship Id="rId43" Type="http://schemas.openxmlformats.org/officeDocument/2006/relationships/tags" Target="../tags/tag1675.xml"/><Relationship Id="rId48" Type="http://schemas.openxmlformats.org/officeDocument/2006/relationships/tags" Target="../tags/tag1680.xml"/><Relationship Id="rId8" Type="http://schemas.openxmlformats.org/officeDocument/2006/relationships/tags" Target="../tags/tag1640.xml"/><Relationship Id="rId51" Type="http://schemas.openxmlformats.org/officeDocument/2006/relationships/tags" Target="../tags/tag168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5.xml"/><Relationship Id="rId1" Type="http://schemas.openxmlformats.org/officeDocument/2006/relationships/tags" Target="../tags/tag1684.xml"/><Relationship Id="rId4" Type="http://schemas.openxmlformats.org/officeDocument/2006/relationships/notesSlide" Target="../notesSlides/notesSlide1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notesSlide" Target="../notesSlides/notesSlide10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7.xml"/><Relationship Id="rId1" Type="http://schemas.openxmlformats.org/officeDocument/2006/relationships/tags" Target="../tags/tag1686.xml"/><Relationship Id="rId4" Type="http://schemas.openxmlformats.org/officeDocument/2006/relationships/notesSlide" Target="../notesSlides/notesSlide10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63" Type="http://schemas.openxmlformats.org/officeDocument/2006/relationships/tags" Target="../tags/tag139.xml"/><Relationship Id="rId68" Type="http://schemas.openxmlformats.org/officeDocument/2006/relationships/tags" Target="../tags/tag144.xml"/><Relationship Id="rId76" Type="http://schemas.openxmlformats.org/officeDocument/2006/relationships/tags" Target="../tags/tag152.xml"/><Relationship Id="rId84" Type="http://schemas.openxmlformats.org/officeDocument/2006/relationships/tags" Target="../tags/tag160.xml"/><Relationship Id="rId89" Type="http://schemas.openxmlformats.org/officeDocument/2006/relationships/notesSlide" Target="../notesSlides/notesSlide11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9" Type="http://schemas.openxmlformats.org/officeDocument/2006/relationships/tags" Target="../tags/tag105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66" Type="http://schemas.openxmlformats.org/officeDocument/2006/relationships/tags" Target="../tags/tag142.xml"/><Relationship Id="rId74" Type="http://schemas.openxmlformats.org/officeDocument/2006/relationships/tags" Target="../tags/tag150.xml"/><Relationship Id="rId79" Type="http://schemas.openxmlformats.org/officeDocument/2006/relationships/tags" Target="../tags/tag155.xml"/><Relationship Id="rId87" Type="http://schemas.openxmlformats.org/officeDocument/2006/relationships/tags" Target="../tags/tag163.xml"/><Relationship Id="rId5" Type="http://schemas.openxmlformats.org/officeDocument/2006/relationships/tags" Target="../tags/tag81.xml"/><Relationship Id="rId61" Type="http://schemas.openxmlformats.org/officeDocument/2006/relationships/tags" Target="../tags/tag137.xml"/><Relationship Id="rId82" Type="http://schemas.openxmlformats.org/officeDocument/2006/relationships/tags" Target="../tags/tag158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77" Type="http://schemas.openxmlformats.org/officeDocument/2006/relationships/tags" Target="../tags/tag153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80" Type="http://schemas.openxmlformats.org/officeDocument/2006/relationships/tags" Target="../tags/tag156.xml"/><Relationship Id="rId85" Type="http://schemas.openxmlformats.org/officeDocument/2006/relationships/tags" Target="../tags/tag161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Relationship Id="rId67" Type="http://schemas.openxmlformats.org/officeDocument/2006/relationships/tags" Target="../tags/tag143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62" Type="http://schemas.openxmlformats.org/officeDocument/2006/relationships/tags" Target="../tags/tag138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83" Type="http://schemas.openxmlformats.org/officeDocument/2006/relationships/tags" Target="../tags/tag159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Relationship Id="rId10" Type="http://schemas.openxmlformats.org/officeDocument/2006/relationships/tags" Target="../tags/tag86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73" Type="http://schemas.openxmlformats.org/officeDocument/2006/relationships/tags" Target="../tags/tag149.xml"/><Relationship Id="rId78" Type="http://schemas.openxmlformats.org/officeDocument/2006/relationships/tags" Target="../tags/tag154.xml"/><Relationship Id="rId81" Type="http://schemas.openxmlformats.org/officeDocument/2006/relationships/tags" Target="../tags/tag157.xml"/><Relationship Id="rId86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8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76" Type="http://schemas.openxmlformats.org/officeDocument/2006/relationships/tags" Target="../tags/tag294.xml"/><Relationship Id="rId84" Type="http://schemas.openxmlformats.org/officeDocument/2006/relationships/notesSlide" Target="../notesSlides/notesSlide23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66" Type="http://schemas.openxmlformats.org/officeDocument/2006/relationships/tags" Target="../tags/tag284.xml"/><Relationship Id="rId74" Type="http://schemas.openxmlformats.org/officeDocument/2006/relationships/tags" Target="../tags/tag292.xml"/><Relationship Id="rId79" Type="http://schemas.openxmlformats.org/officeDocument/2006/relationships/tags" Target="../tags/tag297.xml"/><Relationship Id="rId5" Type="http://schemas.openxmlformats.org/officeDocument/2006/relationships/tags" Target="../tags/tag223.xml"/><Relationship Id="rId61" Type="http://schemas.openxmlformats.org/officeDocument/2006/relationships/tags" Target="../tags/tag279.xml"/><Relationship Id="rId82" Type="http://schemas.openxmlformats.org/officeDocument/2006/relationships/tags" Target="../tags/tag300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81" Type="http://schemas.openxmlformats.org/officeDocument/2006/relationships/tags" Target="../tags/tag299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77" Type="http://schemas.openxmlformats.org/officeDocument/2006/relationships/tags" Target="../tags/tag295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80" Type="http://schemas.openxmlformats.org/officeDocument/2006/relationships/tags" Target="../tags/tag298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Relationship Id="rId70" Type="http://schemas.openxmlformats.org/officeDocument/2006/relationships/tags" Target="../tags/tag288.xml"/><Relationship Id="rId75" Type="http://schemas.openxmlformats.org/officeDocument/2006/relationships/tags" Target="../tags/tag293.xml"/><Relationship Id="rId83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19" Type="http://schemas.openxmlformats.org/officeDocument/2006/relationships/notesSlide" Target="../notesSlides/notesSlide25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notesSlide" Target="../notesSlides/notesSlide2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10" Type="http://schemas.openxmlformats.org/officeDocument/2006/relationships/tags" Target="../tags/tag34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4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26" Type="http://schemas.openxmlformats.org/officeDocument/2006/relationships/tags" Target="../tags/tag417.xml"/><Relationship Id="rId39" Type="http://schemas.openxmlformats.org/officeDocument/2006/relationships/tags" Target="../tags/tag430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34" Type="http://schemas.openxmlformats.org/officeDocument/2006/relationships/tags" Target="../tags/tag425.xml"/><Relationship Id="rId42" Type="http://schemas.openxmlformats.org/officeDocument/2006/relationships/tags" Target="../tags/tag433.xml"/><Relationship Id="rId47" Type="http://schemas.openxmlformats.org/officeDocument/2006/relationships/notesSlide" Target="../notesSlides/notesSlide34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29" Type="http://schemas.openxmlformats.org/officeDocument/2006/relationships/tags" Target="../tags/tag420.xml"/><Relationship Id="rId41" Type="http://schemas.openxmlformats.org/officeDocument/2006/relationships/tags" Target="../tags/tag432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tags" Target="../tags/tag415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40" Type="http://schemas.openxmlformats.org/officeDocument/2006/relationships/tags" Target="../tags/tag431.xml"/><Relationship Id="rId45" Type="http://schemas.openxmlformats.org/officeDocument/2006/relationships/tags" Target="../tags/tag436.xml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tags" Target="../tags/tag467.xml"/><Relationship Id="rId39" Type="http://schemas.openxmlformats.org/officeDocument/2006/relationships/tags" Target="../tags/tag480.xml"/><Relationship Id="rId21" Type="http://schemas.openxmlformats.org/officeDocument/2006/relationships/tags" Target="../tags/tag462.xml"/><Relationship Id="rId34" Type="http://schemas.openxmlformats.org/officeDocument/2006/relationships/tags" Target="../tags/tag475.xml"/><Relationship Id="rId42" Type="http://schemas.openxmlformats.org/officeDocument/2006/relationships/tags" Target="../tags/tag483.xml"/><Relationship Id="rId47" Type="http://schemas.openxmlformats.org/officeDocument/2006/relationships/tags" Target="../tags/tag488.xml"/><Relationship Id="rId50" Type="http://schemas.openxmlformats.org/officeDocument/2006/relationships/tags" Target="../tags/tag491.xml"/><Relationship Id="rId55" Type="http://schemas.openxmlformats.org/officeDocument/2006/relationships/tags" Target="../tags/tag496.xml"/><Relationship Id="rId63" Type="http://schemas.openxmlformats.org/officeDocument/2006/relationships/tags" Target="../tags/tag50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9" Type="http://schemas.openxmlformats.org/officeDocument/2006/relationships/tags" Target="../tags/tag470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tags" Target="../tags/tag465.xml"/><Relationship Id="rId32" Type="http://schemas.openxmlformats.org/officeDocument/2006/relationships/tags" Target="../tags/tag473.xml"/><Relationship Id="rId37" Type="http://schemas.openxmlformats.org/officeDocument/2006/relationships/tags" Target="../tags/tag478.xml"/><Relationship Id="rId40" Type="http://schemas.openxmlformats.org/officeDocument/2006/relationships/tags" Target="../tags/tag481.xml"/><Relationship Id="rId45" Type="http://schemas.openxmlformats.org/officeDocument/2006/relationships/tags" Target="../tags/tag486.xml"/><Relationship Id="rId53" Type="http://schemas.openxmlformats.org/officeDocument/2006/relationships/tags" Target="../tags/tag494.xml"/><Relationship Id="rId58" Type="http://schemas.openxmlformats.org/officeDocument/2006/relationships/tags" Target="../tags/tag499.xml"/><Relationship Id="rId66" Type="http://schemas.openxmlformats.org/officeDocument/2006/relationships/slideLayout" Target="../slideLayouts/slideLayout18.xml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tags" Target="../tags/tag469.xml"/><Relationship Id="rId36" Type="http://schemas.openxmlformats.org/officeDocument/2006/relationships/tags" Target="../tags/tag477.xml"/><Relationship Id="rId49" Type="http://schemas.openxmlformats.org/officeDocument/2006/relationships/tags" Target="../tags/tag490.xml"/><Relationship Id="rId57" Type="http://schemas.openxmlformats.org/officeDocument/2006/relationships/tags" Target="../tags/tag498.xml"/><Relationship Id="rId61" Type="http://schemas.openxmlformats.org/officeDocument/2006/relationships/tags" Target="../tags/tag502.xml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tags" Target="../tags/tag472.xml"/><Relationship Id="rId44" Type="http://schemas.openxmlformats.org/officeDocument/2006/relationships/tags" Target="../tags/tag485.xml"/><Relationship Id="rId52" Type="http://schemas.openxmlformats.org/officeDocument/2006/relationships/tags" Target="../tags/tag493.xml"/><Relationship Id="rId60" Type="http://schemas.openxmlformats.org/officeDocument/2006/relationships/tags" Target="../tags/tag501.xml"/><Relationship Id="rId65" Type="http://schemas.openxmlformats.org/officeDocument/2006/relationships/tags" Target="../tags/tag506.xml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tags" Target="../tags/tag468.xml"/><Relationship Id="rId30" Type="http://schemas.openxmlformats.org/officeDocument/2006/relationships/tags" Target="../tags/tag471.xml"/><Relationship Id="rId35" Type="http://schemas.openxmlformats.org/officeDocument/2006/relationships/tags" Target="../tags/tag476.xml"/><Relationship Id="rId43" Type="http://schemas.openxmlformats.org/officeDocument/2006/relationships/tags" Target="../tags/tag484.xml"/><Relationship Id="rId48" Type="http://schemas.openxmlformats.org/officeDocument/2006/relationships/tags" Target="../tags/tag489.xml"/><Relationship Id="rId56" Type="http://schemas.openxmlformats.org/officeDocument/2006/relationships/tags" Target="../tags/tag497.xml"/><Relationship Id="rId64" Type="http://schemas.openxmlformats.org/officeDocument/2006/relationships/tags" Target="../tags/tag505.xml"/><Relationship Id="rId8" Type="http://schemas.openxmlformats.org/officeDocument/2006/relationships/tags" Target="../tags/tag449.xml"/><Relationship Id="rId51" Type="http://schemas.openxmlformats.org/officeDocument/2006/relationships/tags" Target="../tags/tag492.xml"/><Relationship Id="rId3" Type="http://schemas.openxmlformats.org/officeDocument/2006/relationships/tags" Target="../tags/tag444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tags" Target="../tags/tag466.xml"/><Relationship Id="rId33" Type="http://schemas.openxmlformats.org/officeDocument/2006/relationships/tags" Target="../tags/tag474.xml"/><Relationship Id="rId38" Type="http://schemas.openxmlformats.org/officeDocument/2006/relationships/tags" Target="../tags/tag479.xml"/><Relationship Id="rId46" Type="http://schemas.openxmlformats.org/officeDocument/2006/relationships/tags" Target="../tags/tag487.xml"/><Relationship Id="rId59" Type="http://schemas.openxmlformats.org/officeDocument/2006/relationships/tags" Target="../tags/tag500.xml"/><Relationship Id="rId67" Type="http://schemas.openxmlformats.org/officeDocument/2006/relationships/notesSlide" Target="../notesSlides/notesSlide36.xml"/><Relationship Id="rId20" Type="http://schemas.openxmlformats.org/officeDocument/2006/relationships/tags" Target="../tags/tag461.xml"/><Relationship Id="rId41" Type="http://schemas.openxmlformats.org/officeDocument/2006/relationships/tags" Target="../tags/tag482.xml"/><Relationship Id="rId54" Type="http://schemas.openxmlformats.org/officeDocument/2006/relationships/tags" Target="../tags/tag495.xml"/><Relationship Id="rId62" Type="http://schemas.openxmlformats.org/officeDocument/2006/relationships/tags" Target="../tags/tag50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5.png"/><Relationship Id="rId5" Type="http://schemas.openxmlformats.org/officeDocument/2006/relationships/tags" Target="../tags/tag10.xml"/><Relationship Id="rId10" Type="http://schemas.openxmlformats.org/officeDocument/2006/relationships/image" Target="../media/image4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tags" Target="../tags/tag532.xml"/><Relationship Id="rId39" Type="http://schemas.openxmlformats.org/officeDocument/2006/relationships/tags" Target="../tags/tag545.xml"/><Relationship Id="rId21" Type="http://schemas.openxmlformats.org/officeDocument/2006/relationships/tags" Target="../tags/tag527.xml"/><Relationship Id="rId34" Type="http://schemas.openxmlformats.org/officeDocument/2006/relationships/tags" Target="../tags/tag540.xml"/><Relationship Id="rId42" Type="http://schemas.openxmlformats.org/officeDocument/2006/relationships/tags" Target="../tags/tag548.xml"/><Relationship Id="rId47" Type="http://schemas.openxmlformats.org/officeDocument/2006/relationships/tags" Target="../tags/tag553.xml"/><Relationship Id="rId50" Type="http://schemas.openxmlformats.org/officeDocument/2006/relationships/tags" Target="../tags/tag556.xml"/><Relationship Id="rId55" Type="http://schemas.openxmlformats.org/officeDocument/2006/relationships/tags" Target="../tags/tag561.xml"/><Relationship Id="rId63" Type="http://schemas.openxmlformats.org/officeDocument/2006/relationships/slideLayout" Target="../slideLayouts/slideLayout18.xml"/><Relationship Id="rId7" Type="http://schemas.openxmlformats.org/officeDocument/2006/relationships/tags" Target="../tags/tag513.xml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tags" Target="../tags/tag526.xml"/><Relationship Id="rId29" Type="http://schemas.openxmlformats.org/officeDocument/2006/relationships/tags" Target="../tags/tag535.xml"/><Relationship Id="rId41" Type="http://schemas.openxmlformats.org/officeDocument/2006/relationships/tags" Target="../tags/tag547.xml"/><Relationship Id="rId54" Type="http://schemas.openxmlformats.org/officeDocument/2006/relationships/tags" Target="../tags/tag560.xml"/><Relationship Id="rId62" Type="http://schemas.openxmlformats.org/officeDocument/2006/relationships/tags" Target="../tags/tag56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tags" Target="../tags/tag530.xml"/><Relationship Id="rId32" Type="http://schemas.openxmlformats.org/officeDocument/2006/relationships/tags" Target="../tags/tag538.xml"/><Relationship Id="rId37" Type="http://schemas.openxmlformats.org/officeDocument/2006/relationships/tags" Target="../tags/tag543.xml"/><Relationship Id="rId40" Type="http://schemas.openxmlformats.org/officeDocument/2006/relationships/tags" Target="../tags/tag546.xml"/><Relationship Id="rId45" Type="http://schemas.openxmlformats.org/officeDocument/2006/relationships/tags" Target="../tags/tag551.xml"/><Relationship Id="rId53" Type="http://schemas.openxmlformats.org/officeDocument/2006/relationships/tags" Target="../tags/tag559.xml"/><Relationship Id="rId58" Type="http://schemas.openxmlformats.org/officeDocument/2006/relationships/tags" Target="../tags/tag564.xml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tags" Target="../tags/tag529.xml"/><Relationship Id="rId28" Type="http://schemas.openxmlformats.org/officeDocument/2006/relationships/tags" Target="../tags/tag534.xml"/><Relationship Id="rId36" Type="http://schemas.openxmlformats.org/officeDocument/2006/relationships/tags" Target="../tags/tag542.xml"/><Relationship Id="rId49" Type="http://schemas.openxmlformats.org/officeDocument/2006/relationships/tags" Target="../tags/tag555.xml"/><Relationship Id="rId57" Type="http://schemas.openxmlformats.org/officeDocument/2006/relationships/tags" Target="../tags/tag563.xml"/><Relationship Id="rId61" Type="http://schemas.openxmlformats.org/officeDocument/2006/relationships/tags" Target="../tags/tag567.xml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tags" Target="../tags/tag537.xml"/><Relationship Id="rId44" Type="http://schemas.openxmlformats.org/officeDocument/2006/relationships/tags" Target="../tags/tag550.xml"/><Relationship Id="rId52" Type="http://schemas.openxmlformats.org/officeDocument/2006/relationships/tags" Target="../tags/tag558.xml"/><Relationship Id="rId60" Type="http://schemas.openxmlformats.org/officeDocument/2006/relationships/tags" Target="../tags/tag566.xml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tags" Target="../tags/tag528.xml"/><Relationship Id="rId27" Type="http://schemas.openxmlformats.org/officeDocument/2006/relationships/tags" Target="../tags/tag533.xml"/><Relationship Id="rId30" Type="http://schemas.openxmlformats.org/officeDocument/2006/relationships/tags" Target="../tags/tag536.xml"/><Relationship Id="rId35" Type="http://schemas.openxmlformats.org/officeDocument/2006/relationships/tags" Target="../tags/tag541.xml"/><Relationship Id="rId43" Type="http://schemas.openxmlformats.org/officeDocument/2006/relationships/tags" Target="../tags/tag549.xml"/><Relationship Id="rId48" Type="http://schemas.openxmlformats.org/officeDocument/2006/relationships/tags" Target="../tags/tag554.xml"/><Relationship Id="rId56" Type="http://schemas.openxmlformats.org/officeDocument/2006/relationships/tags" Target="../tags/tag562.xml"/><Relationship Id="rId64" Type="http://schemas.openxmlformats.org/officeDocument/2006/relationships/notesSlide" Target="../notesSlides/notesSlide37.xml"/><Relationship Id="rId8" Type="http://schemas.openxmlformats.org/officeDocument/2006/relationships/tags" Target="../tags/tag514.xml"/><Relationship Id="rId51" Type="http://schemas.openxmlformats.org/officeDocument/2006/relationships/tags" Target="../tags/tag557.xml"/><Relationship Id="rId3" Type="http://schemas.openxmlformats.org/officeDocument/2006/relationships/tags" Target="../tags/tag509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tags" Target="../tags/tag531.xml"/><Relationship Id="rId33" Type="http://schemas.openxmlformats.org/officeDocument/2006/relationships/tags" Target="../tags/tag539.xml"/><Relationship Id="rId38" Type="http://schemas.openxmlformats.org/officeDocument/2006/relationships/tags" Target="../tags/tag544.xml"/><Relationship Id="rId46" Type="http://schemas.openxmlformats.org/officeDocument/2006/relationships/tags" Target="../tags/tag552.xml"/><Relationship Id="rId59" Type="http://schemas.openxmlformats.org/officeDocument/2006/relationships/tags" Target="../tags/tag565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tags" Target="../tags/tag594.xml"/><Relationship Id="rId39" Type="http://schemas.openxmlformats.org/officeDocument/2006/relationships/tags" Target="../tags/tag607.xml"/><Relationship Id="rId3" Type="http://schemas.openxmlformats.org/officeDocument/2006/relationships/tags" Target="../tags/tag571.xml"/><Relationship Id="rId21" Type="http://schemas.openxmlformats.org/officeDocument/2006/relationships/tags" Target="../tags/tag589.xml"/><Relationship Id="rId34" Type="http://schemas.openxmlformats.org/officeDocument/2006/relationships/tags" Target="../tags/tag602.xml"/><Relationship Id="rId42" Type="http://schemas.openxmlformats.org/officeDocument/2006/relationships/tags" Target="../tags/tag610.xml"/><Relationship Id="rId47" Type="http://schemas.openxmlformats.org/officeDocument/2006/relationships/tags" Target="../tags/tag615.xml"/><Relationship Id="rId50" Type="http://schemas.openxmlformats.org/officeDocument/2006/relationships/tags" Target="../tags/tag618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38" Type="http://schemas.openxmlformats.org/officeDocument/2006/relationships/tags" Target="../tags/tag606.xml"/><Relationship Id="rId46" Type="http://schemas.openxmlformats.org/officeDocument/2006/relationships/tags" Target="../tags/tag614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29" Type="http://schemas.openxmlformats.org/officeDocument/2006/relationships/tags" Target="../tags/tag597.xml"/><Relationship Id="rId41" Type="http://schemas.openxmlformats.org/officeDocument/2006/relationships/tags" Target="../tags/tag609.xml"/><Relationship Id="rId54" Type="http://schemas.openxmlformats.org/officeDocument/2006/relationships/notesSlide" Target="../notesSlides/notesSlide38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37" Type="http://schemas.openxmlformats.org/officeDocument/2006/relationships/tags" Target="../tags/tag605.xml"/><Relationship Id="rId40" Type="http://schemas.openxmlformats.org/officeDocument/2006/relationships/tags" Target="../tags/tag608.xml"/><Relationship Id="rId45" Type="http://schemas.openxmlformats.org/officeDocument/2006/relationships/tags" Target="../tags/tag613.xml"/><Relationship Id="rId53" Type="http://schemas.openxmlformats.org/officeDocument/2006/relationships/slideLayout" Target="../slideLayouts/slideLayout18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36" Type="http://schemas.openxmlformats.org/officeDocument/2006/relationships/tags" Target="../tags/tag604.xml"/><Relationship Id="rId49" Type="http://schemas.openxmlformats.org/officeDocument/2006/relationships/tags" Target="../tags/tag617.xml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4" Type="http://schemas.openxmlformats.org/officeDocument/2006/relationships/tags" Target="../tags/tag612.xml"/><Relationship Id="rId52" Type="http://schemas.openxmlformats.org/officeDocument/2006/relationships/tags" Target="../tags/tag620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tags" Target="../tags/tag603.xml"/><Relationship Id="rId43" Type="http://schemas.openxmlformats.org/officeDocument/2006/relationships/tags" Target="../tags/tag611.xml"/><Relationship Id="rId48" Type="http://schemas.openxmlformats.org/officeDocument/2006/relationships/tags" Target="../tags/tag616.xml"/><Relationship Id="rId8" Type="http://schemas.openxmlformats.org/officeDocument/2006/relationships/tags" Target="../tags/tag576.xml"/><Relationship Id="rId51" Type="http://schemas.openxmlformats.org/officeDocument/2006/relationships/tags" Target="../tags/tag6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23.xml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notesSlide" Target="../notesSlides/notesSlide40.xml"/><Relationship Id="rId3" Type="http://schemas.openxmlformats.org/officeDocument/2006/relationships/tags" Target="../tags/tag626.xml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10" Type="http://schemas.openxmlformats.org/officeDocument/2006/relationships/tags" Target="../tags/tag633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tags" Target="../tags/tag657.xml"/><Relationship Id="rId26" Type="http://schemas.openxmlformats.org/officeDocument/2006/relationships/tags" Target="../tags/tag665.xml"/><Relationship Id="rId3" Type="http://schemas.openxmlformats.org/officeDocument/2006/relationships/tags" Target="../tags/tag642.xml"/><Relationship Id="rId21" Type="http://schemas.openxmlformats.org/officeDocument/2006/relationships/tags" Target="../tags/tag660.xml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tags" Target="../tags/tag656.xml"/><Relationship Id="rId25" Type="http://schemas.openxmlformats.org/officeDocument/2006/relationships/tags" Target="../tags/tag664.xml"/><Relationship Id="rId33" Type="http://schemas.openxmlformats.org/officeDocument/2006/relationships/notesSlide" Target="../notesSlides/notesSlide41.xml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tags" Target="../tags/tag659.xml"/><Relationship Id="rId29" Type="http://schemas.openxmlformats.org/officeDocument/2006/relationships/tags" Target="../tags/tag668.xml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24" Type="http://schemas.openxmlformats.org/officeDocument/2006/relationships/tags" Target="../tags/tag66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23" Type="http://schemas.openxmlformats.org/officeDocument/2006/relationships/tags" Target="../tags/tag662.xml"/><Relationship Id="rId28" Type="http://schemas.openxmlformats.org/officeDocument/2006/relationships/tags" Target="../tags/tag667.xml"/><Relationship Id="rId10" Type="http://schemas.openxmlformats.org/officeDocument/2006/relationships/tags" Target="../tags/tag649.xml"/><Relationship Id="rId19" Type="http://schemas.openxmlformats.org/officeDocument/2006/relationships/tags" Target="../tags/tag658.xml"/><Relationship Id="rId31" Type="http://schemas.openxmlformats.org/officeDocument/2006/relationships/tags" Target="../tags/tag670.xml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Relationship Id="rId22" Type="http://schemas.openxmlformats.org/officeDocument/2006/relationships/tags" Target="../tags/tag661.xml"/><Relationship Id="rId27" Type="http://schemas.openxmlformats.org/officeDocument/2006/relationships/tags" Target="../tags/tag666.xml"/><Relationship Id="rId30" Type="http://schemas.openxmlformats.org/officeDocument/2006/relationships/tags" Target="../tags/tag66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tags" Target="../tags/tag683.xml"/><Relationship Id="rId18" Type="http://schemas.openxmlformats.org/officeDocument/2006/relationships/tags" Target="../tags/tag688.xml"/><Relationship Id="rId26" Type="http://schemas.openxmlformats.org/officeDocument/2006/relationships/tags" Target="../tags/tag696.xml"/><Relationship Id="rId39" Type="http://schemas.openxmlformats.org/officeDocument/2006/relationships/tags" Target="../tags/tag709.xml"/><Relationship Id="rId3" Type="http://schemas.openxmlformats.org/officeDocument/2006/relationships/tags" Target="../tags/tag673.xml"/><Relationship Id="rId21" Type="http://schemas.openxmlformats.org/officeDocument/2006/relationships/tags" Target="../tags/tag691.xml"/><Relationship Id="rId34" Type="http://schemas.openxmlformats.org/officeDocument/2006/relationships/tags" Target="../tags/tag704.xml"/><Relationship Id="rId42" Type="http://schemas.openxmlformats.org/officeDocument/2006/relationships/tags" Target="../tags/tag712.xml"/><Relationship Id="rId7" Type="http://schemas.openxmlformats.org/officeDocument/2006/relationships/tags" Target="../tags/tag677.xml"/><Relationship Id="rId12" Type="http://schemas.openxmlformats.org/officeDocument/2006/relationships/tags" Target="../tags/tag682.xml"/><Relationship Id="rId17" Type="http://schemas.openxmlformats.org/officeDocument/2006/relationships/tags" Target="../tags/tag687.xml"/><Relationship Id="rId25" Type="http://schemas.openxmlformats.org/officeDocument/2006/relationships/tags" Target="../tags/tag695.xml"/><Relationship Id="rId33" Type="http://schemas.openxmlformats.org/officeDocument/2006/relationships/tags" Target="../tags/tag703.xml"/><Relationship Id="rId38" Type="http://schemas.openxmlformats.org/officeDocument/2006/relationships/tags" Target="../tags/tag708.xml"/><Relationship Id="rId2" Type="http://schemas.openxmlformats.org/officeDocument/2006/relationships/tags" Target="../tags/tag672.xml"/><Relationship Id="rId16" Type="http://schemas.openxmlformats.org/officeDocument/2006/relationships/tags" Target="../tags/tag686.xml"/><Relationship Id="rId20" Type="http://schemas.openxmlformats.org/officeDocument/2006/relationships/tags" Target="../tags/tag690.xml"/><Relationship Id="rId29" Type="http://schemas.openxmlformats.org/officeDocument/2006/relationships/tags" Target="../tags/tag699.xml"/><Relationship Id="rId41" Type="http://schemas.openxmlformats.org/officeDocument/2006/relationships/tags" Target="../tags/tag711.xml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tags" Target="../tags/tag681.xml"/><Relationship Id="rId24" Type="http://schemas.openxmlformats.org/officeDocument/2006/relationships/tags" Target="../tags/tag694.xml"/><Relationship Id="rId32" Type="http://schemas.openxmlformats.org/officeDocument/2006/relationships/tags" Target="../tags/tag702.xml"/><Relationship Id="rId37" Type="http://schemas.openxmlformats.org/officeDocument/2006/relationships/tags" Target="../tags/tag707.xml"/><Relationship Id="rId40" Type="http://schemas.openxmlformats.org/officeDocument/2006/relationships/tags" Target="../tags/tag710.xml"/><Relationship Id="rId45" Type="http://schemas.openxmlformats.org/officeDocument/2006/relationships/notesSlide" Target="../notesSlides/notesSlide42.xml"/><Relationship Id="rId5" Type="http://schemas.openxmlformats.org/officeDocument/2006/relationships/tags" Target="../tags/tag675.xml"/><Relationship Id="rId15" Type="http://schemas.openxmlformats.org/officeDocument/2006/relationships/tags" Target="../tags/tag685.xml"/><Relationship Id="rId23" Type="http://schemas.openxmlformats.org/officeDocument/2006/relationships/tags" Target="../tags/tag693.xml"/><Relationship Id="rId28" Type="http://schemas.openxmlformats.org/officeDocument/2006/relationships/tags" Target="../tags/tag698.xml"/><Relationship Id="rId36" Type="http://schemas.openxmlformats.org/officeDocument/2006/relationships/tags" Target="../tags/tag706.xml"/><Relationship Id="rId10" Type="http://schemas.openxmlformats.org/officeDocument/2006/relationships/tags" Target="../tags/tag680.xml"/><Relationship Id="rId19" Type="http://schemas.openxmlformats.org/officeDocument/2006/relationships/tags" Target="../tags/tag689.xml"/><Relationship Id="rId31" Type="http://schemas.openxmlformats.org/officeDocument/2006/relationships/tags" Target="../tags/tag701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74.xml"/><Relationship Id="rId9" Type="http://schemas.openxmlformats.org/officeDocument/2006/relationships/tags" Target="../tags/tag679.xml"/><Relationship Id="rId14" Type="http://schemas.openxmlformats.org/officeDocument/2006/relationships/tags" Target="../tags/tag684.xml"/><Relationship Id="rId22" Type="http://schemas.openxmlformats.org/officeDocument/2006/relationships/tags" Target="../tags/tag692.xml"/><Relationship Id="rId27" Type="http://schemas.openxmlformats.org/officeDocument/2006/relationships/tags" Target="../tags/tag697.xml"/><Relationship Id="rId30" Type="http://schemas.openxmlformats.org/officeDocument/2006/relationships/tags" Target="../tags/tag700.xml"/><Relationship Id="rId35" Type="http://schemas.openxmlformats.org/officeDocument/2006/relationships/tags" Target="../tags/tag705.xml"/><Relationship Id="rId43" Type="http://schemas.openxmlformats.org/officeDocument/2006/relationships/tags" Target="../tags/tag7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" Type="http://schemas.openxmlformats.org/officeDocument/2006/relationships/tags" Target="../tags/tag716.xml"/><Relationship Id="rId21" Type="http://schemas.openxmlformats.org/officeDocument/2006/relationships/tags" Target="../tags/tag734.xml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33" Type="http://schemas.openxmlformats.org/officeDocument/2006/relationships/notesSlide" Target="../notesSlides/notesSlide43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tags" Target="../tags/tag733.xml"/><Relationship Id="rId29" Type="http://schemas.openxmlformats.org/officeDocument/2006/relationships/tags" Target="../tags/tag742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6.xml"/><Relationship Id="rId1" Type="http://schemas.openxmlformats.org/officeDocument/2006/relationships/tags" Target="../tags/tag745.xml"/><Relationship Id="rId4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13" Type="http://schemas.openxmlformats.org/officeDocument/2006/relationships/tags" Target="../tags/tag759.xml"/><Relationship Id="rId18" Type="http://schemas.openxmlformats.org/officeDocument/2006/relationships/tags" Target="../tags/tag764.xml"/><Relationship Id="rId26" Type="http://schemas.openxmlformats.org/officeDocument/2006/relationships/tags" Target="../tags/tag772.xml"/><Relationship Id="rId3" Type="http://schemas.openxmlformats.org/officeDocument/2006/relationships/tags" Target="../tags/tag749.xml"/><Relationship Id="rId21" Type="http://schemas.openxmlformats.org/officeDocument/2006/relationships/tags" Target="../tags/tag767.xml"/><Relationship Id="rId7" Type="http://schemas.openxmlformats.org/officeDocument/2006/relationships/tags" Target="../tags/tag753.xml"/><Relationship Id="rId12" Type="http://schemas.openxmlformats.org/officeDocument/2006/relationships/tags" Target="../tags/tag758.xml"/><Relationship Id="rId17" Type="http://schemas.openxmlformats.org/officeDocument/2006/relationships/tags" Target="../tags/tag763.xml"/><Relationship Id="rId25" Type="http://schemas.openxmlformats.org/officeDocument/2006/relationships/tags" Target="../tags/tag771.xml"/><Relationship Id="rId2" Type="http://schemas.openxmlformats.org/officeDocument/2006/relationships/tags" Target="../tags/tag748.xml"/><Relationship Id="rId16" Type="http://schemas.openxmlformats.org/officeDocument/2006/relationships/tags" Target="../tags/tag762.xml"/><Relationship Id="rId20" Type="http://schemas.openxmlformats.org/officeDocument/2006/relationships/tags" Target="../tags/tag766.xml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tags" Target="../tags/tag757.xml"/><Relationship Id="rId24" Type="http://schemas.openxmlformats.org/officeDocument/2006/relationships/tags" Target="../tags/tag770.xml"/><Relationship Id="rId5" Type="http://schemas.openxmlformats.org/officeDocument/2006/relationships/tags" Target="../tags/tag751.xml"/><Relationship Id="rId15" Type="http://schemas.openxmlformats.org/officeDocument/2006/relationships/tags" Target="../tags/tag761.xml"/><Relationship Id="rId23" Type="http://schemas.openxmlformats.org/officeDocument/2006/relationships/tags" Target="../tags/tag769.xml"/><Relationship Id="rId28" Type="http://schemas.openxmlformats.org/officeDocument/2006/relationships/notesSlide" Target="../notesSlides/notesSlide45.xml"/><Relationship Id="rId10" Type="http://schemas.openxmlformats.org/officeDocument/2006/relationships/tags" Target="../tags/tag756.xml"/><Relationship Id="rId19" Type="http://schemas.openxmlformats.org/officeDocument/2006/relationships/tags" Target="../tags/tag765.xml"/><Relationship Id="rId4" Type="http://schemas.openxmlformats.org/officeDocument/2006/relationships/tags" Target="../tags/tag750.xml"/><Relationship Id="rId9" Type="http://schemas.openxmlformats.org/officeDocument/2006/relationships/tags" Target="../tags/tag755.xml"/><Relationship Id="rId14" Type="http://schemas.openxmlformats.org/officeDocument/2006/relationships/tags" Target="../tags/tag760.xml"/><Relationship Id="rId22" Type="http://schemas.openxmlformats.org/officeDocument/2006/relationships/tags" Target="../tags/tag768.xml"/><Relationship Id="rId27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777.xml"/><Relationship Id="rId7" Type="http://schemas.openxmlformats.org/officeDocument/2006/relationships/image" Target="../media/image10.jpeg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785.xml"/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3" Type="http://schemas.openxmlformats.org/officeDocument/2006/relationships/tags" Target="../tags/tag780.xml"/><Relationship Id="rId21" Type="http://schemas.openxmlformats.org/officeDocument/2006/relationships/tags" Target="../tags/tag798.xml"/><Relationship Id="rId7" Type="http://schemas.openxmlformats.org/officeDocument/2006/relationships/tags" Target="../tags/tag784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" Type="http://schemas.openxmlformats.org/officeDocument/2006/relationships/tags" Target="../tags/tag779.xml"/><Relationship Id="rId16" Type="http://schemas.openxmlformats.org/officeDocument/2006/relationships/tags" Target="../tags/tag793.xml"/><Relationship Id="rId20" Type="http://schemas.openxmlformats.org/officeDocument/2006/relationships/tags" Target="../tags/tag797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tags" Target="../tags/tag788.xml"/><Relationship Id="rId24" Type="http://schemas.openxmlformats.org/officeDocument/2006/relationships/notesSlide" Target="../notesSlides/notesSlide48.xml"/><Relationship Id="rId5" Type="http://schemas.openxmlformats.org/officeDocument/2006/relationships/tags" Target="../tags/tag782.xml"/><Relationship Id="rId15" Type="http://schemas.openxmlformats.org/officeDocument/2006/relationships/tags" Target="../tags/tag79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87.xml"/><Relationship Id="rId19" Type="http://schemas.openxmlformats.org/officeDocument/2006/relationships/tags" Target="../tags/tag796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4" Type="http://schemas.openxmlformats.org/officeDocument/2006/relationships/tags" Target="../tags/tag791.xml"/><Relationship Id="rId22" Type="http://schemas.openxmlformats.org/officeDocument/2006/relationships/tags" Target="../tags/tag79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02.xml"/><Relationship Id="rId2" Type="http://schemas.openxmlformats.org/officeDocument/2006/relationships/tags" Target="../tags/tag801.xml"/><Relationship Id="rId1" Type="http://schemas.openxmlformats.org/officeDocument/2006/relationships/tags" Target="../tags/tag800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805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804.xml"/><Relationship Id="rId1" Type="http://schemas.openxmlformats.org/officeDocument/2006/relationships/tags" Target="../tags/tag80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07.xml"/><Relationship Id="rId4" Type="http://schemas.openxmlformats.org/officeDocument/2006/relationships/tags" Target="../tags/tag806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820.xml"/><Relationship Id="rId18" Type="http://schemas.openxmlformats.org/officeDocument/2006/relationships/tags" Target="../tags/tag825.xml"/><Relationship Id="rId26" Type="http://schemas.openxmlformats.org/officeDocument/2006/relationships/tags" Target="../tags/tag833.xml"/><Relationship Id="rId39" Type="http://schemas.openxmlformats.org/officeDocument/2006/relationships/tags" Target="../tags/tag846.xml"/><Relationship Id="rId3" Type="http://schemas.openxmlformats.org/officeDocument/2006/relationships/tags" Target="../tags/tag810.xml"/><Relationship Id="rId21" Type="http://schemas.openxmlformats.org/officeDocument/2006/relationships/tags" Target="../tags/tag828.xml"/><Relationship Id="rId34" Type="http://schemas.openxmlformats.org/officeDocument/2006/relationships/tags" Target="../tags/tag841.xml"/><Relationship Id="rId42" Type="http://schemas.openxmlformats.org/officeDocument/2006/relationships/tags" Target="../tags/tag849.xml"/><Relationship Id="rId47" Type="http://schemas.openxmlformats.org/officeDocument/2006/relationships/tags" Target="../tags/tag854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814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25" Type="http://schemas.openxmlformats.org/officeDocument/2006/relationships/tags" Target="../tags/tag832.xml"/><Relationship Id="rId33" Type="http://schemas.openxmlformats.org/officeDocument/2006/relationships/tags" Target="../tags/tag840.xml"/><Relationship Id="rId38" Type="http://schemas.openxmlformats.org/officeDocument/2006/relationships/tags" Target="../tags/tag845.xml"/><Relationship Id="rId46" Type="http://schemas.openxmlformats.org/officeDocument/2006/relationships/tags" Target="../tags/tag853.xml"/><Relationship Id="rId2" Type="http://schemas.openxmlformats.org/officeDocument/2006/relationships/tags" Target="../tags/tag809.xml"/><Relationship Id="rId16" Type="http://schemas.openxmlformats.org/officeDocument/2006/relationships/tags" Target="../tags/tag823.xml"/><Relationship Id="rId20" Type="http://schemas.openxmlformats.org/officeDocument/2006/relationships/tags" Target="../tags/tag827.xml"/><Relationship Id="rId29" Type="http://schemas.openxmlformats.org/officeDocument/2006/relationships/tags" Target="../tags/tag836.xml"/><Relationship Id="rId41" Type="http://schemas.openxmlformats.org/officeDocument/2006/relationships/tags" Target="../tags/tag848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1" Type="http://schemas.openxmlformats.org/officeDocument/2006/relationships/tags" Target="../tags/tag818.xml"/><Relationship Id="rId24" Type="http://schemas.openxmlformats.org/officeDocument/2006/relationships/tags" Target="../tags/tag831.xml"/><Relationship Id="rId32" Type="http://schemas.openxmlformats.org/officeDocument/2006/relationships/tags" Target="../tags/tag839.xml"/><Relationship Id="rId37" Type="http://schemas.openxmlformats.org/officeDocument/2006/relationships/tags" Target="../tags/tag844.xml"/><Relationship Id="rId40" Type="http://schemas.openxmlformats.org/officeDocument/2006/relationships/tags" Target="../tags/tag847.xml"/><Relationship Id="rId45" Type="http://schemas.openxmlformats.org/officeDocument/2006/relationships/tags" Target="../tags/tag852.xml"/><Relationship Id="rId5" Type="http://schemas.openxmlformats.org/officeDocument/2006/relationships/tags" Target="../tags/tag812.xml"/><Relationship Id="rId15" Type="http://schemas.openxmlformats.org/officeDocument/2006/relationships/tags" Target="../tags/tag822.xml"/><Relationship Id="rId23" Type="http://schemas.openxmlformats.org/officeDocument/2006/relationships/tags" Target="../tags/tag830.xml"/><Relationship Id="rId28" Type="http://schemas.openxmlformats.org/officeDocument/2006/relationships/tags" Target="../tags/tag835.xml"/><Relationship Id="rId36" Type="http://schemas.openxmlformats.org/officeDocument/2006/relationships/tags" Target="../tags/tag843.xml"/><Relationship Id="rId49" Type="http://schemas.openxmlformats.org/officeDocument/2006/relationships/tags" Target="../tags/tag856.xml"/><Relationship Id="rId10" Type="http://schemas.openxmlformats.org/officeDocument/2006/relationships/tags" Target="../tags/tag817.xml"/><Relationship Id="rId19" Type="http://schemas.openxmlformats.org/officeDocument/2006/relationships/tags" Target="../tags/tag826.xml"/><Relationship Id="rId31" Type="http://schemas.openxmlformats.org/officeDocument/2006/relationships/tags" Target="../tags/tag838.xml"/><Relationship Id="rId44" Type="http://schemas.openxmlformats.org/officeDocument/2006/relationships/tags" Target="../tags/tag851.xml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14" Type="http://schemas.openxmlformats.org/officeDocument/2006/relationships/tags" Target="../tags/tag821.xml"/><Relationship Id="rId22" Type="http://schemas.openxmlformats.org/officeDocument/2006/relationships/tags" Target="../tags/tag829.xml"/><Relationship Id="rId27" Type="http://schemas.openxmlformats.org/officeDocument/2006/relationships/tags" Target="../tags/tag834.xml"/><Relationship Id="rId30" Type="http://schemas.openxmlformats.org/officeDocument/2006/relationships/tags" Target="../tags/tag837.xml"/><Relationship Id="rId35" Type="http://schemas.openxmlformats.org/officeDocument/2006/relationships/tags" Target="../tags/tag842.xml"/><Relationship Id="rId43" Type="http://schemas.openxmlformats.org/officeDocument/2006/relationships/tags" Target="../tags/tag850.xml"/><Relationship Id="rId48" Type="http://schemas.openxmlformats.org/officeDocument/2006/relationships/tags" Target="../tags/tag855.xml"/><Relationship Id="rId8" Type="http://schemas.openxmlformats.org/officeDocument/2006/relationships/tags" Target="../tags/tag815.xml"/><Relationship Id="rId51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" Type="http://schemas.openxmlformats.org/officeDocument/2006/relationships/tags" Target="../tags/tag859.xml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notesSlide" Target="../notesSlides/notesSlide52.xml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10" Type="http://schemas.openxmlformats.org/officeDocument/2006/relationships/tags" Target="../tags/tag8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82.xml"/><Relationship Id="rId13" Type="http://schemas.openxmlformats.org/officeDocument/2006/relationships/tags" Target="../tags/tag887.xml"/><Relationship Id="rId3" Type="http://schemas.openxmlformats.org/officeDocument/2006/relationships/tags" Target="../tags/tag877.xml"/><Relationship Id="rId7" Type="http://schemas.openxmlformats.org/officeDocument/2006/relationships/tags" Target="../tags/tag881.xml"/><Relationship Id="rId12" Type="http://schemas.openxmlformats.org/officeDocument/2006/relationships/tags" Target="../tags/tag886.xml"/><Relationship Id="rId2" Type="http://schemas.openxmlformats.org/officeDocument/2006/relationships/tags" Target="../tags/tag876.xml"/><Relationship Id="rId16" Type="http://schemas.openxmlformats.org/officeDocument/2006/relationships/notesSlide" Target="../notesSlides/notesSlide53.xml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1" Type="http://schemas.openxmlformats.org/officeDocument/2006/relationships/tags" Target="../tags/tag885.xml"/><Relationship Id="rId5" Type="http://schemas.openxmlformats.org/officeDocument/2006/relationships/tags" Target="../tags/tag87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84.xml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4" Type="http://schemas.openxmlformats.org/officeDocument/2006/relationships/tags" Target="../tags/tag88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90.xml"/><Relationship Id="rId1" Type="http://schemas.openxmlformats.org/officeDocument/2006/relationships/tags" Target="../tags/tag889.xml"/><Relationship Id="rId4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893.xml"/><Relationship Id="rId2" Type="http://schemas.openxmlformats.org/officeDocument/2006/relationships/tags" Target="../tags/tag892.xml"/><Relationship Id="rId1" Type="http://schemas.openxmlformats.org/officeDocument/2006/relationships/tags" Target="../tags/tag891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897.xml"/><Relationship Id="rId2" Type="http://schemas.openxmlformats.org/officeDocument/2006/relationships/tags" Target="../tags/tag896.xml"/><Relationship Id="rId1" Type="http://schemas.openxmlformats.org/officeDocument/2006/relationships/tags" Target="../tags/tag895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900.xml"/><Relationship Id="rId2" Type="http://schemas.openxmlformats.org/officeDocument/2006/relationships/tags" Target="../tags/tag899.xml"/><Relationship Id="rId1" Type="http://schemas.openxmlformats.org/officeDocument/2006/relationships/tags" Target="../tags/tag898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904.xml"/><Relationship Id="rId2" Type="http://schemas.openxmlformats.org/officeDocument/2006/relationships/tags" Target="../tags/tag903.xml"/><Relationship Id="rId1" Type="http://schemas.openxmlformats.org/officeDocument/2006/relationships/tags" Target="../tags/tag902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2.xml"/><Relationship Id="rId13" Type="http://schemas.openxmlformats.org/officeDocument/2006/relationships/tags" Target="../tags/tag917.xml"/><Relationship Id="rId18" Type="http://schemas.openxmlformats.org/officeDocument/2006/relationships/tags" Target="../tags/tag922.xml"/><Relationship Id="rId3" Type="http://schemas.openxmlformats.org/officeDocument/2006/relationships/tags" Target="../tags/tag907.xml"/><Relationship Id="rId21" Type="http://schemas.openxmlformats.org/officeDocument/2006/relationships/tags" Target="../tags/tag925.xml"/><Relationship Id="rId7" Type="http://schemas.openxmlformats.org/officeDocument/2006/relationships/tags" Target="../tags/tag911.xml"/><Relationship Id="rId12" Type="http://schemas.openxmlformats.org/officeDocument/2006/relationships/tags" Target="../tags/tag916.xml"/><Relationship Id="rId17" Type="http://schemas.openxmlformats.org/officeDocument/2006/relationships/tags" Target="../tags/tag921.xml"/><Relationship Id="rId2" Type="http://schemas.openxmlformats.org/officeDocument/2006/relationships/tags" Target="../tags/tag906.xml"/><Relationship Id="rId16" Type="http://schemas.openxmlformats.org/officeDocument/2006/relationships/tags" Target="../tags/tag920.xml"/><Relationship Id="rId20" Type="http://schemas.openxmlformats.org/officeDocument/2006/relationships/tags" Target="../tags/tag924.xml"/><Relationship Id="rId1" Type="http://schemas.openxmlformats.org/officeDocument/2006/relationships/tags" Target="../tags/tag905.xml"/><Relationship Id="rId6" Type="http://schemas.openxmlformats.org/officeDocument/2006/relationships/tags" Target="../tags/tag910.xml"/><Relationship Id="rId11" Type="http://schemas.openxmlformats.org/officeDocument/2006/relationships/tags" Target="../tags/tag915.xml"/><Relationship Id="rId24" Type="http://schemas.openxmlformats.org/officeDocument/2006/relationships/notesSlide" Target="../notesSlides/notesSlide59.xml"/><Relationship Id="rId5" Type="http://schemas.openxmlformats.org/officeDocument/2006/relationships/tags" Target="../tags/tag909.xml"/><Relationship Id="rId15" Type="http://schemas.openxmlformats.org/officeDocument/2006/relationships/tags" Target="../tags/tag91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14.xml"/><Relationship Id="rId19" Type="http://schemas.openxmlformats.org/officeDocument/2006/relationships/tags" Target="../tags/tag923.xml"/><Relationship Id="rId4" Type="http://schemas.openxmlformats.org/officeDocument/2006/relationships/tags" Target="../tags/tag908.xml"/><Relationship Id="rId9" Type="http://schemas.openxmlformats.org/officeDocument/2006/relationships/tags" Target="../tags/tag913.xml"/><Relationship Id="rId14" Type="http://schemas.openxmlformats.org/officeDocument/2006/relationships/tags" Target="../tags/tag918.xml"/><Relationship Id="rId22" Type="http://schemas.openxmlformats.org/officeDocument/2006/relationships/tags" Target="../tags/tag9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8.xml"/><Relationship Id="rId1" Type="http://schemas.openxmlformats.org/officeDocument/2006/relationships/tags" Target="../tags/tag927.xml"/><Relationship Id="rId4" Type="http://schemas.openxmlformats.org/officeDocument/2006/relationships/notesSlide" Target="../notesSlides/notesSlide6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0.xml"/><Relationship Id="rId1" Type="http://schemas.openxmlformats.org/officeDocument/2006/relationships/tags" Target="../tags/tag929.xml"/><Relationship Id="rId4" Type="http://schemas.openxmlformats.org/officeDocument/2006/relationships/notesSlide" Target="../notesSlides/notes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4" Type="http://schemas.openxmlformats.org/officeDocument/2006/relationships/notesSlide" Target="../notesSlides/notesSlide6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935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43.xml"/><Relationship Id="rId13" Type="http://schemas.openxmlformats.org/officeDocument/2006/relationships/tags" Target="../tags/tag948.xml"/><Relationship Id="rId18" Type="http://schemas.openxmlformats.org/officeDocument/2006/relationships/tags" Target="../tags/tag953.xml"/><Relationship Id="rId26" Type="http://schemas.openxmlformats.org/officeDocument/2006/relationships/tags" Target="../tags/tag961.xml"/><Relationship Id="rId3" Type="http://schemas.openxmlformats.org/officeDocument/2006/relationships/tags" Target="../tags/tag938.xml"/><Relationship Id="rId21" Type="http://schemas.openxmlformats.org/officeDocument/2006/relationships/tags" Target="../tags/tag956.xml"/><Relationship Id="rId34" Type="http://schemas.openxmlformats.org/officeDocument/2006/relationships/tags" Target="../tags/tag969.xml"/><Relationship Id="rId7" Type="http://schemas.openxmlformats.org/officeDocument/2006/relationships/tags" Target="../tags/tag942.xml"/><Relationship Id="rId12" Type="http://schemas.openxmlformats.org/officeDocument/2006/relationships/tags" Target="../tags/tag947.xml"/><Relationship Id="rId17" Type="http://schemas.openxmlformats.org/officeDocument/2006/relationships/tags" Target="../tags/tag952.xml"/><Relationship Id="rId25" Type="http://schemas.openxmlformats.org/officeDocument/2006/relationships/tags" Target="../tags/tag960.xml"/><Relationship Id="rId33" Type="http://schemas.openxmlformats.org/officeDocument/2006/relationships/tags" Target="../tags/tag968.xml"/><Relationship Id="rId2" Type="http://schemas.openxmlformats.org/officeDocument/2006/relationships/tags" Target="../tags/tag937.xml"/><Relationship Id="rId16" Type="http://schemas.openxmlformats.org/officeDocument/2006/relationships/tags" Target="../tags/tag951.xml"/><Relationship Id="rId20" Type="http://schemas.openxmlformats.org/officeDocument/2006/relationships/tags" Target="../tags/tag955.xml"/><Relationship Id="rId29" Type="http://schemas.openxmlformats.org/officeDocument/2006/relationships/tags" Target="../tags/tag964.xml"/><Relationship Id="rId1" Type="http://schemas.openxmlformats.org/officeDocument/2006/relationships/tags" Target="../tags/tag936.xml"/><Relationship Id="rId6" Type="http://schemas.openxmlformats.org/officeDocument/2006/relationships/tags" Target="../tags/tag941.xml"/><Relationship Id="rId11" Type="http://schemas.openxmlformats.org/officeDocument/2006/relationships/tags" Target="../tags/tag946.xml"/><Relationship Id="rId24" Type="http://schemas.openxmlformats.org/officeDocument/2006/relationships/tags" Target="../tags/tag959.xml"/><Relationship Id="rId32" Type="http://schemas.openxmlformats.org/officeDocument/2006/relationships/tags" Target="../tags/tag967.xml"/><Relationship Id="rId37" Type="http://schemas.openxmlformats.org/officeDocument/2006/relationships/notesSlide" Target="../notesSlides/notesSlide64.xml"/><Relationship Id="rId5" Type="http://schemas.openxmlformats.org/officeDocument/2006/relationships/tags" Target="../tags/tag940.xml"/><Relationship Id="rId15" Type="http://schemas.openxmlformats.org/officeDocument/2006/relationships/tags" Target="../tags/tag950.xml"/><Relationship Id="rId23" Type="http://schemas.openxmlformats.org/officeDocument/2006/relationships/tags" Target="../tags/tag958.xml"/><Relationship Id="rId28" Type="http://schemas.openxmlformats.org/officeDocument/2006/relationships/tags" Target="../tags/tag96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45.xml"/><Relationship Id="rId19" Type="http://schemas.openxmlformats.org/officeDocument/2006/relationships/tags" Target="../tags/tag954.xml"/><Relationship Id="rId31" Type="http://schemas.openxmlformats.org/officeDocument/2006/relationships/tags" Target="../tags/tag966.xml"/><Relationship Id="rId4" Type="http://schemas.openxmlformats.org/officeDocument/2006/relationships/tags" Target="../tags/tag939.xml"/><Relationship Id="rId9" Type="http://schemas.openxmlformats.org/officeDocument/2006/relationships/tags" Target="../tags/tag944.xml"/><Relationship Id="rId14" Type="http://schemas.openxmlformats.org/officeDocument/2006/relationships/tags" Target="../tags/tag949.xml"/><Relationship Id="rId22" Type="http://schemas.openxmlformats.org/officeDocument/2006/relationships/tags" Target="../tags/tag957.xml"/><Relationship Id="rId27" Type="http://schemas.openxmlformats.org/officeDocument/2006/relationships/tags" Target="../tags/tag962.xml"/><Relationship Id="rId30" Type="http://schemas.openxmlformats.org/officeDocument/2006/relationships/tags" Target="../tags/tag965.xml"/><Relationship Id="rId35" Type="http://schemas.openxmlformats.org/officeDocument/2006/relationships/tags" Target="../tags/tag97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78.xml"/><Relationship Id="rId13" Type="http://schemas.openxmlformats.org/officeDocument/2006/relationships/tags" Target="../tags/tag983.xml"/><Relationship Id="rId18" Type="http://schemas.openxmlformats.org/officeDocument/2006/relationships/tags" Target="../tags/tag988.xml"/><Relationship Id="rId26" Type="http://schemas.openxmlformats.org/officeDocument/2006/relationships/tags" Target="../tags/tag996.xml"/><Relationship Id="rId3" Type="http://schemas.openxmlformats.org/officeDocument/2006/relationships/tags" Target="../tags/tag973.xml"/><Relationship Id="rId21" Type="http://schemas.openxmlformats.org/officeDocument/2006/relationships/tags" Target="../tags/tag991.xml"/><Relationship Id="rId34" Type="http://schemas.openxmlformats.org/officeDocument/2006/relationships/tags" Target="../tags/tag1004.xml"/><Relationship Id="rId7" Type="http://schemas.openxmlformats.org/officeDocument/2006/relationships/tags" Target="../tags/tag977.xml"/><Relationship Id="rId12" Type="http://schemas.openxmlformats.org/officeDocument/2006/relationships/tags" Target="../tags/tag982.xml"/><Relationship Id="rId17" Type="http://schemas.openxmlformats.org/officeDocument/2006/relationships/tags" Target="../tags/tag987.xml"/><Relationship Id="rId25" Type="http://schemas.openxmlformats.org/officeDocument/2006/relationships/tags" Target="../tags/tag995.xml"/><Relationship Id="rId33" Type="http://schemas.openxmlformats.org/officeDocument/2006/relationships/tags" Target="../tags/tag1003.xml"/><Relationship Id="rId2" Type="http://schemas.openxmlformats.org/officeDocument/2006/relationships/tags" Target="../tags/tag972.xml"/><Relationship Id="rId16" Type="http://schemas.openxmlformats.org/officeDocument/2006/relationships/tags" Target="../tags/tag986.xml"/><Relationship Id="rId20" Type="http://schemas.openxmlformats.org/officeDocument/2006/relationships/tags" Target="../tags/tag990.xml"/><Relationship Id="rId29" Type="http://schemas.openxmlformats.org/officeDocument/2006/relationships/tags" Target="../tags/tag999.xml"/><Relationship Id="rId1" Type="http://schemas.openxmlformats.org/officeDocument/2006/relationships/tags" Target="../tags/tag971.xml"/><Relationship Id="rId6" Type="http://schemas.openxmlformats.org/officeDocument/2006/relationships/tags" Target="../tags/tag976.xml"/><Relationship Id="rId11" Type="http://schemas.openxmlformats.org/officeDocument/2006/relationships/tags" Target="../tags/tag981.xml"/><Relationship Id="rId24" Type="http://schemas.openxmlformats.org/officeDocument/2006/relationships/tags" Target="../tags/tag994.xml"/><Relationship Id="rId32" Type="http://schemas.openxmlformats.org/officeDocument/2006/relationships/tags" Target="../tags/tag1002.xml"/><Relationship Id="rId37" Type="http://schemas.openxmlformats.org/officeDocument/2006/relationships/notesSlide" Target="../notesSlides/notesSlide65.xml"/><Relationship Id="rId5" Type="http://schemas.openxmlformats.org/officeDocument/2006/relationships/tags" Target="../tags/tag975.xml"/><Relationship Id="rId15" Type="http://schemas.openxmlformats.org/officeDocument/2006/relationships/tags" Target="../tags/tag985.xml"/><Relationship Id="rId23" Type="http://schemas.openxmlformats.org/officeDocument/2006/relationships/tags" Target="../tags/tag993.xml"/><Relationship Id="rId28" Type="http://schemas.openxmlformats.org/officeDocument/2006/relationships/tags" Target="../tags/tag99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980.xml"/><Relationship Id="rId19" Type="http://schemas.openxmlformats.org/officeDocument/2006/relationships/tags" Target="../tags/tag989.xml"/><Relationship Id="rId31" Type="http://schemas.openxmlformats.org/officeDocument/2006/relationships/tags" Target="../tags/tag1001.xml"/><Relationship Id="rId4" Type="http://schemas.openxmlformats.org/officeDocument/2006/relationships/tags" Target="../tags/tag974.xml"/><Relationship Id="rId9" Type="http://schemas.openxmlformats.org/officeDocument/2006/relationships/tags" Target="../tags/tag979.xml"/><Relationship Id="rId14" Type="http://schemas.openxmlformats.org/officeDocument/2006/relationships/tags" Target="../tags/tag984.xml"/><Relationship Id="rId22" Type="http://schemas.openxmlformats.org/officeDocument/2006/relationships/tags" Target="../tags/tag992.xml"/><Relationship Id="rId27" Type="http://schemas.openxmlformats.org/officeDocument/2006/relationships/tags" Target="../tags/tag997.xml"/><Relationship Id="rId30" Type="http://schemas.openxmlformats.org/officeDocument/2006/relationships/tags" Target="../tags/tag1000.xml"/><Relationship Id="rId35" Type="http://schemas.openxmlformats.org/officeDocument/2006/relationships/tags" Target="../tags/tag10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08.xml"/><Relationship Id="rId7" Type="http://schemas.openxmlformats.org/officeDocument/2006/relationships/tags" Target="../tags/tag1012.xml"/><Relationship Id="rId2" Type="http://schemas.openxmlformats.org/officeDocument/2006/relationships/tags" Target="../tags/tag1007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5" Type="http://schemas.openxmlformats.org/officeDocument/2006/relationships/tags" Target="../tags/tag1010.xml"/><Relationship Id="rId4" Type="http://schemas.openxmlformats.org/officeDocument/2006/relationships/tags" Target="../tags/tag1009.xml"/><Relationship Id="rId9" Type="http://schemas.openxmlformats.org/officeDocument/2006/relationships/notesSlide" Target="../notesSlides/notesSlide6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7.xml"/><Relationship Id="rId3" Type="http://schemas.openxmlformats.org/officeDocument/2006/relationships/tags" Target="../tags/tag10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14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5" Type="http://schemas.openxmlformats.org/officeDocument/2006/relationships/tags" Target="../tags/tag1017.xml"/><Relationship Id="rId4" Type="http://schemas.openxmlformats.org/officeDocument/2006/relationships/tags" Target="../tags/tag10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21.xml"/><Relationship Id="rId7" Type="http://schemas.openxmlformats.org/officeDocument/2006/relationships/tags" Target="../tags/tag1025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5" Type="http://schemas.openxmlformats.org/officeDocument/2006/relationships/tags" Target="../tags/tag1023.xml"/><Relationship Id="rId4" Type="http://schemas.openxmlformats.org/officeDocument/2006/relationships/tags" Target="../tags/tag1022.xml"/><Relationship Id="rId9" Type="http://schemas.openxmlformats.org/officeDocument/2006/relationships/notesSlide" Target="../notesSlides/notesSlide6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tags" Target="../tags/tag1043.xml"/><Relationship Id="rId26" Type="http://schemas.openxmlformats.org/officeDocument/2006/relationships/tags" Target="../tags/tag1051.xml"/><Relationship Id="rId3" Type="http://schemas.openxmlformats.org/officeDocument/2006/relationships/tags" Target="../tags/tag1028.xml"/><Relationship Id="rId21" Type="http://schemas.openxmlformats.org/officeDocument/2006/relationships/tags" Target="../tags/tag1046.xml"/><Relationship Id="rId34" Type="http://schemas.openxmlformats.org/officeDocument/2006/relationships/tags" Target="../tags/tag1059.xml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tags" Target="../tags/tag1042.xml"/><Relationship Id="rId25" Type="http://schemas.openxmlformats.org/officeDocument/2006/relationships/tags" Target="../tags/tag1050.xml"/><Relationship Id="rId33" Type="http://schemas.openxmlformats.org/officeDocument/2006/relationships/tags" Target="../tags/tag1058.xml"/><Relationship Id="rId2" Type="http://schemas.openxmlformats.org/officeDocument/2006/relationships/tags" Target="../tags/tag1027.xml"/><Relationship Id="rId16" Type="http://schemas.openxmlformats.org/officeDocument/2006/relationships/tags" Target="../tags/tag1041.xml"/><Relationship Id="rId20" Type="http://schemas.openxmlformats.org/officeDocument/2006/relationships/tags" Target="../tags/tag1045.xml"/><Relationship Id="rId29" Type="http://schemas.openxmlformats.org/officeDocument/2006/relationships/tags" Target="../tags/tag1054.xml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24" Type="http://schemas.openxmlformats.org/officeDocument/2006/relationships/tags" Target="../tags/tag1049.xml"/><Relationship Id="rId32" Type="http://schemas.openxmlformats.org/officeDocument/2006/relationships/tags" Target="../tags/tag1057.xml"/><Relationship Id="rId37" Type="http://schemas.openxmlformats.org/officeDocument/2006/relationships/notesSlide" Target="../notesSlides/notesSlide69.xml"/><Relationship Id="rId5" Type="http://schemas.openxmlformats.org/officeDocument/2006/relationships/tags" Target="../tags/tag1030.xml"/><Relationship Id="rId15" Type="http://schemas.openxmlformats.org/officeDocument/2006/relationships/tags" Target="../tags/tag1040.xml"/><Relationship Id="rId23" Type="http://schemas.openxmlformats.org/officeDocument/2006/relationships/tags" Target="../tags/tag1048.xml"/><Relationship Id="rId28" Type="http://schemas.openxmlformats.org/officeDocument/2006/relationships/tags" Target="../tags/tag105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035.xml"/><Relationship Id="rId19" Type="http://schemas.openxmlformats.org/officeDocument/2006/relationships/tags" Target="../tags/tag1044.xml"/><Relationship Id="rId31" Type="http://schemas.openxmlformats.org/officeDocument/2006/relationships/tags" Target="../tags/tag1056.xml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tags" Target="../tags/tag1039.xml"/><Relationship Id="rId22" Type="http://schemas.openxmlformats.org/officeDocument/2006/relationships/tags" Target="../tags/tag1047.xml"/><Relationship Id="rId27" Type="http://schemas.openxmlformats.org/officeDocument/2006/relationships/tags" Target="../tags/tag1052.xml"/><Relationship Id="rId30" Type="http://schemas.openxmlformats.org/officeDocument/2006/relationships/tags" Target="../tags/tag1055.xml"/><Relationship Id="rId35" Type="http://schemas.openxmlformats.org/officeDocument/2006/relationships/tags" Target="../tags/tag106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63.xml"/><Relationship Id="rId7" Type="http://schemas.openxmlformats.org/officeDocument/2006/relationships/tags" Target="../tags/tag1067.xml"/><Relationship Id="rId2" Type="http://schemas.openxmlformats.org/officeDocument/2006/relationships/tags" Target="../tags/tag1062.xml"/><Relationship Id="rId1" Type="http://schemas.openxmlformats.org/officeDocument/2006/relationships/tags" Target="../tags/tag1061.xml"/><Relationship Id="rId6" Type="http://schemas.openxmlformats.org/officeDocument/2006/relationships/tags" Target="../tags/tag1066.xml"/><Relationship Id="rId5" Type="http://schemas.openxmlformats.org/officeDocument/2006/relationships/tags" Target="../tags/tag1065.xml"/><Relationship Id="rId4" Type="http://schemas.openxmlformats.org/officeDocument/2006/relationships/tags" Target="../tags/tag1064.xml"/><Relationship Id="rId9" Type="http://schemas.openxmlformats.org/officeDocument/2006/relationships/notesSlide" Target="../notesSlides/notesSlide7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9.xml"/><Relationship Id="rId1" Type="http://schemas.openxmlformats.org/officeDocument/2006/relationships/tags" Target="../tags/tag1068.xml"/><Relationship Id="rId4" Type="http://schemas.openxmlformats.org/officeDocument/2006/relationships/notesSlide" Target="../notesSlides/notesSlide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1.xml"/><Relationship Id="rId1" Type="http://schemas.openxmlformats.org/officeDocument/2006/relationships/tags" Target="../tags/tag1070.xml"/><Relationship Id="rId4" Type="http://schemas.openxmlformats.org/officeDocument/2006/relationships/notesSlide" Target="../notesSlides/notesSlide7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79.xml"/><Relationship Id="rId13" Type="http://schemas.openxmlformats.org/officeDocument/2006/relationships/tags" Target="../tags/tag1084.xml"/><Relationship Id="rId18" Type="http://schemas.openxmlformats.org/officeDocument/2006/relationships/notesSlide" Target="../notesSlides/notesSlide73.xml"/><Relationship Id="rId3" Type="http://schemas.openxmlformats.org/officeDocument/2006/relationships/tags" Target="../tags/tag1074.xml"/><Relationship Id="rId7" Type="http://schemas.openxmlformats.org/officeDocument/2006/relationships/tags" Target="../tags/tag1078.xml"/><Relationship Id="rId12" Type="http://schemas.openxmlformats.org/officeDocument/2006/relationships/tags" Target="../tags/tag108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73.xml"/><Relationship Id="rId16" Type="http://schemas.openxmlformats.org/officeDocument/2006/relationships/tags" Target="../tags/tag1087.xml"/><Relationship Id="rId1" Type="http://schemas.openxmlformats.org/officeDocument/2006/relationships/tags" Target="../tags/tag1072.xml"/><Relationship Id="rId6" Type="http://schemas.openxmlformats.org/officeDocument/2006/relationships/tags" Target="../tags/tag1077.xml"/><Relationship Id="rId11" Type="http://schemas.openxmlformats.org/officeDocument/2006/relationships/tags" Target="../tags/tag1082.xml"/><Relationship Id="rId5" Type="http://schemas.openxmlformats.org/officeDocument/2006/relationships/tags" Target="../tags/tag1076.xml"/><Relationship Id="rId15" Type="http://schemas.openxmlformats.org/officeDocument/2006/relationships/tags" Target="../tags/tag1086.xml"/><Relationship Id="rId10" Type="http://schemas.openxmlformats.org/officeDocument/2006/relationships/tags" Target="../tags/tag1081.xml"/><Relationship Id="rId4" Type="http://schemas.openxmlformats.org/officeDocument/2006/relationships/tags" Target="../tags/tag1075.xml"/><Relationship Id="rId9" Type="http://schemas.openxmlformats.org/officeDocument/2006/relationships/tags" Target="../tags/tag1080.xml"/><Relationship Id="rId14" Type="http://schemas.openxmlformats.org/officeDocument/2006/relationships/tags" Target="../tags/tag108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95.xml"/><Relationship Id="rId13" Type="http://schemas.openxmlformats.org/officeDocument/2006/relationships/tags" Target="../tags/tag1100.xml"/><Relationship Id="rId18" Type="http://schemas.openxmlformats.org/officeDocument/2006/relationships/tags" Target="../tags/tag110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090.xml"/><Relationship Id="rId21" Type="http://schemas.openxmlformats.org/officeDocument/2006/relationships/tags" Target="../tags/tag1108.xml"/><Relationship Id="rId7" Type="http://schemas.openxmlformats.org/officeDocument/2006/relationships/tags" Target="../tags/tag1094.xml"/><Relationship Id="rId12" Type="http://schemas.openxmlformats.org/officeDocument/2006/relationships/tags" Target="../tags/tag1099.xml"/><Relationship Id="rId17" Type="http://schemas.openxmlformats.org/officeDocument/2006/relationships/tags" Target="../tags/tag1104.xml"/><Relationship Id="rId25" Type="http://schemas.openxmlformats.org/officeDocument/2006/relationships/tags" Target="../tags/tag1112.xml"/><Relationship Id="rId2" Type="http://schemas.openxmlformats.org/officeDocument/2006/relationships/tags" Target="../tags/tag1089.xml"/><Relationship Id="rId16" Type="http://schemas.openxmlformats.org/officeDocument/2006/relationships/tags" Target="../tags/tag1103.xml"/><Relationship Id="rId20" Type="http://schemas.openxmlformats.org/officeDocument/2006/relationships/tags" Target="../tags/tag1107.xml"/><Relationship Id="rId1" Type="http://schemas.openxmlformats.org/officeDocument/2006/relationships/tags" Target="../tags/tag1088.xml"/><Relationship Id="rId6" Type="http://schemas.openxmlformats.org/officeDocument/2006/relationships/tags" Target="../tags/tag1093.xml"/><Relationship Id="rId11" Type="http://schemas.openxmlformats.org/officeDocument/2006/relationships/tags" Target="../tags/tag1098.xml"/><Relationship Id="rId24" Type="http://schemas.openxmlformats.org/officeDocument/2006/relationships/tags" Target="../tags/tag1111.xml"/><Relationship Id="rId5" Type="http://schemas.openxmlformats.org/officeDocument/2006/relationships/tags" Target="../tags/tag1092.xml"/><Relationship Id="rId15" Type="http://schemas.openxmlformats.org/officeDocument/2006/relationships/tags" Target="../tags/tag1102.xml"/><Relationship Id="rId23" Type="http://schemas.openxmlformats.org/officeDocument/2006/relationships/tags" Target="../tags/tag1110.xml"/><Relationship Id="rId10" Type="http://schemas.openxmlformats.org/officeDocument/2006/relationships/tags" Target="../tags/tag1097.xml"/><Relationship Id="rId19" Type="http://schemas.openxmlformats.org/officeDocument/2006/relationships/tags" Target="../tags/tag1106.xml"/><Relationship Id="rId4" Type="http://schemas.openxmlformats.org/officeDocument/2006/relationships/tags" Target="../tags/tag1091.xml"/><Relationship Id="rId9" Type="http://schemas.openxmlformats.org/officeDocument/2006/relationships/tags" Target="../tags/tag1096.xml"/><Relationship Id="rId14" Type="http://schemas.openxmlformats.org/officeDocument/2006/relationships/tags" Target="../tags/tag1101.xml"/><Relationship Id="rId22" Type="http://schemas.openxmlformats.org/officeDocument/2006/relationships/tags" Target="../tags/tag1109.xml"/><Relationship Id="rId27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120.xml"/><Relationship Id="rId13" Type="http://schemas.openxmlformats.org/officeDocument/2006/relationships/tags" Target="../tags/tag1125.xml"/><Relationship Id="rId18" Type="http://schemas.openxmlformats.org/officeDocument/2006/relationships/notesSlide" Target="../notesSlides/notesSlide75.xml"/><Relationship Id="rId3" Type="http://schemas.openxmlformats.org/officeDocument/2006/relationships/tags" Target="../tags/tag1115.xml"/><Relationship Id="rId7" Type="http://schemas.openxmlformats.org/officeDocument/2006/relationships/tags" Target="../tags/tag1119.xml"/><Relationship Id="rId12" Type="http://schemas.openxmlformats.org/officeDocument/2006/relationships/tags" Target="../tags/tag112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14.xml"/><Relationship Id="rId16" Type="http://schemas.openxmlformats.org/officeDocument/2006/relationships/tags" Target="../tags/tag1128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11" Type="http://schemas.openxmlformats.org/officeDocument/2006/relationships/tags" Target="../tags/tag1123.xml"/><Relationship Id="rId5" Type="http://schemas.openxmlformats.org/officeDocument/2006/relationships/tags" Target="../tags/tag1117.xml"/><Relationship Id="rId15" Type="http://schemas.openxmlformats.org/officeDocument/2006/relationships/tags" Target="../tags/tag1127.xml"/><Relationship Id="rId10" Type="http://schemas.openxmlformats.org/officeDocument/2006/relationships/tags" Target="../tags/tag1122.xml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4" Type="http://schemas.openxmlformats.org/officeDocument/2006/relationships/tags" Target="../tags/tag112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136.xml"/><Relationship Id="rId13" Type="http://schemas.openxmlformats.org/officeDocument/2006/relationships/tags" Target="../tags/tag1141.xml"/><Relationship Id="rId18" Type="http://schemas.openxmlformats.org/officeDocument/2006/relationships/tags" Target="../tags/tag1146.xml"/><Relationship Id="rId3" Type="http://schemas.openxmlformats.org/officeDocument/2006/relationships/tags" Target="../tags/tag1131.xml"/><Relationship Id="rId21" Type="http://schemas.openxmlformats.org/officeDocument/2006/relationships/tags" Target="../tags/tag1149.xml"/><Relationship Id="rId7" Type="http://schemas.openxmlformats.org/officeDocument/2006/relationships/tags" Target="../tags/tag1135.xml"/><Relationship Id="rId12" Type="http://schemas.openxmlformats.org/officeDocument/2006/relationships/tags" Target="../tags/tag1140.xml"/><Relationship Id="rId17" Type="http://schemas.openxmlformats.org/officeDocument/2006/relationships/tags" Target="../tags/tag1145.xml"/><Relationship Id="rId2" Type="http://schemas.openxmlformats.org/officeDocument/2006/relationships/tags" Target="../tags/tag1130.xml"/><Relationship Id="rId16" Type="http://schemas.openxmlformats.org/officeDocument/2006/relationships/tags" Target="../tags/tag1144.xml"/><Relationship Id="rId20" Type="http://schemas.openxmlformats.org/officeDocument/2006/relationships/tags" Target="../tags/tag1148.xml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11" Type="http://schemas.openxmlformats.org/officeDocument/2006/relationships/tags" Target="../tags/tag1139.xml"/><Relationship Id="rId24" Type="http://schemas.openxmlformats.org/officeDocument/2006/relationships/notesSlide" Target="../notesSlides/notesSlide76.xml"/><Relationship Id="rId5" Type="http://schemas.openxmlformats.org/officeDocument/2006/relationships/tags" Target="../tags/tag1133.xml"/><Relationship Id="rId15" Type="http://schemas.openxmlformats.org/officeDocument/2006/relationships/tags" Target="../tags/tag114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38.xml"/><Relationship Id="rId19" Type="http://schemas.openxmlformats.org/officeDocument/2006/relationships/tags" Target="../tags/tag1147.xml"/><Relationship Id="rId4" Type="http://schemas.openxmlformats.org/officeDocument/2006/relationships/tags" Target="../tags/tag1132.xml"/><Relationship Id="rId9" Type="http://schemas.openxmlformats.org/officeDocument/2006/relationships/tags" Target="../tags/tag1137.xml"/><Relationship Id="rId14" Type="http://schemas.openxmlformats.org/officeDocument/2006/relationships/tags" Target="../tags/tag1142.xml"/><Relationship Id="rId22" Type="http://schemas.openxmlformats.org/officeDocument/2006/relationships/tags" Target="../tags/tag11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153.xml"/><Relationship Id="rId2" Type="http://schemas.openxmlformats.org/officeDocument/2006/relationships/tags" Target="../tags/tag1152.xml"/><Relationship Id="rId1" Type="http://schemas.openxmlformats.org/officeDocument/2006/relationships/tags" Target="../tags/tag1151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6.xml"/><Relationship Id="rId1" Type="http://schemas.openxmlformats.org/officeDocument/2006/relationships/tags" Target="../tags/tag1155.xml"/><Relationship Id="rId4" Type="http://schemas.openxmlformats.org/officeDocument/2006/relationships/notesSlide" Target="../notesSlides/notesSlide7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159.xml"/><Relationship Id="rId2" Type="http://schemas.openxmlformats.org/officeDocument/2006/relationships/tags" Target="../tags/tag1158.xml"/><Relationship Id="rId1" Type="http://schemas.openxmlformats.org/officeDocument/2006/relationships/tags" Target="../tags/tag1157.xml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1167.xml"/><Relationship Id="rId13" Type="http://schemas.openxmlformats.org/officeDocument/2006/relationships/tags" Target="../tags/tag1172.xml"/><Relationship Id="rId18" Type="http://schemas.openxmlformats.org/officeDocument/2006/relationships/tags" Target="../tags/tag1177.xml"/><Relationship Id="rId26" Type="http://schemas.openxmlformats.org/officeDocument/2006/relationships/tags" Target="../tags/tag1185.xml"/><Relationship Id="rId39" Type="http://schemas.openxmlformats.org/officeDocument/2006/relationships/notesSlide" Target="../notesSlides/notesSlide80.xml"/><Relationship Id="rId3" Type="http://schemas.openxmlformats.org/officeDocument/2006/relationships/tags" Target="../tags/tag1162.xml"/><Relationship Id="rId21" Type="http://schemas.openxmlformats.org/officeDocument/2006/relationships/tags" Target="../tags/tag1180.xml"/><Relationship Id="rId34" Type="http://schemas.openxmlformats.org/officeDocument/2006/relationships/tags" Target="../tags/tag1193.xml"/><Relationship Id="rId7" Type="http://schemas.openxmlformats.org/officeDocument/2006/relationships/tags" Target="../tags/tag1166.xml"/><Relationship Id="rId12" Type="http://schemas.openxmlformats.org/officeDocument/2006/relationships/tags" Target="../tags/tag1171.xml"/><Relationship Id="rId17" Type="http://schemas.openxmlformats.org/officeDocument/2006/relationships/tags" Target="../tags/tag1176.xml"/><Relationship Id="rId25" Type="http://schemas.openxmlformats.org/officeDocument/2006/relationships/tags" Target="../tags/tag1184.xml"/><Relationship Id="rId33" Type="http://schemas.openxmlformats.org/officeDocument/2006/relationships/tags" Target="../tags/tag1192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1161.xml"/><Relationship Id="rId16" Type="http://schemas.openxmlformats.org/officeDocument/2006/relationships/tags" Target="../tags/tag1175.xml"/><Relationship Id="rId20" Type="http://schemas.openxmlformats.org/officeDocument/2006/relationships/tags" Target="../tags/tag1179.xml"/><Relationship Id="rId29" Type="http://schemas.openxmlformats.org/officeDocument/2006/relationships/tags" Target="../tags/tag1188.xml"/><Relationship Id="rId1" Type="http://schemas.openxmlformats.org/officeDocument/2006/relationships/tags" Target="../tags/tag1160.xml"/><Relationship Id="rId6" Type="http://schemas.openxmlformats.org/officeDocument/2006/relationships/tags" Target="../tags/tag1165.xml"/><Relationship Id="rId11" Type="http://schemas.openxmlformats.org/officeDocument/2006/relationships/tags" Target="../tags/tag1170.xml"/><Relationship Id="rId24" Type="http://schemas.openxmlformats.org/officeDocument/2006/relationships/tags" Target="../tags/tag1183.xml"/><Relationship Id="rId32" Type="http://schemas.openxmlformats.org/officeDocument/2006/relationships/tags" Target="../tags/tag1191.xml"/><Relationship Id="rId37" Type="http://schemas.openxmlformats.org/officeDocument/2006/relationships/tags" Target="../tags/tag1196.xml"/><Relationship Id="rId5" Type="http://schemas.openxmlformats.org/officeDocument/2006/relationships/tags" Target="../tags/tag1164.xml"/><Relationship Id="rId15" Type="http://schemas.openxmlformats.org/officeDocument/2006/relationships/tags" Target="../tags/tag1174.xml"/><Relationship Id="rId23" Type="http://schemas.openxmlformats.org/officeDocument/2006/relationships/tags" Target="../tags/tag1182.xml"/><Relationship Id="rId28" Type="http://schemas.openxmlformats.org/officeDocument/2006/relationships/tags" Target="../tags/tag1187.xml"/><Relationship Id="rId36" Type="http://schemas.openxmlformats.org/officeDocument/2006/relationships/tags" Target="../tags/tag1195.xml"/><Relationship Id="rId10" Type="http://schemas.openxmlformats.org/officeDocument/2006/relationships/tags" Target="../tags/tag1169.xml"/><Relationship Id="rId19" Type="http://schemas.openxmlformats.org/officeDocument/2006/relationships/tags" Target="../tags/tag1178.xml"/><Relationship Id="rId31" Type="http://schemas.openxmlformats.org/officeDocument/2006/relationships/tags" Target="../tags/tag1190.xml"/><Relationship Id="rId4" Type="http://schemas.openxmlformats.org/officeDocument/2006/relationships/tags" Target="../tags/tag1163.xml"/><Relationship Id="rId9" Type="http://schemas.openxmlformats.org/officeDocument/2006/relationships/tags" Target="../tags/tag1168.xml"/><Relationship Id="rId14" Type="http://schemas.openxmlformats.org/officeDocument/2006/relationships/tags" Target="../tags/tag1173.xml"/><Relationship Id="rId22" Type="http://schemas.openxmlformats.org/officeDocument/2006/relationships/tags" Target="../tags/tag1181.xml"/><Relationship Id="rId27" Type="http://schemas.openxmlformats.org/officeDocument/2006/relationships/tags" Target="../tags/tag1186.xml"/><Relationship Id="rId30" Type="http://schemas.openxmlformats.org/officeDocument/2006/relationships/tags" Target="../tags/tag1189.xml"/><Relationship Id="rId35" Type="http://schemas.openxmlformats.org/officeDocument/2006/relationships/tags" Target="../tags/tag119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204.xml"/><Relationship Id="rId13" Type="http://schemas.openxmlformats.org/officeDocument/2006/relationships/tags" Target="../tags/tag1209.xml"/><Relationship Id="rId18" Type="http://schemas.openxmlformats.org/officeDocument/2006/relationships/tags" Target="../tags/tag1214.xml"/><Relationship Id="rId26" Type="http://schemas.openxmlformats.org/officeDocument/2006/relationships/tags" Target="../tags/tag1222.xml"/><Relationship Id="rId39" Type="http://schemas.openxmlformats.org/officeDocument/2006/relationships/tags" Target="../tags/tag1235.xml"/><Relationship Id="rId3" Type="http://schemas.openxmlformats.org/officeDocument/2006/relationships/tags" Target="../tags/tag1199.xml"/><Relationship Id="rId21" Type="http://schemas.openxmlformats.org/officeDocument/2006/relationships/tags" Target="../tags/tag1217.xml"/><Relationship Id="rId34" Type="http://schemas.openxmlformats.org/officeDocument/2006/relationships/tags" Target="../tags/tag1230.xml"/><Relationship Id="rId42" Type="http://schemas.openxmlformats.org/officeDocument/2006/relationships/tags" Target="../tags/tag1238.xml"/><Relationship Id="rId7" Type="http://schemas.openxmlformats.org/officeDocument/2006/relationships/tags" Target="../tags/tag1203.xml"/><Relationship Id="rId12" Type="http://schemas.openxmlformats.org/officeDocument/2006/relationships/tags" Target="../tags/tag1208.xml"/><Relationship Id="rId17" Type="http://schemas.openxmlformats.org/officeDocument/2006/relationships/tags" Target="../tags/tag1213.xml"/><Relationship Id="rId25" Type="http://schemas.openxmlformats.org/officeDocument/2006/relationships/tags" Target="../tags/tag1221.xml"/><Relationship Id="rId33" Type="http://schemas.openxmlformats.org/officeDocument/2006/relationships/tags" Target="../tags/tag1229.xml"/><Relationship Id="rId38" Type="http://schemas.openxmlformats.org/officeDocument/2006/relationships/tags" Target="../tags/tag1234.xml"/><Relationship Id="rId46" Type="http://schemas.openxmlformats.org/officeDocument/2006/relationships/notesSlide" Target="../notesSlides/notesSlide81.xml"/><Relationship Id="rId2" Type="http://schemas.openxmlformats.org/officeDocument/2006/relationships/tags" Target="../tags/tag1198.xml"/><Relationship Id="rId16" Type="http://schemas.openxmlformats.org/officeDocument/2006/relationships/tags" Target="../tags/tag1212.xml"/><Relationship Id="rId20" Type="http://schemas.openxmlformats.org/officeDocument/2006/relationships/tags" Target="../tags/tag1216.xml"/><Relationship Id="rId29" Type="http://schemas.openxmlformats.org/officeDocument/2006/relationships/tags" Target="../tags/tag1225.xml"/><Relationship Id="rId41" Type="http://schemas.openxmlformats.org/officeDocument/2006/relationships/tags" Target="../tags/tag1237.xml"/><Relationship Id="rId1" Type="http://schemas.openxmlformats.org/officeDocument/2006/relationships/tags" Target="../tags/tag1197.xml"/><Relationship Id="rId6" Type="http://schemas.openxmlformats.org/officeDocument/2006/relationships/tags" Target="../tags/tag1202.xml"/><Relationship Id="rId11" Type="http://schemas.openxmlformats.org/officeDocument/2006/relationships/tags" Target="../tags/tag1207.xml"/><Relationship Id="rId24" Type="http://schemas.openxmlformats.org/officeDocument/2006/relationships/tags" Target="../tags/tag1220.xml"/><Relationship Id="rId32" Type="http://schemas.openxmlformats.org/officeDocument/2006/relationships/tags" Target="../tags/tag1228.xml"/><Relationship Id="rId37" Type="http://schemas.openxmlformats.org/officeDocument/2006/relationships/tags" Target="../tags/tag1233.xml"/><Relationship Id="rId40" Type="http://schemas.openxmlformats.org/officeDocument/2006/relationships/tags" Target="../tags/tag1236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201.xml"/><Relationship Id="rId15" Type="http://schemas.openxmlformats.org/officeDocument/2006/relationships/tags" Target="../tags/tag1211.xml"/><Relationship Id="rId23" Type="http://schemas.openxmlformats.org/officeDocument/2006/relationships/tags" Target="../tags/tag1219.xml"/><Relationship Id="rId28" Type="http://schemas.openxmlformats.org/officeDocument/2006/relationships/tags" Target="../tags/tag1224.xml"/><Relationship Id="rId36" Type="http://schemas.openxmlformats.org/officeDocument/2006/relationships/tags" Target="../tags/tag1232.xml"/><Relationship Id="rId10" Type="http://schemas.openxmlformats.org/officeDocument/2006/relationships/tags" Target="../tags/tag1206.xml"/><Relationship Id="rId19" Type="http://schemas.openxmlformats.org/officeDocument/2006/relationships/tags" Target="../tags/tag1215.xml"/><Relationship Id="rId31" Type="http://schemas.openxmlformats.org/officeDocument/2006/relationships/tags" Target="../tags/tag1227.xml"/><Relationship Id="rId44" Type="http://schemas.openxmlformats.org/officeDocument/2006/relationships/tags" Target="../tags/tag1240.xml"/><Relationship Id="rId4" Type="http://schemas.openxmlformats.org/officeDocument/2006/relationships/tags" Target="../tags/tag1200.xml"/><Relationship Id="rId9" Type="http://schemas.openxmlformats.org/officeDocument/2006/relationships/tags" Target="../tags/tag1205.xml"/><Relationship Id="rId14" Type="http://schemas.openxmlformats.org/officeDocument/2006/relationships/tags" Target="../tags/tag1210.xml"/><Relationship Id="rId22" Type="http://schemas.openxmlformats.org/officeDocument/2006/relationships/tags" Target="../tags/tag1218.xml"/><Relationship Id="rId27" Type="http://schemas.openxmlformats.org/officeDocument/2006/relationships/tags" Target="../tags/tag1223.xml"/><Relationship Id="rId30" Type="http://schemas.openxmlformats.org/officeDocument/2006/relationships/tags" Target="../tags/tag1226.xml"/><Relationship Id="rId35" Type="http://schemas.openxmlformats.org/officeDocument/2006/relationships/tags" Target="../tags/tag1231.xml"/><Relationship Id="rId43" Type="http://schemas.openxmlformats.org/officeDocument/2006/relationships/tags" Target="../tags/tag1239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1248.xml"/><Relationship Id="rId13" Type="http://schemas.openxmlformats.org/officeDocument/2006/relationships/tags" Target="../tags/tag1253.xml"/><Relationship Id="rId18" Type="http://schemas.openxmlformats.org/officeDocument/2006/relationships/tags" Target="../tags/tag1258.xml"/><Relationship Id="rId26" Type="http://schemas.openxmlformats.org/officeDocument/2006/relationships/tags" Target="../tags/tag1266.xml"/><Relationship Id="rId39" Type="http://schemas.openxmlformats.org/officeDocument/2006/relationships/tags" Target="../tags/tag1279.xml"/><Relationship Id="rId3" Type="http://schemas.openxmlformats.org/officeDocument/2006/relationships/tags" Target="../tags/tag1243.xml"/><Relationship Id="rId21" Type="http://schemas.openxmlformats.org/officeDocument/2006/relationships/tags" Target="../tags/tag1261.xml"/><Relationship Id="rId34" Type="http://schemas.openxmlformats.org/officeDocument/2006/relationships/tags" Target="../tags/tag1274.xml"/><Relationship Id="rId42" Type="http://schemas.openxmlformats.org/officeDocument/2006/relationships/tags" Target="../tags/tag1282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1247.xml"/><Relationship Id="rId12" Type="http://schemas.openxmlformats.org/officeDocument/2006/relationships/tags" Target="../tags/tag1252.xml"/><Relationship Id="rId17" Type="http://schemas.openxmlformats.org/officeDocument/2006/relationships/tags" Target="../tags/tag1257.xml"/><Relationship Id="rId25" Type="http://schemas.openxmlformats.org/officeDocument/2006/relationships/tags" Target="../tags/tag1265.xml"/><Relationship Id="rId33" Type="http://schemas.openxmlformats.org/officeDocument/2006/relationships/tags" Target="../tags/tag1273.xml"/><Relationship Id="rId38" Type="http://schemas.openxmlformats.org/officeDocument/2006/relationships/tags" Target="../tags/tag1278.xml"/><Relationship Id="rId46" Type="http://schemas.openxmlformats.org/officeDocument/2006/relationships/tags" Target="../tags/tag1286.xml"/><Relationship Id="rId2" Type="http://schemas.openxmlformats.org/officeDocument/2006/relationships/tags" Target="../tags/tag1242.xml"/><Relationship Id="rId16" Type="http://schemas.openxmlformats.org/officeDocument/2006/relationships/tags" Target="../tags/tag1256.xml"/><Relationship Id="rId20" Type="http://schemas.openxmlformats.org/officeDocument/2006/relationships/tags" Target="../tags/tag1260.xml"/><Relationship Id="rId29" Type="http://schemas.openxmlformats.org/officeDocument/2006/relationships/tags" Target="../tags/tag1269.xml"/><Relationship Id="rId41" Type="http://schemas.openxmlformats.org/officeDocument/2006/relationships/tags" Target="../tags/tag1281.xml"/><Relationship Id="rId1" Type="http://schemas.openxmlformats.org/officeDocument/2006/relationships/tags" Target="../tags/tag1241.xml"/><Relationship Id="rId6" Type="http://schemas.openxmlformats.org/officeDocument/2006/relationships/tags" Target="../tags/tag1246.xml"/><Relationship Id="rId11" Type="http://schemas.openxmlformats.org/officeDocument/2006/relationships/tags" Target="../tags/tag1251.xml"/><Relationship Id="rId24" Type="http://schemas.openxmlformats.org/officeDocument/2006/relationships/tags" Target="../tags/tag1264.xml"/><Relationship Id="rId32" Type="http://schemas.openxmlformats.org/officeDocument/2006/relationships/tags" Target="../tags/tag1272.xml"/><Relationship Id="rId37" Type="http://schemas.openxmlformats.org/officeDocument/2006/relationships/tags" Target="../tags/tag1277.xml"/><Relationship Id="rId40" Type="http://schemas.openxmlformats.org/officeDocument/2006/relationships/tags" Target="../tags/tag1280.xml"/><Relationship Id="rId45" Type="http://schemas.openxmlformats.org/officeDocument/2006/relationships/tags" Target="../tags/tag1285.xml"/><Relationship Id="rId5" Type="http://schemas.openxmlformats.org/officeDocument/2006/relationships/tags" Target="../tags/tag1245.xml"/><Relationship Id="rId15" Type="http://schemas.openxmlformats.org/officeDocument/2006/relationships/tags" Target="../tags/tag1255.xml"/><Relationship Id="rId23" Type="http://schemas.openxmlformats.org/officeDocument/2006/relationships/tags" Target="../tags/tag1263.xml"/><Relationship Id="rId28" Type="http://schemas.openxmlformats.org/officeDocument/2006/relationships/tags" Target="../tags/tag1268.xml"/><Relationship Id="rId36" Type="http://schemas.openxmlformats.org/officeDocument/2006/relationships/tags" Target="../tags/tag1276.xml"/><Relationship Id="rId10" Type="http://schemas.openxmlformats.org/officeDocument/2006/relationships/tags" Target="../tags/tag1250.xml"/><Relationship Id="rId19" Type="http://schemas.openxmlformats.org/officeDocument/2006/relationships/tags" Target="../tags/tag1259.xml"/><Relationship Id="rId31" Type="http://schemas.openxmlformats.org/officeDocument/2006/relationships/tags" Target="../tags/tag1271.xml"/><Relationship Id="rId44" Type="http://schemas.openxmlformats.org/officeDocument/2006/relationships/tags" Target="../tags/tag1284.xml"/><Relationship Id="rId4" Type="http://schemas.openxmlformats.org/officeDocument/2006/relationships/tags" Target="../tags/tag1244.xml"/><Relationship Id="rId9" Type="http://schemas.openxmlformats.org/officeDocument/2006/relationships/tags" Target="../tags/tag1249.xml"/><Relationship Id="rId14" Type="http://schemas.openxmlformats.org/officeDocument/2006/relationships/tags" Target="../tags/tag1254.xml"/><Relationship Id="rId22" Type="http://schemas.openxmlformats.org/officeDocument/2006/relationships/tags" Target="../tags/tag1262.xml"/><Relationship Id="rId27" Type="http://schemas.openxmlformats.org/officeDocument/2006/relationships/tags" Target="../tags/tag1267.xml"/><Relationship Id="rId30" Type="http://schemas.openxmlformats.org/officeDocument/2006/relationships/tags" Target="../tags/tag1270.xml"/><Relationship Id="rId35" Type="http://schemas.openxmlformats.org/officeDocument/2006/relationships/tags" Target="../tags/tag1275.xml"/><Relationship Id="rId43" Type="http://schemas.openxmlformats.org/officeDocument/2006/relationships/tags" Target="../tags/tag1283.xml"/><Relationship Id="rId48" Type="http://schemas.openxmlformats.org/officeDocument/2006/relationships/notesSlide" Target="../notesSlides/notesSlide82.xml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tags" Target="../tags/tag1299.xml"/><Relationship Id="rId18" Type="http://schemas.openxmlformats.org/officeDocument/2006/relationships/tags" Target="../tags/tag1304.xml"/><Relationship Id="rId26" Type="http://schemas.openxmlformats.org/officeDocument/2006/relationships/tags" Target="../tags/tag1312.xml"/><Relationship Id="rId39" Type="http://schemas.openxmlformats.org/officeDocument/2006/relationships/tags" Target="../tags/tag1325.xml"/><Relationship Id="rId3" Type="http://schemas.openxmlformats.org/officeDocument/2006/relationships/tags" Target="../tags/tag1289.xml"/><Relationship Id="rId21" Type="http://schemas.openxmlformats.org/officeDocument/2006/relationships/tags" Target="../tags/tag1307.xml"/><Relationship Id="rId34" Type="http://schemas.openxmlformats.org/officeDocument/2006/relationships/tags" Target="../tags/tag1320.xml"/><Relationship Id="rId42" Type="http://schemas.openxmlformats.org/officeDocument/2006/relationships/tags" Target="../tags/tag1328.xml"/><Relationship Id="rId47" Type="http://schemas.openxmlformats.org/officeDocument/2006/relationships/tags" Target="../tags/tag1333.xml"/><Relationship Id="rId7" Type="http://schemas.openxmlformats.org/officeDocument/2006/relationships/tags" Target="../tags/tag1293.xml"/><Relationship Id="rId12" Type="http://schemas.openxmlformats.org/officeDocument/2006/relationships/tags" Target="../tags/tag1298.xml"/><Relationship Id="rId17" Type="http://schemas.openxmlformats.org/officeDocument/2006/relationships/tags" Target="../tags/tag1303.xml"/><Relationship Id="rId25" Type="http://schemas.openxmlformats.org/officeDocument/2006/relationships/tags" Target="../tags/tag1311.xml"/><Relationship Id="rId33" Type="http://schemas.openxmlformats.org/officeDocument/2006/relationships/tags" Target="../tags/tag1319.xml"/><Relationship Id="rId38" Type="http://schemas.openxmlformats.org/officeDocument/2006/relationships/tags" Target="../tags/tag1324.xml"/><Relationship Id="rId46" Type="http://schemas.openxmlformats.org/officeDocument/2006/relationships/tags" Target="../tags/tag1332.xml"/><Relationship Id="rId2" Type="http://schemas.openxmlformats.org/officeDocument/2006/relationships/tags" Target="../tags/tag1288.xml"/><Relationship Id="rId16" Type="http://schemas.openxmlformats.org/officeDocument/2006/relationships/tags" Target="../tags/tag1302.xml"/><Relationship Id="rId20" Type="http://schemas.openxmlformats.org/officeDocument/2006/relationships/tags" Target="../tags/tag1306.xml"/><Relationship Id="rId29" Type="http://schemas.openxmlformats.org/officeDocument/2006/relationships/tags" Target="../tags/tag1315.xml"/><Relationship Id="rId41" Type="http://schemas.openxmlformats.org/officeDocument/2006/relationships/tags" Target="../tags/tag1327.xml"/><Relationship Id="rId1" Type="http://schemas.openxmlformats.org/officeDocument/2006/relationships/tags" Target="../tags/tag1287.xml"/><Relationship Id="rId6" Type="http://schemas.openxmlformats.org/officeDocument/2006/relationships/tags" Target="../tags/tag1292.xml"/><Relationship Id="rId11" Type="http://schemas.openxmlformats.org/officeDocument/2006/relationships/tags" Target="../tags/tag1297.xml"/><Relationship Id="rId24" Type="http://schemas.openxmlformats.org/officeDocument/2006/relationships/tags" Target="../tags/tag1310.xml"/><Relationship Id="rId32" Type="http://schemas.openxmlformats.org/officeDocument/2006/relationships/tags" Target="../tags/tag1318.xml"/><Relationship Id="rId37" Type="http://schemas.openxmlformats.org/officeDocument/2006/relationships/tags" Target="../tags/tag1323.xml"/><Relationship Id="rId40" Type="http://schemas.openxmlformats.org/officeDocument/2006/relationships/tags" Target="../tags/tag1326.xml"/><Relationship Id="rId45" Type="http://schemas.openxmlformats.org/officeDocument/2006/relationships/tags" Target="../tags/tag1331.xml"/><Relationship Id="rId5" Type="http://schemas.openxmlformats.org/officeDocument/2006/relationships/tags" Target="../tags/tag1291.xml"/><Relationship Id="rId15" Type="http://schemas.openxmlformats.org/officeDocument/2006/relationships/tags" Target="../tags/tag1301.xml"/><Relationship Id="rId23" Type="http://schemas.openxmlformats.org/officeDocument/2006/relationships/tags" Target="../tags/tag1309.xml"/><Relationship Id="rId28" Type="http://schemas.openxmlformats.org/officeDocument/2006/relationships/tags" Target="../tags/tag1314.xml"/><Relationship Id="rId36" Type="http://schemas.openxmlformats.org/officeDocument/2006/relationships/tags" Target="../tags/tag1322.xml"/><Relationship Id="rId49" Type="http://schemas.openxmlformats.org/officeDocument/2006/relationships/notesSlide" Target="../notesSlides/notesSlide83.xml"/><Relationship Id="rId10" Type="http://schemas.openxmlformats.org/officeDocument/2006/relationships/tags" Target="../tags/tag1296.xml"/><Relationship Id="rId19" Type="http://schemas.openxmlformats.org/officeDocument/2006/relationships/tags" Target="../tags/tag1305.xml"/><Relationship Id="rId31" Type="http://schemas.openxmlformats.org/officeDocument/2006/relationships/tags" Target="../tags/tag1317.xml"/><Relationship Id="rId44" Type="http://schemas.openxmlformats.org/officeDocument/2006/relationships/tags" Target="../tags/tag1330.xml"/><Relationship Id="rId4" Type="http://schemas.openxmlformats.org/officeDocument/2006/relationships/tags" Target="../tags/tag1290.xml"/><Relationship Id="rId9" Type="http://schemas.openxmlformats.org/officeDocument/2006/relationships/tags" Target="../tags/tag1295.xml"/><Relationship Id="rId14" Type="http://schemas.openxmlformats.org/officeDocument/2006/relationships/tags" Target="../tags/tag1300.xml"/><Relationship Id="rId22" Type="http://schemas.openxmlformats.org/officeDocument/2006/relationships/tags" Target="../tags/tag1308.xml"/><Relationship Id="rId27" Type="http://schemas.openxmlformats.org/officeDocument/2006/relationships/tags" Target="../tags/tag1313.xml"/><Relationship Id="rId30" Type="http://schemas.openxmlformats.org/officeDocument/2006/relationships/tags" Target="../tags/tag1316.xml"/><Relationship Id="rId35" Type="http://schemas.openxmlformats.org/officeDocument/2006/relationships/tags" Target="../tags/tag1321.xml"/><Relationship Id="rId43" Type="http://schemas.openxmlformats.org/officeDocument/2006/relationships/tags" Target="../tags/tag1329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294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tags" Target="../tags/tag1346.xml"/><Relationship Id="rId18" Type="http://schemas.openxmlformats.org/officeDocument/2006/relationships/tags" Target="../tags/tag1351.xml"/><Relationship Id="rId26" Type="http://schemas.openxmlformats.org/officeDocument/2006/relationships/tags" Target="../tags/tag1359.xml"/><Relationship Id="rId39" Type="http://schemas.openxmlformats.org/officeDocument/2006/relationships/tags" Target="../tags/tag1372.xml"/><Relationship Id="rId3" Type="http://schemas.openxmlformats.org/officeDocument/2006/relationships/tags" Target="../tags/tag1336.xml"/><Relationship Id="rId21" Type="http://schemas.openxmlformats.org/officeDocument/2006/relationships/tags" Target="../tags/tag1354.xml"/><Relationship Id="rId34" Type="http://schemas.openxmlformats.org/officeDocument/2006/relationships/tags" Target="../tags/tag1367.xml"/><Relationship Id="rId42" Type="http://schemas.openxmlformats.org/officeDocument/2006/relationships/tags" Target="../tags/tag1375.xml"/><Relationship Id="rId47" Type="http://schemas.openxmlformats.org/officeDocument/2006/relationships/tags" Target="../tags/tag1380.xml"/><Relationship Id="rId50" Type="http://schemas.openxmlformats.org/officeDocument/2006/relationships/tags" Target="../tags/tag1383.xml"/><Relationship Id="rId7" Type="http://schemas.openxmlformats.org/officeDocument/2006/relationships/tags" Target="../tags/tag1340.xml"/><Relationship Id="rId12" Type="http://schemas.openxmlformats.org/officeDocument/2006/relationships/tags" Target="../tags/tag1345.xml"/><Relationship Id="rId17" Type="http://schemas.openxmlformats.org/officeDocument/2006/relationships/tags" Target="../tags/tag1350.xml"/><Relationship Id="rId25" Type="http://schemas.openxmlformats.org/officeDocument/2006/relationships/tags" Target="../tags/tag1358.xml"/><Relationship Id="rId33" Type="http://schemas.openxmlformats.org/officeDocument/2006/relationships/tags" Target="../tags/tag1366.xml"/><Relationship Id="rId38" Type="http://schemas.openxmlformats.org/officeDocument/2006/relationships/tags" Target="../tags/tag1371.xml"/><Relationship Id="rId46" Type="http://schemas.openxmlformats.org/officeDocument/2006/relationships/tags" Target="../tags/tag1379.xml"/><Relationship Id="rId2" Type="http://schemas.openxmlformats.org/officeDocument/2006/relationships/tags" Target="../tags/tag1335.xml"/><Relationship Id="rId16" Type="http://schemas.openxmlformats.org/officeDocument/2006/relationships/tags" Target="../tags/tag1349.xml"/><Relationship Id="rId20" Type="http://schemas.openxmlformats.org/officeDocument/2006/relationships/tags" Target="../tags/tag1353.xml"/><Relationship Id="rId29" Type="http://schemas.openxmlformats.org/officeDocument/2006/relationships/tags" Target="../tags/tag1362.xml"/><Relationship Id="rId41" Type="http://schemas.openxmlformats.org/officeDocument/2006/relationships/tags" Target="../tags/tag1374.xml"/><Relationship Id="rId1" Type="http://schemas.openxmlformats.org/officeDocument/2006/relationships/tags" Target="../tags/tag1334.xml"/><Relationship Id="rId6" Type="http://schemas.openxmlformats.org/officeDocument/2006/relationships/tags" Target="../tags/tag1339.xml"/><Relationship Id="rId11" Type="http://schemas.openxmlformats.org/officeDocument/2006/relationships/tags" Target="../tags/tag1344.xml"/><Relationship Id="rId24" Type="http://schemas.openxmlformats.org/officeDocument/2006/relationships/tags" Target="../tags/tag1357.xml"/><Relationship Id="rId32" Type="http://schemas.openxmlformats.org/officeDocument/2006/relationships/tags" Target="../tags/tag1365.xml"/><Relationship Id="rId37" Type="http://schemas.openxmlformats.org/officeDocument/2006/relationships/tags" Target="../tags/tag1370.xml"/><Relationship Id="rId40" Type="http://schemas.openxmlformats.org/officeDocument/2006/relationships/tags" Target="../tags/tag1373.xml"/><Relationship Id="rId45" Type="http://schemas.openxmlformats.org/officeDocument/2006/relationships/tags" Target="../tags/tag1378.xml"/><Relationship Id="rId5" Type="http://schemas.openxmlformats.org/officeDocument/2006/relationships/tags" Target="../tags/tag1338.xml"/><Relationship Id="rId15" Type="http://schemas.openxmlformats.org/officeDocument/2006/relationships/tags" Target="../tags/tag1348.xml"/><Relationship Id="rId23" Type="http://schemas.openxmlformats.org/officeDocument/2006/relationships/tags" Target="../tags/tag1356.xml"/><Relationship Id="rId28" Type="http://schemas.openxmlformats.org/officeDocument/2006/relationships/tags" Target="../tags/tag1361.xml"/><Relationship Id="rId36" Type="http://schemas.openxmlformats.org/officeDocument/2006/relationships/tags" Target="../tags/tag1369.xml"/><Relationship Id="rId49" Type="http://schemas.openxmlformats.org/officeDocument/2006/relationships/tags" Target="../tags/tag1382.xml"/><Relationship Id="rId10" Type="http://schemas.openxmlformats.org/officeDocument/2006/relationships/tags" Target="../tags/tag1343.xml"/><Relationship Id="rId19" Type="http://schemas.openxmlformats.org/officeDocument/2006/relationships/tags" Target="../tags/tag1352.xml"/><Relationship Id="rId31" Type="http://schemas.openxmlformats.org/officeDocument/2006/relationships/tags" Target="../tags/tag1364.xml"/><Relationship Id="rId44" Type="http://schemas.openxmlformats.org/officeDocument/2006/relationships/tags" Target="../tags/tag1377.xml"/><Relationship Id="rId52" Type="http://schemas.openxmlformats.org/officeDocument/2006/relationships/notesSlide" Target="../notesSlides/notesSlide84.xml"/><Relationship Id="rId4" Type="http://schemas.openxmlformats.org/officeDocument/2006/relationships/tags" Target="../tags/tag1337.xml"/><Relationship Id="rId9" Type="http://schemas.openxmlformats.org/officeDocument/2006/relationships/tags" Target="../tags/tag1342.xml"/><Relationship Id="rId14" Type="http://schemas.openxmlformats.org/officeDocument/2006/relationships/tags" Target="../tags/tag1347.xml"/><Relationship Id="rId22" Type="http://schemas.openxmlformats.org/officeDocument/2006/relationships/tags" Target="../tags/tag1355.xml"/><Relationship Id="rId27" Type="http://schemas.openxmlformats.org/officeDocument/2006/relationships/tags" Target="../tags/tag1360.xml"/><Relationship Id="rId30" Type="http://schemas.openxmlformats.org/officeDocument/2006/relationships/tags" Target="../tags/tag1363.xml"/><Relationship Id="rId35" Type="http://schemas.openxmlformats.org/officeDocument/2006/relationships/tags" Target="../tags/tag1368.xml"/><Relationship Id="rId43" Type="http://schemas.openxmlformats.org/officeDocument/2006/relationships/tags" Target="../tags/tag1376.xml"/><Relationship Id="rId48" Type="http://schemas.openxmlformats.org/officeDocument/2006/relationships/tags" Target="../tags/tag1381.xml"/><Relationship Id="rId8" Type="http://schemas.openxmlformats.org/officeDocument/2006/relationships/tags" Target="../tags/tag1341.xml"/><Relationship Id="rId5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386.xml"/><Relationship Id="rId2" Type="http://schemas.openxmlformats.org/officeDocument/2006/relationships/tags" Target="../tags/tag1385.xml"/><Relationship Id="rId1" Type="http://schemas.openxmlformats.org/officeDocument/2006/relationships/tags" Target="../tags/tag1384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9.xml"/><Relationship Id="rId1" Type="http://schemas.openxmlformats.org/officeDocument/2006/relationships/tags" Target="../tags/tag1388.xml"/><Relationship Id="rId4" Type="http://schemas.openxmlformats.org/officeDocument/2006/relationships/notesSlide" Target="../notesSlides/notesSlide8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1397.xml"/><Relationship Id="rId13" Type="http://schemas.openxmlformats.org/officeDocument/2006/relationships/tags" Target="../tags/tag1402.xml"/><Relationship Id="rId18" Type="http://schemas.openxmlformats.org/officeDocument/2006/relationships/tags" Target="../tags/tag1407.xml"/><Relationship Id="rId26" Type="http://schemas.openxmlformats.org/officeDocument/2006/relationships/tags" Target="../tags/tag1415.xml"/><Relationship Id="rId39" Type="http://schemas.openxmlformats.org/officeDocument/2006/relationships/tags" Target="../tags/tag1428.xml"/><Relationship Id="rId3" Type="http://schemas.openxmlformats.org/officeDocument/2006/relationships/tags" Target="../tags/tag1392.xml"/><Relationship Id="rId21" Type="http://schemas.openxmlformats.org/officeDocument/2006/relationships/tags" Target="../tags/tag1410.xml"/><Relationship Id="rId34" Type="http://schemas.openxmlformats.org/officeDocument/2006/relationships/tags" Target="../tags/tag1423.xml"/><Relationship Id="rId42" Type="http://schemas.openxmlformats.org/officeDocument/2006/relationships/tags" Target="../tags/tag1431.xml"/><Relationship Id="rId7" Type="http://schemas.openxmlformats.org/officeDocument/2006/relationships/tags" Target="../tags/tag1396.xml"/><Relationship Id="rId12" Type="http://schemas.openxmlformats.org/officeDocument/2006/relationships/tags" Target="../tags/tag1401.xml"/><Relationship Id="rId17" Type="http://schemas.openxmlformats.org/officeDocument/2006/relationships/tags" Target="../tags/tag1406.xml"/><Relationship Id="rId25" Type="http://schemas.openxmlformats.org/officeDocument/2006/relationships/tags" Target="../tags/tag1414.xml"/><Relationship Id="rId33" Type="http://schemas.openxmlformats.org/officeDocument/2006/relationships/tags" Target="../tags/tag1422.xml"/><Relationship Id="rId38" Type="http://schemas.openxmlformats.org/officeDocument/2006/relationships/tags" Target="../tags/tag1427.xml"/><Relationship Id="rId2" Type="http://schemas.openxmlformats.org/officeDocument/2006/relationships/tags" Target="../tags/tag1391.xml"/><Relationship Id="rId16" Type="http://schemas.openxmlformats.org/officeDocument/2006/relationships/tags" Target="../tags/tag1405.xml"/><Relationship Id="rId20" Type="http://schemas.openxmlformats.org/officeDocument/2006/relationships/tags" Target="../tags/tag1409.xml"/><Relationship Id="rId29" Type="http://schemas.openxmlformats.org/officeDocument/2006/relationships/tags" Target="../tags/tag1418.xml"/><Relationship Id="rId41" Type="http://schemas.openxmlformats.org/officeDocument/2006/relationships/tags" Target="../tags/tag1430.xml"/><Relationship Id="rId1" Type="http://schemas.openxmlformats.org/officeDocument/2006/relationships/tags" Target="../tags/tag1390.xml"/><Relationship Id="rId6" Type="http://schemas.openxmlformats.org/officeDocument/2006/relationships/tags" Target="../tags/tag1395.xml"/><Relationship Id="rId11" Type="http://schemas.openxmlformats.org/officeDocument/2006/relationships/tags" Target="../tags/tag1400.xml"/><Relationship Id="rId24" Type="http://schemas.openxmlformats.org/officeDocument/2006/relationships/tags" Target="../tags/tag1413.xml"/><Relationship Id="rId32" Type="http://schemas.openxmlformats.org/officeDocument/2006/relationships/tags" Target="../tags/tag1421.xml"/><Relationship Id="rId37" Type="http://schemas.openxmlformats.org/officeDocument/2006/relationships/tags" Target="../tags/tag1426.xml"/><Relationship Id="rId40" Type="http://schemas.openxmlformats.org/officeDocument/2006/relationships/tags" Target="../tags/tag1429.xml"/><Relationship Id="rId5" Type="http://schemas.openxmlformats.org/officeDocument/2006/relationships/tags" Target="../tags/tag1394.xml"/><Relationship Id="rId15" Type="http://schemas.openxmlformats.org/officeDocument/2006/relationships/tags" Target="../tags/tag1404.xml"/><Relationship Id="rId23" Type="http://schemas.openxmlformats.org/officeDocument/2006/relationships/tags" Target="../tags/tag1412.xml"/><Relationship Id="rId28" Type="http://schemas.openxmlformats.org/officeDocument/2006/relationships/tags" Target="../tags/tag1417.xml"/><Relationship Id="rId36" Type="http://schemas.openxmlformats.org/officeDocument/2006/relationships/tags" Target="../tags/tag1425.xml"/><Relationship Id="rId10" Type="http://schemas.openxmlformats.org/officeDocument/2006/relationships/tags" Target="../tags/tag1399.xml"/><Relationship Id="rId19" Type="http://schemas.openxmlformats.org/officeDocument/2006/relationships/tags" Target="../tags/tag1408.xml"/><Relationship Id="rId31" Type="http://schemas.openxmlformats.org/officeDocument/2006/relationships/tags" Target="../tags/tag1420.xml"/><Relationship Id="rId44" Type="http://schemas.openxmlformats.org/officeDocument/2006/relationships/notesSlide" Target="../notesSlides/notesSlide87.xml"/><Relationship Id="rId4" Type="http://schemas.openxmlformats.org/officeDocument/2006/relationships/tags" Target="../tags/tag1393.xml"/><Relationship Id="rId9" Type="http://schemas.openxmlformats.org/officeDocument/2006/relationships/tags" Target="../tags/tag1398.xml"/><Relationship Id="rId14" Type="http://schemas.openxmlformats.org/officeDocument/2006/relationships/tags" Target="../tags/tag1403.xml"/><Relationship Id="rId22" Type="http://schemas.openxmlformats.org/officeDocument/2006/relationships/tags" Target="../tags/tag1411.xml"/><Relationship Id="rId27" Type="http://schemas.openxmlformats.org/officeDocument/2006/relationships/tags" Target="../tags/tag1416.xml"/><Relationship Id="rId30" Type="http://schemas.openxmlformats.org/officeDocument/2006/relationships/tags" Target="../tags/tag1419.xml"/><Relationship Id="rId35" Type="http://schemas.openxmlformats.org/officeDocument/2006/relationships/tags" Target="../tags/tag1424.xml"/><Relationship Id="rId43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3.xml"/><Relationship Id="rId1" Type="http://schemas.openxmlformats.org/officeDocument/2006/relationships/tags" Target="../tags/tag1432.xml"/><Relationship Id="rId4" Type="http://schemas.openxmlformats.org/officeDocument/2006/relationships/notesSlide" Target="../notesSlides/notesSlide8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9.xml"/><Relationship Id="rId3" Type="http://schemas.openxmlformats.org/officeDocument/2006/relationships/tags" Target="../tags/tag14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35.xml"/><Relationship Id="rId1" Type="http://schemas.openxmlformats.org/officeDocument/2006/relationships/tags" Target="../tags/tag1434.xml"/><Relationship Id="rId6" Type="http://schemas.openxmlformats.org/officeDocument/2006/relationships/tags" Target="../tags/tag1439.xml"/><Relationship Id="rId5" Type="http://schemas.openxmlformats.org/officeDocument/2006/relationships/tags" Target="../tags/tag1438.xml"/><Relationship Id="rId4" Type="http://schemas.openxmlformats.org/officeDocument/2006/relationships/tags" Target="../tags/tag143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442.xml"/><Relationship Id="rId2" Type="http://schemas.openxmlformats.org/officeDocument/2006/relationships/tags" Target="../tags/tag1441.xml"/><Relationship Id="rId1" Type="http://schemas.openxmlformats.org/officeDocument/2006/relationships/tags" Target="../tags/tag1440.xml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4.xml"/><Relationship Id="rId1" Type="http://schemas.openxmlformats.org/officeDocument/2006/relationships/tags" Target="../tags/tag1443.xml"/><Relationship Id="rId4" Type="http://schemas.openxmlformats.org/officeDocument/2006/relationships/notesSlide" Target="../notesSlides/notesSlide9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1447.xml"/><Relationship Id="rId2" Type="http://schemas.openxmlformats.org/officeDocument/2006/relationships/tags" Target="../tags/tag1446.xml"/><Relationship Id="rId1" Type="http://schemas.openxmlformats.org/officeDocument/2006/relationships/tags" Target="../tags/tag1445.xml"/><Relationship Id="rId6" Type="http://schemas.openxmlformats.org/officeDocument/2006/relationships/notesSlide" Target="../notesSlides/notesSlide9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0.xml"/><Relationship Id="rId1" Type="http://schemas.openxmlformats.org/officeDocument/2006/relationships/tags" Target="../tags/tag1449.xml"/><Relationship Id="rId4" Type="http://schemas.openxmlformats.org/officeDocument/2006/relationships/notesSlide" Target="../notesSlides/notesSlide9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2.xml"/><Relationship Id="rId1" Type="http://schemas.openxmlformats.org/officeDocument/2006/relationships/tags" Target="../tags/tag1451.xml"/><Relationship Id="rId4" Type="http://schemas.openxmlformats.org/officeDocument/2006/relationships/notesSlide" Target="../notesSlides/notesSlid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1"/>
            <a:ext cx="7301344" cy="186732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r>
              <a:rPr lang="de-CH" sz="8600" noProof="0" dirty="0" smtClean="0">
                <a:solidFill>
                  <a:srgbClr val="3E609E"/>
                </a:solidFill>
                <a:latin typeface="Verdana" pitchFamily="34" charset="0"/>
              </a:rPr>
              <a:t>Lektion 15: Topologisches Sortieren</a:t>
            </a:r>
          </a:p>
          <a:p>
            <a:endParaRPr lang="de-CH" sz="8600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Verdana" pitchFamily="34" charset="0"/>
              </a:rPr>
              <a:t>Teil 1: Problemstellung und mathematische Basis</a:t>
            </a:r>
          </a:p>
          <a:p>
            <a:r>
              <a:rPr lang="de-CH" sz="8600" i="1" noProof="0" dirty="0" smtClean="0">
                <a:solidFill>
                  <a:srgbClr val="3E609E"/>
                </a:solidFill>
                <a:latin typeface="Verdana" pitchFamily="34" charset="0"/>
              </a:rPr>
              <a:t>Teil 2: Algorithmus und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Rechtecke mit Überlappungsauflagen</a:t>
            </a:r>
            <a:endParaRPr lang="de-CH" noProof="0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29733" name="AutoShap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34" name="Text Box 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37" y="231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B</a:t>
              </a:r>
            </a:p>
          </p:txBody>
        </p:sp>
      </p:grpSp>
      <p:grpSp>
        <p:nvGrpSpPr>
          <p:cNvPr id="3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29736" name="AutoShape 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37" name="Text Box 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95" y="202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/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29739" name="AutoShap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0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29742" name="AutoShap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3" name="Text Box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94" y="1792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C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29745" name="AutoShap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9746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E</a:t>
              </a:r>
            </a:p>
          </p:txBody>
        </p:sp>
      </p:grpSp>
      <p:sp>
        <p:nvSpPr>
          <p:cNvPr id="329755" name="Rectangle 27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  <a:endParaRPr lang="de-CH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34310" y="4313017"/>
            <a:ext cx="2772376" cy="3904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 detektieren</a:t>
            </a:r>
            <a:endParaRPr lang="de-CH" noProof="0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Um die Abfrage </a:t>
            </a:r>
            <a:r>
              <a:rPr lang="de-CH" dirty="0" smtClean="0">
                <a:solidFill>
                  <a:srgbClr val="A50021"/>
                </a:solidFill>
              </a:rPr>
              <a:t>“Keine Elemente übrig”</a:t>
            </a:r>
            <a:r>
              <a:rPr lang="de-CH" dirty="0" smtClean="0"/>
              <a:t> zu implementieren, merken wir uns die Anzahl der abgearbeiteten Elemente und vergleichen diese am Ende mit der ursprünglichen Anzahl Elemente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Zusammenfassung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71281" y="198511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9693" y="75162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71281" y="1161197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71281" y="1545372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303" y="17215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6303" y="206448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16303" y="1259622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8366" y="84846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6916" y="94154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407942" y="80184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6916" y="220124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5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16916" y="174721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6" name="Line 3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16916" y="128916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41085" y="202699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975409" y="2046470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30001" y="1593261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24283" y="1141143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81406" y="198894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70371" y="1564656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4678" y="106943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8247" y="200381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27" name="Group 38"/>
          <p:cNvGrpSpPr/>
          <p:nvPr/>
        </p:nvGrpSpPr>
        <p:grpSpPr>
          <a:xfrm>
            <a:off x="7684921" y="2703617"/>
            <a:ext cx="625567" cy="1262488"/>
            <a:chOff x="4700718" y="2670175"/>
            <a:chExt cx="660400" cy="1820863"/>
          </a:xfrm>
        </p:grpSpPr>
        <p:sp>
          <p:nvSpPr>
            <p:cNvPr id="28" name="Rectangle 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0" name="Rectangl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1" name="Rectangle 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2" name="Text Box 5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70819" y="345145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33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70819" y="3719759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34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70819" y="3088858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35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64083" y="2765550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36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608" y="267240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37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19708" y="3324871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38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05420" y="2996258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39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19708" y="3639196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27251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28670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28670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28670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09538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509538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09538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01026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35040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46390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46390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37877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Initialisierung</a:t>
            </a:r>
            <a:endParaRPr lang="de-CH" noProof="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Alle Elemente </a:t>
            </a:r>
            <a:r>
              <a:rPr lang="de-CH" dirty="0" smtClean="0"/>
              <a:t>und alle Bedingungen müssen abgearbeitet werden, um diese Datenstrukturen zu erzeugen.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Dies ist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.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Dies gilt auch für den restlichen Algorithmus.</a:t>
            </a:r>
          </a:p>
          <a:p>
            <a:endParaRPr lang="de-CH" noProof="0" dirty="0" smtClean="0"/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b</a:t>
            </a:r>
            <a:r>
              <a:rPr lang="en-US" sz="2400" dirty="0">
                <a:solidFill>
                  <a:srgbClr val="0000FF"/>
                </a:solidFill>
              </a:rPr>
              <a:t>],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 Das </a:t>
            </a:r>
            <a:r>
              <a:rPr lang="en-US" dirty="0" err="1" smtClean="0"/>
              <a:t>Beste</a:t>
            </a:r>
            <a:r>
              <a:rPr lang="en-US" dirty="0" smtClean="0"/>
              <a:t>, das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erhoffen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:</a:t>
            </a:r>
            <a:r>
              <a:rPr lang="en-US" sz="2400" dirty="0" smtClean="0"/>
              <a:t> 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/>
              <a:t> und </a:t>
            </a: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A50021"/>
                </a:solidFill>
              </a:rPr>
              <a:t>m </a:t>
            </a:r>
            <a:r>
              <a:rPr lang="en-US" dirty="0" smtClean="0">
                <a:solidFill>
                  <a:srgbClr val="A50021"/>
                </a:solidFill>
              </a:rPr>
              <a:t>+ </a:t>
            </a: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erreichen</a:t>
            </a:r>
            <a:r>
              <a:rPr lang="en-US" dirty="0" smtClean="0"/>
              <a:t>!</a:t>
            </a:r>
            <a:endParaRPr lang="en-US" sz="2800" dirty="0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2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4865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 bestimmten Element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A50021"/>
                </a:solidFill>
              </a:rPr>
              <a:t>	--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60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65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66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67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68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9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71" name="Group 70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72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3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20331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79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60890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80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1136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81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204805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82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83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84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8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1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2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3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94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95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96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97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98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grpSp>
        <p:nvGrpSpPr>
          <p:cNvPr id="99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100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104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105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106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107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108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109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110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111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252505" cy="435655"/>
          </a:xfrm>
        </p:spPr>
        <p:txBody>
          <a:bodyPr/>
          <a:lstStyle/>
          <a:p>
            <a:r>
              <a:rPr lang="de-CH" sz="2400" noProof="0" dirty="0" smtClean="0"/>
              <a:t>Programmübersetzung: eine nützliche </a:t>
            </a:r>
            <a:r>
              <a:rPr lang="de-CH" sz="2400" dirty="0" smtClean="0">
                <a:solidFill>
                  <a:srgbClr val="A50021"/>
                </a:solidFill>
              </a:rPr>
              <a:t>Heuristik</a:t>
            </a:r>
            <a:r>
              <a:rPr lang="de-CH" sz="2400" noProof="0" dirty="0" smtClean="0"/>
              <a:t>.</a:t>
            </a:r>
            <a:endParaRPr lang="de-CH" sz="2400" noProof="0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Die </a:t>
            </a:r>
            <a:r>
              <a:rPr lang="de-CH" sz="2000" dirty="0" smtClean="0"/>
              <a:t>Datenstruktur ist, so wie sie gegeben ist, meist nicht die geeignetste für einen spezifischen Algorithmus</a:t>
            </a:r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Um einen effizienten Algorithmus zu erhalten, müssen wir sie in eine speziell geeignete Form bringen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Wir können dies </a:t>
            </a:r>
            <a:r>
              <a:rPr lang="de-CH" sz="2000" noProof="0" dirty="0" smtClean="0">
                <a:solidFill>
                  <a:srgbClr val="A50021"/>
                </a:solidFill>
              </a:rPr>
              <a:t>“übersetzen”</a:t>
            </a:r>
            <a:r>
              <a:rPr lang="de-CH" sz="2000" noProof="0" dirty="0" smtClean="0"/>
              <a:t> der Daten nennen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Oft ist diese „Übersetzung“ </a:t>
            </a:r>
            <a:r>
              <a:rPr lang="de-CH" sz="2000" dirty="0" smtClean="0"/>
              <a:t>(Initialisierung) </a:t>
            </a:r>
            <a:r>
              <a:rPr lang="de-CH" sz="2000" noProof="0" dirty="0" smtClean="0"/>
              <a:t>genauso teuer wie das wirkliche Abarbeiten, manchmal sogar noch teurer. Aber dies stellt kein Problem dar, falls es die Gesamtkosten reduziert</a:t>
            </a:r>
          </a:p>
          <a:p>
            <a:endParaRPr lang="de-CH" sz="2000" noProof="0" dirty="0" smtClean="0"/>
          </a:p>
          <a:p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weitere Lektion</a:t>
            </a:r>
            <a:endParaRPr lang="de-CH" noProof="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573750"/>
            <a:ext cx="8964612" cy="6095498"/>
          </a:xfrm>
        </p:spPr>
        <p:txBody>
          <a:bodyPr/>
          <a:lstStyle/>
          <a:p>
            <a:pPr defTabSz="442913"/>
            <a:r>
              <a:rPr lang="de-CH" sz="2000" dirty="0" smtClean="0"/>
              <a:t>E</a:t>
            </a:r>
            <a:r>
              <a:rPr lang="de-CH" sz="2000" noProof="0" dirty="0" smtClean="0"/>
              <a:t>s kann durchaus OK sein, Informationen in unseren Datenstrukturen zu duplizieren</a:t>
            </a:r>
          </a:p>
          <a:p>
            <a:pPr defTabSz="442913"/>
            <a:endParaRPr lang="de-CH" sz="2000" dirty="0"/>
          </a:p>
          <a:p>
            <a:pPr defTabSz="442913"/>
            <a:r>
              <a:rPr lang="de-CH" sz="2000" noProof="0" dirty="0" smtClean="0"/>
              <a:t>Ursprüngliche Datensgtrukturen: ohne duplizierten Information</a:t>
            </a:r>
          </a:p>
          <a:p>
            <a:pPr defTabSz="442913"/>
            <a:r>
              <a:rPr lang="de-CH" i="1" dirty="0" smtClean="0">
                <a:solidFill>
                  <a:srgbClr val="0000FF"/>
                </a:solidFill>
              </a:rPr>
              <a:t>	</a:t>
            </a:r>
            <a:endParaRPr lang="de-CH" noProof="0" dirty="0"/>
          </a:p>
        </p:txBody>
      </p:sp>
      <p:sp>
        <p:nvSpPr>
          <p:cNvPr id="39" name="Line 4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Line 4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9" name="Rectangle 4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5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6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9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70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2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3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4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5" name="Text Box 4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6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7" name="Rectangle 5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1" name="Text Box 5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2" name="Text Box 5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3" name="Text Box 5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4" name="Text Box 6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5" name="Text Box 6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  <p:sp>
        <p:nvSpPr>
          <p:cNvPr id="87" name="Text Box 6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3239" y="2226568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Datenstrukturen: mit duplizierter Information</a:t>
            </a:r>
            <a:endParaRPr lang="de-CH" noProof="0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613" y="1014413"/>
            <a:ext cx="8424862" cy="5367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 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Ordnung abhängig</a:t>
            </a:r>
            <a:r>
              <a:rPr lang="de-CH" sz="2000" dirty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von Bedingungen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-- (Ersetzt die ursprüngliche Liste)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dirty="0" smtClean="0">
                <a:solidFill>
                  <a:srgbClr val="A50021"/>
                </a:solidFill>
              </a:rPr>
              <a:t>nach einem</a:t>
            </a:r>
            <a:br>
              <a:rPr lang="de-CH" sz="2000" dirty="0" smtClean="0">
                <a:solidFill>
                  <a:srgbClr val="A50021"/>
                </a:solidFill>
              </a:rPr>
            </a:br>
            <a:r>
              <a:rPr lang="de-CH" sz="2000" dirty="0" smtClean="0">
                <a:solidFill>
                  <a:srgbClr val="A50021"/>
                </a:solidFill>
              </a:rPr>
              <a:t>	-- bestimmten Element 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Elemente, die vor einem</a:t>
            </a:r>
            <a:br>
              <a:rPr lang="de-CH" sz="2000" noProof="0" dirty="0" smtClean="0">
                <a:solidFill>
                  <a:srgbClr val="A50021"/>
                </a:solidFill>
              </a:rPr>
            </a:br>
            <a:r>
              <a:rPr lang="de-CH" sz="2000" noProof="0" dirty="0" smtClean="0">
                <a:solidFill>
                  <a:srgbClr val="A50021"/>
                </a:solidFill>
              </a:rPr>
              <a:t>	-- </a:t>
            </a:r>
            <a:r>
              <a:rPr lang="de-CH" sz="2000" dirty="0" smtClean="0">
                <a:solidFill>
                  <a:srgbClr val="A50021"/>
                </a:solidFill>
              </a:rPr>
              <a:t>bestimmten Element vorkommen müssen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A50021"/>
                </a:solidFill>
              </a:rPr>
              <a:t>		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STACK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/>
          </a:p>
        </p:txBody>
      </p:sp>
      <p:sp>
        <p:nvSpPr>
          <p:cNvPr id="4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665" y="202935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25077" y="79586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6665" y="120544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665" y="158961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89671" y="17658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9671" y="210872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1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89671" y="1303866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81734" y="892704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12" name="Line 4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872300" y="9857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3" name="Line 4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263326" y="846086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72301" y="2245487"/>
            <a:ext cx="2065214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6" name="Group 25"/>
          <p:cNvGrpSpPr/>
          <p:nvPr/>
        </p:nvGrpSpPr>
        <p:grpSpPr>
          <a:xfrm>
            <a:off x="6872301" y="1333409"/>
            <a:ext cx="1032607" cy="458053"/>
            <a:chOff x="6547845" y="2129801"/>
            <a:chExt cx="1453454" cy="458053"/>
          </a:xfrm>
        </p:grpSpPr>
        <p:sp>
          <p:nvSpPr>
            <p:cNvPr id="15" name="Line 28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6547845" y="2587854"/>
              <a:ext cx="145345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6547845" y="2129801"/>
              <a:ext cx="1453453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8777" y="207123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3101" y="2090714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7693" y="1637505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" name="Rectangl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51975" y="1185387"/>
            <a:ext cx="644195" cy="327232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9098" y="20331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8063" y="1608900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92370" y="111367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5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525939" y="204805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grpSp>
        <p:nvGrpSpPr>
          <p:cNvPr id="3" name="Group 46"/>
          <p:cNvGrpSpPr/>
          <p:nvPr/>
        </p:nvGrpSpPr>
        <p:grpSpPr>
          <a:xfrm>
            <a:off x="5923280" y="5527040"/>
            <a:ext cx="3048000" cy="1029102"/>
            <a:chOff x="5313680" y="5191760"/>
            <a:chExt cx="3830320" cy="947822"/>
          </a:xfrm>
        </p:grpSpPr>
        <p:sp>
          <p:nvSpPr>
            <p:cNvPr id="40" name="Freeform 1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373590" y="5191760"/>
              <a:ext cx="2770410" cy="947822"/>
            </a:xfrm>
            <a:custGeom>
              <a:avLst/>
              <a:gdLst/>
              <a:ahLst/>
              <a:cxnLst>
                <a:cxn ang="0">
                  <a:pos x="631" y="159"/>
                </a:cxn>
                <a:cxn ang="0">
                  <a:pos x="46" y="885"/>
                </a:cxn>
                <a:cxn ang="0">
                  <a:pos x="356" y="1938"/>
                </a:cxn>
                <a:cxn ang="0">
                  <a:pos x="1721" y="1803"/>
                </a:cxn>
                <a:cxn ang="0">
                  <a:pos x="1597" y="471"/>
                </a:cxn>
                <a:cxn ang="0">
                  <a:pos x="994" y="52"/>
                </a:cxn>
                <a:cxn ang="0">
                  <a:pos x="631" y="159"/>
                </a:cxn>
              </a:cxnLst>
              <a:rect l="0" t="0" r="r" b="b"/>
              <a:pathLst>
                <a:path w="1928" h="2091">
                  <a:moveTo>
                    <a:pt x="631" y="159"/>
                  </a:moveTo>
                  <a:cubicBezTo>
                    <a:pt x="491" y="287"/>
                    <a:pt x="92" y="588"/>
                    <a:pt x="46" y="885"/>
                  </a:cubicBezTo>
                  <a:cubicBezTo>
                    <a:pt x="0" y="1182"/>
                    <a:pt x="77" y="1785"/>
                    <a:pt x="356" y="1938"/>
                  </a:cubicBezTo>
                  <a:cubicBezTo>
                    <a:pt x="635" y="2091"/>
                    <a:pt x="1514" y="2047"/>
                    <a:pt x="1721" y="1803"/>
                  </a:cubicBezTo>
                  <a:cubicBezTo>
                    <a:pt x="1928" y="1558"/>
                    <a:pt x="1718" y="763"/>
                    <a:pt x="1597" y="471"/>
                  </a:cubicBezTo>
                  <a:cubicBezTo>
                    <a:pt x="1476" y="179"/>
                    <a:pt x="1155" y="104"/>
                    <a:pt x="994" y="52"/>
                  </a:cubicBezTo>
                  <a:cubicBezTo>
                    <a:pt x="833" y="0"/>
                    <a:pt x="707" y="137"/>
                    <a:pt x="631" y="159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990000"/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 prst="divot"/>
              <a:bevelB w="762000"/>
            </a:sp3d>
          </p:spPr>
          <p:txBody>
            <a:bodyPr>
              <a:sp3d extrusionH="57150">
                <a:bevelT w="82550" h="38100" prst="coolSlant"/>
              </a:sp3d>
            </a:bodyPr>
            <a:lstStyle/>
            <a:p>
              <a:endParaRPr lang="de-CH"/>
            </a:p>
          </p:txBody>
        </p:sp>
        <p:sp>
          <p:nvSpPr>
            <p:cNvPr id="41" name="AutoShape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314918" y="5464607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2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 flipV="1">
              <a:off x="5313680" y="5718883"/>
              <a:ext cx="994758" cy="177136"/>
            </a:xfrm>
            <a:prstGeom prst="rightArrow">
              <a:avLst>
                <a:gd name="adj1" fmla="val 50000"/>
                <a:gd name="adj2" fmla="val 122379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>
                <a:solidFill>
                  <a:srgbClr val="A50021"/>
                </a:solidFill>
                <a:latin typeface="Arial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063551" y="5561032"/>
              <a:ext cx="1258207" cy="263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32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9559" y="3606800"/>
            <a:ext cx="597287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00978" y="4038025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0978" y="4470758"/>
            <a:ext cx="597288" cy="43273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978" y="4903490"/>
            <a:ext cx="597288" cy="43273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Text Box 1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1846" y="447006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3" name="Text Box 1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846" y="4886905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4" name="Text Box 1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846" y="4039533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5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73334" y="3606800"/>
            <a:ext cx="495138" cy="3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6" name="Text Box 2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7348" y="4555193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18698" y="4987926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18698" y="4140554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9" name="Text Box 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10185" y="3707822"/>
            <a:ext cx="495138" cy="3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grpSp>
        <p:nvGrpSpPr>
          <p:cNvPr id="60" name="Group 38"/>
          <p:cNvGrpSpPr/>
          <p:nvPr/>
        </p:nvGrpSpPr>
        <p:grpSpPr>
          <a:xfrm>
            <a:off x="7183489" y="2718365"/>
            <a:ext cx="625567" cy="1262488"/>
            <a:chOff x="4700718" y="2670175"/>
            <a:chExt cx="660400" cy="1820863"/>
          </a:xfrm>
        </p:grpSpPr>
        <p:sp>
          <p:nvSpPr>
            <p:cNvPr id="61" name="Rectangle 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4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65" name="Text Box 5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69387" y="3466206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2</a:t>
            </a:r>
          </a:p>
        </p:txBody>
      </p:sp>
      <p:sp>
        <p:nvSpPr>
          <p:cNvPr id="66" name="Text Box 5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769387" y="3734507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1</a:t>
            </a:r>
          </a:p>
        </p:txBody>
      </p:sp>
      <p:sp>
        <p:nvSpPr>
          <p:cNvPr id="67" name="Text Box 5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69387" y="3103606"/>
            <a:ext cx="376067" cy="2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68" name="Text Box 5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62651" y="2780298"/>
            <a:ext cx="376067" cy="2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69" name="Text Box 5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80176" y="268715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70" name="Text Box 5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318276" y="3339619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71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303988" y="3011006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72" name="Text Box 6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8276" y="3653944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430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Schlüsselkonzepte</a:t>
            </a:r>
            <a:endParaRPr lang="de-CH" noProof="0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noProof="0" dirty="0" smtClean="0"/>
              <a:t>Ein sehr interessanter Algorithmus, der für verschiedenste Anwendungen nützlich ist</a:t>
            </a:r>
          </a:p>
          <a:p>
            <a:pPr lvl="1"/>
            <a:r>
              <a:rPr lang="de-CH" noProof="0" dirty="0" smtClean="0"/>
              <a:t>Mathematische Basis: Binäre Relationen</a:t>
            </a:r>
          </a:p>
          <a:p>
            <a:pPr lvl="1"/>
            <a:r>
              <a:rPr lang="de-CH" noProof="0" dirty="0" smtClean="0"/>
              <a:t>Transitive Hülle, </a:t>
            </a:r>
            <a:r>
              <a:rPr lang="de-CH" dirty="0" smtClean="0"/>
              <a:t>reflexive transitive</a:t>
            </a:r>
            <a:r>
              <a:rPr lang="de-CH" noProof="0" dirty="0" smtClean="0"/>
              <a:t> Hülle</a:t>
            </a:r>
          </a:p>
          <a:p>
            <a:pPr lvl="1"/>
            <a:r>
              <a:rPr lang="de-CH" noProof="0" dirty="0" smtClean="0"/>
              <a:t>Algorithmus: Datenstrukturen anpassen ist der Schlüssel zum Erfolg</a:t>
            </a:r>
          </a:p>
          <a:p>
            <a:pPr lvl="1"/>
            <a:r>
              <a:rPr lang="de-CH" noProof="0" dirty="0" smtClean="0"/>
              <a:t>“</a:t>
            </a:r>
            <a:r>
              <a:rPr lang="de-CH" noProof="0" dirty="0" err="1" smtClean="0"/>
              <a:t>Übersetzungs”strategie</a:t>
            </a:r>
            <a:endParaRPr lang="de-CH" noProof="0" dirty="0" smtClean="0"/>
          </a:p>
          <a:p>
            <a:pPr lvl="1"/>
            <a:r>
              <a:rPr lang="de-CH" noProof="0" dirty="0" smtClean="0"/>
              <a:t>Initialisierung kann genauso teuer sein wie das eigentliche Abarbeiten!</a:t>
            </a:r>
          </a:p>
          <a:p>
            <a:pPr lvl="1"/>
            <a:r>
              <a:rPr lang="de-CH" noProof="0" dirty="0" smtClean="0"/>
              <a:t>Der Algorithmus ist nicht genug</a:t>
            </a:r>
            <a:r>
              <a:rPr lang="de-CH" noProof="0" smtClean="0"/>
              <a:t>: Wir </a:t>
            </a:r>
            <a:r>
              <a:rPr lang="de-CH" noProof="0" dirty="0" smtClean="0"/>
              <a:t>brauchen ein API!  (</a:t>
            </a:r>
            <a:r>
              <a:rPr lang="de-CH" dirty="0" smtClean="0"/>
              <a:t>praktisch</a:t>
            </a:r>
            <a:r>
              <a:rPr lang="de-CH" noProof="0" dirty="0" smtClean="0"/>
              <a:t>, erweiterbar, wiederverwertbar)</a:t>
            </a:r>
          </a:p>
          <a:p>
            <a:pPr lvl="1"/>
            <a:r>
              <a:rPr lang="de-CH" noProof="0" dirty="0" smtClean="0"/>
              <a:t>Dies ist der Unterschied zwischen Algorithmen und Software-Engineering!</a:t>
            </a:r>
          </a:p>
          <a:p>
            <a:pPr lvl="1"/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375" y="77388"/>
            <a:ext cx="8585650" cy="435655"/>
          </a:xfrm>
        </p:spPr>
        <p:txBody>
          <a:bodyPr/>
          <a:lstStyle/>
          <a:p>
            <a:r>
              <a:rPr lang="de-CH" dirty="0" smtClean="0"/>
              <a:t>Rechtecke mit Überlappungsauflagen darstellen</a:t>
            </a:r>
            <a:endParaRPr lang="de-CH" noProof="0" dirty="0"/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2488" y="3667125"/>
            <a:ext cx="3187700" cy="1582738"/>
            <a:chOff x="537" y="2310"/>
            <a:chExt cx="2008" cy="997"/>
          </a:xfrm>
        </p:grpSpPr>
        <p:sp>
          <p:nvSpPr>
            <p:cNvPr id="331780" name="AutoShape 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7" y="2352"/>
              <a:ext cx="2008" cy="955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1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7" y="231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25750" y="3211513"/>
            <a:ext cx="2505075" cy="1128712"/>
            <a:chOff x="1780" y="2023"/>
            <a:chExt cx="1578" cy="711"/>
          </a:xfrm>
        </p:grpSpPr>
        <p:sp>
          <p:nvSpPr>
            <p:cNvPr id="331783" name="AutoShap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780" y="2065"/>
              <a:ext cx="1578" cy="669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4" name="Text Box 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95" y="202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/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36700" y="3438525"/>
            <a:ext cx="2049463" cy="1431925"/>
            <a:chOff x="968" y="2166"/>
            <a:chExt cx="1291" cy="902"/>
          </a:xfrm>
        </p:grpSpPr>
        <p:sp>
          <p:nvSpPr>
            <p:cNvPr id="331786" name="AutoShape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68" y="2208"/>
              <a:ext cx="1291" cy="8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87" name="Text Box 1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30" y="2166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71725" y="2844800"/>
            <a:ext cx="1973263" cy="889000"/>
            <a:chOff x="1494" y="1792"/>
            <a:chExt cx="1243" cy="560"/>
          </a:xfrm>
        </p:grpSpPr>
        <p:sp>
          <p:nvSpPr>
            <p:cNvPr id="331789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94" y="1826"/>
              <a:ext cx="1243" cy="5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90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94" y="1792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C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13450" y="3071813"/>
            <a:ext cx="2201863" cy="1268412"/>
            <a:chOff x="3788" y="1935"/>
            <a:chExt cx="1387" cy="799"/>
          </a:xfrm>
        </p:grpSpPr>
        <p:sp>
          <p:nvSpPr>
            <p:cNvPr id="331792" name="AutoShap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88" y="1969"/>
              <a:ext cx="1387" cy="765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1793" name="Text Box 1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88" y="193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b="1">
                  <a:solidFill>
                    <a:srgbClr val="993300"/>
                  </a:solidFill>
                </a:rPr>
                <a:t>E</a:t>
              </a:r>
            </a:p>
          </p:txBody>
        </p:sp>
      </p:grpSp>
      <p:sp>
        <p:nvSpPr>
          <p:cNvPr id="331794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46438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B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1750" y="2117725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D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7063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E</a:t>
            </a:r>
          </a:p>
        </p:txBody>
      </p:sp>
      <p:sp>
        <p:nvSpPr>
          <p:cNvPr id="331797" name="Text Box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2375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A</a:t>
            </a:r>
          </a:p>
        </p:txBody>
      </p:sp>
      <p:sp>
        <p:nvSpPr>
          <p:cNvPr id="331798" name="Text Box 2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27688" y="2116138"/>
            <a:ext cx="32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993300"/>
                </a:solidFill>
              </a:rPr>
              <a:t>C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14325" y="1250950"/>
            <a:ext cx="7646988" cy="966788"/>
          </a:xfrm>
          <a:noFill/>
          <a:ln/>
        </p:spPr>
        <p:txBody>
          <a:bodyPr/>
          <a:lstStyle/>
          <a:p>
            <a:r>
              <a:rPr lang="de-CH" noProof="0" dirty="0" smtClean="0"/>
              <a:t>Bedingungen: </a:t>
            </a:r>
            <a:r>
              <a:rPr lang="de-CH" noProof="0" dirty="0" smtClean="0">
                <a:solidFill>
                  <a:srgbClr val="0000FF"/>
                </a:solidFill>
              </a:rPr>
              <a:t>[B, A], [D, A], [A, C], [B, D], [D, C]</a:t>
            </a:r>
          </a:p>
          <a:p>
            <a:r>
              <a:rPr lang="de-CH" noProof="0" dirty="0" smtClean="0"/>
              <a:t>Mögliche Reihenfolge der Anzeige:</a:t>
            </a:r>
            <a:endParaRPr lang="de-CH" noProof="0" dirty="0">
              <a:solidFill>
                <a:srgbClr val="0000F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8566" y="5559228"/>
            <a:ext cx="2971673" cy="987227"/>
            <a:chOff x="5764088" y="5502584"/>
            <a:chExt cx="3236151" cy="1043871"/>
          </a:xfrm>
        </p:grpSpPr>
        <p:sp>
          <p:nvSpPr>
            <p:cNvPr id="38" name="AutoShap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04548" y="5888437"/>
              <a:ext cx="1383559" cy="658018"/>
            </a:xfrm>
            <a:prstGeom prst="flowChartProcess">
              <a:avLst/>
            </a:prstGeom>
            <a:solidFill>
              <a:srgbClr val="92B0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9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4088" y="5859498"/>
              <a:ext cx="334176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993300"/>
                  </a:solidFill>
                </a:rPr>
                <a:t>B</a:t>
              </a:r>
            </a:p>
          </p:txBody>
        </p:sp>
        <p:sp>
          <p:nvSpPr>
            <p:cNvPr id="36" name="AutoShape 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61004" y="5690688"/>
              <a:ext cx="1087279" cy="460957"/>
            </a:xfrm>
            <a:prstGeom prst="flowChartProcess">
              <a:avLst/>
            </a:prstGeom>
            <a:solidFill>
              <a:srgbClr val="F748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7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384880" y="5661749"/>
              <a:ext cx="355536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/>
                <a:t>D</a:t>
              </a:r>
            </a:p>
          </p:txBody>
        </p:sp>
        <p:sp>
          <p:nvSpPr>
            <p:cNvPr id="34" name="AutoShap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01517" y="5789218"/>
              <a:ext cx="889530" cy="592560"/>
            </a:xfrm>
            <a:prstGeom prst="flowChartProcess">
              <a:avLst/>
            </a:prstGeom>
            <a:solidFill>
              <a:srgbClr val="5283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5" name="Text Box 1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16035" y="5760279"/>
              <a:ext cx="356914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2" name="AutoShap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63943" y="5526011"/>
              <a:ext cx="856456" cy="362426"/>
            </a:xfrm>
            <a:prstGeom prst="flowChartProcess">
              <a:avLst/>
            </a:prstGeom>
            <a:solidFill>
              <a:srgbClr val="FF996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3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3925" y="5502584"/>
              <a:ext cx="331420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</a:rPr>
                <a:t>C</a:t>
              </a:r>
            </a:p>
          </p:txBody>
        </p:sp>
        <p:sp>
          <p:nvSpPr>
            <p:cNvPr id="30" name="AutoShape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44563" y="5624542"/>
              <a:ext cx="955676" cy="527103"/>
            </a:xfrm>
            <a:prstGeom prst="flowChartProcess">
              <a:avLst/>
            </a:prstGeom>
            <a:solidFill>
              <a:srgbClr val="D7D7D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de-CH" sz="1800"/>
            </a:p>
          </p:txBody>
        </p:sp>
        <p:sp>
          <p:nvSpPr>
            <p:cNvPr id="31" name="Text Box 1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44563" y="5601115"/>
              <a:ext cx="332798" cy="37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993300"/>
                  </a:solidFill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4" grpId="0"/>
      <p:bldP spid="331795" grpId="0"/>
      <p:bldP spid="331796" grpId="0"/>
      <p:bldP spid="331797" grpId="0"/>
      <p:bldP spid="33179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Lehre in </a:t>
            </a:r>
            <a:r>
              <a:rPr lang="de-CH" noProof="0" dirty="0" smtClean="0"/>
              <a:t>Sachen Software-Engineering</a:t>
            </a:r>
            <a:endParaRPr lang="de-CH" noProof="0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Gute Algorithmen sind nicht genug</a:t>
            </a:r>
          </a:p>
          <a:p>
            <a:endParaRPr lang="de-CH" noProof="0" dirty="0" smtClean="0"/>
          </a:p>
          <a:p>
            <a:r>
              <a:rPr lang="de-CH" noProof="0" dirty="0" smtClean="0"/>
              <a:t>Wir müssen eine Lösung mit einer klaren Schnittstelle (API) zur </a:t>
            </a:r>
            <a:r>
              <a:rPr lang="de-CH" dirty="0" smtClean="0"/>
              <a:t>V</a:t>
            </a:r>
            <a:r>
              <a:rPr lang="de-CH" noProof="0" dirty="0" err="1" smtClean="0"/>
              <a:t>erfügung</a:t>
            </a:r>
            <a:r>
              <a:rPr lang="de-CH" noProof="0" dirty="0" smtClean="0"/>
              <a:t> stellen, die einfach zu benutzen ist</a:t>
            </a:r>
          </a:p>
          <a:p>
            <a:endParaRPr lang="de-CH" noProof="0" dirty="0" smtClean="0"/>
          </a:p>
          <a:p>
            <a:r>
              <a:rPr lang="de-CH" noProof="0" dirty="0" smtClean="0"/>
              <a:t>Muster (Patterns) in Komponenten überführen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3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9045" y="2070021"/>
            <a:ext cx="485775" cy="3640771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359758" name="AutoShape 33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747" y="1617985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00FF99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59" name="AutoShape 3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64518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0" name="AutoShape 3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4605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1" name="AutoShape 3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64693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2" name="AutoShape 3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40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3" name="AutoShape 3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5531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4" name="AutoShape 34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354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765" name="AutoShape 34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36944" y="1625600"/>
            <a:ext cx="485775" cy="4349750"/>
          </a:xfrm>
          <a:prstGeom prst="roundRect">
            <a:avLst>
              <a:gd name="adj" fmla="val 16667"/>
            </a:avLst>
          </a:prstGeom>
          <a:solidFill>
            <a:srgbClr val="DDDDDD">
              <a:alpha val="57001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Beispiel in </a:t>
            </a:r>
            <a:r>
              <a:rPr lang="de-CH" noProof="0" dirty="0" err="1" smtClean="0"/>
              <a:t>EiffelStudio</a:t>
            </a:r>
            <a:endParaRPr lang="de-CH" noProof="0" dirty="0"/>
          </a:p>
        </p:txBody>
      </p:sp>
      <p:grpSp>
        <p:nvGrpSpPr>
          <p:cNvPr id="2" name="Group 23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0912" y="1992312"/>
            <a:ext cx="5605462" cy="3760788"/>
            <a:chOff x="827" y="570"/>
            <a:chExt cx="4395" cy="3065"/>
          </a:xfrm>
        </p:grpSpPr>
        <p:sp>
          <p:nvSpPr>
            <p:cNvPr id="359661" name="Line 23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2" name="Line 23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3" name="Line 23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4" name="Line 24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5" name="Line 24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6" name="Line 24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7" name="Line 24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8" name="Line 2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69" name="Line 245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0" name="Line 246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1" name="Line 24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2" name="Line 248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3" name="Line 24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4" name="Line 25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5" name="Line 25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9676" name="Line 25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9681" name="Text Box 25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7175" y="664143"/>
            <a:ext cx="8543925" cy="6774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sz="2400" dirty="0" smtClean="0"/>
              <a:t>Um </a:t>
            </a:r>
            <a:r>
              <a:rPr lang="de-CH" sz="2400" i="1" dirty="0" smtClean="0">
                <a:solidFill>
                  <a:srgbClr val="0000FF"/>
                </a:solidFill>
              </a:rPr>
              <a:t>x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sz="2400" i="1" dirty="0" smtClean="0">
                <a:solidFill>
                  <a:srgbClr val="0000FF"/>
                </a:solidFill>
              </a:rPr>
              <a:t>f</a:t>
            </a:r>
            <a:r>
              <a:rPr lang="de-CH" sz="2400" dirty="0" smtClean="0"/>
              <a:t> mit </a:t>
            </a:r>
            <a:r>
              <a:rPr lang="de-CH" dirty="0" smtClean="0"/>
              <a:t>dynamischem Binden zu implementieren,</a:t>
            </a:r>
          </a:p>
          <a:p>
            <a:pPr marL="342900" indent="-342900" defTabSz="504825">
              <a:lnSpc>
                <a:spcPct val="50000"/>
              </a:lnSpc>
              <a:spcBef>
                <a:spcPct val="50000"/>
              </a:spcBef>
              <a:tabLst>
                <a:tab pos="1790700" algn="l"/>
              </a:tabLst>
            </a:pPr>
            <a:r>
              <a:rPr lang="de-CH" dirty="0" smtClean="0"/>
              <a:t>brauchen wir eine Tabelle der Routinen</a:t>
            </a:r>
            <a:endParaRPr lang="de-CH" sz="2400" dirty="0"/>
          </a:p>
        </p:txBody>
      </p:sp>
      <p:sp>
        <p:nvSpPr>
          <p:cNvPr id="359682" name="Text Box 2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65434" y="1525803"/>
            <a:ext cx="13430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kern="0" dirty="0">
                <a:solidFill>
                  <a:srgbClr val="0000FF"/>
                </a:solidFill>
                <a:latin typeface="Comic Sans MS"/>
                <a:cs typeface="Times New Roman" pitchFamily="18" charset="0"/>
                <a:sym typeface="Symbol" pitchFamily="18" charset="2"/>
              </a:rPr>
              <a:t> </a:t>
            </a:r>
            <a:r>
              <a:rPr lang="en-US" sz="1800" dirty="0" err="1" smtClean="0">
                <a:solidFill>
                  <a:srgbClr val="0000FF"/>
                </a:solidFill>
              </a:rPr>
              <a:t>Routinen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59683" name="Text Box 2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00976" y="2020113"/>
            <a:ext cx="1207484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tabLst>
                <a:tab pos="1790700" algn="l"/>
              </a:tabLst>
            </a:pPr>
            <a:r>
              <a:rPr lang="en-US" sz="1800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 </a:t>
            </a:r>
            <a:r>
              <a:rPr lang="en-US" sz="1800" dirty="0" err="1" smtClean="0">
                <a:solidFill>
                  <a:srgbClr val="0000FF"/>
                </a:solidFill>
              </a:rPr>
              <a:t>Klassen</a:t>
            </a:r>
            <a:r>
              <a:rPr lang="en-US" sz="1800" dirty="0" smtClean="0">
                <a:solidFill>
                  <a:srgbClr val="0000FF"/>
                </a:solidFill>
              </a:rPr>
              <a:t/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 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</a:rPr>
              <a:t>Typen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9684" name="Text Box 26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57844" y="1639887"/>
            <a:ext cx="4953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</a:rPr>
              <a:t>put</a:t>
            </a:r>
          </a:p>
        </p:txBody>
      </p:sp>
      <p:sp>
        <p:nvSpPr>
          <p:cNvPr id="359685" name="Text Box 26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424" y="4082847"/>
            <a:ext cx="1752600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>
                <a:solidFill>
                  <a:srgbClr val="0000FF"/>
                </a:solidFill>
              </a:rPr>
              <a:t>LINKED_LIST</a:t>
            </a:r>
            <a:endParaRPr lang="en-US" sz="2000" i="1" baseline="-25000" dirty="0">
              <a:solidFill>
                <a:srgbClr val="0000FF"/>
              </a:solidFill>
            </a:endParaRPr>
          </a:p>
        </p:txBody>
      </p:sp>
      <p:sp>
        <p:nvSpPr>
          <p:cNvPr id="359686" name="Line 26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6629" y="2123442"/>
            <a:ext cx="0" cy="20288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59687" name="Line 26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18894" y="4232382"/>
            <a:ext cx="2762250" cy="95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59689" name="Oval 26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79058" y="6384886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0" name="Text Box 26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98145" y="6192798"/>
            <a:ext cx="1085850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 err="1" smtClean="0"/>
              <a:t>Routinen</a:t>
            </a:r>
            <a:r>
              <a:rPr lang="en-US" sz="1800" dirty="0" smtClean="0"/>
              <a:t>- </a:t>
            </a:r>
            <a:r>
              <a:rPr lang="en-US" sz="1800" dirty="0" err="1" smtClean="0"/>
              <a:t>zeiger</a:t>
            </a:r>
            <a:endParaRPr lang="en-US" sz="1800" dirty="0"/>
          </a:p>
        </p:txBody>
      </p:sp>
      <p:sp>
        <p:nvSpPr>
          <p:cNvPr id="359691" name="Rectangle 26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62473" y="6220721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2" name="Text Box 26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8678" y="6220721"/>
            <a:ext cx="604341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dirty="0"/>
              <a:t>Void</a:t>
            </a:r>
          </a:p>
        </p:txBody>
      </p:sp>
      <p:sp>
        <p:nvSpPr>
          <p:cNvPr id="359694" name="Oval 27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71062" y="47561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5" name="Oval 27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28212" y="287020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96" name="Rectangle 27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00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7" name="Rectangle 27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70721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8" name="Rectangle 2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15237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699" name="Rectangle 27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85162" y="53117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0" name="Rectangle 27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2969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1" name="Rectangle 27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53772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2" name="Rectangle 27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245749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3" name="Rectangle 27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953774" y="53117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6" name="Rectangle 28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000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8" name="Rectangle 28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152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09" name="Rectangle 28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75637" y="46831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0" name="Rectangle 2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80666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2" name="Rectangle 2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45749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3" name="Rectangle 28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953774" y="46831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5" name="Rectangle 29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00077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6" name="Rectangle 29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07212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7" name="Rectangle 29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152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18" name="Rectangle 29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075637" y="40544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0" name="Rectangle 29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537724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1" name="Rectangle 29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245749" y="40544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4" name="Rectangle 30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00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5" name="Rectangle 30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0721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6" name="Rectangle 30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15237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7" name="Rectangle 30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123262" y="34258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8" name="Rectangle 30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79713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29" name="Rectangle 30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53772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0" name="Rectangle 30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5749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1" name="Rectangle 30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953774" y="34258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3" name="Rectangle 30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000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5" name="Rectangle 31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415237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6" name="Rectangle 31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23262" y="279717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39" name="Rectangle 31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5749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0" name="Rectangle 31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953774" y="279717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2" name="Rectangle 31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00077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3" name="Rectangle 31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70721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4" name="Rectangle 320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415237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5" name="Rectangle 32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123262" y="2168525"/>
            <a:ext cx="331787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6" name="Rectangle 32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816189" y="21304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7" name="Rectangle 3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37724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48" name="Rectangle 32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245749" y="2168525"/>
            <a:ext cx="331788" cy="333375"/>
          </a:xfrm>
          <a:prstGeom prst="rect">
            <a:avLst/>
          </a:prstGeom>
          <a:solidFill>
            <a:srgbClr val="FFFF00">
              <a:alpha val="52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359750" name="Oval 32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881277" y="28606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1" name="Oval 32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009337" y="41179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2" name="Oval 32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837387" y="47180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753" name="Oval 32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018862" y="224155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87" name="Text Box 2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42085" y="2823293"/>
            <a:ext cx="896969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r>
              <a:rPr lang="en-US" sz="1800" i="1" dirty="0" smtClean="0">
                <a:solidFill>
                  <a:srgbClr val="0000FF"/>
                </a:solidFill>
              </a:rPr>
              <a:t>CHAIN</a:t>
            </a:r>
            <a:endParaRPr lang="en-US" sz="2000" i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166668" y="2932799"/>
            <a:ext cx="2714609" cy="1535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693" name="Oval 26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789762" y="2867980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9688" name="Oval 264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882972" y="4156075"/>
            <a:ext cx="166687" cy="16668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3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3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3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3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000"/>
                                        <p:tgtEl>
                                          <p:spTgt spid="3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000"/>
                                        <p:tgtEl>
                                          <p:spTgt spid="3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3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6747E-7 L -8.33333E-7 -0.03609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-0.09445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35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8834E-6 L -2.22222E-6 -0.09417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2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0403E-6 L 0.00052 -0.0951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76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23 L -0.00191 0.0956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35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3313E-6 L 4.44444E-6 0.1901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5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0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4378E-6 L -0.0007 0.18533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359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25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1833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9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254 L -0.00416 -0.182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5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359758"/>
                                        </p:tgtEl>
                                      </p:cBhvr>
                                      <p:by x="10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2638E-6 L 4.72222E-6 0.02129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59758" grpId="0" animBg="1"/>
      <p:bldP spid="359758" grpId="1" animBg="1"/>
      <p:bldP spid="359758" grpId="2" animBg="1"/>
      <p:bldP spid="359758" grpId="3" animBg="1"/>
      <p:bldP spid="359758" grpId="4" animBg="1"/>
      <p:bldP spid="359758" grpId="5" animBg="1"/>
      <p:bldP spid="359759" grpId="0" animBg="1"/>
      <p:bldP spid="359760" grpId="0" animBg="1"/>
      <p:bldP spid="359761" grpId="0" animBg="1"/>
      <p:bldP spid="359762" grpId="0" animBg="1"/>
      <p:bldP spid="359763" grpId="0" animBg="1"/>
      <p:bldP spid="359764" grpId="0" animBg="1"/>
      <p:bldP spid="359765" grpId="0" animBg="1"/>
      <p:bldP spid="359685" grpId="0"/>
      <p:bldP spid="359686" grpId="0" animBg="1"/>
      <p:bldP spid="359686" grpId="1" animBg="1"/>
      <p:bldP spid="359687" grpId="0" animBg="1"/>
      <p:bldP spid="359687" grpId="1" animBg="1"/>
      <p:bldP spid="359689" grpId="0" animBg="1"/>
      <p:bldP spid="359690" grpId="0"/>
      <p:bldP spid="359691" grpId="0" animBg="1"/>
      <p:bldP spid="359692" grpId="0"/>
      <p:bldP spid="359694" grpId="0" animBg="1"/>
      <p:bldP spid="359695" grpId="0" animBg="1"/>
      <p:bldP spid="359696" grpId="0" animBg="1"/>
      <p:bldP spid="359697" grpId="0" animBg="1"/>
      <p:bldP spid="359698" grpId="0" animBg="1"/>
      <p:bldP spid="359699" grpId="0" animBg="1"/>
      <p:bldP spid="359700" grpId="0" animBg="1"/>
      <p:bldP spid="359700" grpId="1" animBg="1"/>
      <p:bldP spid="359701" grpId="0" animBg="1"/>
      <p:bldP spid="359702" grpId="0" animBg="1"/>
      <p:bldP spid="359703" grpId="0" animBg="1"/>
      <p:bldP spid="359706" grpId="0" animBg="1"/>
      <p:bldP spid="359708" grpId="0" animBg="1"/>
      <p:bldP spid="359709" grpId="0" animBg="1"/>
      <p:bldP spid="359710" grpId="0" animBg="1"/>
      <p:bldP spid="359712" grpId="0" animBg="1"/>
      <p:bldP spid="359713" grpId="0" animBg="1"/>
      <p:bldP spid="359715" grpId="0" animBg="1"/>
      <p:bldP spid="359716" grpId="0" animBg="1"/>
      <p:bldP spid="359717" grpId="0" animBg="1"/>
      <p:bldP spid="359718" grpId="0" animBg="1"/>
      <p:bldP spid="359720" grpId="0" animBg="1"/>
      <p:bldP spid="359721" grpId="0" animBg="1"/>
      <p:bldP spid="359724" grpId="0" animBg="1"/>
      <p:bldP spid="359725" grpId="0" animBg="1"/>
      <p:bldP spid="359726" grpId="0" animBg="1"/>
      <p:bldP spid="359727" grpId="0" animBg="1"/>
      <p:bldP spid="359728" grpId="0" animBg="1"/>
      <p:bldP spid="359729" grpId="0" animBg="1"/>
      <p:bldP spid="359730" grpId="0" animBg="1"/>
      <p:bldP spid="359731" grpId="0" animBg="1"/>
      <p:bldP spid="359733" grpId="0" animBg="1"/>
      <p:bldP spid="359735" grpId="0" animBg="1"/>
      <p:bldP spid="359736" grpId="0" animBg="1"/>
      <p:bldP spid="359739" grpId="0" animBg="1"/>
      <p:bldP spid="359740" grpId="0" animBg="1"/>
      <p:bldP spid="359742" grpId="0" animBg="1"/>
      <p:bldP spid="359743" grpId="0" animBg="1"/>
      <p:bldP spid="359744" grpId="0" animBg="1"/>
      <p:bldP spid="359745" grpId="0" animBg="1"/>
      <p:bldP spid="359746" grpId="0" animBg="1"/>
      <p:bldP spid="359746" grpId="1" animBg="1"/>
      <p:bldP spid="359747" grpId="0" animBg="1"/>
      <p:bldP spid="359748" grpId="0" animBg="1"/>
      <p:bldP spid="359750" grpId="0" animBg="1"/>
      <p:bldP spid="359750" grpId="1" animBg="1"/>
      <p:bldP spid="359751" grpId="0" animBg="1"/>
      <p:bldP spid="359752" grpId="0" animBg="1"/>
      <p:bldP spid="359753" grpId="0" animBg="1"/>
      <p:bldP spid="87" grpId="0"/>
      <p:bldP spid="87" grpId="1"/>
      <p:bldP spid="359693" grpId="0" animBg="1"/>
      <p:bldP spid="359688" grpId="0" animBg="1"/>
      <p:bldP spid="3596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Übung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Finden Sie im </a:t>
            </a:r>
            <a:r>
              <a:rPr lang="de-CH" dirty="0" err="1" smtClean="0"/>
              <a:t>EiffelStudio</a:t>
            </a:r>
            <a:r>
              <a:rPr lang="de-CH" dirty="0" smtClean="0"/>
              <a:t>-Quellcode die Namen der Datenstrukturen, die die Tabelle oder Tabellen der vorhergehenden Folie darstellen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1" y="2193148"/>
            <a:ext cx="8768079" cy="43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/>
              <a:t> </a:t>
            </a:r>
            <a:r>
              <a:rPr lang="de-CH" sz="2000" spc="-100" dirty="0" smtClean="0">
                <a:solidFill>
                  <a:srgbClr val="993300"/>
                </a:solidFill>
              </a:rPr>
              <a:t>Partielle Ordnung</a:t>
            </a:r>
            <a:r>
              <a:rPr lang="de-CH" sz="2000" spc="-100" dirty="0" smtClean="0"/>
              <a:t>: Ordnungsbedingung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/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Essen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  <a:p>
            <a:pPr marL="342900" indent="-342900"/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3300"/>
                </a:solidFill>
              </a:rPr>
              <a:t>Totale Ordnung</a:t>
            </a:r>
            <a:r>
              <a:rPr lang="de-CH" sz="2000" dirty="0" smtClean="0"/>
              <a:t>: Eine Sequenz, die alle Elemente der Menge beinhaltet</a:t>
            </a:r>
          </a:p>
          <a:p>
            <a:pPr marL="342900" indent="-342900"/>
            <a:r>
              <a:rPr lang="de-CH" sz="2000" dirty="0" smtClean="0"/>
              <a:t> </a:t>
            </a:r>
            <a:r>
              <a:rPr lang="de-CH" sz="2000" dirty="0" smtClean="0">
                <a:solidFill>
                  <a:srgbClr val="993300"/>
                </a:solidFill>
              </a:rPr>
              <a:t>Kompatibel</a:t>
            </a:r>
            <a:r>
              <a:rPr lang="de-CH" sz="2000" dirty="0" smtClean="0"/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 err="1"/>
              <a:t>Üetliberg</a:t>
            </a:r>
            <a:r>
              <a:rPr lang="de-CH" sz="2000" dirty="0"/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Medikament, </a:t>
            </a:r>
            <a:r>
              <a:rPr lang="de-CH" sz="2000" dirty="0" err="1"/>
              <a:t>Üetliberg</a:t>
            </a:r>
            <a:r>
              <a:rPr lang="de-CH" sz="2000" dirty="0"/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Politik, Medikament, Essen, Abwaschen, </a:t>
            </a:r>
            <a:r>
              <a:rPr lang="de-CH" sz="2000" dirty="0" err="1"/>
              <a:t>Üetliberg</a:t>
            </a:r>
            <a:r>
              <a:rPr lang="de-CH" sz="2000" dirty="0"/>
              <a:t> : </a:t>
            </a:r>
            <a:r>
              <a:rPr lang="de-CH" sz="2000" dirty="0" smtClean="0">
                <a:solidFill>
                  <a:srgbClr val="A50021"/>
                </a:solidFill>
              </a:rPr>
              <a:t>not OK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153611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149" y="920750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993300"/>
                </a:solidFill>
              </a:rPr>
              <a:t>Aus </a:t>
            </a:r>
            <a:r>
              <a:rPr lang="en-US" sz="2800" dirty="0" err="1" smtClean="0">
                <a:solidFill>
                  <a:srgbClr val="993300"/>
                </a:solidFill>
              </a:rPr>
              <a:t>einer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gegebenen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partiellen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eine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totale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produzieren</a:t>
            </a:r>
            <a:endParaRPr lang="it-IT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sp>
        <p:nvSpPr>
          <p:cNvPr id="1843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2689" y="4760277"/>
            <a:ext cx="7965250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</a:t>
            </a:r>
            <a:r>
              <a:rPr lang="de-CH" sz="2000" dirty="0" smtClean="0"/>
              <a:t>”</a:t>
            </a:r>
            <a:br>
              <a:rPr lang="de-CH" sz="2000" dirty="0" smtClean="0"/>
            </a:br>
            <a:r>
              <a:rPr lang="de-CH" sz="2000" dirty="0" smtClean="0"/>
              <a:t>“</a:t>
            </a:r>
            <a:r>
              <a:rPr lang="de-CH" sz="2000" dirty="0"/>
              <a:t>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Manchmal gibt es keine Lösung</a:t>
            </a:r>
            <a:endParaRPr lang="de-CH" noProof="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58838" y="1328738"/>
            <a:ext cx="7235825" cy="4281230"/>
          </a:xfrm>
        </p:spPr>
        <p:txBody>
          <a:bodyPr/>
          <a:lstStyle/>
          <a:p>
            <a:pPr lvl="1"/>
            <a:r>
              <a:rPr lang="de-CH" i="1" noProof="0" dirty="0" smtClean="0"/>
              <a:t>“</a:t>
            </a:r>
            <a:r>
              <a:rPr lang="de-CH" sz="2800" i="1" noProof="0" dirty="0" smtClean="0"/>
              <a:t>Die Einführung der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dirty="0" smtClean="0"/>
              <a:t>erfordert, dass die Studenten </a:t>
            </a:r>
            <a:r>
              <a:rPr lang="de-CH" sz="2800" i="1" dirty="0" smtClean="0">
                <a:solidFill>
                  <a:srgbClr val="993300"/>
                </a:solidFill>
              </a:rPr>
              <a:t>Stapel </a:t>
            </a:r>
            <a:r>
              <a:rPr lang="de-CH" sz="2800" i="1" noProof="0" dirty="0" smtClean="0"/>
              <a:t>kennen“</a:t>
            </a: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müssen vor </a:t>
            </a:r>
            <a:r>
              <a:rPr lang="de-CH" sz="2800" i="1" dirty="0" smtClean="0">
                <a:solidFill>
                  <a:srgbClr val="993300"/>
                </a:solidFill>
              </a:rPr>
              <a:t>Stapel</a:t>
            </a:r>
            <a:r>
              <a:rPr lang="de-CH" sz="2800" i="1" noProof="0" dirty="0" smtClean="0">
                <a:solidFill>
                  <a:srgbClr val="993300"/>
                </a:solidFill>
              </a:rPr>
              <a:t> </a:t>
            </a:r>
            <a:r>
              <a:rPr lang="de-CH" sz="2800" i="1" noProof="0" dirty="0" smtClean="0"/>
              <a:t>behandelt werden</a:t>
            </a:r>
            <a:r>
              <a:rPr lang="de-CH" sz="2800" i="1" dirty="0" smtClean="0"/>
              <a:t>“</a:t>
            </a:r>
            <a:endParaRPr lang="de-CH" sz="2800" i="1" noProof="0" dirty="0" smtClean="0">
              <a:solidFill>
                <a:srgbClr val="A50021"/>
              </a:solidFill>
            </a:endParaRPr>
          </a:p>
          <a:p>
            <a:pPr lvl="1"/>
            <a:endParaRPr lang="de-CH" sz="2800" i="1" noProof="0" dirty="0" smtClean="0"/>
          </a:p>
          <a:p>
            <a:pPr lvl="1"/>
            <a:r>
              <a:rPr lang="de-CH" sz="2800" i="1" noProof="0" dirty="0" smtClean="0"/>
              <a:t>“</a:t>
            </a:r>
            <a:r>
              <a:rPr lang="de-CH" sz="2800" i="1" dirty="0" smtClean="0">
                <a:solidFill>
                  <a:srgbClr val="993300"/>
                </a:solidFill>
              </a:rPr>
              <a:t>Abstrakte Datentypen</a:t>
            </a:r>
            <a:r>
              <a:rPr lang="de-CH" sz="2800" i="1" dirty="0" smtClean="0">
                <a:solidFill>
                  <a:srgbClr val="A50021"/>
                </a:solidFill>
              </a:rPr>
              <a:t> </a:t>
            </a:r>
            <a:r>
              <a:rPr lang="de-CH" sz="2800" i="1" noProof="0" dirty="0" smtClean="0"/>
              <a:t>beruhen auf </a:t>
            </a:r>
            <a:r>
              <a:rPr lang="de-CH" sz="2800" i="1" dirty="0" smtClean="0">
                <a:solidFill>
                  <a:srgbClr val="993300"/>
                </a:solidFill>
              </a:rPr>
              <a:t>R</a:t>
            </a:r>
            <a:r>
              <a:rPr lang="de-CH" sz="2800" i="1" noProof="0" dirty="0" err="1" smtClean="0">
                <a:solidFill>
                  <a:srgbClr val="993300"/>
                </a:solidFill>
              </a:rPr>
              <a:t>ekursion</a:t>
            </a:r>
            <a:r>
              <a:rPr lang="de-CH" sz="2800" i="1" noProof="0" dirty="0" smtClean="0"/>
              <a:t>”</a:t>
            </a:r>
          </a:p>
          <a:p>
            <a:endParaRPr lang="de-CH" sz="2800" noProof="0" dirty="0" smtClean="0"/>
          </a:p>
          <a:p>
            <a:r>
              <a:rPr lang="de-CH" noProof="0" dirty="0" smtClean="0"/>
              <a:t>Die Bedingungen erzeugen einen </a:t>
            </a:r>
            <a:r>
              <a:rPr lang="de-CH" b="1" noProof="0" dirty="0" smtClean="0">
                <a:solidFill>
                  <a:srgbClr val="993300"/>
                </a:solidFill>
              </a:rPr>
              <a:t>Zyklus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(Kreis)</a:t>
            </a:r>
            <a:endParaRPr lang="de-CH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dirty="0"/>
              <a:t>Manchmal gibt es keine Lösung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73928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 </a:t>
            </a:r>
            <a:r>
              <a:rPr lang="de-CH" b="1" dirty="0">
                <a:solidFill>
                  <a:srgbClr val="993300"/>
                </a:solidFill>
              </a:rPr>
              <a:t>Student</a:t>
            </a:r>
            <a:r>
              <a:rPr lang="de-CH" dirty="0" smtClean="0"/>
              <a:t> ist eine Person, die in einer </a:t>
            </a:r>
            <a:r>
              <a:rPr lang="de-CH" i="1" dirty="0" smtClean="0"/>
              <a:t>Universität</a:t>
            </a:r>
            <a:r>
              <a:rPr lang="de-CH" dirty="0" smtClean="0"/>
              <a:t> studiert</a:t>
            </a:r>
            <a:endParaRPr lang="de-CH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837682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Lehr- und Forschungsinstitution</a:t>
            </a:r>
            <a:endParaRPr lang="de-CH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766" y="5198299"/>
            <a:ext cx="8516866" cy="864750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Institution, in der </a:t>
            </a:r>
            <a:r>
              <a:rPr lang="de-CH" i="1" dirty="0" smtClean="0"/>
              <a:t>Lehrer</a:t>
            </a:r>
            <a:r>
              <a:rPr lang="de-CH" dirty="0" smtClean="0"/>
              <a:t> </a:t>
            </a:r>
            <a:r>
              <a:rPr lang="de-CH" i="1" dirty="0" smtClean="0"/>
              <a:t>Studenten</a:t>
            </a:r>
            <a:r>
              <a:rPr lang="de-CH" dirty="0" smtClean="0"/>
              <a:t> lehren</a:t>
            </a:r>
            <a:endParaRPr lang="de-CH" sz="2000" i="1" dirty="0" smtClean="0"/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273" y="3930737"/>
            <a:ext cx="8376824" cy="4899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>
                <a:solidFill>
                  <a:schemeClr val="bg2"/>
                </a:solidFill>
              </a:rPr>
              <a:t>Eine </a:t>
            </a:r>
            <a:r>
              <a:rPr lang="de-CH" b="1" dirty="0">
                <a:solidFill>
                  <a:schemeClr val="bg2"/>
                </a:solidFill>
              </a:rPr>
              <a:t>Universität</a:t>
            </a:r>
            <a:r>
              <a:rPr lang="de-CH" dirty="0" smtClean="0">
                <a:solidFill>
                  <a:schemeClr val="bg2"/>
                </a:solidFill>
              </a:rPr>
              <a:t> ist eine Lehr- und Forschungsinstitution</a:t>
            </a:r>
            <a:endParaRPr lang="de-CH" sz="2000" dirty="0" smtClean="0">
              <a:solidFill>
                <a:schemeClr val="bg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593653" y="3725678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680149" y="3820412"/>
            <a:ext cx="7727091" cy="889686"/>
          </a:xfrm>
          <a:prstGeom prst="line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23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508375" y="997894"/>
            <a:ext cx="5311775" cy="4954122"/>
            <a:chOff x="3586163" y="1876821"/>
            <a:chExt cx="5311775" cy="4208067"/>
          </a:xfrm>
        </p:grpSpPr>
        <p:sp>
          <p:nvSpPr>
            <p:cNvPr id="197641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86163" y="1876821"/>
              <a:ext cx="5311775" cy="4208067"/>
            </a:xfrm>
            <a:prstGeom prst="roundRect">
              <a:avLst>
                <a:gd name="adj" fmla="val 3643"/>
              </a:avLst>
            </a:prstGeom>
            <a:solidFill>
              <a:srgbClr val="99FF99"/>
            </a:solidFill>
            <a:ln w="9525">
              <a:solidFill>
                <a:srgbClr val="990000">
                  <a:alpha val="34000"/>
                </a:srgbClr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 sz="2000"/>
            </a:p>
          </p:txBody>
        </p:sp>
        <p:sp>
          <p:nvSpPr>
            <p:cNvPr id="19764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43313" y="5629276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</a:rPr>
                <a:t>end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9764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643313" y="2025017"/>
              <a:ext cx="4192588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sz="2000" b="1" dirty="0">
                  <a:solidFill>
                    <a:schemeClr val="accent2"/>
                  </a:solidFill>
                </a:rPr>
                <a:t>class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ANORDENBAR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</a:rPr>
                <a:t>[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G</a:t>
              </a:r>
              <a:r>
                <a:rPr lang="en-US" sz="11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] </a:t>
              </a:r>
              <a:r>
                <a:rPr lang="en-US" sz="2000" b="1" dirty="0">
                  <a:solidFill>
                    <a:schemeClr val="accent2"/>
                  </a:solidFill>
                </a:rPr>
                <a:t>feature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7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(1)</a:t>
            </a:r>
            <a:endParaRPr lang="de-CH" noProof="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6063" y="1106573"/>
            <a:ext cx="3121853" cy="3214575"/>
          </a:xfrm>
        </p:spPr>
        <p:txBody>
          <a:bodyPr/>
          <a:lstStyle/>
          <a:p>
            <a:r>
              <a:rPr lang="de-CH" sz="1800" noProof="0" dirty="0" smtClean="0">
                <a:solidFill>
                  <a:srgbClr val="993300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pPr marL="444500" indent="-176213"/>
            <a:r>
              <a:rPr lang="en-US" sz="1800" dirty="0" smtClean="0"/>
              <a:t>	</a:t>
            </a:r>
            <a:r>
              <a:rPr lang="en-US" sz="1800" dirty="0" err="1" smtClean="0"/>
              <a:t>Ein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dirty="0" smtClean="0">
              <a:solidFill>
                <a:srgbClr val="0000FF"/>
              </a:solidFill>
            </a:endParaRPr>
          </a:p>
          <a:p>
            <a:pPr marL="444500" indent="-444500"/>
            <a:r>
              <a:rPr lang="en-US" sz="1800" dirty="0" smtClean="0"/>
              <a:t>	</a:t>
            </a:r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Elementen</a:t>
            </a:r>
            <a:r>
              <a:rPr lang="en-US" sz="1800" dirty="0" smtClean="0"/>
              <a:t> </a:t>
            </a:r>
            <a:r>
              <a:rPr lang="en-US" sz="1800" dirty="0" err="1" smtClean="0"/>
              <a:t>vom</a:t>
            </a:r>
            <a:r>
              <a:rPr lang="en-US" sz="1800" dirty="0" smtClean="0"/>
              <a:t> </a:t>
            </a:r>
            <a:r>
              <a:rPr lang="en-US" sz="1800" dirty="0" err="1" smtClean="0"/>
              <a:t>Typ</a:t>
            </a: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G</a:t>
            </a:r>
          </a:p>
          <a:p>
            <a:endParaRPr lang="en-US" sz="1800" i="1" dirty="0" smtClean="0">
              <a:solidFill>
                <a:srgbClr val="0000FF"/>
              </a:solidFill>
            </a:endParaRPr>
          </a:p>
          <a:p>
            <a:pPr marL="444500"/>
            <a:r>
              <a:rPr lang="en-US" sz="1800" dirty="0" err="1" smtClean="0"/>
              <a:t>Eine</a:t>
            </a:r>
            <a:r>
              <a:rPr lang="en-US" sz="1800" dirty="0" smtClean="0"/>
              <a:t> </a:t>
            </a:r>
            <a:r>
              <a:rPr lang="en-US" sz="1800" dirty="0" err="1" smtClean="0"/>
              <a:t>Menge</a:t>
            </a:r>
            <a:r>
              <a:rPr lang="en-US" sz="1800" dirty="0" smtClean="0"/>
              <a:t> von </a:t>
            </a:r>
            <a:r>
              <a:rPr lang="en-US" sz="1800" dirty="0" err="1" smtClean="0"/>
              <a:t>Bedingungen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diesen</a:t>
            </a:r>
            <a:r>
              <a:rPr lang="en-US" sz="1800" dirty="0" smtClean="0"/>
              <a:t> </a:t>
            </a:r>
            <a:r>
              <a:rPr lang="en-US" sz="1800" dirty="0" err="1" smtClean="0"/>
              <a:t>Elementen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endParaRPr lang="de-CH" sz="1800" i="1" noProof="0" dirty="0">
              <a:solidFill>
                <a:srgbClr val="0000FF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6063" y="4179887"/>
            <a:ext cx="3190875" cy="245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endParaRPr lang="en-US" sz="2000" dirty="0" smtClean="0">
              <a:solidFill>
                <a:srgbClr val="A50021"/>
              </a:solidFill>
            </a:endParaRPr>
          </a:p>
          <a:p>
            <a:pPr marL="342900" indent="-342900"/>
            <a:r>
              <a:rPr lang="en-US" sz="2000" dirty="0" err="1" smtClean="0">
                <a:solidFill>
                  <a:srgbClr val="993300"/>
                </a:solidFill>
              </a:rPr>
              <a:t>Benötigt</a:t>
            </a:r>
            <a:r>
              <a:rPr lang="en-US" sz="2000" dirty="0" smtClean="0"/>
              <a:t>:</a:t>
            </a:r>
            <a:endParaRPr lang="en-US" sz="2000" dirty="0"/>
          </a:p>
          <a:p>
            <a:pPr marL="442913" indent="-342900"/>
            <a:r>
              <a:rPr lang="en-US" sz="2000" dirty="0" smtClean="0"/>
              <a:t>	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Aufzählung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in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den </a:t>
            </a:r>
            <a:r>
              <a:rPr lang="en-US" sz="2000" dirty="0" err="1" smtClean="0"/>
              <a:t>Bedingungen</a:t>
            </a:r>
            <a:r>
              <a:rPr lang="en-US" sz="2000" dirty="0" smtClean="0"/>
              <a:t> </a:t>
            </a:r>
            <a:r>
              <a:rPr lang="en-US" sz="2000" dirty="0" err="1" smtClean="0"/>
              <a:t>kompatiblen</a:t>
            </a:r>
            <a:r>
              <a:rPr lang="en-US" sz="2000" dirty="0" smtClean="0"/>
              <a:t> </a:t>
            </a:r>
            <a:r>
              <a:rPr lang="en-US" sz="2000" dirty="0" err="1" smtClean="0"/>
              <a:t>Ordnung</a:t>
            </a:r>
            <a:endParaRPr lang="en-US" sz="2000" i="1" dirty="0"/>
          </a:p>
        </p:txBody>
      </p:sp>
      <p:sp>
        <p:nvSpPr>
          <p:cNvPr id="1976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70325" y="2422972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ru-RU" sz="20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LIST </a:t>
            </a:r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TUPLE</a:t>
            </a:r>
            <a:r>
              <a:rPr lang="en-US" sz="2000" dirty="0" smtClean="0">
                <a:solidFill>
                  <a:srgbClr val="0000FF"/>
                </a:solidFill>
              </a:rPr>
              <a:t> [</a:t>
            </a:r>
            <a:r>
              <a:rPr lang="en-US" sz="2000" i="1" dirty="0" smtClean="0">
                <a:solidFill>
                  <a:srgbClr val="0000FF"/>
                </a:solidFill>
              </a:rPr>
              <a:t>G, G </a:t>
            </a:r>
            <a:r>
              <a:rPr lang="en-US" sz="2000" dirty="0" smtClean="0">
                <a:solidFill>
                  <a:srgbClr val="0000FF"/>
                </a:solidFill>
              </a:rPr>
              <a:t>]]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197643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0325" y="3181797"/>
            <a:ext cx="49498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>
                <a:solidFill>
                  <a:srgbClr val="0000FF"/>
                </a:solidFill>
              </a:rPr>
              <a:t>topsort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  <a:r>
              <a:rPr lang="en-US" sz="2000" i="1" dirty="0">
                <a:solidFill>
                  <a:srgbClr val="0000FF"/>
                </a:solidFill>
              </a:rPr>
              <a:t> LIST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G 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</a:p>
          <a:p>
            <a:pPr marL="342900" indent="-342900"/>
            <a:r>
              <a:rPr lang="en-US" sz="2000" b="1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-- </a:t>
            </a:r>
            <a:r>
              <a:rPr lang="en-US" sz="2000" dirty="0" err="1" smtClean="0">
                <a:solidFill>
                  <a:srgbClr val="0000FF"/>
                </a:solidFill>
              </a:rPr>
              <a:t>Alle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</a:rPr>
              <a:t>, in </a:t>
            </a:r>
            <a:r>
              <a:rPr lang="en-US" sz="2000" dirty="0" err="1" smtClean="0">
                <a:solidFill>
                  <a:srgbClr val="0000FF"/>
                </a:solidFill>
              </a:rPr>
              <a:t>einer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Ordnung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n-US" sz="2000" dirty="0">
                <a:solidFill>
                  <a:srgbClr val="0000FF"/>
                </a:solidFill>
              </a:rPr>
              <a:t/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-- die </a:t>
            </a:r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erfüllt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50000"/>
              </a:lnSpc>
            </a:pPr>
            <a:r>
              <a:rPr lang="en-US" sz="2000" dirty="0">
                <a:solidFill>
                  <a:srgbClr val="0000FF"/>
                </a:solidFill>
              </a:rPr>
              <a:t>   ...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</a:rPr>
              <a:t>   </a:t>
            </a:r>
            <a:r>
              <a:rPr lang="en-US" sz="2000" b="1" dirty="0">
                <a:solidFill>
                  <a:schemeClr val="accent2"/>
                </a:solidFill>
              </a:rPr>
              <a:t>ensure</a:t>
            </a:r>
          </a:p>
          <a:p>
            <a:pPr marL="342900" indent="-342900"/>
            <a:r>
              <a:rPr lang="en-US" sz="2000" dirty="0">
                <a:solidFill>
                  <a:srgbClr val="0000FF"/>
                </a:solidFill>
              </a:rPr>
              <a:t>      </a:t>
            </a:r>
            <a:r>
              <a:rPr lang="en-US" sz="2000" i="1" dirty="0" err="1" smtClean="0">
                <a:solidFill>
                  <a:srgbClr val="0000FF"/>
                </a:solidFill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Result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197650" name="Rectangle 1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0325" y="1740347"/>
            <a:ext cx="4398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LIST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G </a:t>
            </a:r>
            <a:r>
              <a:rPr lang="en-US" sz="2000" dirty="0">
                <a:solidFill>
                  <a:srgbClr val="0000FF"/>
                </a:solidFill>
              </a:rPr>
              <a:t>]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2" grpId="0"/>
      <p:bldP spid="197643" grpId="0"/>
      <p:bldP spid="19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 wenig mathematischer Hintergrund…</a:t>
            </a:r>
            <a:endParaRPr lang="de-CH" noProof="0" dirty="0"/>
          </a:p>
        </p:txBody>
      </p:sp>
      <p:pic>
        <p:nvPicPr>
          <p:cNvPr id="155652" name="Picture 4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dirty="0" smtClean="0"/>
              <a:t>Teil 1</a:t>
            </a:r>
            <a:endParaRPr lang="de-CH" noProof="0" dirty="0"/>
          </a:p>
        </p:txBody>
      </p:sp>
      <p:sp>
        <p:nvSpPr>
          <p:cNvPr id="181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1012" y="2701925"/>
            <a:ext cx="7073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 smtClean="0">
                <a:solidFill>
                  <a:srgbClr val="993300"/>
                </a:solidFill>
              </a:rPr>
              <a:t>Problemstellung</a:t>
            </a:r>
            <a:r>
              <a:rPr lang="en-US" sz="2800" dirty="0" smtClean="0">
                <a:solidFill>
                  <a:srgbClr val="993300"/>
                </a:solidFill>
              </a:rPr>
              <a:t> und </a:t>
            </a:r>
            <a:r>
              <a:rPr lang="en-US" sz="2800" dirty="0" err="1" smtClean="0">
                <a:solidFill>
                  <a:srgbClr val="993300"/>
                </a:solidFill>
              </a:rPr>
              <a:t>mathematische</a:t>
            </a:r>
            <a:r>
              <a:rPr lang="en-US" sz="2800" dirty="0" smtClean="0">
                <a:solidFill>
                  <a:srgbClr val="993300"/>
                </a:solidFill>
              </a:rPr>
              <a:t> Basis</a:t>
            </a:r>
            <a:endParaRPr lang="it-IT" sz="28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Binäre Relationen auf einer Menge</a:t>
            </a:r>
            <a:endParaRPr lang="de-CH" noProof="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1920" y="1217613"/>
            <a:ext cx="8900160" cy="528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dirty="0" smtClean="0"/>
              <a:t>Eine Eigenschaft zwischen zwei Elementen der Menge, die entweder erfüllt oder nicht erfüllt ist.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Beispielrelationen auf einer Menge von Personen 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>
              <a:lnSpc>
                <a:spcPct val="10000"/>
              </a:lnSpc>
            </a:pPr>
            <a:endParaRPr lang="de-CH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Mutter </a:t>
            </a:r>
            <a:r>
              <a:rPr lang="de-CH" noProof="0" dirty="0" smtClean="0"/>
              <a:t>: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i="1" noProof="0" dirty="0" smtClean="0"/>
              <a:t> </a:t>
            </a:r>
            <a:r>
              <a:rPr lang="de-CH" b="1" i="1" u="sng" dirty="0" smtClean="0">
                <a:solidFill>
                  <a:srgbClr val="006600"/>
                </a:solidFill>
              </a:rPr>
              <a:t>Mutter</a:t>
            </a:r>
            <a:r>
              <a:rPr lang="de-CH" i="1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</a:t>
            </a:r>
            <a:r>
              <a:rPr lang="de-CH" noProof="0" dirty="0" smtClean="0"/>
              <a:t> ist erfüllt genau dann, wenn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a</a:t>
            </a:r>
            <a:r>
              <a:rPr lang="de-CH" noProof="0" dirty="0" smtClean="0"/>
              <a:t> die Mutter von </a:t>
            </a:r>
            <a:r>
              <a:rPr lang="de-CH" i="1" dirty="0" smtClean="0">
                <a:solidFill>
                  <a:srgbClr val="0000FF"/>
                </a:solidFill>
                <a:ea typeface="+mn-ea"/>
              </a:rPr>
              <a:t>b</a:t>
            </a:r>
            <a:r>
              <a:rPr lang="de-CH" noProof="0" dirty="0" smtClean="0"/>
              <a:t> ist</a:t>
            </a:r>
            <a:endParaRPr lang="de-CH" i="1" noProof="0" dirty="0" smtClean="0"/>
          </a:p>
          <a:p>
            <a:pPr marL="534988" lvl="1" indent="-268288"/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Kind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</a:p>
          <a:p>
            <a:pPr marL="534988" lvl="1" indent="-268288"/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r>
              <a:rPr lang="de-CH" b="1" i="1" noProof="0" dirty="0" smtClean="0">
                <a:solidFill>
                  <a:srgbClr val="006600"/>
                </a:solidFill>
              </a:rPr>
              <a:t> </a:t>
            </a:r>
            <a:r>
              <a:rPr lang="de-CH" noProof="0" dirty="0" smtClean="0"/>
              <a:t>:</a:t>
            </a:r>
            <a:endParaRPr lang="de-CH" sz="8400" noProof="0" dirty="0" smtClean="0"/>
          </a:p>
          <a:p>
            <a:pPr marL="534988" lvl="1" indent="-268288"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Notation: </a:t>
            </a:r>
            <a:r>
              <a:rPr lang="de-CH" i="1" noProof="0" dirty="0" smtClean="0">
                <a:solidFill>
                  <a:srgbClr val="0000FF"/>
                </a:solidFill>
              </a:rPr>
              <a:t>a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b</a:t>
            </a:r>
            <a:r>
              <a:rPr lang="de-CH" noProof="0" dirty="0" smtClean="0"/>
              <a:t>, um auszudrücken, dass </a:t>
            </a:r>
            <a:r>
              <a:rPr lang="de-CH" b="1" i="1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für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noProof="0" dirty="0" smtClean="0"/>
              <a:t> und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/>
              <a:t>gilt.</a:t>
            </a:r>
            <a:endParaRPr lang="de-CH" noProof="0" dirty="0"/>
          </a:p>
        </p:txBody>
      </p:sp>
      <p:sp>
        <p:nvSpPr>
          <p:cNvPr id="158725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6880" y="5323205"/>
            <a:ext cx="5842985" cy="40862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1800" dirty="0" err="1" smtClean="0"/>
              <a:t>Bemerkung</a:t>
            </a:r>
            <a:r>
              <a:rPr lang="en-US" sz="1800" dirty="0" smtClean="0"/>
              <a:t>: </a:t>
            </a:r>
            <a:r>
              <a:rPr lang="en-US" sz="1800" dirty="0" err="1" smtClean="0"/>
              <a:t>Relationen</a:t>
            </a:r>
            <a:r>
              <a:rPr lang="en-US" sz="1800" dirty="0" smtClean="0"/>
              <a:t> </a:t>
            </a:r>
            <a:r>
              <a:rPr lang="en-US" sz="1800" dirty="0" err="1" smtClean="0"/>
              <a:t>werden</a:t>
            </a:r>
            <a:r>
              <a:rPr lang="en-US" sz="1800" dirty="0" smtClean="0"/>
              <a:t> in </a:t>
            </a:r>
            <a:r>
              <a:rPr lang="en-US" sz="1800" b="1" dirty="0" err="1" smtClean="0">
                <a:solidFill>
                  <a:srgbClr val="006600"/>
                </a:solidFill>
              </a:rPr>
              <a:t>grün</a:t>
            </a:r>
            <a:r>
              <a:rPr lang="en-US" sz="1800" dirty="0" smtClean="0"/>
              <a:t>  </a:t>
            </a:r>
            <a:r>
              <a:rPr lang="en-US" sz="1800" dirty="0" err="1" smtClean="0"/>
              <a:t>dargestellt</a:t>
            </a:r>
            <a:r>
              <a:rPr lang="en-US" sz="1800" dirty="0" smtClean="0"/>
              <a:t>.</a:t>
            </a:r>
            <a:endParaRPr lang="en-US" sz="1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dirty="0" smtClean="0">
                <a:solidFill>
                  <a:srgbClr val="006600"/>
                </a:solidFill>
              </a:rPr>
              <a:t>vor</a:t>
            </a:r>
            <a:r>
              <a:rPr lang="de-CH" noProof="0" dirty="0" smtClean="0"/>
              <a:t>-Relation</a:t>
            </a:r>
            <a:endParaRPr lang="de-CH" noProof="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5900" y="1047750"/>
            <a:ext cx="8351838" cy="3770740"/>
          </a:xfrm>
        </p:spPr>
        <p:txBody>
          <a:bodyPr/>
          <a:lstStyle/>
          <a:p>
            <a:r>
              <a:rPr lang="de-CH" sz="2000" noProof="0" dirty="0" smtClean="0"/>
              <a:t>Die Menge:</a:t>
            </a:r>
          </a:p>
          <a:p>
            <a:pPr lvl="1">
              <a:buFont typeface="Wingdings" pitchFamily="2" charset="2"/>
              <a:buNone/>
            </a:pPr>
            <a:r>
              <a:rPr lang="de-CH" sz="2200" i="1" dirty="0" smtClean="0"/>
              <a:t>Aufgaben </a:t>
            </a:r>
            <a:r>
              <a:rPr lang="de-CH" sz="2200" noProof="0" dirty="0" smtClean="0"/>
              <a:t>=</a:t>
            </a:r>
          </a:p>
          <a:p>
            <a:pPr lvl="1">
              <a:buFont typeface="Wingdings" pitchFamily="2" charset="2"/>
              <a:buNone/>
            </a:pPr>
            <a:r>
              <a:rPr lang="de-CH" sz="2200" dirty="0" smtClean="0"/>
              <a:t>	</a:t>
            </a:r>
            <a:r>
              <a:rPr lang="de-CH" sz="2200" noProof="0" dirty="0" smtClean="0"/>
              <a:t>{</a:t>
            </a:r>
            <a:r>
              <a:rPr lang="de-CH" sz="2200" i="1" noProof="0" dirty="0" smtClean="0"/>
              <a:t>Politik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Essen</a:t>
            </a:r>
            <a:r>
              <a:rPr lang="de-CH" sz="2200" noProof="0" dirty="0" smtClean="0"/>
              <a:t>, </a:t>
            </a:r>
            <a:r>
              <a:rPr lang="de-CH" sz="2200" i="1" noProof="0" dirty="0" smtClean="0"/>
              <a:t>Medikament</a:t>
            </a:r>
            <a:r>
              <a:rPr lang="de-CH" sz="2200" noProof="0" dirty="0" smtClean="0"/>
              <a:t>, </a:t>
            </a:r>
            <a:r>
              <a:rPr lang="de-CH" sz="2200" i="1" dirty="0" smtClean="0"/>
              <a:t>Abwaschen</a:t>
            </a:r>
            <a:r>
              <a:rPr lang="de-CH" sz="2200" noProof="0" dirty="0" smtClean="0"/>
              <a:t>,</a:t>
            </a:r>
            <a:r>
              <a:rPr lang="de-CH" sz="2200" i="1" noProof="0" dirty="0" smtClean="0"/>
              <a:t> </a:t>
            </a:r>
            <a:r>
              <a:rPr lang="de-CH" sz="2200" i="1" noProof="0" dirty="0" err="1" smtClean="0"/>
              <a:t>Üetliberg</a:t>
            </a:r>
            <a:r>
              <a:rPr lang="de-CH" sz="2200" noProof="0" dirty="0" smtClean="0"/>
              <a:t>}</a:t>
            </a:r>
          </a:p>
          <a:p>
            <a:pPr lvl="1">
              <a:buFont typeface="Wingdings" pitchFamily="2" charset="2"/>
              <a:buNone/>
            </a:pPr>
            <a:endParaRPr lang="de-CH" sz="2200" i="1" noProof="0" dirty="0" smtClean="0"/>
          </a:p>
          <a:p>
            <a:r>
              <a:rPr lang="de-CH" sz="2000" noProof="0" dirty="0" smtClean="0"/>
              <a:t>Die </a:t>
            </a:r>
            <a:r>
              <a:rPr lang="de-CH" sz="2000" dirty="0" smtClean="0"/>
              <a:t>einschränkende Relation: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i="1" noProof="0" dirty="0" smtClean="0"/>
              <a:t>Abwaschen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Politik</a:t>
            </a:r>
          </a:p>
          <a:p>
            <a:pPr lvl="1">
              <a:buFont typeface="Wingdings" pitchFamily="2" charset="2"/>
              <a:buNone/>
            </a:pPr>
            <a:r>
              <a:rPr lang="de-CH" i="1" dirty="0" err="1"/>
              <a:t>Üetliberg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</a:t>
            </a:r>
            <a:r>
              <a:rPr lang="de-CH" i="1" dirty="0" err="1"/>
              <a:t>ssen</a:t>
            </a:r>
            <a:endParaRPr lang="de-CH" i="1" dirty="0"/>
          </a:p>
          <a:p>
            <a:pPr lvl="1">
              <a:buFont typeface="Wingdings" pitchFamily="2" charset="2"/>
              <a:buNone/>
            </a:pPr>
            <a:r>
              <a:rPr lang="de-CH" i="1" dirty="0"/>
              <a:t>Medikament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Essen</a:t>
            </a:r>
          </a:p>
          <a:p>
            <a:pPr lvl="1">
              <a:buFont typeface="Wingdings" pitchFamily="2" charset="2"/>
              <a:buNone/>
            </a:pPr>
            <a:r>
              <a:rPr lang="de-CH" i="1" dirty="0"/>
              <a:t>Essen</a:t>
            </a:r>
            <a:r>
              <a:rPr lang="de-CH" i="1" noProof="0" dirty="0" smtClean="0"/>
              <a:t> </a:t>
            </a:r>
            <a:r>
              <a:rPr lang="de-CH" b="1" i="1" u="sng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 </a:t>
            </a:r>
            <a:r>
              <a:rPr lang="de-CH" i="1" dirty="0"/>
              <a:t>Abwaschen</a:t>
            </a: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504" y="4959052"/>
            <a:ext cx="801928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Einige spezielle Relationen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255713"/>
            <a:ext cx="8318500" cy="3509962"/>
          </a:xfrm>
        </p:spPr>
        <p:txBody>
          <a:bodyPr/>
          <a:lstStyle/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Paar von Elementen 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erfüllt</a:t>
            </a: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jedes Element </a:t>
            </a:r>
            <a:r>
              <a:rPr lang="de-CH" dirty="0" smtClean="0"/>
              <a:t>in 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/>
              <a:t> und sich selbst </a:t>
            </a:r>
            <a:r>
              <a:rPr lang="de-CH" dirty="0" smtClean="0"/>
              <a:t>erfüllt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: ist für kein Paar von Elementen in </a:t>
            </a:r>
            <a:r>
              <a:rPr lang="de-CH" i="1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/>
              <a:t>erfüllt</a:t>
            </a:r>
            <a:endParaRPr lang="de-CH" noProof="0" dirty="0" smtClean="0"/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111829" cy="435600"/>
          </a:xfrm>
        </p:spPr>
        <p:txBody>
          <a:bodyPr/>
          <a:lstStyle/>
          <a:p>
            <a:r>
              <a:rPr lang="de-CH" sz="2600" noProof="0" dirty="0" smtClean="0"/>
              <a:t>Relationen: präzisere mathematische </a:t>
            </a:r>
            <a:r>
              <a:rPr lang="de-CH" sz="2600" dirty="0" smtClean="0"/>
              <a:t>Betrachtung</a:t>
            </a:r>
            <a:endParaRPr lang="de-CH" sz="2600" noProof="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2724" y="1076325"/>
            <a:ext cx="8251767" cy="738188"/>
          </a:xfrm>
        </p:spPr>
        <p:txBody>
          <a:bodyPr/>
          <a:lstStyle/>
          <a:p>
            <a:r>
              <a:rPr lang="de-CH" noProof="0" dirty="0" smtClean="0"/>
              <a:t>Wir betrachten eine Relation </a:t>
            </a:r>
            <a:r>
              <a:rPr lang="de-CH" b="1" i="1" noProof="0" dirty="0" smtClean="0">
                <a:solidFill>
                  <a:srgbClr val="006600"/>
                </a:solidFill>
              </a:rPr>
              <a:t>r</a:t>
            </a:r>
            <a:r>
              <a:rPr lang="de-CH" noProof="0" dirty="0" smtClean="0"/>
              <a:t> auf einer Menge </a:t>
            </a:r>
            <a:r>
              <a:rPr lang="de-CH" i="1" noProof="0" dirty="0" smtClean="0">
                <a:solidFill>
                  <a:srgbClr val="0000FF"/>
                </a:solidFill>
              </a:rPr>
              <a:t>P</a:t>
            </a:r>
            <a:r>
              <a:rPr lang="de-CH" noProof="0" dirty="0" smtClean="0"/>
              <a:t> als:</a:t>
            </a:r>
            <a:endParaRPr lang="de-CH" noProof="0" dirty="0"/>
          </a:p>
        </p:txBody>
      </p:sp>
      <p:sp>
        <p:nvSpPr>
          <p:cNvPr id="1597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2062" y="2866498"/>
            <a:ext cx="6619875" cy="11237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buClr>
                <a:srgbClr val="990000"/>
              </a:buClr>
            </a:pPr>
            <a:r>
              <a:rPr lang="en-US" dirty="0" err="1" smtClean="0"/>
              <a:t>Eine</a:t>
            </a:r>
            <a:r>
              <a:rPr lang="en-US" sz="2400" dirty="0" smtClean="0"/>
              <a:t> </a:t>
            </a:r>
            <a:r>
              <a:rPr lang="en-US" b="1" dirty="0" err="1" smtClean="0"/>
              <a:t>Menge</a:t>
            </a:r>
            <a:r>
              <a:rPr lang="en-US" b="1" dirty="0" smtClean="0"/>
              <a:t> von </a:t>
            </a:r>
            <a:r>
              <a:rPr lang="en-US" b="1" dirty="0" err="1" smtClean="0"/>
              <a:t>Paaren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x </a:t>
            </a:r>
            <a:r>
              <a:rPr lang="en-US" sz="2400" i="1" dirty="0">
                <a:solidFill>
                  <a:srgbClr val="0000FF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  <a:p>
            <a:pPr>
              <a:buClr>
                <a:srgbClr val="990000"/>
              </a:buClr>
            </a:pPr>
            <a:r>
              <a:rPr lang="en-US" dirty="0" smtClean="0"/>
              <a:t>die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Paare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] </a:t>
            </a:r>
            <a:r>
              <a:rPr lang="en-US" dirty="0" err="1" smtClean="0"/>
              <a:t>enthält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x </a:t>
            </a:r>
            <a:r>
              <a:rPr lang="en-US" sz="2400" b="1" i="1" u="sng" dirty="0">
                <a:solidFill>
                  <a:srgbClr val="0000FF"/>
                </a:solidFill>
              </a:rPr>
              <a:t>r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499" y="4653280"/>
            <a:ext cx="8086271" cy="155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en-US" sz="2800" dirty="0" err="1" smtClean="0"/>
              <a:t>Dann</a:t>
            </a:r>
            <a:r>
              <a:rPr lang="en-US" sz="2800" dirty="0" smtClean="0"/>
              <a:t> </a:t>
            </a:r>
            <a:r>
              <a:rPr lang="en-US" sz="2800" dirty="0" err="1" smtClean="0"/>
              <a:t>heisst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00FF"/>
                </a:solidFill>
              </a:rPr>
              <a:t>x </a:t>
            </a:r>
            <a:r>
              <a:rPr lang="en-US" sz="2800" b="1" i="1" u="sng" dirty="0">
                <a:solidFill>
                  <a:srgbClr val="006600"/>
                </a:solidFill>
              </a:rPr>
              <a:t>r</a:t>
            </a:r>
            <a:r>
              <a:rPr lang="en-US" sz="2800" i="1" dirty="0">
                <a:solidFill>
                  <a:srgbClr val="0000FF"/>
                </a:solidFill>
              </a:rPr>
              <a:t> y </a:t>
            </a:r>
            <a:r>
              <a:rPr lang="en-US" sz="2800" dirty="0" err="1" smtClean="0"/>
              <a:t>nichts</a:t>
            </a:r>
            <a:r>
              <a:rPr lang="en-US" sz="2800" dirty="0" smtClean="0"/>
              <a:t> </a:t>
            </a:r>
            <a:r>
              <a:rPr lang="en-US" sz="2800" dirty="0" err="1" smtClean="0"/>
              <a:t>anderes</a:t>
            </a:r>
            <a:r>
              <a:rPr lang="en-US" sz="2800" dirty="0" smtClean="0"/>
              <a:t>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[</a:t>
            </a:r>
            <a:r>
              <a:rPr lang="en-US" sz="2800" i="1" dirty="0" smtClean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] </a:t>
            </a:r>
            <a:r>
              <a:rPr lang="en-US" sz="400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8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6600"/>
                </a:solidFill>
              </a:rPr>
              <a:t>r</a:t>
            </a:r>
            <a:endParaRPr lang="en-US" sz="2800" b="1" i="1" dirty="0">
              <a:solidFill>
                <a:srgbClr val="006600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b="1" i="1" dirty="0">
              <a:solidFill>
                <a:srgbClr val="006600"/>
              </a:solidFill>
            </a:endParaRPr>
          </a:p>
          <a:p>
            <a:r>
              <a:rPr lang="en-US" sz="2400" dirty="0" err="1" smtClean="0">
                <a:cs typeface="Arial" charset="0"/>
              </a:rPr>
              <a:t>Siehe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Beispiele</a:t>
            </a:r>
            <a:r>
              <a:rPr lang="en-US" sz="2400" dirty="0" smtClean="0">
                <a:cs typeface="Arial" charset="0"/>
              </a:rPr>
              <a:t> auf der </a:t>
            </a:r>
            <a:r>
              <a:rPr lang="en-US" sz="2400" dirty="0" err="1" smtClean="0">
                <a:cs typeface="Arial" charset="0"/>
              </a:rPr>
              <a:t>nächsten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Folie</a:t>
            </a:r>
            <a:endParaRPr lang="en-US" sz="2400" b="1" i="1" dirty="0">
              <a:solidFill>
                <a:srgbClr val="990000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</a:pP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1763" y="1996076"/>
            <a:ext cx="2531277" cy="328613"/>
          </a:xfrm>
          <a:prstGeom prst="wedgeRoundRectCallout">
            <a:avLst>
              <a:gd name="adj1" fmla="val -31941"/>
              <a:gd name="adj2" fmla="val 266423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Kartesisches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Relation ist eine Menge: Beispiele</a:t>
            </a:r>
            <a:endParaRPr lang="de-CH" noProof="0" dirty="0"/>
          </a:p>
        </p:txBody>
      </p:sp>
      <p:sp>
        <p:nvSpPr>
          <p:cNvPr id="187400" name="Rectangle 8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74320" y="998538"/>
            <a:ext cx="8614093" cy="5337175"/>
          </a:xfrm>
          <a:noFill/>
          <a:ln/>
        </p:spPr>
        <p:txBody>
          <a:bodyPr/>
          <a:lstStyle/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son</a:t>
            </a:r>
            <a:r>
              <a:rPr lang="de-CH" noProof="0" dirty="0" smtClean="0"/>
              <a:t> 				=	</a:t>
            </a:r>
            <a:r>
              <a:rPr lang="de-CH" noProof="0" dirty="0" smtClean="0">
                <a:solidFill>
                  <a:srgbClr val="0000FF"/>
                </a:solidFill>
              </a:rPr>
              <a:t>{[Charles, Elizabeth], [Charles, Philip],</a:t>
            </a: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		 </a:t>
            </a:r>
            <a:r>
              <a:rPr lang="de-CH" sz="8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[William, Charles], [Harry, Charles]}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90000"/>
              </a:lnSpc>
              <a:spcBef>
                <a:spcPct val="0"/>
              </a:spcBef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 			=	</a:t>
            </a:r>
            <a:r>
              <a:rPr lang="de-CH" noProof="0" dirty="0" smtClean="0">
                <a:solidFill>
                  <a:srgbClr val="0000FF"/>
                </a:solidFill>
              </a:rPr>
              <a:t>{[0, 0], [1, 1], [2, 2], [3, 3], [4, 4], …}</a:t>
            </a:r>
            <a:endParaRPr lang="de-CH" b="1" noProof="0" dirty="0" smtClean="0">
              <a:solidFill>
                <a:srgbClr val="006600"/>
              </a:solidFill>
            </a:endParaRPr>
          </a:p>
          <a:p>
            <a:pPr defTabSz="246063">
              <a:lnSpc>
                <a:spcPct val="17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	=	</a:t>
            </a:r>
            <a:r>
              <a:rPr lang="de-CH" noProof="0" dirty="0" smtClean="0">
                <a:solidFill>
                  <a:srgbClr val="0000FF"/>
                </a:solidFill>
              </a:rPr>
              <a:t>{[0, 0], [0, 1], [0, 2], [0, 3], [0,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[1, 0], [1, 1], [1, 2], [1, 3], [1,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 			 </a:t>
            </a:r>
            <a:r>
              <a:rPr lang="de-CH" sz="1200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[2, 0], [2, 1], [2, 2], [2, 3], [2, 4], …</a:t>
            </a:r>
          </a:p>
          <a:p>
            <a:pPr defTabSz="246063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	   			 … }</a:t>
            </a:r>
          </a:p>
          <a:p>
            <a:pPr defTabSz="246063">
              <a:lnSpc>
                <a:spcPct val="110000"/>
              </a:lnSpc>
              <a:tabLst>
                <a:tab pos="801688" algn="l"/>
                <a:tab pos="982663" algn="l"/>
                <a:tab pos="1258888" algn="l"/>
                <a:tab pos="2239963" algn="l"/>
                <a:tab pos="2960688" algn="l"/>
              </a:tabLst>
            </a:pPr>
            <a:r>
              <a:rPr lang="de-CH" b="1" i="1" noProof="0" dirty="0" smtClean="0">
                <a:solidFill>
                  <a:srgbClr val="0000FF"/>
                </a:solidFill>
              </a:rPr>
              <a:t>				</a:t>
            </a:r>
            <a:r>
              <a:rPr lang="de-CH" noProof="0" dirty="0" smtClean="0"/>
              <a:t>=</a:t>
            </a:r>
            <a:r>
              <a:rPr lang="de-CH" b="1" i="1" noProof="0" dirty="0" smtClean="0">
                <a:solidFill>
                  <a:srgbClr val="0000FF"/>
                </a:solidFill>
              </a:rPr>
              <a:t> 	</a:t>
            </a:r>
            <a:r>
              <a:rPr lang="de-CH" noProof="0" dirty="0" smtClean="0">
                <a:solidFill>
                  <a:srgbClr val="3333FF"/>
                </a:solidFill>
              </a:rPr>
              <a:t> ℕ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x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ℕ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pPr defTabSz="187325">
              <a:lnSpc>
                <a:spcPct val="15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b="1" noProof="0" dirty="0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		</a:t>
            </a:r>
            <a:r>
              <a:rPr lang="de-CH" noProof="0" dirty="0" smtClean="0"/>
              <a:t>=        </a:t>
            </a: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</a:t>
            </a:r>
          </a:p>
          <a:p>
            <a:pPr defTabSz="187325">
              <a:lnSpc>
                <a:spcPct val="90000"/>
              </a:lnSpc>
              <a:tabLst>
                <a:tab pos="801688" algn="l"/>
                <a:tab pos="982663" algn="l"/>
                <a:tab pos="1258888" algn="l"/>
                <a:tab pos="2239963" algn="l"/>
              </a:tabLst>
            </a:pPr>
            <a:r>
              <a:rPr lang="de-CH" noProof="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					</a:t>
            </a:r>
            <a:r>
              <a:rPr lang="de-CH" noProof="0" dirty="0" smtClean="0"/>
              <a:t>=</a:t>
            </a:r>
            <a:r>
              <a:rPr lang="de-CH" dirty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      </a:t>
            </a:r>
            <a:r>
              <a:rPr lang="de-CH" noProof="0" dirty="0" smtClean="0">
                <a:solidFill>
                  <a:srgbClr val="0000FF"/>
                </a:solidFill>
              </a:rPr>
              <a:t>{ }</a:t>
            </a:r>
            <a:endParaRPr lang="de-CH" noProof="0" dirty="0"/>
          </a:p>
        </p:txBody>
      </p:sp>
      <p:sp>
        <p:nvSpPr>
          <p:cNvPr id="187401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8675" y="1529730"/>
            <a:ext cx="2157412" cy="328613"/>
          </a:xfrm>
          <a:prstGeom prst="wedgeRoundRectCallout">
            <a:avLst>
              <a:gd name="adj1" fmla="val -40875"/>
              <a:gd name="adj2" fmla="val 194926"/>
              <a:gd name="adj3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 smtClean="0"/>
              <a:t>Natürliche</a:t>
            </a:r>
            <a:r>
              <a:rPr lang="en-US" sz="1800" dirty="0" smtClean="0"/>
              <a:t> </a:t>
            </a:r>
            <a:r>
              <a:rPr lang="en-US" sz="1800" dirty="0" err="1" smtClean="0"/>
              <a:t>Zahlen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47" name="AutoShape 17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855677"/>
            <a:ext cx="5638800" cy="5494790"/>
          </a:xfrm>
          <a:prstGeom prst="roundRect">
            <a:avLst>
              <a:gd name="adj" fmla="val 12168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42" name="AutoShape 1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43144">
            <a:off x="3519534" y="-244012"/>
            <a:ext cx="332790" cy="7676319"/>
          </a:xfrm>
          <a:prstGeom prst="roundRect">
            <a:avLst>
              <a:gd name="adj" fmla="val 16667"/>
            </a:avLst>
          </a:prstGeom>
          <a:solidFill>
            <a:srgbClr val="99FF99">
              <a:alpha val="78000"/>
            </a:srgbClr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Illustration der Relationen</a:t>
            </a:r>
            <a:endParaRPr lang="de-CH" noProof="0" dirty="0"/>
          </a:p>
        </p:txBody>
      </p:sp>
      <p:sp>
        <p:nvSpPr>
          <p:cNvPr id="35738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84263" y="6156049"/>
            <a:ext cx="5954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8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34393" y="721453"/>
            <a:ext cx="40344" cy="541713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89" name="Group 88"/>
          <p:cNvGrpSpPr/>
          <p:nvPr/>
        </p:nvGrpSpPr>
        <p:grpSpPr>
          <a:xfrm>
            <a:off x="1897063" y="973124"/>
            <a:ext cx="4062412" cy="5182926"/>
            <a:chOff x="1897063" y="1834874"/>
            <a:chExt cx="4062412" cy="4321175"/>
          </a:xfrm>
        </p:grpSpPr>
        <p:sp>
          <p:nvSpPr>
            <p:cNvPr id="357382" name="Line 6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18970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3" name="Line 7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5353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4" name="Line 8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3465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5" name="Line 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514826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6" name="Line 10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5959475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357389" name="Line 1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16213" y="1834874"/>
              <a:ext cx="0" cy="4321175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57391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6200000">
            <a:off x="3711575" y="192853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2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6200000">
            <a:off x="3711575" y="113161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3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rot="16200000">
            <a:off x="3711575" y="334686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4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6200000">
            <a:off x="3711575" y="-462239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39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16200000">
            <a:off x="3711575" y="2725461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57460" name="Oval 8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667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6" name="Oval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815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7" name="Oval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7213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8" name="Oval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16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69" name="Oval 9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54400" y="6080752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0" name="Oval 9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6080752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1" name="Oval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94388" y="6080752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6" name="Oval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667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7" name="Oval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815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8" name="Oval 10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7213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79" name="Oval 10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416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0" name="Oval 10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54400" y="20920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1" name="Oval 10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20920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2" name="Oval 10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94388" y="20920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6" name="Oval 11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667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487" name="Oval 11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815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8" name="Oval 11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27213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89" name="Oval 11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416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0" name="Oval 11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54400" y="288579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1" name="Oval 11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267200" y="288579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2" name="Oval 11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94388" y="288579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6" name="Oval 12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667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7" name="Oval 12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0815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8" name="Oval 1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27213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499" name="Oval 12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416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0" name="Oval 1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54400" y="3679549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1" name="Oval 12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267200" y="3679549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2" name="Oval 12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4388" y="3679549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6" name="Oval 13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667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7" name="Oval 13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815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8" name="Oval 13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27213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09" name="Oval 13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6416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0" name="Oval 13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454400" y="447488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1" name="Oval 13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267200" y="447488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2" name="Oval 13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894388" y="447488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6" name="Oval 1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667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7" name="Oval 1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0815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8" name="Oval 14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827213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19" name="Oval 14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6416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0" name="Oval 14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454400" y="5268636"/>
            <a:ext cx="147638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1" name="Oval 14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267200" y="5268636"/>
            <a:ext cx="149225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2" name="Oval 14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94388" y="5268636"/>
            <a:ext cx="147637" cy="147638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7526" name="Text Box 15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66775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0</a:t>
            </a:r>
          </a:p>
        </p:txBody>
      </p:sp>
      <p:sp>
        <p:nvSpPr>
          <p:cNvPr id="357528" name="Text Box 15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681163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357529" name="Text Box 153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495550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357530" name="Text Box 154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09938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3</a:t>
            </a:r>
          </a:p>
        </p:txBody>
      </p:sp>
      <p:sp>
        <p:nvSpPr>
          <p:cNvPr id="357531" name="Text Box 15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938713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/>
              <a:t>5</a:t>
            </a:r>
          </a:p>
        </p:txBody>
      </p:sp>
      <p:sp>
        <p:nvSpPr>
          <p:cNvPr id="357532" name="Text Box 15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753100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6</a:t>
            </a:r>
          </a:p>
        </p:txBody>
      </p:sp>
      <p:sp>
        <p:nvSpPr>
          <p:cNvPr id="357535" name="Text Box 15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69028" y="5159099"/>
            <a:ext cx="4286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357536" name="Text Box 16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69028" y="4365349"/>
            <a:ext cx="428625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357537" name="Text Box 16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69028" y="3570011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3</a:t>
            </a:r>
          </a:p>
        </p:txBody>
      </p:sp>
      <p:sp>
        <p:nvSpPr>
          <p:cNvPr id="357538" name="Text Box 162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69028" y="277626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57539" name="Text Box 16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69028" y="1982511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7540" name="Text Box 16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69028" y="595443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0</a:t>
            </a:r>
          </a:p>
        </p:txBody>
      </p:sp>
      <p:sp>
        <p:nvSpPr>
          <p:cNvPr id="357541" name="Text Box 16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124325" y="6375546"/>
            <a:ext cx="4286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/>
              <a:t>4</a:t>
            </a:r>
          </a:p>
        </p:txBody>
      </p:sp>
      <p:sp>
        <p:nvSpPr>
          <p:cNvPr id="357548" name="AutoShape 1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56388" y="3314424"/>
            <a:ext cx="2409825" cy="5095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</a:rPr>
              <a:t>universal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3333FF"/>
                </a:solidFill>
              </a:rPr>
              <a:t>ℕ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sz="2400" dirty="0"/>
          </a:p>
        </p:txBody>
      </p:sp>
      <p:sp>
        <p:nvSpPr>
          <p:cNvPr id="7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rot="16200000">
            <a:off x="3687806" y="-1241018"/>
            <a:ext cx="0" cy="52514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7" name="Oval 10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681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Oval 10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0829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Oval 10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611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Oval 10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6429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1" name="Oval 10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455798" y="1313270"/>
            <a:ext cx="147638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2" name="Oval 10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8598" y="1313270"/>
            <a:ext cx="149225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3" name="Oval 10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895786" y="1313270"/>
            <a:ext cx="147637" cy="147637"/>
          </a:xfrm>
          <a:prstGeom prst="ellipse">
            <a:avLst/>
          </a:prstGeom>
          <a:solidFill>
            <a:schemeClr val="accent2"/>
          </a:solidFill>
          <a:ln w="28575" algn="ctr">
            <a:noFill/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4" name="Text Box 163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45259" y="1203732"/>
            <a:ext cx="42862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0" name="Rounded Rectangle 89"/>
          <p:cNvSpPr/>
          <p:nvPr/>
        </p:nvSpPr>
        <p:spPr bwMode="auto">
          <a:xfrm>
            <a:off x="6384022" y="411061"/>
            <a:ext cx="947955" cy="369115"/>
          </a:xfrm>
          <a:prstGeom prst="roundRect">
            <a:avLst/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  <a:effectLst>
            <a:outerShdw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7543" name="AutoShape 16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06040" y="424226"/>
            <a:ext cx="1443038" cy="428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 type="none" w="lg" len="lg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006600"/>
                </a:solidFill>
              </a:rPr>
              <a:t>id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3333FF"/>
                </a:solidFill>
              </a:rPr>
              <a:t>ℕ</a:t>
            </a:r>
            <a:r>
              <a:rPr lang="en-US" sz="2400" dirty="0" smtClean="0">
                <a:solidFill>
                  <a:srgbClr val="0000FF"/>
                </a:solidFill>
              </a:rPr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35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5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547" grpId="0" animBg="1"/>
      <p:bldP spid="357542" grpId="0" animBg="1"/>
      <p:bldP spid="357548" grpId="0" animBg="1"/>
      <p:bldP spid="3575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Beispiel: Die </a:t>
            </a:r>
            <a:r>
              <a:rPr lang="de-CH" i="1" noProof="0" dirty="0" smtClean="0">
                <a:solidFill>
                  <a:srgbClr val="006600"/>
                </a:solidFill>
              </a:rPr>
              <a:t>vor</a:t>
            </a:r>
            <a:r>
              <a:rPr lang="de-CH" dirty="0" smtClean="0"/>
              <a:t>-R</a:t>
            </a:r>
            <a:r>
              <a:rPr lang="de-CH" noProof="0" dirty="0" err="1" smtClean="0"/>
              <a:t>elation</a:t>
            </a:r>
            <a:endParaRPr lang="de-CH" noProof="0" dirty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2595"/>
            <a:ext cx="8955087" cy="5499155"/>
          </a:xfrm>
        </p:spPr>
        <p:txBody>
          <a:bodyPr/>
          <a:lstStyle/>
          <a:p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Unsere Menge:</a:t>
            </a:r>
          </a:p>
          <a:p>
            <a:pPr lvl="1">
              <a:buFont typeface="Wingdings" pitchFamily="2" charset="2"/>
              <a:buNone/>
            </a:pPr>
            <a:r>
              <a:rPr lang="de-CH" i="1" noProof="0" dirty="0" err="1" smtClean="0">
                <a:solidFill>
                  <a:srgbClr val="3333FF"/>
                </a:solidFill>
              </a:rPr>
              <a:t>elemente</a:t>
            </a:r>
            <a:r>
              <a:rPr lang="de-CH" noProof="0" dirty="0" smtClean="0">
                <a:solidFill>
                  <a:srgbClr val="3333FF"/>
                </a:solidFill>
              </a:rPr>
              <a:t> = 	{</a:t>
            </a:r>
            <a:r>
              <a:rPr lang="de-CH" i="1" noProof="0" dirty="0" smtClean="0">
                <a:solidFill>
                  <a:srgbClr val="3333FF"/>
                </a:solidFill>
              </a:rPr>
              <a:t>Politik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Essen</a:t>
            </a:r>
            <a:r>
              <a:rPr lang="de-CH" noProof="0" dirty="0" smtClean="0">
                <a:solidFill>
                  <a:srgbClr val="3333FF"/>
                </a:solidFill>
              </a:rPr>
              <a:t>, </a:t>
            </a:r>
            <a:r>
              <a:rPr lang="de-CH" i="1" noProof="0" dirty="0" smtClean="0">
                <a:solidFill>
                  <a:srgbClr val="3333FF"/>
                </a:solidFill>
              </a:rPr>
              <a:t>Medikament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br>
              <a:rPr lang="de-CH" noProof="0" dirty="0" smtClean="0">
                <a:solidFill>
                  <a:srgbClr val="3333FF"/>
                </a:solidFill>
              </a:rPr>
            </a:br>
            <a:r>
              <a:rPr lang="de-CH" noProof="0" dirty="0" smtClean="0">
                <a:solidFill>
                  <a:srgbClr val="3333FF"/>
                </a:solidFill>
              </a:rPr>
              <a:t>			</a:t>
            </a:r>
            <a:r>
              <a:rPr lang="de-CH" i="1" noProof="0" dirty="0" smtClean="0">
                <a:solidFill>
                  <a:srgbClr val="3333FF"/>
                </a:solidFill>
              </a:rPr>
              <a:t>Abwaschen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Üetliberg</a:t>
            </a:r>
            <a:r>
              <a:rPr lang="de-CH" noProof="0" dirty="0" smtClean="0">
                <a:solidFill>
                  <a:srgbClr val="3333FF"/>
                </a:solidFill>
              </a:rPr>
              <a:t>}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/>
          </a:p>
          <a:p>
            <a:r>
              <a:rPr lang="de-CH" noProof="0" dirty="0" smtClean="0"/>
              <a:t>Die einschränkende Relation: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de-CH" b="1" i="1" noProof="0" dirty="0" smtClean="0">
                <a:solidFill>
                  <a:srgbClr val="006600"/>
                </a:solidFill>
              </a:rPr>
              <a:t>vor</a:t>
            </a:r>
            <a:r>
              <a:rPr lang="de-CH" i="1" noProof="0" dirty="0" smtClean="0"/>
              <a:t>	</a:t>
            </a:r>
            <a:r>
              <a:rPr lang="de-CH" noProof="0" dirty="0" smtClean="0"/>
              <a:t>=</a:t>
            </a:r>
            <a:r>
              <a:rPr lang="de-CH" i="1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{[</a:t>
            </a:r>
            <a:r>
              <a:rPr lang="de-CH" i="1" noProof="0" dirty="0" smtClean="0">
                <a:solidFill>
                  <a:srgbClr val="3333FF"/>
                </a:solidFill>
              </a:rPr>
              <a:t>Abwaschen, Politik</a:t>
            </a:r>
            <a:r>
              <a:rPr lang="de-CH" noProof="0" dirty="0" smtClean="0">
                <a:solidFill>
                  <a:srgbClr val="3333FF"/>
                </a:solidFill>
              </a:rPr>
              <a:t>],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Üetliberg, Essen</a:t>
            </a:r>
            <a:r>
              <a:rPr lang="de-CH" noProof="0" dirty="0" smtClean="0">
                <a:solidFill>
                  <a:srgbClr val="3333FF"/>
                </a:solidFill>
              </a:rPr>
              <a:t>], 			[</a:t>
            </a:r>
            <a:r>
              <a:rPr lang="de-CH" i="1" noProof="0" dirty="0" smtClean="0">
                <a:solidFill>
                  <a:srgbClr val="3333FF"/>
                </a:solidFill>
              </a:rPr>
              <a:t>Medikament, Essen</a:t>
            </a:r>
            <a:r>
              <a:rPr lang="de-CH" noProof="0" dirty="0" smtClean="0">
                <a:solidFill>
                  <a:srgbClr val="3333FF"/>
                </a:solidFill>
              </a:rPr>
              <a:t>], [</a:t>
            </a:r>
            <a:r>
              <a:rPr lang="de-CH" i="1" noProof="0" dirty="0" smtClean="0">
                <a:solidFill>
                  <a:srgbClr val="3333FF"/>
                </a:solidFill>
              </a:rPr>
              <a:t>Essen, Abwaschen</a:t>
            </a:r>
            <a:r>
              <a:rPr lang="de-CH" noProof="0" dirty="0" smtClean="0">
                <a:solidFill>
                  <a:srgbClr val="3333FF"/>
                </a:solidFill>
              </a:rPr>
              <a:t>]}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None/>
            </a:pPr>
            <a:endParaRPr lang="de-CH" i="1" noProof="0" dirty="0"/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1" y="1094727"/>
            <a:ext cx="8156448" cy="1335436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Als Graph dargestellt</a:t>
            </a:r>
            <a:endParaRPr lang="de-CH" noProof="0" dirty="0"/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93838" y="1455738"/>
            <a:ext cx="1939925" cy="2579687"/>
            <a:chOff x="941" y="917"/>
            <a:chExt cx="1853" cy="1625"/>
          </a:xfrm>
        </p:grpSpPr>
        <p:sp>
          <p:nvSpPr>
            <p:cNvPr id="184330" name="Line 10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77" y="917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8433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941" y="1768"/>
              <a:ext cx="1817" cy="774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4333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717925" y="2736850"/>
            <a:ext cx="2068513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34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1608138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926" y="3427413"/>
            <a:ext cx="1943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39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92838" y="2738438"/>
            <a:ext cx="206851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8434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66712" y="2970213"/>
            <a:ext cx="199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1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93125" y="2970313"/>
            <a:ext cx="1906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91413" y="29527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09430" y="132335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86765" y="401080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53821" y="264663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5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88503" y="26429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93450" y="26243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9275" y="4825478"/>
            <a:ext cx="8156448" cy="1518603"/>
          </a:xfrm>
          <a:prstGeom prst="roundRect">
            <a:avLst>
              <a:gd name="adj" fmla="val 827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buClr>
                <a:srgbClr val="990000"/>
              </a:buClr>
              <a:buSzPct val="80000"/>
            </a:pPr>
            <a:r>
              <a:rPr lang="de-CH" sz="2000" dirty="0"/>
              <a:t>“Das Abwaschen kommt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  <a:br>
              <a:rPr lang="de-CH" sz="2000" dirty="0"/>
            </a:b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  <a:br>
              <a:rPr lang="de-CH" sz="2000" dirty="0"/>
            </a:br>
            <a:r>
              <a:rPr lang="de-CH" sz="2000" dirty="0"/>
              <a:t>“Das Medikament muss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  <a:br>
              <a:rPr lang="de-CH" sz="2000" dirty="0"/>
            </a:br>
            <a:r>
              <a:rPr lang="de-CH" sz="2000" dirty="0"/>
              <a:t>“Das Essen kommt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6600"/>
                </a:solidFill>
              </a:rPr>
              <a:t>vor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Einfache Operationen auf eine Menge</a:t>
            </a:r>
            <a:endParaRPr lang="de-CH" noProof="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1988" y="1550987"/>
            <a:ext cx="8264298" cy="4145137"/>
          </a:xfrm>
        </p:spPr>
        <p:txBody>
          <a:bodyPr/>
          <a:lstStyle/>
          <a:p>
            <a:r>
              <a:rPr lang="de-CH" b="1" i="1" noProof="0" dirty="0" smtClean="0">
                <a:solidFill>
                  <a:srgbClr val="006600"/>
                </a:solidFill>
              </a:rPr>
              <a:t>Gatte </a:t>
            </a:r>
            <a:r>
              <a:rPr lang="de-CH" noProof="0" dirty="0" smtClean="0">
                <a:solidFill>
                  <a:srgbClr val="0000FF"/>
                </a:solidFill>
              </a:rPr>
              <a:t>= </a:t>
            </a:r>
            <a:r>
              <a:rPr lang="de-CH" b="1" i="1" dirty="0" smtClean="0">
                <a:solidFill>
                  <a:srgbClr val="006600"/>
                </a:solidFill>
              </a:rPr>
              <a:t>Ehefrau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Ehemann</a:t>
            </a: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Geschwister </a:t>
            </a:r>
            <a:r>
              <a:rPr lang="de-CH" noProof="0" dirty="0" smtClean="0">
                <a:solidFill>
                  <a:srgbClr val="0000FF"/>
                </a:solidFill>
              </a:rPr>
              <a:t> = </a:t>
            </a:r>
            <a:r>
              <a:rPr lang="de-CH" b="1" i="1" dirty="0" smtClean="0">
                <a:solidFill>
                  <a:srgbClr val="006600"/>
                </a:solidFill>
              </a:rPr>
              <a:t>Schwester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i="1" noProof="0" dirty="0" smtClean="0">
                <a:solidFill>
                  <a:srgbClr val="006600"/>
                </a:solidFill>
              </a:rPr>
              <a:t>Bruder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="1" i="1" noProof="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b="1" noProof="0" dirty="0" err="1" smtClean="0">
                <a:solidFill>
                  <a:srgbClr val="006600"/>
                </a:solidFill>
              </a:rPr>
              <a:t>id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Person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Schwester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Geschwister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r>
              <a:rPr lang="de-CH" b="1" i="1" noProof="0" dirty="0" smtClean="0">
                <a:solidFill>
                  <a:srgbClr val="006600"/>
                </a:solidFill>
              </a:rPr>
              <a:t>Vater 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3600" b="1" noProof="0" dirty="0" smtClean="0">
                <a:solidFill>
                  <a:srgbClr val="0000FF"/>
                </a:solidFill>
                <a:sym typeface="Symbol" pitchFamily="18" charset="2"/>
              </a:rPr>
              <a:t></a:t>
            </a:r>
            <a:r>
              <a:rPr lang="de-CH" noProof="0" dirty="0" smtClean="0">
                <a:solidFill>
                  <a:srgbClr val="0000FF"/>
                </a:solidFill>
              </a:rPr>
              <a:t>  </a:t>
            </a:r>
            <a:r>
              <a:rPr lang="de-CH" b="1" i="1" dirty="0" smtClean="0">
                <a:solidFill>
                  <a:srgbClr val="006600"/>
                </a:solidFill>
              </a:rPr>
              <a:t>Vorfahre</a:t>
            </a:r>
            <a:endParaRPr lang="de-CH" b="1" i="1" noProof="0" dirty="0" smtClean="0">
              <a:solidFill>
                <a:srgbClr val="006600"/>
              </a:solidFill>
            </a:endParaRPr>
          </a:p>
          <a:p>
            <a:endParaRPr lang="de-CH" b="1" i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6600"/>
                </a:solidFill>
              </a:rPr>
              <a:t>universal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err="1" smtClean="0">
                <a:solidFill>
                  <a:srgbClr val="0000FF"/>
                </a:solidFill>
              </a:rPr>
              <a:t>x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X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noProof="0" dirty="0" smtClean="0"/>
          </a:p>
          <a:p>
            <a:r>
              <a:rPr lang="de-CH" b="1" noProof="0" dirty="0" err="1" smtClean="0">
                <a:solidFill>
                  <a:srgbClr val="006600"/>
                </a:solidFill>
              </a:rPr>
              <a:t>empty</a:t>
            </a:r>
            <a:r>
              <a:rPr lang="de-CH" b="1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i="1" noProof="0" dirty="0" smtClean="0">
              <a:solidFill>
                <a:srgbClr val="0000FF"/>
              </a:solidFill>
            </a:endParaRPr>
          </a:p>
          <a:p>
            <a:endParaRPr lang="de-CH" b="1" i="1" noProof="0" dirty="0">
              <a:solidFill>
                <a:srgbClr val="0000FF"/>
              </a:solidFill>
            </a:endParaRPr>
          </a:p>
        </p:txBody>
      </p:sp>
      <p:sp>
        <p:nvSpPr>
          <p:cNvPr id="196613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7588" y="786039"/>
            <a:ext cx="2761932" cy="626066"/>
          </a:xfrm>
          <a:prstGeom prst="wedgeRoundRectCallout">
            <a:avLst>
              <a:gd name="adj1" fmla="val -22475"/>
              <a:gd name="adj2" fmla="val 198642"/>
              <a:gd name="adj3" fmla="val 16667"/>
            </a:avLst>
          </a:prstGeom>
          <a:solidFill>
            <a:srgbClr val="FFFF00"/>
          </a:solidFill>
          <a:ln w="9525" algn="ctr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dirty="0" err="1"/>
              <a:t>K</a:t>
            </a:r>
            <a:r>
              <a:rPr lang="en-US" sz="1800" dirty="0" err="1" smtClean="0"/>
              <a:t>onvention</a:t>
            </a:r>
            <a:r>
              <a:rPr lang="en-US" sz="1800" dirty="0"/>
              <a:t>: </a:t>
            </a:r>
            <a:r>
              <a:rPr lang="en-US" sz="1800" dirty="0" err="1" smtClean="0"/>
              <a:t>Sie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ihr</a:t>
            </a:r>
            <a:r>
              <a:rPr lang="en-US" sz="1800" dirty="0" smtClean="0"/>
              <a:t> </a:t>
            </a:r>
            <a:r>
              <a:rPr lang="en-US" sz="1800" dirty="0" err="1" smtClean="0"/>
              <a:t>eigenes</a:t>
            </a:r>
            <a:r>
              <a:rPr lang="en-US" sz="1800" dirty="0" smtClean="0"/>
              <a:t> </a:t>
            </a:r>
            <a:r>
              <a:rPr lang="en-US" sz="1800" dirty="0" err="1" smtClean="0"/>
              <a:t>Geschwister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Zusammensetzung (Komposition)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Falls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dirty="0" smtClean="0"/>
              <a:t> und </a:t>
            </a:r>
            <a:r>
              <a:rPr lang="de-CH" dirty="0" smtClean="0">
                <a:solidFill>
                  <a:srgbClr val="0000FF"/>
                </a:solidFill>
              </a:rPr>
              <a:t>s</a:t>
            </a:r>
            <a:r>
              <a:rPr lang="de-CH" dirty="0" smtClean="0"/>
              <a:t> </a:t>
            </a:r>
            <a:r>
              <a:rPr lang="de-CH" dirty="0"/>
              <a:t>R</a:t>
            </a:r>
            <a:r>
              <a:rPr lang="de-CH" dirty="0" smtClean="0"/>
              <a:t>elationen sind, ist deren </a:t>
            </a:r>
            <a:r>
              <a:rPr lang="de-CH" b="1" dirty="0" smtClean="0">
                <a:solidFill>
                  <a:srgbClr val="990000"/>
                </a:solidFill>
              </a:rPr>
              <a:t>Zusammensetzung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r ; s</a:t>
            </a:r>
            <a:endParaRPr lang="de-CH" dirty="0"/>
          </a:p>
          <a:p>
            <a:r>
              <a:rPr lang="de-CH" dirty="0" smtClean="0"/>
              <a:t>die Relation </a:t>
            </a:r>
            <a:r>
              <a:rPr lang="de-CH" dirty="0" smtClean="0">
                <a:solidFill>
                  <a:srgbClr val="0000FF"/>
                </a:solidFill>
              </a:rPr>
              <a:t>t</a:t>
            </a:r>
            <a:r>
              <a:rPr lang="de-CH" dirty="0" smtClean="0"/>
              <a:t>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t</a:t>
            </a:r>
            <a:r>
              <a:rPr lang="de-CH" dirty="0" smtClean="0">
                <a:solidFill>
                  <a:srgbClr val="0000FF"/>
                </a:solidFill>
              </a:rPr>
              <a:t> c</a:t>
            </a:r>
            <a:endParaRPr lang="de-CH" dirty="0"/>
          </a:p>
          <a:p>
            <a:r>
              <a:rPr lang="de-CH" dirty="0" smtClean="0"/>
              <a:t>dann und genau dann gilt, wenn ein Element </a:t>
            </a:r>
            <a:r>
              <a:rPr lang="de-CH" dirty="0" smtClean="0">
                <a:solidFill>
                  <a:srgbClr val="0000FF"/>
                </a:solidFill>
              </a:rPr>
              <a:t>b</a:t>
            </a:r>
            <a:r>
              <a:rPr lang="de-CH" dirty="0" smtClean="0"/>
              <a:t> existiert, so dass</a:t>
            </a:r>
            <a:endParaRPr lang="de-CH" dirty="0"/>
          </a:p>
          <a:p>
            <a:r>
              <a:rPr lang="de-CH" dirty="0" smtClean="0"/>
              <a:t>	</a:t>
            </a:r>
            <a:r>
              <a:rPr lang="de-CH" dirty="0" smtClean="0">
                <a:solidFill>
                  <a:srgbClr val="0000FF"/>
                </a:solidFill>
              </a:rPr>
              <a:t>a </a:t>
            </a:r>
            <a:r>
              <a:rPr lang="de-CH" u="sng" dirty="0" smtClean="0">
                <a:solidFill>
                  <a:srgbClr val="0000FF"/>
                </a:solidFill>
              </a:rPr>
              <a:t>r</a:t>
            </a:r>
            <a:r>
              <a:rPr lang="de-CH" dirty="0" smtClean="0">
                <a:solidFill>
                  <a:srgbClr val="0000FF"/>
                </a:solidFill>
              </a:rPr>
              <a:t> b 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 b </a:t>
            </a:r>
            <a:r>
              <a:rPr lang="en-US" u="sng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 c</a:t>
            </a:r>
          </a:p>
          <a:p>
            <a:endParaRPr lang="en-US" dirty="0">
              <a:solidFill>
                <a:srgbClr val="0000FF"/>
              </a:solidFill>
              <a:cs typeface="Times New Roman" pitchFamily="18" charset="0"/>
              <a:sym typeface="Symbol" pitchFamily="18" charset="2"/>
            </a:endParaRPr>
          </a:p>
          <a:p>
            <a:r>
              <a:rPr lang="de-CH" dirty="0" smtClean="0"/>
              <a:t>Besondere Fälle: Potenzen</a:t>
            </a:r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1</a:t>
            </a:r>
            <a:r>
              <a:rPr lang="de-CH" dirty="0">
                <a:solidFill>
                  <a:srgbClr val="0000FF"/>
                </a:solidFill>
              </a:rPr>
              <a:t>	= 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 smtClean="0"/>
          </a:p>
          <a:p>
            <a:r>
              <a:rPr lang="de-CH" dirty="0"/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2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r ; r</a:t>
            </a: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r</a:t>
            </a:r>
            <a:r>
              <a:rPr lang="de-CH" sz="2800" baseline="30000" dirty="0" smtClean="0">
                <a:solidFill>
                  <a:srgbClr val="0000FF"/>
                </a:solidFill>
              </a:rPr>
              <a:t>3</a:t>
            </a:r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= </a:t>
            </a:r>
            <a:r>
              <a:rPr lang="de-CH" dirty="0">
                <a:solidFill>
                  <a:srgbClr val="0000FF"/>
                </a:solidFill>
              </a:rPr>
              <a:t>r</a:t>
            </a:r>
            <a:r>
              <a:rPr lang="de-CH" sz="2800" baseline="30000" dirty="0">
                <a:solidFill>
                  <a:srgbClr val="0000FF"/>
                </a:solidFill>
              </a:rPr>
              <a:t>2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>
                <a:solidFill>
                  <a:srgbClr val="0000FF"/>
                </a:solidFill>
              </a:rPr>
              <a:t>; </a:t>
            </a:r>
            <a:r>
              <a:rPr lang="de-CH" dirty="0" smtClean="0">
                <a:solidFill>
                  <a:srgbClr val="0000FF"/>
                </a:solidFill>
              </a:rPr>
              <a:t>r 	= </a:t>
            </a:r>
            <a:r>
              <a:rPr lang="de-CH" dirty="0">
                <a:solidFill>
                  <a:srgbClr val="0000FF"/>
                </a:solidFill>
              </a:rPr>
              <a:t>r ; </a:t>
            </a:r>
            <a:r>
              <a:rPr lang="de-CH" dirty="0" smtClean="0">
                <a:solidFill>
                  <a:srgbClr val="0000FF"/>
                </a:solidFill>
              </a:rPr>
              <a:t>r ; r</a:t>
            </a:r>
          </a:p>
          <a:p>
            <a:r>
              <a:rPr lang="de-CH" dirty="0" smtClean="0"/>
              <a:t>usw</a:t>
            </a:r>
            <a:r>
              <a:rPr lang="de-CH" dirty="0"/>
              <a:t>.</a:t>
            </a:r>
            <a:endParaRPr lang="de-CH" dirty="0" smtClean="0">
              <a:solidFill>
                <a:srgbClr val="0000FF"/>
              </a:solidFill>
            </a:endParaRPr>
          </a:p>
          <a:p>
            <a:r>
              <a:rPr lang="de-CH" dirty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endParaRPr lang="de-C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135812" cy="435600"/>
          </a:xfrm>
        </p:spPr>
        <p:txBody>
          <a:bodyPr/>
          <a:lstStyle/>
          <a:p>
            <a:r>
              <a:rPr lang="de-CH" noProof="0" smtClean="0"/>
              <a:t>“Topologisches Sortieren”</a:t>
            </a:r>
            <a:endParaRPr lang="de-CH" noProof="0"/>
          </a:p>
        </p:txBody>
      </p:sp>
      <p:sp>
        <p:nvSpPr>
          <p:cNvPr id="4" name="AutoShap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344" y="1439757"/>
            <a:ext cx="7421077" cy="350734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993300"/>
                </a:solidFill>
              </a:rPr>
              <a:t>Aus </a:t>
            </a:r>
            <a:r>
              <a:rPr lang="en-US" sz="4000" dirty="0" err="1" smtClean="0">
                <a:solidFill>
                  <a:srgbClr val="993300"/>
                </a:solidFill>
              </a:rPr>
              <a:t>einer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gegebenen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partiellen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Ordnung</a:t>
            </a:r>
            <a:r>
              <a:rPr lang="en-US" sz="4000" dirty="0" smtClean="0">
                <a:solidFill>
                  <a:srgbClr val="993300"/>
                </a:solidFill>
              </a:rPr>
              <a:t/>
            </a:r>
            <a:br>
              <a:rPr lang="en-US" sz="4000" dirty="0" smtClean="0">
                <a:solidFill>
                  <a:srgbClr val="993300"/>
                </a:solidFill>
              </a:rPr>
            </a:br>
            <a:r>
              <a:rPr lang="en-US" sz="4000" dirty="0">
                <a:solidFill>
                  <a:srgbClr val="993300"/>
                </a:solidFill>
              </a:rPr>
              <a:t/>
            </a:r>
            <a:br>
              <a:rPr lang="en-US" sz="4000" dirty="0">
                <a:solidFill>
                  <a:srgbClr val="993300"/>
                </a:solidFill>
              </a:rPr>
            </a:br>
            <a:r>
              <a:rPr lang="en-US" sz="4000" dirty="0" err="1" smtClean="0">
                <a:solidFill>
                  <a:srgbClr val="993300"/>
                </a:solidFill>
              </a:rPr>
              <a:t>eine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totale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Ordnung</a:t>
            </a:r>
            <a:r>
              <a:rPr lang="en-US" sz="4000" dirty="0" smtClean="0">
                <a:solidFill>
                  <a:srgbClr val="993300"/>
                </a:solidFill>
              </a:rPr>
              <a:t> </a:t>
            </a:r>
            <a:r>
              <a:rPr lang="en-US" sz="4000" dirty="0" err="1" smtClean="0">
                <a:solidFill>
                  <a:srgbClr val="993300"/>
                </a:solidFill>
              </a:rPr>
              <a:t>produzieren</a:t>
            </a:r>
            <a:endParaRPr lang="it-IT" sz="4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1062038"/>
            <a:ext cx="8574088" cy="4333875"/>
          </a:xfrm>
          <a:prstGeom prst="roundRect">
            <a:avLst>
              <a:gd name="adj" fmla="val 78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Mögliche Eigenschaften einer Relation</a:t>
            </a:r>
            <a:endParaRPr lang="de-CH" noProof="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6725" y="1185863"/>
            <a:ext cx="8294688" cy="4151681"/>
          </a:xfrm>
        </p:spPr>
        <p:txBody>
          <a:bodyPr/>
          <a:lstStyle/>
          <a:p>
            <a:r>
              <a:rPr lang="de-CH" sz="2200" noProof="0" dirty="0" smtClean="0"/>
              <a:t>(Auf einer Menge </a:t>
            </a:r>
            <a:r>
              <a:rPr lang="de-CH" sz="2200" i="1" noProof="0" dirty="0" smtClean="0">
                <a:solidFill>
                  <a:srgbClr val="0000FF"/>
                </a:solidFill>
              </a:rPr>
              <a:t>X</a:t>
            </a:r>
            <a:r>
              <a:rPr lang="de-CH" sz="2200" noProof="0" dirty="0" smtClean="0"/>
              <a:t>. Alle </a:t>
            </a:r>
            <a:r>
              <a:rPr lang="de-CH" sz="2200" dirty="0" smtClean="0"/>
              <a:t>Definitionen müssen für </a:t>
            </a:r>
            <a:r>
              <a:rPr lang="de-CH" sz="2200" dirty="0" smtClean="0">
                <a:solidFill>
                  <a:srgbClr val="993300"/>
                </a:solidFill>
              </a:rPr>
              <a:t>jedes</a:t>
            </a:r>
            <a:r>
              <a:rPr lang="de-CH" sz="2200" dirty="0" smtClean="0">
                <a:solidFill>
                  <a:srgbClr val="A50021"/>
                </a:solidFill>
              </a:rPr>
              <a:t> </a:t>
            </a:r>
            <a:r>
              <a:rPr lang="de-CH" sz="2200" dirty="0" smtClean="0">
                <a:solidFill>
                  <a:srgbClr val="993300"/>
                </a:solidFill>
              </a:rPr>
              <a:t>Element </a:t>
            </a:r>
            <a:r>
              <a:rPr lang="de-CH" sz="2200" dirty="0" smtClean="0"/>
              <a:t>von </a:t>
            </a:r>
            <a:r>
              <a:rPr lang="de-CH" sz="2200" i="1" dirty="0" smtClean="0">
                <a:solidFill>
                  <a:srgbClr val="0000FF"/>
                </a:solidFill>
              </a:rPr>
              <a:t>X</a:t>
            </a:r>
            <a:r>
              <a:rPr lang="de-CH" sz="2200" dirty="0" smtClean="0"/>
              <a:t> erfüllt sein.)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endParaRPr lang="de-CH" sz="2200" noProof="0" dirty="0" smtClean="0"/>
          </a:p>
          <a:p>
            <a:pPr>
              <a:spcAft>
                <a:spcPct val="20000"/>
              </a:spcAft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Total</a:t>
            </a:r>
            <a:r>
              <a:rPr lang="de-CH" sz="2200" noProof="0" dirty="0" smtClean="0"/>
              <a:t>*: 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  <a:endParaRPr lang="de-CH" sz="2200" noProof="0" dirty="0" smtClean="0"/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Reflexiv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dirty="0" err="1" smtClean="0">
                <a:solidFill>
                  <a:srgbClr val="A50021"/>
                </a:solidFill>
              </a:rPr>
              <a:t>I</a:t>
            </a:r>
            <a:r>
              <a:rPr lang="de-CH" sz="2200" noProof="0" dirty="0" err="1" smtClean="0">
                <a:solidFill>
                  <a:srgbClr val="A50021"/>
                </a:solidFill>
              </a:rPr>
              <a:t>rreflexiv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endParaRPr lang="de-CH" sz="22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</a:p>
          <a:p>
            <a:pPr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A50021"/>
                </a:solidFill>
              </a:rPr>
              <a:t>A</a:t>
            </a:r>
            <a:r>
              <a:rPr lang="de-CH" sz="2200" dirty="0" err="1" smtClean="0">
                <a:solidFill>
                  <a:srgbClr val="A50021"/>
                </a:solidFill>
              </a:rPr>
              <a:t>nti</a:t>
            </a:r>
            <a:r>
              <a:rPr lang="de-CH" sz="2200" noProof="0" dirty="0" smtClean="0">
                <a:solidFill>
                  <a:srgbClr val="A50021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noProof="0" dirty="0" smtClean="0">
                <a:solidFill>
                  <a:srgbClr val="0000FF"/>
                </a:solidFill>
              </a:rPr>
              <a:t>=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</a:p>
          <a:p>
            <a:pPr>
              <a:lnSpc>
                <a:spcPct val="12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	</a:t>
            </a:r>
            <a:r>
              <a:rPr lang="de-CH" sz="2200" noProof="0" dirty="0" smtClean="0">
                <a:solidFill>
                  <a:srgbClr val="993300"/>
                </a:solidFill>
              </a:rPr>
              <a:t>A</a:t>
            </a:r>
            <a:r>
              <a:rPr lang="de-CH" sz="2200" dirty="0" smtClean="0">
                <a:solidFill>
                  <a:srgbClr val="993300"/>
                </a:solidFill>
              </a:rPr>
              <a:t>symmetrisch</a:t>
            </a:r>
            <a:r>
              <a:rPr lang="de-CH" sz="2200" noProof="0" dirty="0" smtClean="0"/>
              <a:t>:	</a:t>
            </a:r>
            <a:r>
              <a:rPr lang="de-CH" sz="2200" b="1" noProof="0" dirty="0" smtClean="0"/>
              <a:t>not</a:t>
            </a:r>
            <a:r>
              <a:rPr lang="de-CH" sz="2200" noProof="0" dirty="0" smtClean="0"/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((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a</a:t>
            </a:r>
            <a:r>
              <a:rPr lang="de-CH" sz="2200" noProof="0" dirty="0" smtClean="0">
                <a:solidFill>
                  <a:srgbClr val="0000FF"/>
                </a:solidFill>
              </a:rPr>
              <a:t>))</a:t>
            </a:r>
          </a:p>
          <a:p>
            <a:pPr>
              <a:lnSpc>
                <a:spcPct val="130000"/>
              </a:lnSpc>
              <a:tabLst>
                <a:tab pos="446088" algn="l"/>
                <a:tab pos="2774950" algn="l"/>
              </a:tabLst>
            </a:pPr>
            <a:r>
              <a:rPr lang="de-CH" sz="2200" noProof="0" dirty="0" smtClean="0"/>
              <a:t> 	</a:t>
            </a:r>
            <a:r>
              <a:rPr lang="de-CH" sz="2200" noProof="0" dirty="0" smtClean="0">
                <a:solidFill>
                  <a:srgbClr val="993300"/>
                </a:solidFill>
              </a:rPr>
              <a:t>Transitiv</a:t>
            </a:r>
            <a:r>
              <a:rPr lang="de-CH" sz="2200" noProof="0" dirty="0" smtClean="0"/>
              <a:t>:	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b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b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r>
              <a:rPr lang="de-CH" sz="2200" i="1" noProof="0" dirty="0" smtClean="0">
                <a:solidFill>
                  <a:srgbClr val="0000FF"/>
                </a:solidFill>
              </a:rPr>
              <a:t>   </a:t>
            </a:r>
            <a:r>
              <a:rPr lang="de-CH" sz="2200" b="1" noProof="0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de-CH" sz="2200" i="1" noProof="0" dirty="0" smtClean="0">
                <a:solidFill>
                  <a:srgbClr val="0000FF"/>
                </a:solidFill>
              </a:rPr>
              <a:t>a </a:t>
            </a:r>
            <a:r>
              <a:rPr lang="de-CH" sz="2200" b="1" i="1" u="sng" noProof="0" dirty="0" smtClean="0">
                <a:solidFill>
                  <a:srgbClr val="006600"/>
                </a:solidFill>
              </a:rPr>
              <a:t>r</a:t>
            </a:r>
            <a:r>
              <a:rPr lang="de-CH" sz="2200" i="1" noProof="0" dirty="0" smtClean="0">
                <a:solidFill>
                  <a:srgbClr val="0000FF"/>
                </a:solidFill>
              </a:rPr>
              <a:t> c</a:t>
            </a:r>
            <a:endParaRPr lang="de-CH" sz="2200" i="1" noProof="0" dirty="0">
              <a:solidFill>
                <a:srgbClr val="0000FF"/>
              </a:solidFill>
            </a:endParaRPr>
          </a:p>
        </p:txBody>
      </p:sp>
      <p:sp>
        <p:nvSpPr>
          <p:cNvPr id="188422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544" y="5639584"/>
            <a:ext cx="5945776" cy="10215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dirty="0" smtClean="0"/>
              <a:t>*Die Definition von “total”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spezifisch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diese</a:t>
            </a:r>
            <a:r>
              <a:rPr lang="en-US" sz="1800" dirty="0" smtClean="0"/>
              <a:t> </a:t>
            </a:r>
            <a:r>
              <a:rPr lang="en-US" sz="1800" dirty="0" err="1" smtClean="0"/>
              <a:t>Diskussion</a:t>
            </a:r>
            <a:r>
              <a:rPr lang="en-US" sz="1800" dirty="0" smtClean="0"/>
              <a:t> (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gibt</a:t>
            </a:r>
            <a:r>
              <a:rPr lang="en-US" sz="1800" dirty="0" smtClean="0"/>
              <a:t> </a:t>
            </a:r>
            <a:r>
              <a:rPr lang="en-US" sz="1800" dirty="0" err="1" smtClean="0"/>
              <a:t>dafür</a:t>
            </a:r>
            <a:r>
              <a:rPr lang="en-US" sz="1800" dirty="0" smtClean="0"/>
              <a:t> </a:t>
            </a:r>
            <a:r>
              <a:rPr lang="en-US" sz="1800" dirty="0" err="1" smtClean="0"/>
              <a:t>keine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Standarddefinition</a:t>
            </a:r>
            <a:r>
              <a:rPr lang="en-US" sz="1800" dirty="0" smtClean="0"/>
              <a:t>).</a:t>
            </a:r>
            <a:br>
              <a:rPr lang="en-US" sz="1800" dirty="0" smtClean="0"/>
            </a:br>
            <a:r>
              <a:rPr lang="en-US" sz="1800" dirty="0" smtClean="0"/>
              <a:t>Die </a:t>
            </a:r>
            <a:r>
              <a:rPr lang="en-US" sz="1800" dirty="0" err="1" smtClean="0"/>
              <a:t>restlichen</a:t>
            </a:r>
            <a:r>
              <a:rPr lang="en-US" sz="1800" dirty="0" smtClean="0"/>
              <a:t> </a:t>
            </a:r>
            <a:r>
              <a:rPr lang="en-US" sz="1800" dirty="0" err="1" smtClean="0"/>
              <a:t>Begriffe</a:t>
            </a:r>
            <a:r>
              <a:rPr lang="en-US" sz="1800" dirty="0" smtClean="0"/>
              <a:t> </a:t>
            </a:r>
            <a:r>
              <a:rPr lang="en-US" sz="1800" dirty="0" err="1" smtClean="0"/>
              <a:t>sind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standardisiert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Beispiele (auf einer Menge von Personen)</a:t>
            </a:r>
            <a:endParaRPr lang="de-CH" noProof="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8349" y="1168400"/>
            <a:ext cx="2181679" cy="566738"/>
          </a:xfrm>
        </p:spPr>
        <p:txBody>
          <a:bodyPr/>
          <a:lstStyle/>
          <a:p>
            <a:r>
              <a:rPr lang="de-CH" i="1" noProof="0" dirty="0" smtClean="0">
                <a:solidFill>
                  <a:srgbClr val="006600"/>
                </a:solidFill>
              </a:rPr>
              <a:t>Geschwister</a:t>
            </a:r>
            <a:endParaRPr lang="de-CH" i="1" noProof="0" dirty="0">
              <a:solidFill>
                <a:srgbClr val="006600"/>
              </a:solidFill>
            </a:endParaRPr>
          </a:p>
        </p:txBody>
      </p:sp>
      <p:sp>
        <p:nvSpPr>
          <p:cNvPr id="189444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343" y="3757827"/>
            <a:ext cx="6435725" cy="2767013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Total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 smtClean="0"/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Reflexiv</a:t>
            </a:r>
            <a:r>
              <a:rPr lang="en-US" sz="2000" dirty="0" smtClean="0"/>
              <a:t>:	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Irreflexiv</a:t>
            </a:r>
            <a:r>
              <a:rPr lang="en-US" sz="2000" dirty="0" smtClean="0"/>
              <a:t>:	</a:t>
            </a:r>
            <a:r>
              <a:rPr lang="en-US" sz="2000" b="1" dirty="0" smtClean="0"/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Symmetrisch</a:t>
            </a:r>
            <a:r>
              <a:rPr lang="en-US" sz="2000" dirty="0" smtClean="0"/>
              <a:t>:	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Antisymmetrisch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Asymmetrisch</a:t>
            </a:r>
            <a:r>
              <a:rPr lang="en-US" sz="2000" dirty="0" smtClean="0"/>
              <a:t>:	</a:t>
            </a:r>
            <a:r>
              <a:rPr lang="en-US" sz="2000" b="1" dirty="0" smtClean="0"/>
              <a:t>not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a</a:t>
            </a:r>
            <a:r>
              <a:rPr lang="en-US" sz="2000" dirty="0" smtClean="0">
                <a:solidFill>
                  <a:srgbClr val="0000FF"/>
                </a:solidFill>
              </a:rPr>
              <a:t>))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238375" algn="l"/>
              </a:tabLst>
            </a:pPr>
            <a:r>
              <a:rPr lang="en-US" sz="2000" dirty="0" smtClean="0">
                <a:solidFill>
                  <a:srgbClr val="A50021"/>
                </a:solidFill>
              </a:rPr>
              <a:t>Transitiv</a:t>
            </a:r>
            <a:r>
              <a:rPr lang="en-US" sz="2000" dirty="0" smtClean="0"/>
              <a:t>:	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</a:rPr>
              <a:t>b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c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i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2000" i="1" dirty="0" smtClean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</a:t>
            </a:r>
            <a:r>
              <a:rPr lang="en-US" sz="2000" i="1" dirty="0" smtClean="0">
                <a:solidFill>
                  <a:srgbClr val="0000FF"/>
                </a:solidFill>
              </a:rPr>
              <a:t> c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6388" y="1212850"/>
            <a:ext cx="4570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smtClean="0">
                <a:latin typeface="+mn-lt"/>
              </a:rPr>
              <a:t>Reflexiv, </a:t>
            </a:r>
            <a:r>
              <a:rPr lang="en-US" sz="2000" dirty="0" err="1" smtClean="0">
                <a:latin typeface="+mn-lt"/>
              </a:rPr>
              <a:t>symmetrisch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transitiv</a:t>
            </a:r>
            <a:endParaRPr lang="en-US" sz="2000" dirty="0">
              <a:latin typeface="+mn-lt"/>
            </a:endParaRPr>
          </a:p>
        </p:txBody>
      </p:sp>
      <p:sp>
        <p:nvSpPr>
          <p:cNvPr id="189461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8350" y="1658938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err="1" smtClean="0">
                <a:solidFill>
                  <a:srgbClr val="006600"/>
                </a:solidFill>
              </a:rPr>
              <a:t>Schwester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89462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6388" y="1703388"/>
            <a:ext cx="394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irreflexiv</a:t>
            </a:r>
            <a:endParaRPr lang="en-US" sz="2000" dirty="0">
              <a:latin typeface="+mn-lt"/>
            </a:endParaRPr>
          </a:p>
        </p:txBody>
      </p:sp>
      <p:sp>
        <p:nvSpPr>
          <p:cNvPr id="189466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24325" y="2117725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reflexiv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antisymmetrisch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6288" y="2073275"/>
            <a:ext cx="8348662" cy="1290638"/>
            <a:chOff x="489" y="1341"/>
            <a:chExt cx="5259" cy="813"/>
          </a:xfrm>
        </p:grpSpPr>
        <p:sp>
          <p:nvSpPr>
            <p:cNvPr id="189465" name="Rectangle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341"/>
              <a:ext cx="190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/>
              <a:r>
                <a:rPr lang="en-US" i="1" dirty="0" err="1" smtClean="0">
                  <a:solidFill>
                    <a:srgbClr val="006600"/>
                  </a:solidFill>
                  <a:latin typeface="+mn-lt"/>
                </a:rPr>
                <a:t>Familienoberhaupt</a:t>
              </a:r>
              <a:endParaRPr lang="en-US" sz="2400" i="1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189467" name="Text Box 2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5" y="1572"/>
              <a:ext cx="277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>
                  <a:latin typeface="+mn-lt"/>
                </a:rPr>
                <a:t>(</a:t>
              </a:r>
              <a:r>
                <a:rPr lang="en-US" sz="1800" i="1" dirty="0">
                  <a:solidFill>
                    <a:srgbClr val="0000FF"/>
                  </a:solidFill>
                  <a:latin typeface="+mn-lt"/>
                </a:rPr>
                <a:t>a </a:t>
              </a:r>
              <a:r>
                <a:rPr lang="en-US" sz="1800" b="1" i="1" u="sng" dirty="0" err="1" smtClean="0">
                  <a:solidFill>
                    <a:srgbClr val="990000"/>
                  </a:solidFill>
                  <a:latin typeface="+mn-lt"/>
                </a:rPr>
                <a:t>Familienoberhaupt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b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heisst</a:t>
              </a:r>
              <a:r>
                <a:rPr lang="en-US" sz="1800" dirty="0" smtClean="0">
                  <a:latin typeface="+mn-lt"/>
                </a:rPr>
                <a:t>, </a:t>
              </a:r>
              <a:r>
                <a:rPr lang="en-US" sz="1800" dirty="0" err="1" smtClean="0">
                  <a:latin typeface="+mn-lt"/>
                </a:rPr>
                <a:t>dass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a</a:t>
              </a:r>
              <a:r>
                <a:rPr lang="en-US" sz="1800" dirty="0" smtClean="0">
                  <a:latin typeface="+mn-lt"/>
                </a:rPr>
                <a:t> das </a:t>
              </a:r>
              <a:r>
                <a:rPr lang="en-US" sz="1800" dirty="0" err="1" smtClean="0">
                  <a:latin typeface="+mn-lt"/>
                </a:rPr>
                <a:t>Oberhaupt</a:t>
              </a:r>
              <a:r>
                <a:rPr lang="en-US" sz="1800" dirty="0" smtClean="0">
                  <a:latin typeface="+mn-lt"/>
                </a:rPr>
                <a:t> von </a:t>
              </a:r>
              <a:r>
                <a:rPr lang="en-US" sz="1800" i="1" dirty="0" err="1" smtClean="0">
                  <a:solidFill>
                    <a:srgbClr val="0000FF"/>
                  </a:solidFill>
                  <a:latin typeface="+mn-lt"/>
                </a:rPr>
                <a:t>b</a:t>
              </a:r>
              <a:r>
                <a:rPr lang="en-US" sz="1800" dirty="0" err="1" smtClean="0">
                  <a:latin typeface="+mn-lt"/>
                </a:rPr>
                <a:t>’s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Familie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>
                  <a:latin typeface="+mn-lt"/>
                </a:rPr>
                <a:t>ist</a:t>
              </a:r>
              <a:r>
                <a:rPr lang="en-US" sz="1800" dirty="0" smtClean="0">
                  <a:latin typeface="+mn-lt"/>
                </a:rPr>
                <a:t>.(</a:t>
              </a:r>
              <a:r>
                <a:rPr lang="en-US" sz="1800" dirty="0" err="1" smtClean="0">
                  <a:latin typeface="+mn-lt"/>
                </a:rPr>
                <a:t>Ein</a:t>
              </a:r>
              <a:r>
                <a:rPr lang="en-US" sz="1800" dirty="0" smtClean="0">
                  <a:latin typeface="+mn-lt"/>
                </a:rPr>
                <a:t> </a:t>
              </a:r>
              <a:r>
                <a:rPr lang="en-US" sz="1800" dirty="0" err="1" smtClean="0"/>
                <a:t>Oberhaupt</a:t>
              </a:r>
              <a:r>
                <a:rPr lang="en-US" sz="1800" dirty="0" smtClean="0"/>
                <a:t> </a:t>
              </a:r>
              <a:r>
                <a:rPr lang="en-US" sz="1800" dirty="0" smtClean="0">
                  <a:latin typeface="+mn-lt"/>
                </a:rPr>
                <a:t>pro </a:t>
              </a:r>
              <a:r>
                <a:rPr lang="en-US" sz="1800" dirty="0" err="1" smtClean="0">
                  <a:latin typeface="+mn-lt"/>
                </a:rPr>
                <a:t>Familie</a:t>
              </a:r>
              <a:r>
                <a:rPr lang="en-US" sz="1800" dirty="0" smtClean="0">
                  <a:latin typeface="+mn-lt"/>
                </a:rPr>
                <a:t>))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18946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7875" y="3286781"/>
            <a:ext cx="17541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400" i="1" dirty="0" smtClean="0">
                <a:solidFill>
                  <a:srgbClr val="006600"/>
                </a:solidFill>
              </a:rPr>
              <a:t>Mutter</a:t>
            </a:r>
            <a:endParaRPr lang="en-US" sz="2400" i="1" dirty="0">
              <a:solidFill>
                <a:srgbClr val="006600"/>
              </a:solidFill>
            </a:endParaRPr>
          </a:p>
        </p:txBody>
      </p:sp>
      <p:sp>
        <p:nvSpPr>
          <p:cNvPr id="189470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25913" y="3331231"/>
            <a:ext cx="371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>
                <a:latin typeface="+mn-lt"/>
              </a:rPr>
              <a:t>asymmetrisch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irreflexiv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/>
      <p:bldP spid="189461" grpId="0" build="p"/>
      <p:bldP spid="189462" grpId="0"/>
      <p:bldP spid="189466" grpId="0"/>
      <p:bldP spid="189469" grpId="0" build="p"/>
      <p:bldP spid="1894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3" y="971550"/>
            <a:ext cx="3348037" cy="2818130"/>
          </a:xfrm>
          <a:noFill/>
          <a:ln/>
        </p:spPr>
        <p:txBody>
          <a:bodyPr/>
          <a:lstStyle/>
          <a:p>
            <a:pPr>
              <a:lnSpc>
                <a:spcPct val="99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spc="-100" noProof="0" dirty="0" smtClean="0"/>
              <a:t>Eine Relation ist eine </a:t>
            </a:r>
            <a:r>
              <a:rPr lang="de-CH" spc="-100" dirty="0" smtClean="0">
                <a:solidFill>
                  <a:srgbClr val="993300"/>
                </a:solidFill>
              </a:rPr>
              <a:t>strikte totale Ordnung</a:t>
            </a:r>
            <a:r>
              <a:rPr lang="de-CH" spc="-100" dirty="0" smtClean="0">
                <a:solidFill>
                  <a:srgbClr val="A50021"/>
                </a:solidFill>
              </a:rPr>
              <a:t> </a:t>
            </a:r>
            <a:r>
              <a:rPr lang="de-CH" spc="-100" noProof="0" dirty="0" smtClean="0"/>
              <a:t>falls sie folgende Eigenschaften </a:t>
            </a:r>
            <a:r>
              <a:rPr lang="de-CH" spc="-100" dirty="0" smtClean="0"/>
              <a:t>erfüllt:</a:t>
            </a:r>
            <a:endParaRPr lang="de-CH" spc="-100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190517" name="Line 5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03238" y="494379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0518" name="Oval 5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36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19" name="Oval 5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0675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0" name="Oval 5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918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1" name="Oval 5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6350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2" name="Oval 5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3513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3" name="Oval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97838" y="4837430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90524" name="Text Box 6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4638" y="3888105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Verdana" pitchFamily="34" charset="0"/>
              </a:rPr>
              <a:t> </a:t>
            </a:r>
            <a:r>
              <a:rPr lang="de-CH" sz="2400" dirty="0" smtClean="0">
                <a:latin typeface="+mn-lt"/>
              </a:rPr>
              <a:t>Beispiel: “</a:t>
            </a:r>
            <a:r>
              <a:rPr lang="de-CH" dirty="0" smtClean="0">
                <a:latin typeface="+mn-lt"/>
              </a:rPr>
              <a:t>kleiner als</a:t>
            </a:r>
            <a:r>
              <a:rPr lang="de-CH" sz="2400" dirty="0" smtClean="0">
                <a:latin typeface="+mn-lt"/>
              </a:rPr>
              <a:t>” </a:t>
            </a:r>
            <a:r>
              <a:rPr lang="de-CH" sz="2400" dirty="0" smtClean="0">
                <a:solidFill>
                  <a:srgbClr val="006600"/>
                </a:solidFill>
                <a:latin typeface="+mn-lt"/>
              </a:rPr>
              <a:t>&lt;</a:t>
            </a:r>
            <a:r>
              <a:rPr lang="de-CH" sz="2400" dirty="0" smtClean="0">
                <a:latin typeface="+mn-lt"/>
              </a:rPr>
              <a:t> auf natürlichen Zahlen</a:t>
            </a:r>
            <a:endParaRPr lang="de-CH" dirty="0">
              <a:latin typeface="+mn-lt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5126355"/>
            <a:ext cx="844073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   	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1            0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2,            0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3,         0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           		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2             1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3           1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	                    		  2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3          2 </a:t>
            </a:r>
            <a:r>
              <a:rPr lang="en-US" sz="2000" dirty="0">
                <a:solidFill>
                  <a:srgbClr val="006600"/>
                </a:solidFill>
              </a:rPr>
              <a:t>&lt;</a:t>
            </a:r>
            <a:r>
              <a:rPr lang="en-US" sz="2000" dirty="0">
                <a:solidFill>
                  <a:srgbClr val="0000FF"/>
                </a:solidFill>
              </a:rPr>
              <a:t> 4,              ...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</a:rPr>
              <a:t>			                                              </a:t>
            </a:r>
            <a:r>
              <a:rPr lang="en-US" sz="2800" b="1" dirty="0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190526" name="Rectangle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4888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0527" name="Rectangle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22525" y="4488180"/>
            <a:ext cx="103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0528" name="Rectangle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0163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0529" name="Rectangle 6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57800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0530" name="Rectangle 6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75438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90531" name="Rectangle 6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93075" y="4488180"/>
            <a:ext cx="139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78647" y="948328"/>
            <a:ext cx="5343433" cy="2475592"/>
          </a:xfrm>
          <a:prstGeom prst="roundRect">
            <a:avLst>
              <a:gd name="adj" fmla="val 10135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 smtClean="0">
                <a:solidFill>
                  <a:srgbClr val="993300"/>
                </a:solidFill>
              </a:rPr>
              <a:t>Total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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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 smtClean="0"/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Reflexiv</a:t>
            </a:r>
            <a:r>
              <a:rPr lang="en-US" sz="1800" dirty="0" smtClean="0"/>
              <a:t>:	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Irreflexiv</a:t>
            </a:r>
            <a:r>
              <a:rPr lang="en-US" sz="1800" dirty="0" smtClean="0"/>
              <a:t>:	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Symmetrisch</a:t>
            </a:r>
            <a:r>
              <a:rPr lang="en-US" sz="1800" dirty="0" smtClean="0"/>
              <a:t>:	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Antisymmetrisch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dirty="0" smtClean="0">
                <a:solidFill>
                  <a:srgbClr val="0000FF"/>
                </a:solidFill>
              </a:rPr>
              <a:t>=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Asymmetrisch</a:t>
            </a:r>
            <a:r>
              <a:rPr lang="en-US" sz="1800" dirty="0" smtClean="0"/>
              <a:t>:	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a</a:t>
            </a:r>
            <a:r>
              <a:rPr lang="en-US" sz="1800" dirty="0" smtClean="0">
                <a:solidFill>
                  <a:srgbClr val="0000FF"/>
                </a:solidFill>
              </a:rPr>
              <a:t>))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 marL="342900" indent="-342900" defTabSz="504825">
              <a:lnSpc>
                <a:spcPct val="110000"/>
              </a:lnSpc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solidFill>
                  <a:srgbClr val="993300"/>
                </a:solidFill>
              </a:rPr>
              <a:t>Transitiv</a:t>
            </a:r>
            <a:r>
              <a:rPr lang="en-US" sz="1800" dirty="0" smtClean="0"/>
              <a:t>:	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 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</a:rPr>
              <a:t>b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c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i="1" dirty="0" smtClean="0">
                <a:solidFill>
                  <a:srgbClr val="0000FF"/>
                </a:solidFill>
              </a:rPr>
              <a:t>   </a:t>
            </a:r>
            <a:r>
              <a:rPr lang="en-US" sz="1800" b="1" dirty="0" smtClean="0">
                <a:solidFill>
                  <a:srgbClr val="0000FF"/>
                </a:solidFill>
                <a:sym typeface="Symbol" pitchFamily="18" charset="2"/>
              </a:rPr>
              <a:t>   </a:t>
            </a:r>
            <a:r>
              <a:rPr lang="en-US" sz="1800" i="1" dirty="0" smtClean="0">
                <a:solidFill>
                  <a:srgbClr val="0000FF"/>
                </a:solidFill>
              </a:rPr>
              <a:t>a </a:t>
            </a:r>
            <a:r>
              <a:rPr lang="en-US" sz="1800" b="1" i="1" u="sng" dirty="0" smtClean="0">
                <a:solidFill>
                  <a:srgbClr val="006600"/>
                </a:solidFill>
              </a:rPr>
              <a:t>r</a:t>
            </a:r>
            <a:r>
              <a:rPr lang="en-US" sz="1800" i="1" dirty="0" smtClean="0">
                <a:solidFill>
                  <a:srgbClr val="0000FF"/>
                </a:solidFill>
              </a:rPr>
              <a:t> c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Theorem</a:t>
            </a:r>
            <a:endParaRPr lang="de-CH" noProof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1100" y="1884363"/>
            <a:ext cx="6643688" cy="1122997"/>
          </a:xfrm>
        </p:spPr>
        <p:txBody>
          <a:bodyPr/>
          <a:lstStyle/>
          <a:p>
            <a:r>
              <a:rPr lang="de-CH" sz="2800" noProof="0" dirty="0" smtClean="0"/>
              <a:t>Eine strikte (totale) </a:t>
            </a:r>
            <a:r>
              <a:rPr lang="de-CH" sz="2800" noProof="0" dirty="0" err="1" smtClean="0"/>
              <a:t>Ordnungsrelatio</a:t>
            </a:r>
            <a:r>
              <a:rPr lang="de-CH" sz="2800" dirty="0" smtClean="0"/>
              <a:t>n</a:t>
            </a:r>
            <a:r>
              <a:rPr lang="de-CH" sz="2800" noProof="0" dirty="0" smtClean="0"/>
              <a:t> ist </a:t>
            </a:r>
            <a:r>
              <a:rPr lang="de-CH" sz="2800" dirty="0" smtClean="0">
                <a:solidFill>
                  <a:srgbClr val="993300"/>
                </a:solidFill>
              </a:rPr>
              <a:t>asymmetrisch</a:t>
            </a:r>
            <a:endParaRPr lang="de-CH" sz="2800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4" y="971550"/>
            <a:ext cx="3458026" cy="29908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de-CH" noProof="0" dirty="0" smtClean="0"/>
              <a:t>Eine Relation ist eine </a:t>
            </a:r>
            <a:r>
              <a:rPr lang="de-CH" dirty="0" smtClean="0">
                <a:solidFill>
                  <a:srgbClr val="993300"/>
                </a:solidFill>
              </a:rPr>
              <a:t>strikte totale Ordnungsrelation</a:t>
            </a:r>
            <a:r>
              <a:rPr lang="de-CH" dirty="0" smtClean="0"/>
              <a:t>, f</a:t>
            </a:r>
            <a:r>
              <a:rPr lang="de-CH" noProof="0" dirty="0" err="1" smtClean="0"/>
              <a:t>alls</a:t>
            </a:r>
            <a:r>
              <a:rPr lang="de-CH" noProof="0" dirty="0" smtClean="0"/>
              <a:t> sie folgende Eigenschaften </a:t>
            </a:r>
            <a:r>
              <a:rPr lang="de-CH" dirty="0" smtClean="0"/>
              <a:t>erfüllt: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Total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err="1" smtClean="0"/>
              <a:t>Irreflexiv</a:t>
            </a:r>
            <a:endParaRPr lang="de-CH" noProof="0" dirty="0" smtClean="0"/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r>
              <a:rPr lang="de-CH" noProof="0" dirty="0" smtClean="0"/>
              <a:t>Transitiv</a:t>
            </a:r>
          </a:p>
          <a:p>
            <a:pPr marL="636588" lvl="1" indent="-179388">
              <a:lnSpc>
                <a:spcPct val="80000"/>
              </a:lnSpc>
              <a:spcBef>
                <a:spcPct val="30000"/>
              </a:spcBef>
            </a:pPr>
            <a:endParaRPr lang="de-CH" noProof="0" dirty="0"/>
          </a:p>
        </p:txBody>
      </p:sp>
      <p:sp>
        <p:nvSpPr>
          <p:cNvPr id="2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214" y="4094163"/>
            <a:ext cx="66436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 Eine strikte (totale) Ordnungsrelation ist 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asymmetrisch</a:t>
            </a:r>
            <a:r>
              <a:rPr kumimoji="0" lang="de-CH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CH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AutoShape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5990" y="912585"/>
            <a:ext cx="5335398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      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 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9" name="AutoShape 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55" y="2912453"/>
            <a:ext cx="2193905" cy="3889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+mn-lt"/>
            </a:endParaRPr>
          </a:p>
        </p:txBody>
      </p:sp>
      <p:sp>
        <p:nvSpPr>
          <p:cNvPr id="218137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66479" y="161056"/>
            <a:ext cx="1953875" cy="36786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8138" name="AutoShap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3759" y="3469640"/>
            <a:ext cx="1566265" cy="36036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4" name="Rectangl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5668" y="5582863"/>
            <a:ext cx="722312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3" name="Rectangl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82813" y="5123472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32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4662130"/>
            <a:ext cx="722313" cy="298450"/>
          </a:xfrm>
          <a:prstGeom prst="roundRect">
            <a:avLst/>
          </a:prstGeom>
          <a:solidFill>
            <a:schemeClr val="accent1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14" name="AutoShap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>
          <a:xfrm>
            <a:off x="249238" y="115888"/>
            <a:ext cx="7942262" cy="435655"/>
          </a:xfrm>
          <a:prstGeom prst="roundRect">
            <a:avLst>
              <a:gd name="adj" fmla="val 16667"/>
            </a:avLst>
          </a:prstGeom>
          <a:ln/>
        </p:spPr>
        <p:txBody>
          <a:bodyPr/>
          <a:lstStyle/>
          <a:p>
            <a:r>
              <a:rPr lang="de-CH" noProof="0" dirty="0" smtClean="0"/>
              <a:t>Totale Ordnungsrelation ( nicht-strikt )</a:t>
            </a:r>
            <a:endParaRPr lang="de-CH" noProof="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5726" y="585788"/>
            <a:ext cx="3635670" cy="3021012"/>
          </a:xfrm>
          <a:noFill/>
          <a:ln/>
        </p:spPr>
        <p:txBody>
          <a:bodyPr/>
          <a:lstStyle/>
          <a:p>
            <a:pPr>
              <a:lnSpc>
                <a:spcPct val="105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A50021"/>
                </a:solidFill>
              </a:rPr>
              <a:t>nicht-strikte Ordnungsrelation</a:t>
            </a:r>
            <a:r>
              <a:rPr lang="de-CH" sz="2000" noProof="0" dirty="0" smtClean="0"/>
              <a:t>, falls </a:t>
            </a:r>
            <a:r>
              <a:rPr lang="de-CH" sz="2000" dirty="0" smtClean="0"/>
              <a:t>sie folgende Eigenschaften hat:</a:t>
            </a:r>
            <a:endParaRPr lang="de-CH" sz="2000" noProof="0" dirty="0" smtClean="0"/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Reflexiv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Transitiv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de-CH" sz="2000" noProof="0" dirty="0" smtClean="0"/>
              <a:t> Antisymmetrisch</a:t>
            </a:r>
            <a:endParaRPr lang="de-CH" sz="2000" noProof="0" dirty="0"/>
          </a:p>
        </p:txBody>
      </p:sp>
      <p:sp>
        <p:nvSpPr>
          <p:cNvPr id="218117" name="Line 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2263" y="4489133"/>
            <a:ext cx="8277225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218118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26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19" name="Oval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89700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0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821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1" name="Oval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35375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2" name="Oval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62538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3" name="Oval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16863" y="4382770"/>
            <a:ext cx="212725" cy="239713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8124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663" y="3393440"/>
            <a:ext cx="857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400" dirty="0" smtClean="0">
                <a:latin typeface="+mn-lt"/>
              </a:rPr>
              <a:t> Beispiel: “kleiner als oder gleich”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≤</a:t>
            </a:r>
            <a:r>
              <a:rPr lang="de-CH" sz="2400" dirty="0" smtClean="0">
                <a:latin typeface="+mn-lt"/>
              </a:rPr>
              <a:t> auf natürlichen Zahlen</a:t>
            </a:r>
            <a:endParaRPr lang="de-CH" dirty="0">
              <a:latin typeface="+mn-lt"/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0188" y="4612958"/>
            <a:ext cx="84407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0            0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1,            0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0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                        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1,            1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2,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1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                   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2,           2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3,          2 </a:t>
            </a:r>
            <a:r>
              <a:rPr lang="en-US" sz="2000" dirty="0">
                <a:solidFill>
                  <a:srgbClr val="006600"/>
                </a:solidFill>
                <a:latin typeface="+mn-lt"/>
                <a:cs typeface="Arial" charset="0"/>
              </a:rPr>
              <a:t>≤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4, ...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	                           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...</a:t>
            </a:r>
          </a:p>
        </p:txBody>
      </p:sp>
      <p:sp>
        <p:nvSpPr>
          <p:cNvPr id="218126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23913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0</a:t>
            </a:r>
          </a:p>
        </p:txBody>
      </p:sp>
      <p:sp>
        <p:nvSpPr>
          <p:cNvPr id="218127" name="Rectangle 1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41550" y="4033520"/>
            <a:ext cx="137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1</a:t>
            </a:r>
          </a:p>
        </p:txBody>
      </p:sp>
      <p:sp>
        <p:nvSpPr>
          <p:cNvPr id="218128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59188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18129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76825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3</a:t>
            </a:r>
          </a:p>
        </p:txBody>
      </p:sp>
      <p:sp>
        <p:nvSpPr>
          <p:cNvPr id="21813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94463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4</a:t>
            </a:r>
          </a:p>
        </p:txBody>
      </p:sp>
      <p:sp>
        <p:nvSpPr>
          <p:cNvPr id="218131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12100" y="4033520"/>
            <a:ext cx="18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+mn-lt"/>
              </a:rPr>
              <a:t>5</a:t>
            </a:r>
          </a:p>
        </p:txBody>
      </p:sp>
      <p:sp>
        <p:nvSpPr>
          <p:cNvPr id="29" name="AutoShap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50632" y="884921"/>
            <a:ext cx="5291364" cy="2309333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rgbClr val="993300"/>
                </a:solidFill>
                <a:latin typeface="+mn-lt"/>
              </a:rPr>
              <a:t>otal</a:t>
            </a:r>
            <a:r>
              <a:rPr lang="en-US" sz="1800" dirty="0">
                <a:latin typeface="+mn-lt"/>
              </a:rPr>
              <a:t>: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2062163" algn="l"/>
              </a:tabLs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2062163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  <p:sp>
        <p:nvSpPr>
          <p:cNvPr id="30" name="AutoShap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88720" y="2200990"/>
            <a:ext cx="5048024" cy="340192"/>
          </a:xfrm>
          <a:prstGeom prst="rect">
            <a:avLst/>
          </a:prstGeom>
          <a:solidFill>
            <a:srgbClr val="FFFF66">
              <a:alpha val="32000"/>
            </a:srgbClr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Totale Ordnungsrelation (strikt)</a:t>
            </a:r>
            <a:endParaRPr lang="de-CH" noProof="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1228725"/>
            <a:ext cx="4502150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strikte </a:t>
            </a:r>
            <a:r>
              <a:rPr lang="de-CH" sz="2000" dirty="0" smtClean="0"/>
              <a:t>totale Ordnungsrelation,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noProof="0" dirty="0" err="1" smtClean="0"/>
              <a:t>Irreflexiv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sp>
        <p:nvSpPr>
          <p:cNvPr id="7" name="AutoShape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30430" y="4117179"/>
            <a:ext cx="5335398" cy="2530509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Asymmetrisch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not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))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dirty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8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8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8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Partielle Ordnungsrelation (strikt)</a:t>
            </a:r>
            <a:endParaRPr lang="de-CH" noProof="0" dirty="0"/>
          </a:p>
        </p:txBody>
      </p:sp>
      <p:grpSp>
        <p:nvGrpSpPr>
          <p:cNvPr id="2" name="Group 4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6063" y="3382963"/>
            <a:ext cx="4249737" cy="2930525"/>
            <a:chOff x="155" y="2131"/>
            <a:chExt cx="2677" cy="1846"/>
          </a:xfrm>
        </p:grpSpPr>
        <p:sp>
          <p:nvSpPr>
            <p:cNvPr id="191501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86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2" name="Line 1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8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3" name="Line 1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896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4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411" y="2332"/>
              <a:ext cx="1" cy="14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5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52" y="2310"/>
              <a:ext cx="1" cy="16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6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72" y="2616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07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08" y="2428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[1, 2]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08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5" y="3109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09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5" y="2540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1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70" y="3163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2" y="2617"/>
              <a:ext cx="2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4" name="Rectangl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919" y="2637"/>
              <a:ext cx="120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b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91515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93" y="3164"/>
              <a:ext cx="115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a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91516" name="Rectangle 2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8" y="2991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[0, 1]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17" name="Rectangle 2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5" y="2131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Verdana" pitchFamily="34" charset="0"/>
                </a:rPr>
                <a:t>y</a:t>
              </a:r>
              <a:endParaRPr lang="en-US" sz="1400" i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1518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74" y="3766"/>
              <a:ext cx="24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19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1466" y="3766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0" name="Rectangle 32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71" y="3685"/>
              <a:ext cx="6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i="1">
                  <a:solidFill>
                    <a:srgbClr val="0000FF"/>
                  </a:solidFill>
                  <a:latin typeface="Verdana" pitchFamily="34" charset="0"/>
                </a:rPr>
                <a:t>x</a:t>
              </a:r>
              <a:endParaRPr lang="en-US" sz="1400" i="1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91521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08" y="3755"/>
              <a:ext cx="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2" name="Line 3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40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3" name="Line 3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854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4" name="Line 3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1369" y="3755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1525" name="Rectangle 3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51" y="3757"/>
              <a:ext cx="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50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>
                <a:latin typeface="Arial" charset="0"/>
              </a:endParaRPr>
            </a:p>
          </p:txBody>
        </p:sp>
        <p:sp>
          <p:nvSpPr>
            <p:cNvPr id="191526" name="Rectangle 3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23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27" name="Rectangle 3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38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191528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853" y="3862"/>
              <a:ext cx="6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US" sz="1200">
                <a:latin typeface="Arial" charset="0"/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960" y="3528"/>
              <a:ext cx="370" cy="430"/>
              <a:chOff x="4948" y="2017"/>
              <a:chExt cx="370" cy="430"/>
            </a:xfrm>
          </p:grpSpPr>
          <p:sp>
            <p:nvSpPr>
              <p:cNvPr id="191530" name="Rectangle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948" y="2017"/>
                <a:ext cx="370" cy="154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600">
                    <a:solidFill>
                      <a:srgbClr val="000000"/>
                    </a:solidFill>
                    <a:latin typeface="Verdana" pitchFamily="34" charset="0"/>
                  </a:rPr>
                  <a:t>[3, 0]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91532" name="Rectangle 4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961" y="2217"/>
                <a:ext cx="100" cy="230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Verdana" pitchFamily="34" charset="0"/>
                  </a:rPr>
                  <a:t>c</a:t>
                </a:r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191533" name="Rectangle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462" y="2428"/>
              <a:ext cx="370" cy="15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000000"/>
                  </a:solidFill>
                  <a:latin typeface="Verdana" pitchFamily="34" charset="0"/>
                </a:rPr>
                <a:t>[4, 2]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91535" name="Rectangle 4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73" y="2637"/>
              <a:ext cx="120" cy="230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Verdana" pitchFamily="34" charset="0"/>
                </a:rPr>
                <a:t>d</a:t>
              </a:r>
              <a:endParaRPr lang="en-US" sz="2400">
                <a:latin typeface="Arial" charset="0"/>
              </a:endParaRPr>
            </a:p>
          </p:txBody>
        </p:sp>
      </p:grpSp>
      <p:grpSp>
        <p:nvGrpSpPr>
          <p:cNvPr id="4" name="Group 10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5838" y="3895725"/>
            <a:ext cx="4178300" cy="2430647"/>
            <a:chOff x="3021" y="2454"/>
            <a:chExt cx="2632" cy="1379"/>
          </a:xfrm>
        </p:grpSpPr>
        <p:sp>
          <p:nvSpPr>
            <p:cNvPr id="191537" name="AutoShape 4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021" y="2454"/>
              <a:ext cx="2632" cy="1379"/>
            </a:xfrm>
            <a:prstGeom prst="roundRect">
              <a:avLst>
                <a:gd name="adj" fmla="val 11855"/>
              </a:avLst>
            </a:prstGeom>
            <a:solidFill>
              <a:srgbClr val="FFFF66"/>
            </a:solidFill>
            <a:ln w="9525">
              <a:solidFill>
                <a:srgbClr val="990000">
                  <a:alpha val="34000"/>
                </a:srgbClr>
              </a:solidFill>
              <a:round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/>
            <a:lstStyle/>
            <a:p>
              <a:r>
                <a:rPr lang="en-US" sz="2000" dirty="0" err="1" smtClean="0"/>
                <a:t>Beispiele</a:t>
              </a:r>
              <a:r>
                <a:rPr lang="en-US" sz="2000" dirty="0" smtClean="0"/>
                <a:t>: Relation </a:t>
              </a:r>
              <a:r>
                <a:rPr lang="en-US" sz="2000" dirty="0" err="1" smtClean="0"/>
                <a:t>zwischen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Punkten</a:t>
              </a:r>
              <a:r>
                <a:rPr lang="en-US" sz="2000" dirty="0" smtClean="0"/>
                <a:t> in </a:t>
              </a:r>
              <a:r>
                <a:rPr lang="en-US" sz="2000" dirty="0" err="1" smtClean="0"/>
                <a:t>einer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Ebene</a:t>
              </a:r>
              <a:r>
                <a:rPr lang="en-US" sz="2000" dirty="0" smtClean="0"/>
                <a:t>:</a:t>
              </a:r>
              <a:endParaRPr lang="en-US" sz="2000" dirty="0"/>
            </a:p>
            <a:p>
              <a:pPr marL="720725" lvl="1" indent="-360363">
                <a:buClr>
                  <a:srgbClr val="990000"/>
                </a:buClr>
                <a:buSzPct val="80000"/>
              </a:pPr>
              <a:r>
                <a:rPr lang="en-US" sz="2000" dirty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>
                  <a:solidFill>
                    <a:srgbClr val="0033CC"/>
                  </a:solidFill>
                </a:rPr>
                <a:t> </a:t>
              </a:r>
              <a:r>
                <a:rPr lang="en-US" sz="2000" i="1" dirty="0" smtClean="0">
                  <a:solidFill>
                    <a:srgbClr val="0033CC"/>
                  </a:solidFill>
                </a:rPr>
                <a:t>p</a:t>
              </a:r>
              <a:r>
                <a:rPr lang="en-US" sz="2000" dirty="0" smtClean="0">
                  <a:solidFill>
                    <a:srgbClr val="0033CC"/>
                  </a:solidFill>
                </a:rPr>
                <a:t>      </a:t>
              </a:r>
              <a:r>
                <a:rPr lang="en-US" sz="2000" i="1" dirty="0">
                  <a:solidFill>
                    <a:srgbClr val="0033CC"/>
                  </a:solidFill>
                </a:rPr>
                <a:t>q</a:t>
              </a:r>
              <a:r>
                <a:rPr lang="en-US" sz="2000" dirty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>
                  <a:solidFill>
                    <a:srgbClr val="0033CC"/>
                  </a:solidFill>
                </a:rPr>
                <a:t> </a:t>
              </a:r>
              <a:r>
                <a:rPr lang="en-US" sz="2000" dirty="0" smtClean="0"/>
                <a:t>falls:</a:t>
              </a:r>
              <a:endParaRPr lang="en-US" sz="2000" dirty="0"/>
            </a:p>
            <a:p>
              <a:pPr marL="990600" lvl="2" indent="-269875">
                <a:buClr>
                  <a:srgbClr val="990000"/>
                </a:buClr>
                <a:buSzPct val="80000"/>
                <a:buFont typeface="Arial" pitchFamily="34" charset="0"/>
                <a:buChar char="•"/>
              </a:pP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>
                  <a:solidFill>
                    <a:srgbClr val="0000FF"/>
                  </a:solidFill>
                </a:rPr>
                <a:t>x</a:t>
              </a:r>
              <a:r>
                <a:rPr lang="en-US" sz="2800" i="1" baseline="-25000" dirty="0">
                  <a:solidFill>
                    <a:srgbClr val="0000FF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&lt; </a:t>
              </a:r>
              <a:r>
                <a:rPr lang="en-US" sz="2000" i="1" dirty="0" err="1">
                  <a:solidFill>
                    <a:srgbClr val="0000FF"/>
                  </a:solidFill>
                </a:rPr>
                <a:t>x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</a:p>
            <a:p>
              <a:pPr marL="990600" lvl="2" indent="-269875">
                <a:buClr>
                  <a:srgbClr val="990000"/>
                </a:buClr>
                <a:buSzPct val="80000"/>
                <a:buFont typeface="Arial" pitchFamily="34" charset="0"/>
                <a:buChar char="•"/>
              </a:pPr>
              <a:r>
                <a:rPr lang="en-US" sz="2000" i="1" dirty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>
                  <a:solidFill>
                    <a:srgbClr val="0000FF"/>
                  </a:solidFill>
                </a:rPr>
                <a:t>y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&lt; </a:t>
              </a:r>
              <a:r>
                <a:rPr lang="en-US" sz="2000" i="1" dirty="0" err="1">
                  <a:solidFill>
                    <a:srgbClr val="0000FF"/>
                  </a:solidFill>
                </a:rPr>
                <a:t>y</a:t>
              </a:r>
              <a:r>
                <a:rPr lang="en-US" sz="2800" i="1" baseline="-25000" dirty="0" err="1">
                  <a:solidFill>
                    <a:srgbClr val="0000FF"/>
                  </a:solidFill>
                </a:rPr>
                <a:t>q</a:t>
              </a:r>
              <a:endParaRPr lang="en-US" sz="2800" i="1" baseline="-25000" dirty="0">
                <a:solidFill>
                  <a:srgbClr val="0000FF"/>
                </a:solidFill>
              </a:endParaRPr>
            </a:p>
          </p:txBody>
        </p:sp>
        <p:grpSp>
          <p:nvGrpSpPr>
            <p:cNvPr id="5" name="Group 106"/>
            <p:cNvGrpSpPr>
              <a:grpSpLocks/>
            </p:cNvGrpSpPr>
            <p:nvPr/>
          </p:nvGrpSpPr>
          <p:grpSpPr bwMode="auto">
            <a:xfrm>
              <a:off x="3588" y="2937"/>
              <a:ext cx="228" cy="288"/>
              <a:chOff x="3510" y="2871"/>
              <a:chExt cx="228" cy="288"/>
            </a:xfrm>
          </p:grpSpPr>
          <p:sp>
            <p:nvSpPr>
              <p:cNvPr id="191539" name="Text Box 51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10" y="2871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&lt;</a:t>
                </a:r>
              </a:p>
            </p:txBody>
          </p:sp>
          <p:sp>
            <p:nvSpPr>
              <p:cNvPr id="191540" name="Oval 5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544" y="2927"/>
                <a:ext cx="177" cy="15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sp>
        <p:nvSpPr>
          <p:cNvPr id="191588" name="Rectangle 100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69862" y="1228725"/>
            <a:ext cx="4402137" cy="19605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de-CH" sz="2000" noProof="0" dirty="0" smtClean="0"/>
              <a:t>Eine Relation ist eine </a:t>
            </a:r>
            <a:r>
              <a:rPr lang="de-CH" sz="2000" dirty="0" smtClean="0">
                <a:solidFill>
                  <a:srgbClr val="993300"/>
                </a:solidFill>
              </a:rPr>
              <a:t>strikte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partielle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  <a:r>
              <a:rPr lang="de-CH" sz="2000" dirty="0">
                <a:solidFill>
                  <a:srgbClr val="993300"/>
                </a:solidFill>
              </a:rPr>
              <a:t>Ordnungsrelation</a:t>
            </a:r>
            <a:r>
              <a:rPr lang="de-CH" sz="2000" dirty="0" smtClean="0"/>
              <a:t>, falls sie folgende Eigenschaften erfüllt: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total</a:t>
            </a:r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</a:t>
            </a:r>
            <a:r>
              <a:rPr lang="de-CH" sz="2000" dirty="0" smtClean="0"/>
              <a:t>i</a:t>
            </a:r>
            <a:r>
              <a:rPr lang="de-CH" sz="2000" noProof="0" dirty="0" err="1" smtClean="0"/>
              <a:t>rreflexiv</a:t>
            </a:r>
            <a:endParaRPr lang="de-CH" sz="2000" noProof="0" dirty="0" smtClean="0"/>
          </a:p>
          <a:p>
            <a:pPr lvl="1">
              <a:lnSpc>
                <a:spcPct val="110000"/>
              </a:lnSpc>
            </a:pPr>
            <a:r>
              <a:rPr lang="de-CH" sz="2000" noProof="0" dirty="0" smtClean="0"/>
              <a:t> transitiv</a:t>
            </a:r>
            <a:endParaRPr lang="de-CH" sz="2000" noProof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79766" y="2089868"/>
            <a:ext cx="1031875" cy="344488"/>
            <a:chOff x="1090399" y="1654175"/>
            <a:chExt cx="1031875" cy="344488"/>
          </a:xfrm>
        </p:grpSpPr>
        <p:sp>
          <p:nvSpPr>
            <p:cNvPr id="191589" name="AutoShape 10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98336" y="1658938"/>
              <a:ext cx="1023938" cy="339725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2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1591" name="Line 10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90399" y="1654175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91592" name="Line 10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1099924" y="1663700"/>
              <a:ext cx="101600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CH"/>
            </a:p>
          </p:txBody>
        </p:sp>
      </p:grpSp>
      <p:sp>
        <p:nvSpPr>
          <p:cNvPr id="51" name="Oval 7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68182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2" name="Oval 7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44" y="492321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3" name="Oval 8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6112" y="587420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4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5157" y="4051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5" name="AutoShape 5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6499" y="1119667"/>
            <a:ext cx="4572000" cy="1524921"/>
          </a:xfrm>
          <a:prstGeom prst="roundRect">
            <a:avLst>
              <a:gd name="adj" fmla="val 10619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/>
          <a:lstStyle/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Total</a:t>
            </a:r>
            <a:r>
              <a:rPr lang="en-US" sz="1600" dirty="0">
                <a:latin typeface="+mn-lt"/>
              </a:rPr>
              <a:t>: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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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Irreflexiv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b="1" dirty="0" smtClean="0">
                <a:latin typeface="+mn-lt"/>
              </a:rPr>
              <a:t>not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342900" indent="-342900" defTabSz="504825">
              <a:spcBef>
                <a:spcPts val="0"/>
              </a:spcBef>
              <a:spcAft>
                <a:spcPct val="20000"/>
              </a:spcAft>
              <a:tabLst>
                <a:tab pos="1704975" algn="l"/>
              </a:tabLst>
            </a:pPr>
            <a:r>
              <a:rPr lang="en-US" sz="1600" i="1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Symmetrisch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 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solidFill>
                  <a:srgbClr val="993300"/>
                </a:solidFill>
                <a:latin typeface="+mn-lt"/>
              </a:rPr>
              <a:t>Antisymmetrisch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a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=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b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  <a:p>
            <a:pPr marL="342900" indent="-342900" defTabSz="504825">
              <a:spcBef>
                <a:spcPts val="0"/>
              </a:spcBef>
              <a:tabLst>
                <a:tab pos="1704975" algn="l"/>
              </a:tabLst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993300"/>
                </a:solidFill>
                <a:latin typeface="+mn-lt"/>
              </a:rPr>
              <a:t>Transitiv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b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  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b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c</a:t>
            </a:r>
            <a:r>
              <a:rPr lang="en-US" sz="1600" dirty="0">
                <a:solidFill>
                  <a:srgbClr val="0000FF"/>
                </a:solidFill>
                <a:latin typeface="+mn-lt"/>
              </a:rPr>
              <a:t>)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 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a </a:t>
            </a:r>
            <a:r>
              <a:rPr lang="en-US" sz="1600" b="1" i="1" u="sng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1600" i="1" dirty="0">
                <a:solidFill>
                  <a:srgbClr val="0000FF"/>
                </a:solidFill>
                <a:latin typeface="+mn-lt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Theoreme</a:t>
            </a:r>
            <a:endParaRPr lang="de-CH" noProof="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268413"/>
            <a:ext cx="8713787" cy="2628900"/>
          </a:xfrm>
        </p:spPr>
        <p:txBody>
          <a:bodyPr/>
          <a:lstStyle/>
          <a:p>
            <a:r>
              <a:rPr lang="de-CH" noProof="0" dirty="0" smtClean="0"/>
              <a:t>Eine strikte                Ordnungsrelation ist </a:t>
            </a:r>
            <a:r>
              <a:rPr lang="de-CH" dirty="0" smtClean="0">
                <a:solidFill>
                  <a:srgbClr val="800000"/>
                </a:solidFill>
              </a:rPr>
              <a:t>asymmetrisch</a:t>
            </a:r>
            <a:endParaRPr lang="de-CH" noProof="0" dirty="0">
              <a:solidFill>
                <a:srgbClr val="800000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25877" y="1291770"/>
            <a:ext cx="1501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/>
              <a:t>(</a:t>
            </a:r>
            <a:r>
              <a:rPr lang="en-US" sz="2400" dirty="0" err="1" smtClean="0"/>
              <a:t>totale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01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3549" y="1257752"/>
            <a:ext cx="164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993300"/>
                </a:solidFill>
              </a:rPr>
              <a:t>partielle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2004" y="4445000"/>
            <a:ext cx="8624509" cy="21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CH" sz="2400" dirty="0" smtClean="0"/>
              <a:t>Eine totale Ordnungsrelation ist (auch!) eine partielle</a:t>
            </a:r>
            <a:r>
              <a:rPr lang="de-CH" dirty="0" smtClean="0"/>
              <a:t> </a:t>
            </a:r>
            <a:r>
              <a:rPr lang="de-CH" sz="2400" dirty="0" smtClean="0"/>
              <a:t>Ordnungsrelation</a:t>
            </a:r>
          </a:p>
          <a:p>
            <a:pPr marL="342900" indent="-342900"/>
            <a:endParaRPr lang="de-CH" sz="2400" dirty="0" smtClean="0"/>
          </a:p>
          <a:p>
            <a:pPr marL="342900" indent="-342900"/>
            <a:r>
              <a:rPr lang="de-CH" sz="2400" dirty="0" smtClean="0"/>
              <a:t>(“partiell” heisst eigentlich </a:t>
            </a:r>
            <a:r>
              <a:rPr lang="de-CH" dirty="0" smtClean="0">
                <a:solidFill>
                  <a:srgbClr val="993300"/>
                </a:solidFill>
              </a:rPr>
              <a:t>möglicherweise</a:t>
            </a:r>
            <a:r>
              <a:rPr lang="de-CH" sz="2400" dirty="0" smtClean="0">
                <a:solidFill>
                  <a:srgbClr val="993300"/>
                </a:solidFill>
              </a:rPr>
              <a:t> </a:t>
            </a:r>
            <a:r>
              <a:rPr lang="de-CH" sz="2400" dirty="0" smtClean="0"/>
              <a:t>partiell)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/>
      <p:bldP spid="220165" grpId="0"/>
      <p:bldP spid="2201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Beispiel einer partiellen Ordnung</a:t>
            </a:r>
            <a:endParaRPr lang="de-CH" noProof="0" dirty="0"/>
          </a:p>
        </p:txBody>
      </p:sp>
      <p:sp>
        <p:nvSpPr>
          <p:cNvPr id="311312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925" y="4094163"/>
            <a:ext cx="344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Hier</a:t>
            </a:r>
            <a:r>
              <a:rPr lang="en-US" sz="2000" dirty="0" smtClean="0"/>
              <a:t> gilt:</a:t>
            </a:r>
            <a:endParaRPr lang="en-US" sz="2000" dirty="0"/>
          </a:p>
        </p:txBody>
      </p:sp>
      <p:sp>
        <p:nvSpPr>
          <p:cNvPr id="311314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87346" y="4828462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5996" y="4844337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2488" y="4090988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Keine</a:t>
            </a:r>
            <a:r>
              <a:rPr lang="en-US" sz="2000" dirty="0" smtClean="0"/>
              <a:t> </a:t>
            </a:r>
            <a:r>
              <a:rPr lang="en-US" sz="2000" dirty="0" err="1" smtClean="0"/>
              <a:t>Verbindung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i="1" dirty="0">
                <a:solidFill>
                  <a:srgbClr val="0000FF"/>
                </a:solidFill>
              </a:rPr>
              <a:t>a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r>
              <a:rPr lang="en-US" sz="2000" dirty="0"/>
              <a:t>, </a:t>
            </a:r>
            <a:r>
              <a:rPr lang="en-US" sz="2000" i="1" dirty="0">
                <a:solidFill>
                  <a:srgbClr val="0000FF"/>
                </a:solidFill>
              </a:rPr>
              <a:t>b</a:t>
            </a:r>
            <a:r>
              <a:rPr lang="en-US" sz="2000" dirty="0"/>
              <a:t> </a:t>
            </a:r>
            <a:r>
              <a:rPr lang="en-US" sz="2000" dirty="0" smtClean="0"/>
              <a:t>und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r>
              <a:rPr lang="en-US" sz="1400" i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: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42038" y="4814174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0688" y="4830049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00875" y="4823699"/>
            <a:ext cx="793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noch</a:t>
            </a:r>
            <a:endParaRPr lang="en-US" sz="2000" dirty="0"/>
          </a:p>
        </p:txBody>
      </p:sp>
      <p:sp>
        <p:nvSpPr>
          <p:cNvPr id="311327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30750" y="4822112"/>
            <a:ext cx="1958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 err="1" smtClean="0"/>
              <a:t>z.B</a:t>
            </a:r>
            <a:r>
              <a:rPr lang="en-US" sz="2000" dirty="0" smtClean="0"/>
              <a:t>. </a:t>
            </a:r>
            <a:r>
              <a:rPr lang="en-US" sz="2000" dirty="0" err="1" smtClean="0"/>
              <a:t>Weder</a:t>
            </a:r>
            <a:endParaRPr lang="en-US" sz="2000" dirty="0"/>
          </a:p>
        </p:txBody>
      </p:sp>
      <p:sp>
        <p:nvSpPr>
          <p:cNvPr id="311328" name="Line 3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29" name="Line 3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0" name="Line 3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1" name="Line 3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2" name="Line 3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1333" name="Line 3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4" name="Rectangle 3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1450" y="1267601"/>
            <a:ext cx="48418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[1, 2]</a:t>
            </a:r>
            <a:endParaRPr lang="en-US" sz="1600" dirty="0"/>
          </a:p>
        </p:txBody>
      </p:sp>
      <p:sp>
        <p:nvSpPr>
          <p:cNvPr id="311335" name="Rectangle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6063" y="2430463"/>
            <a:ext cx="68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311336" name="Rectangle 4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6063" y="1527175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311337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38" name="Line 4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3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3575" y="2176232"/>
            <a:ext cx="48418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[0, 1]</a:t>
            </a:r>
            <a:endParaRPr lang="en-US" sz="1600" dirty="0"/>
          </a:p>
        </p:txBody>
      </p:sp>
      <p:sp>
        <p:nvSpPr>
          <p:cNvPr id="311344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5938" y="8778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311345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1346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7" name="Line 5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8" name="Line 5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1349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8463" y="3459163"/>
            <a:ext cx="115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11350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06513" y="3625850"/>
            <a:ext cx="68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311351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124075" y="36258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311352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41638" y="36258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3</a:t>
            </a:r>
            <a:endParaRPr lang="en-US" sz="1200"/>
          </a:p>
        </p:txBody>
      </p:sp>
      <p:sp>
        <p:nvSpPr>
          <p:cNvPr id="311354" name="Rectangle 5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111500" y="3095625"/>
            <a:ext cx="51593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[3, 0]</a:t>
            </a:r>
            <a:endParaRPr lang="en-US" sz="1600"/>
          </a:p>
        </p:txBody>
      </p:sp>
      <p:sp>
        <p:nvSpPr>
          <p:cNvPr id="311357" name="Rectangle 6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8425" y="1267601"/>
            <a:ext cx="515938" cy="2444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</a:rPr>
              <a:t>[4, 2]</a:t>
            </a:r>
            <a:endParaRPr lang="en-US" sz="1600" dirty="0"/>
          </a:p>
        </p:txBody>
      </p:sp>
      <p:sp>
        <p:nvSpPr>
          <p:cNvPr id="311378" name="Text Box 8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2263" y="464343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3" name="Group 83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84217" y="4665663"/>
            <a:ext cx="300038" cy="457200"/>
            <a:chOff x="774" y="1582"/>
            <a:chExt cx="189" cy="288"/>
          </a:xfrm>
        </p:grpSpPr>
        <p:sp>
          <p:nvSpPr>
            <p:cNvPr id="311380" name="Text Box 84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381" name="Oval 8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11382" name="Text Box 8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50913" y="4659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4" name="Group 87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322263" y="5099050"/>
            <a:ext cx="987425" cy="479425"/>
            <a:chOff x="3071" y="2627"/>
            <a:chExt cx="622" cy="302"/>
          </a:xfrm>
        </p:grpSpPr>
        <p:sp>
          <p:nvSpPr>
            <p:cNvPr id="311384" name="Text Box 88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a</a:t>
              </a:r>
            </a:p>
          </p:txBody>
        </p:sp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311386" name="Text Box 90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311387" name="Oval 91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11388" name="Text Box 92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458913" y="4659313"/>
            <a:ext cx="987425" cy="479425"/>
            <a:chOff x="3071" y="2627"/>
            <a:chExt cx="622" cy="302"/>
          </a:xfrm>
        </p:grpSpPr>
        <p:sp>
          <p:nvSpPr>
            <p:cNvPr id="311390" name="Text Box 94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311392" name="Text Box 96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311393" name="Oval 9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11394" name="Text Box 98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8" name="Group 99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6473831" y="4804649"/>
            <a:ext cx="304801" cy="457200"/>
            <a:chOff x="767" y="1582"/>
            <a:chExt cx="192" cy="288"/>
          </a:xfrm>
        </p:grpSpPr>
        <p:sp>
          <p:nvSpPr>
            <p:cNvPr id="311396" name="Text Box 10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67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397" name="Oval 10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9" name="Group 10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7919138" y="4793538"/>
            <a:ext cx="300038" cy="457200"/>
            <a:chOff x="774" y="1582"/>
            <a:chExt cx="189" cy="288"/>
          </a:xfrm>
        </p:grpSpPr>
        <p:sp>
          <p:nvSpPr>
            <p:cNvPr id="311400" name="Text Box 104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311401" name="Oval 10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11406" name="AutoShape 11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72188" y="1228725"/>
            <a:ext cx="2216150" cy="1598613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marL="360363" indent="-268288"/>
            <a:r>
              <a:rPr lang="en-US" sz="2000" i="1" dirty="0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     </a:t>
            </a:r>
            <a:r>
              <a:rPr lang="en-US" sz="2000" i="1" dirty="0">
                <a:solidFill>
                  <a:srgbClr val="0000FF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smtClean="0"/>
              <a:t>falls:</a:t>
            </a:r>
            <a:endParaRPr lang="en-US" sz="2000" dirty="0"/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00FF"/>
                </a:solidFill>
              </a:rPr>
              <a:t>x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&lt; </a:t>
            </a:r>
            <a:r>
              <a:rPr lang="en-US" sz="2000" i="1" dirty="0" err="1">
                <a:solidFill>
                  <a:srgbClr val="0000FF"/>
                </a:solidFill>
              </a:rPr>
              <a:t>x</a:t>
            </a:r>
            <a:r>
              <a:rPr lang="en-US" sz="2800" i="1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pPr marL="360363" lvl="2" indent="-268288">
              <a:lnSpc>
                <a:spcPct val="120000"/>
              </a:lnSpc>
              <a:buClr>
                <a:srgbClr val="990000"/>
              </a:buClr>
              <a:buSzPct val="80000"/>
              <a:buFont typeface="Arial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err="1">
                <a:solidFill>
                  <a:srgbClr val="0000FF"/>
                </a:solidFill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</a:rPr>
              <a:t>p</a:t>
            </a:r>
            <a:r>
              <a:rPr lang="en-US" sz="2000" dirty="0">
                <a:solidFill>
                  <a:srgbClr val="0000FF"/>
                </a:solidFill>
              </a:rPr>
              <a:t> &lt; </a:t>
            </a:r>
            <a:r>
              <a:rPr lang="en-US" sz="2000" i="1" dirty="0" err="1">
                <a:solidFill>
                  <a:srgbClr val="0000FF"/>
                </a:solidFill>
              </a:rPr>
              <a:t>y</a:t>
            </a:r>
            <a:r>
              <a:rPr lang="en-US" sz="2800" i="1" baseline="-25000" dirty="0" err="1">
                <a:solidFill>
                  <a:srgbClr val="0000FF"/>
                </a:solidFill>
              </a:rPr>
              <a:t>q</a:t>
            </a:r>
            <a:endParaRPr lang="en-US" sz="2800" i="1" baseline="-25000" dirty="0">
              <a:solidFill>
                <a:srgbClr val="0000FF"/>
              </a:solidFill>
            </a:endParaRPr>
          </a:p>
        </p:txBody>
      </p:sp>
      <p:grpSp>
        <p:nvGrpSpPr>
          <p:cNvPr id="10" name="Group 111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555452" y="1281118"/>
            <a:ext cx="303213" cy="461963"/>
            <a:chOff x="3556" y="2871"/>
            <a:chExt cx="191" cy="291"/>
          </a:xfrm>
        </p:grpSpPr>
        <p:sp>
          <p:nvSpPr>
            <p:cNvPr id="311408" name="Text Box 112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56" y="2871"/>
              <a:ext cx="1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latin typeface="+mn-lt"/>
                  <a:cs typeface="Arial" charset="0"/>
                </a:rPr>
                <a:t>&lt;</a:t>
              </a:r>
            </a:p>
          </p:txBody>
        </p:sp>
        <p:sp>
          <p:nvSpPr>
            <p:cNvPr id="311409" name="Oval 11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70" y="292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74" name="Oval 7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4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081088" y="1773238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79" name="Rectangle 4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23888" y="25177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80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32138" y="34131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25888" y="16811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  <a:latin typeface="+mn-lt"/>
              </a:rPr>
              <a:t>d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013" y="774700"/>
            <a:ext cx="8974137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226308" name="Picture 4" descr="Histt09a.gif (21534 octets)"/>
          <p:cNvPicPr>
            <a:picLocks noGrp="1" noChangeAspect="1" noChangeArrowheads="1"/>
          </p:cNvPicPr>
          <p:nvPr>
            <p:ph sz="half" idx="4294967295"/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97725" y="1169988"/>
            <a:ext cx="4579076" cy="2564652"/>
          </a:xfrm>
        </p:spPr>
      </p:pic>
      <p:pic>
        <p:nvPicPr>
          <p:cNvPr id="226311" name="Picture 7" descr="Histt09b.gif (23183 octets)"/>
          <p:cNvPicPr>
            <a:picLocks noGrp="1" noChangeAspect="1" noChangeArrowheads="1"/>
          </p:cNvPicPr>
          <p:nvPr>
            <p:ph sz="quarter" idx="4294967295"/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4363844" y="3781831"/>
            <a:ext cx="4471799" cy="2852332"/>
          </a:xfrm>
          <a:noFill/>
          <a:ln/>
        </p:spPr>
      </p:pic>
      <p:pic>
        <p:nvPicPr>
          <p:cNvPr id="22630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3038" y="1401763"/>
            <a:ext cx="27559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963" y="22225"/>
            <a:ext cx="39830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2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8925" y="5900738"/>
            <a:ext cx="2428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13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69063" y="423863"/>
            <a:ext cx="212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i="1" dirty="0">
                <a:latin typeface="+mn-lt"/>
              </a:rPr>
              <a:t>by </a:t>
            </a:r>
            <a:r>
              <a:rPr lang="en-US" sz="1800" i="1" dirty="0" err="1">
                <a:latin typeface="+mn-lt"/>
              </a:rPr>
              <a:t>Caran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d’Ache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Mögliche topologische </a:t>
            </a:r>
            <a:r>
              <a:rPr lang="de-CH" dirty="0" smtClean="0"/>
              <a:t>Sortierungen</a:t>
            </a:r>
            <a:endParaRPr lang="de-CH" noProof="0" dirty="0"/>
          </a:p>
        </p:txBody>
      </p:sp>
      <p:sp>
        <p:nvSpPr>
          <p:cNvPr id="313372" name="Line 2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3" name="Line 2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4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5" name="Line 3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6" name="Line 3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3377" name="Line 3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78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063" y="243046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1527175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13380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1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4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1088" y="1773238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313385" name="Rectangle 4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3888" y="25177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313386" name="Rectangle 4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938" y="877888"/>
            <a:ext cx="104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en-US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13387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313388" name="Line 4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89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90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13391" name="Rectangle 4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8463" y="3459163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313392" name="Rectangle 4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306513" y="36258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13393" name="Rectangle 4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24075" y="3625850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13394" name="Rectangle 5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41638" y="36258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313396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32138" y="34131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313398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25888" y="16811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d</a:t>
            </a:r>
            <a:endParaRPr lang="en-US" sz="2400" dirty="0">
              <a:latin typeface="+mn-lt"/>
            </a:endParaRPr>
          </a:p>
        </p:txBody>
      </p:sp>
      <p:sp>
        <p:nvSpPr>
          <p:cNvPr id="313399" name="Freeform 55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625475" y="1152525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0" name="Freeform 5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625475" y="114141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2" name="Freeform 5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592138" y="2565400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3" name="Freeform 5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411288" y="1493838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4" name="Freeform 6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028825" y="1498600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13405" name="Freeform 6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7013" y="1443038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13409" name="Freeform 65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22275" y="1503363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313411" name="Freeform 6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1905000" y="1482725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/>
          </a:p>
        </p:txBody>
      </p:sp>
      <p:grpSp>
        <p:nvGrpSpPr>
          <p:cNvPr id="2" name="Group 6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22263" y="4643436"/>
            <a:ext cx="987425" cy="933449"/>
            <a:chOff x="203" y="2914"/>
            <a:chExt cx="622" cy="588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203" y="2914"/>
              <a:ext cx="622" cy="301"/>
              <a:chOff x="3071" y="2627"/>
              <a:chExt cx="622" cy="301"/>
            </a:xfrm>
          </p:grpSpPr>
          <p:sp>
            <p:nvSpPr>
              <p:cNvPr id="313414" name="Text Box 70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a</a:t>
                </a:r>
              </a:p>
            </p:txBody>
          </p:sp>
          <p:grpSp>
            <p:nvGrpSpPr>
              <p:cNvPr id="4" name="Group 71"/>
              <p:cNvGrpSpPr>
                <a:grpSpLocks/>
              </p:cNvGrpSpPr>
              <p:nvPr/>
            </p:nvGrpSpPr>
            <p:grpSpPr bwMode="auto">
              <a:xfrm>
                <a:off x="3299" y="2637"/>
                <a:ext cx="190" cy="291"/>
                <a:chOff x="774" y="1578"/>
                <a:chExt cx="190" cy="291"/>
              </a:xfrm>
            </p:grpSpPr>
            <p:sp>
              <p:nvSpPr>
                <p:cNvPr id="313416" name="Text Box 72"/>
                <p:cNvSpPr txBox="1"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74" y="1578"/>
                  <a:ext cx="1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latin typeface="+mn-lt"/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313417" name="Oval 73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>
                    <a:latin typeface="+mn-lt"/>
                  </a:endParaRPr>
                </a:p>
              </p:txBody>
            </p:sp>
          </p:grpSp>
          <p:sp>
            <p:nvSpPr>
              <p:cNvPr id="313418" name="Text Box 74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b</a:t>
                </a:r>
              </a:p>
            </p:txBody>
          </p:sp>
        </p:grp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203" y="3201"/>
              <a:ext cx="622" cy="301"/>
              <a:chOff x="3071" y="2627"/>
              <a:chExt cx="622" cy="301"/>
            </a:xfrm>
          </p:grpSpPr>
          <p:sp>
            <p:nvSpPr>
              <p:cNvPr id="313420" name="Text Box 76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a</a:t>
                </a:r>
              </a:p>
            </p:txBody>
          </p:sp>
          <p:grpSp>
            <p:nvGrpSpPr>
              <p:cNvPr id="6" name="Group 77"/>
              <p:cNvGrpSpPr>
                <a:grpSpLocks/>
              </p:cNvGrpSpPr>
              <p:nvPr/>
            </p:nvGrpSpPr>
            <p:grpSpPr bwMode="auto">
              <a:xfrm>
                <a:off x="3299" y="2637"/>
                <a:ext cx="190" cy="291"/>
                <a:chOff x="774" y="1578"/>
                <a:chExt cx="190" cy="291"/>
              </a:xfrm>
            </p:grpSpPr>
            <p:sp>
              <p:nvSpPr>
                <p:cNvPr id="313422" name="Text Box 78"/>
                <p:cNvSpPr txBox="1">
                  <a:spLocks noChangeArrowheads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4" y="1578"/>
                  <a:ext cx="19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latin typeface="+mn-lt"/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313423" name="Oval 79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>
                    <a:latin typeface="+mn-lt"/>
                  </a:endParaRPr>
                </a:p>
              </p:txBody>
            </p:sp>
          </p:grpSp>
          <p:sp>
            <p:nvSpPr>
              <p:cNvPr id="313424" name="Text Box 80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  <a:latin typeface="+mn-lt"/>
                  </a:rPr>
                  <a:t>d</a:t>
                </a:r>
              </a:p>
            </p:txBody>
          </p:sp>
        </p:grpSp>
      </p:grpSp>
      <p:grpSp>
        <p:nvGrpSpPr>
          <p:cNvPr id="7" name="Group 8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1458913" y="4659317"/>
            <a:ext cx="987425" cy="477838"/>
            <a:chOff x="3071" y="2627"/>
            <a:chExt cx="622" cy="301"/>
          </a:xfrm>
        </p:grpSpPr>
        <p:sp>
          <p:nvSpPr>
            <p:cNvPr id="313426" name="Text Box 82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+mn-lt"/>
                </a:rPr>
                <a:t>c</a:t>
              </a:r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3299" y="2637"/>
              <a:ext cx="190" cy="291"/>
              <a:chOff x="774" y="1578"/>
              <a:chExt cx="190" cy="291"/>
            </a:xfrm>
          </p:grpSpPr>
          <p:sp>
            <p:nvSpPr>
              <p:cNvPr id="313428" name="Text Box 84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774" y="1578"/>
                <a:ext cx="19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+mn-lt"/>
                    <a:cs typeface="Arial" charset="0"/>
                  </a:rPr>
                  <a:t>&lt;</a:t>
                </a:r>
              </a:p>
            </p:txBody>
          </p:sp>
          <p:sp>
            <p:nvSpPr>
              <p:cNvPr id="313429" name="Oval 85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313430" name="Text Box 86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  <a:latin typeface="+mn-lt"/>
                </a:rPr>
                <a:t>d</a:t>
              </a:r>
            </a:p>
          </p:txBody>
        </p:sp>
      </p:grpSp>
      <p:sp>
        <p:nvSpPr>
          <p:cNvPr id="57" name="Oval 7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283050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8" name="Oval 7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75012" y="241052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Oval 8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940980" y="336151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Oval 8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50025" y="153898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519485" y="1205786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a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972261" y="1205786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b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6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426641" y="1205786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c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7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05066" y="1205786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d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8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529272" y="18615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c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9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982048" y="186152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a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0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436428" y="1861525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b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1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914853" y="1861525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d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2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587995" y="254942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a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3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040771" y="254942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c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4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495151" y="2549423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b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75" name="Rectangle 5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73576" y="254942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d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3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3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99" grpId="0" animBg="1"/>
      <p:bldP spid="313399" grpId="1" animBg="1"/>
      <p:bldP spid="313400" grpId="0" animBg="1"/>
      <p:bldP spid="313402" grpId="0" animBg="1"/>
      <p:bldP spid="313403" grpId="0" animBg="1"/>
      <p:bldP spid="313404" grpId="0" animBg="1"/>
      <p:bldP spid="313405" grpId="0" animBg="1"/>
      <p:bldP spid="313409" grpId="0" animBg="1"/>
      <p:bldP spid="313409" grpId="1" animBg="1"/>
      <p:bldP spid="313411" grpId="0" animBg="1"/>
      <p:bldP spid="313411" grpId="1" animBg="1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280400" cy="435600"/>
          </a:xfrm>
        </p:spPr>
        <p:txBody>
          <a:bodyPr/>
          <a:lstStyle/>
          <a:p>
            <a:r>
              <a:rPr lang="de-CH" noProof="0" dirty="0" smtClean="0"/>
              <a:t>Topologisches Sortieren verstanden</a:t>
            </a:r>
            <a:endParaRPr lang="de-CH" noProof="0" dirty="0"/>
          </a:p>
        </p:txBody>
      </p:sp>
      <p:sp>
        <p:nvSpPr>
          <p:cNvPr id="192598" name="Text Box 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4075" y="1682750"/>
            <a:ext cx="4233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Hier ist die Relation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   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{[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], 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],</a:t>
            </a:r>
            <a:r>
              <a:rPr lang="de-CH" sz="2400" dirty="0" smtClean="0">
                <a:latin typeface="+mn-lt"/>
              </a:rPr>
              <a:t>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]}</a:t>
            </a:r>
            <a:r>
              <a:rPr lang="de-CH" sz="2400" dirty="0" smtClean="0">
                <a:latin typeface="+mn-lt"/>
              </a:rPr>
              <a:t> </a:t>
            </a:r>
            <a:endParaRPr lang="de-CH" sz="2400" dirty="0">
              <a:latin typeface="+mn-lt"/>
            </a:endParaRPr>
          </a:p>
        </p:txBody>
      </p:sp>
      <p:sp>
        <p:nvSpPr>
          <p:cNvPr id="192599" name="Line 8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4775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0" name="Line 8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92338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1" name="Line 8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009900" y="11969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2" name="Line 9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27463" y="11969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3" name="Line 9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8800" y="11620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92604" name="Line 9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31800" y="16478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6" name="Rectangle 9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063" y="2430463"/>
            <a:ext cx="68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192607" name="Rectangle 9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6063" y="1527175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192608" name="Line 9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7375" y="25161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09" name="Line 9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1175" y="16494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2" name="Rectangle 10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57288" y="1682750"/>
            <a:ext cx="180975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b</a:t>
            </a:r>
            <a:endParaRPr lang="en-US" sz="2400"/>
          </a:p>
        </p:txBody>
      </p:sp>
      <p:sp>
        <p:nvSpPr>
          <p:cNvPr id="192613" name="Rectangle 10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3888" y="2517775"/>
            <a:ext cx="155575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a</a:t>
            </a:r>
            <a:endParaRPr lang="en-US" sz="2400"/>
          </a:p>
        </p:txBody>
      </p:sp>
      <p:sp>
        <p:nvSpPr>
          <p:cNvPr id="192615" name="Rectangle 10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5938" y="877888"/>
            <a:ext cx="92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192616" name="Line 10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76225" y="34734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92617" name="Line 10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327275" y="34734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8" name="Line 10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55725" y="34559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19" name="Line 10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173288" y="34559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2620" name="Rectangle 10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8463" y="3459163"/>
            <a:ext cx="115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92621" name="Rectangle 10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06513" y="3625850"/>
            <a:ext cx="682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1200"/>
          </a:p>
        </p:txBody>
      </p:sp>
      <p:sp>
        <p:nvSpPr>
          <p:cNvPr id="192622" name="Rectangle 11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24075" y="362585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2</a:t>
            </a:r>
            <a:endParaRPr lang="en-US" sz="1200"/>
          </a:p>
        </p:txBody>
      </p:sp>
      <p:sp>
        <p:nvSpPr>
          <p:cNvPr id="192623" name="Rectangle 1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1638" y="3625850"/>
            <a:ext cx="93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3</a:t>
            </a:r>
            <a:endParaRPr lang="en-US" sz="1200"/>
          </a:p>
        </p:txBody>
      </p:sp>
      <p:sp>
        <p:nvSpPr>
          <p:cNvPr id="192627" name="Rectangle 1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135313" y="3413125"/>
            <a:ext cx="158750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c</a:t>
            </a:r>
            <a:endParaRPr lang="en-US" sz="2400"/>
          </a:p>
        </p:txBody>
      </p:sp>
      <p:sp>
        <p:nvSpPr>
          <p:cNvPr id="192630" name="Rectangle 1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25888" y="1681163"/>
            <a:ext cx="179387" cy="365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>
                <a:solidFill>
                  <a:srgbClr val="0000FF"/>
                </a:solidFill>
              </a:rPr>
              <a:t>d</a:t>
            </a:r>
            <a:endParaRPr lang="en-US" sz="2400"/>
          </a:p>
        </p:txBody>
      </p:sp>
      <p:sp>
        <p:nvSpPr>
          <p:cNvPr id="192631" name="Text Box 11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736975" y="4524375"/>
            <a:ext cx="5108575" cy="163449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r>
              <a:rPr lang="de-CH" sz="2400" dirty="0" smtClean="0"/>
              <a:t>Wir suchen eine totale Ordnungsrelation </a:t>
            </a:r>
            <a:r>
              <a:rPr lang="de-CH" i="1" dirty="0" smtClean="0">
                <a:solidFill>
                  <a:srgbClr val="0000FF"/>
                </a:solidFill>
              </a:rPr>
              <a:t>t</a:t>
            </a:r>
            <a:r>
              <a:rPr lang="de-CH" sz="2400" dirty="0" smtClean="0"/>
              <a:t>, so dass</a:t>
            </a:r>
          </a:p>
          <a:p>
            <a:r>
              <a:rPr lang="de-CH" dirty="0" smtClean="0"/>
              <a:t>                             </a:t>
            </a:r>
            <a:r>
              <a:rPr lang="de-CH" sz="2400" dirty="0" smtClean="0"/>
              <a:t> </a:t>
            </a:r>
            <a:r>
              <a:rPr lang="de-CH" sz="2800" b="1" dirty="0" smtClean="0">
                <a:solidFill>
                  <a:srgbClr val="0000FF"/>
                </a:solidFill>
                <a:sym typeface="Symbol" pitchFamily="18" charset="2"/>
              </a:rPr>
              <a:t> </a:t>
            </a:r>
            <a:r>
              <a:rPr lang="de-CH" sz="24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t</a:t>
            </a:r>
            <a:endParaRPr lang="de-CH" sz="2400" i="1" dirty="0">
              <a:solidFill>
                <a:srgbClr val="0000FF"/>
              </a:solidFill>
            </a:endParaRPr>
          </a:p>
        </p:txBody>
      </p:sp>
      <p:grpSp>
        <p:nvGrpSpPr>
          <p:cNvPr id="3" name="Group 147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6076719" y="5632681"/>
            <a:ext cx="306387" cy="457200"/>
            <a:chOff x="4349" y="3135"/>
            <a:chExt cx="193" cy="288"/>
          </a:xfrm>
        </p:grpSpPr>
        <p:sp>
          <p:nvSpPr>
            <p:cNvPr id="192633" name="Text Box 121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349" y="3135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192634" name="Oval 12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365" y="3193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192637" name="Freeform 125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58569" y="1130223"/>
            <a:ext cx="4857750" cy="2376488"/>
          </a:xfrm>
          <a:custGeom>
            <a:avLst/>
            <a:gdLst>
              <a:gd name="connsiteX0" fmla="*/ 0 w 3060"/>
              <a:gd name="connsiteY0" fmla="*/ 860 h 1436"/>
              <a:gd name="connsiteX1" fmla="*/ 478 w 3060"/>
              <a:gd name="connsiteY1" fmla="*/ 278 h 1436"/>
              <a:gd name="connsiteX2" fmla="*/ 1482 w 3060"/>
              <a:gd name="connsiteY2" fmla="*/ 1434 h 1436"/>
              <a:gd name="connsiteX3" fmla="*/ 2056 w 3060"/>
              <a:gd name="connsiteY3" fmla="*/ 287 h 1436"/>
              <a:gd name="connsiteX4" fmla="*/ 3060 w 3060"/>
              <a:gd name="connsiteY4" fmla="*/ 0 h 1436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  <a:gd name="connsiteX0" fmla="*/ 0 w 3060"/>
              <a:gd name="connsiteY0" fmla="*/ 860 h 1497"/>
              <a:gd name="connsiteX1" fmla="*/ 478 w 3060"/>
              <a:gd name="connsiteY1" fmla="*/ 278 h 1497"/>
              <a:gd name="connsiteX2" fmla="*/ 1482 w 3060"/>
              <a:gd name="connsiteY2" fmla="*/ 1495 h 1497"/>
              <a:gd name="connsiteX3" fmla="*/ 2056 w 3060"/>
              <a:gd name="connsiteY3" fmla="*/ 287 h 1497"/>
              <a:gd name="connsiteX4" fmla="*/ 3060 w 3060"/>
              <a:gd name="connsiteY4" fmla="*/ 0 h 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" h="1497">
                <a:moveTo>
                  <a:pt x="0" y="860"/>
                </a:moveTo>
                <a:cubicBezTo>
                  <a:pt x="115" y="549"/>
                  <a:pt x="231" y="172"/>
                  <a:pt x="478" y="278"/>
                </a:cubicBezTo>
                <a:cubicBezTo>
                  <a:pt x="725" y="384"/>
                  <a:pt x="1219" y="1494"/>
                  <a:pt x="1482" y="1495"/>
                </a:cubicBezTo>
                <a:cubicBezTo>
                  <a:pt x="1745" y="1497"/>
                  <a:pt x="1793" y="536"/>
                  <a:pt x="2056" y="287"/>
                </a:cubicBezTo>
                <a:cubicBezTo>
                  <a:pt x="2319" y="38"/>
                  <a:pt x="2893" y="48"/>
                  <a:pt x="3060" y="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92638" name="Text Box 1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64075" y="2882900"/>
            <a:ext cx="4310063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de-CH" sz="2400" dirty="0" smtClean="0">
                <a:latin typeface="+mn-lt"/>
              </a:rPr>
              <a:t>Eine Lösung ist: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a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b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c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d</a:t>
            </a:r>
            <a:endParaRPr lang="de-CH" sz="2400" dirty="0">
              <a:latin typeface="+mn-lt"/>
            </a:endParaRPr>
          </a:p>
        </p:txBody>
      </p:sp>
      <p:grpSp>
        <p:nvGrpSpPr>
          <p:cNvPr id="4" name="Group 12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322263" y="4643438"/>
            <a:ext cx="987425" cy="935037"/>
            <a:chOff x="203" y="2914"/>
            <a:chExt cx="622" cy="589"/>
          </a:xfrm>
        </p:grpSpPr>
        <p:grpSp>
          <p:nvGrpSpPr>
            <p:cNvPr id="5" name="Group 128"/>
            <p:cNvGrpSpPr>
              <a:grpSpLocks/>
            </p:cNvGrpSpPr>
            <p:nvPr/>
          </p:nvGrpSpPr>
          <p:grpSpPr bwMode="auto">
            <a:xfrm>
              <a:off x="203" y="2914"/>
              <a:ext cx="622" cy="302"/>
              <a:chOff x="3071" y="2627"/>
              <a:chExt cx="622" cy="302"/>
            </a:xfrm>
          </p:grpSpPr>
          <p:sp>
            <p:nvSpPr>
              <p:cNvPr id="192641" name="Text Box 129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grpSp>
            <p:nvGrpSpPr>
              <p:cNvPr id="6" name="Group 130"/>
              <p:cNvGrpSpPr>
                <a:grpSpLocks/>
              </p:cNvGrpSpPr>
              <p:nvPr/>
            </p:nvGrpSpPr>
            <p:grpSpPr bwMode="auto">
              <a:xfrm>
                <a:off x="3299" y="2641"/>
                <a:ext cx="189" cy="288"/>
                <a:chOff x="774" y="1582"/>
                <a:chExt cx="189" cy="288"/>
              </a:xfrm>
            </p:grpSpPr>
            <p:sp>
              <p:nvSpPr>
                <p:cNvPr id="192643" name="Text Box 131"/>
                <p:cNvSpPr txBox="1"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774" y="1582"/>
                  <a:ext cx="18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192644" name="Oval 132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92645" name="Text Box 1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b</a:t>
                </a:r>
              </a:p>
            </p:txBody>
          </p:sp>
        </p:grpSp>
        <p:grpSp>
          <p:nvGrpSpPr>
            <p:cNvPr id="7" name="Group 134"/>
            <p:cNvGrpSpPr>
              <a:grpSpLocks/>
            </p:cNvGrpSpPr>
            <p:nvPr/>
          </p:nvGrpSpPr>
          <p:grpSpPr bwMode="auto">
            <a:xfrm>
              <a:off x="203" y="3201"/>
              <a:ext cx="622" cy="302"/>
              <a:chOff x="3071" y="2627"/>
              <a:chExt cx="622" cy="302"/>
            </a:xfrm>
          </p:grpSpPr>
          <p:sp>
            <p:nvSpPr>
              <p:cNvPr id="192647" name="Text Box 135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071" y="262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a</a:t>
                </a:r>
              </a:p>
            </p:txBody>
          </p:sp>
          <p:grpSp>
            <p:nvGrpSpPr>
              <p:cNvPr id="8" name="Group 136"/>
              <p:cNvGrpSpPr>
                <a:grpSpLocks/>
              </p:cNvGrpSpPr>
              <p:nvPr/>
            </p:nvGrpSpPr>
            <p:grpSpPr bwMode="auto">
              <a:xfrm>
                <a:off x="3299" y="2641"/>
                <a:ext cx="189" cy="288"/>
                <a:chOff x="774" y="1582"/>
                <a:chExt cx="189" cy="288"/>
              </a:xfrm>
            </p:grpSpPr>
            <p:sp>
              <p:nvSpPr>
                <p:cNvPr id="192649" name="Text Box 137"/>
                <p:cNvSpPr txBox="1"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774" y="1582"/>
                  <a:ext cx="18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2400" dirty="0">
                      <a:solidFill>
                        <a:srgbClr val="0000FF"/>
                      </a:solidFill>
                      <a:cs typeface="Arial" charset="0"/>
                    </a:rPr>
                    <a:t>&lt;</a:t>
                  </a:r>
                </a:p>
              </p:txBody>
            </p:sp>
            <p:sp>
              <p:nvSpPr>
                <p:cNvPr id="192650" name="Oval 138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782" y="1640"/>
                  <a:ext cx="177" cy="188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92651" name="Text Box 139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467" y="2637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400" i="1">
                    <a:solidFill>
                      <a:srgbClr val="0000FF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9" name="Group 14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1458913" y="4659313"/>
            <a:ext cx="987425" cy="479425"/>
            <a:chOff x="3071" y="2627"/>
            <a:chExt cx="622" cy="302"/>
          </a:xfrm>
        </p:grpSpPr>
        <p:sp>
          <p:nvSpPr>
            <p:cNvPr id="192653" name="Text Box 141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71" y="262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c</a:t>
              </a:r>
            </a:p>
          </p:txBody>
        </p: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>
              <a:off x="3299" y="2641"/>
              <a:ext cx="189" cy="288"/>
              <a:chOff x="774" y="1582"/>
              <a:chExt cx="189" cy="288"/>
            </a:xfrm>
          </p:grpSpPr>
          <p:sp>
            <p:nvSpPr>
              <p:cNvPr id="192655" name="Text Box 143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74" y="1582"/>
                <a:ext cx="1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  <a:cs typeface="Arial" charset="0"/>
                  </a:rPr>
                  <a:t>&lt;</a:t>
                </a:r>
              </a:p>
            </p:txBody>
          </p:sp>
          <p:sp>
            <p:nvSpPr>
              <p:cNvPr id="192656" name="Oval 14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782" y="1640"/>
                <a:ext cx="177" cy="188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92657" name="Text Box 14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67" y="263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400" i="1">
                  <a:solidFill>
                    <a:srgbClr val="0000FF"/>
                  </a:solidFill>
                </a:rPr>
                <a:t>d</a:t>
              </a:r>
            </a:p>
          </p:txBody>
        </p:sp>
      </p:grpSp>
      <p:grpSp>
        <p:nvGrpSpPr>
          <p:cNvPr id="2" name="Group 8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719426" y="1687513"/>
            <a:ext cx="300038" cy="457200"/>
            <a:chOff x="774" y="1582"/>
            <a:chExt cx="189" cy="288"/>
          </a:xfrm>
        </p:grpSpPr>
        <p:sp>
          <p:nvSpPr>
            <p:cNvPr id="192596" name="Text Box 8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74" y="1582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>
                  <a:solidFill>
                    <a:srgbClr val="0000FF"/>
                  </a:solidFill>
                  <a:cs typeface="Arial" charset="0"/>
                </a:rPr>
                <a:t>&lt;</a:t>
              </a:r>
            </a:p>
          </p:txBody>
        </p:sp>
        <p:sp>
          <p:nvSpPr>
            <p:cNvPr id="192597" name="Oval 8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82" y="1640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9" name="Oval 7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45879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Oval 7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37841" y="238818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Oval 8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903809" y="33391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Oval 8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712854" y="151664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37" grpId="0" animBg="1"/>
      <p:bldP spid="1926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1513" y="115200"/>
            <a:ext cx="8599715" cy="435600"/>
          </a:xfrm>
        </p:spPr>
        <p:txBody>
          <a:bodyPr>
            <a:noAutofit/>
          </a:bodyPr>
          <a:lstStyle/>
          <a:p>
            <a:r>
              <a:rPr lang="de-CH" sz="2600" dirty="0" smtClean="0"/>
              <a:t>T</a:t>
            </a:r>
            <a:r>
              <a:rPr lang="de-CH" sz="2600" noProof="0" dirty="0" err="1" smtClean="0"/>
              <a:t>opologisches</a:t>
            </a:r>
            <a:r>
              <a:rPr lang="de-CH" sz="2600" noProof="0" dirty="0" smtClean="0"/>
              <a:t> Sortieren: Endgültige Problemstellung</a:t>
            </a:r>
            <a:endParaRPr lang="de-CH" sz="2600" noProof="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076325"/>
            <a:ext cx="8142287" cy="1441450"/>
          </a:xfrm>
        </p:spPr>
        <p:txBody>
          <a:bodyPr/>
          <a:lstStyle/>
          <a:p>
            <a:pPr marL="0" indent="0"/>
            <a:r>
              <a:rPr lang="de-CH" sz="2800" b="1" noProof="0" dirty="0" smtClean="0">
                <a:solidFill>
                  <a:srgbClr val="993300"/>
                </a:solidFill>
              </a:rPr>
              <a:t>Aus einer partiellen Ordnung eine kompatible totale Ordnung erzeugen</a:t>
            </a:r>
            <a:endParaRPr lang="de-CH" sz="2800" b="1" noProof="0" dirty="0">
              <a:solidFill>
                <a:srgbClr val="993300"/>
              </a:solidFill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2912" y="3063875"/>
            <a:ext cx="8216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wobei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de-CH" sz="2800" dirty="0" smtClean="0"/>
              <a:t>Eine partielle Ordnung </a:t>
            </a:r>
            <a:r>
              <a:rPr lang="de-CH" sz="2800" i="1" dirty="0" smtClean="0">
                <a:solidFill>
                  <a:srgbClr val="0000FF"/>
                </a:solidFill>
              </a:rPr>
              <a:t>p</a:t>
            </a:r>
            <a:r>
              <a:rPr lang="de-CH" sz="2800" dirty="0" smtClean="0"/>
              <a:t> ist genau dann kompatibel mit einer totalen Ordnung </a:t>
            </a:r>
            <a:r>
              <a:rPr lang="de-CH" sz="2800" i="1" dirty="0" smtClean="0">
                <a:solidFill>
                  <a:srgbClr val="0000FF"/>
                </a:solidFill>
              </a:rPr>
              <a:t>t</a:t>
            </a:r>
            <a:r>
              <a:rPr lang="de-CH" sz="2800" dirty="0" smtClean="0"/>
              <a:t>, wenn</a:t>
            </a:r>
          </a:p>
          <a:p>
            <a:pPr>
              <a:lnSpc>
                <a:spcPct val="90000"/>
              </a:lnSpc>
            </a:pPr>
            <a:r>
              <a:rPr lang="de-CH" sz="2800" dirty="0" smtClean="0">
                <a:solidFill>
                  <a:srgbClr val="A50021"/>
                </a:solidFill>
              </a:rPr>
              <a:t>		 </a:t>
            </a:r>
            <a:endParaRPr lang="de-CH" sz="2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753360" y="5364480"/>
            <a:ext cx="1574800" cy="6705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A50021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sym typeface="Symbol" pitchFamily="18" charset="2"/>
              </a:rPr>
              <a:t> </a:t>
            </a:r>
            <a:r>
              <a:rPr lang="en-US" sz="2800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</a:rPr>
              <a:t>t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sz="2800" noProof="0" dirty="0" smtClean="0"/>
              <a:t>Von Bedingungen zu partiellen Ordnungen</a:t>
            </a:r>
            <a:endParaRPr lang="de-CH" sz="2800" noProof="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462" y="1327150"/>
            <a:ext cx="8173265" cy="4699939"/>
          </a:xfrm>
        </p:spPr>
        <p:txBody>
          <a:bodyPr/>
          <a:lstStyle/>
          <a:p>
            <a:r>
              <a:rPr lang="de-CH" noProof="0" dirty="0" smtClean="0"/>
              <a:t>Ist eine </a:t>
            </a:r>
            <a:r>
              <a:rPr lang="de-CH" dirty="0" smtClean="0"/>
              <a:t>durch folgende Menge von Bedingungen definierte Relation, wie zum Beispiel</a:t>
            </a:r>
            <a:endParaRPr lang="de-CH" noProof="0" dirty="0" smtClean="0"/>
          </a:p>
          <a:p>
            <a:r>
              <a:rPr lang="de-CH" b="1" i="1" noProof="0" dirty="0" smtClean="0">
                <a:solidFill>
                  <a:srgbClr val="0000FF"/>
                </a:solidFill>
              </a:rPr>
              <a:t>	</a:t>
            </a:r>
            <a:r>
              <a:rPr lang="de-CH" b="1" i="1" noProof="0" dirty="0" smtClean="0">
                <a:solidFill>
                  <a:srgbClr val="006600"/>
                </a:solidFill>
              </a:rPr>
              <a:t>bedingungen</a:t>
            </a:r>
            <a:r>
              <a:rPr lang="de-CH" i="1" noProof="0" dirty="0" smtClean="0">
                <a:solidFill>
                  <a:srgbClr val="0000FF"/>
                </a:solidFill>
              </a:rPr>
              <a:t> =</a:t>
            </a:r>
            <a:br>
              <a:rPr lang="de-CH" i="1" noProof="0" dirty="0" smtClean="0">
                <a:solidFill>
                  <a:srgbClr val="0000FF"/>
                </a:solidFill>
              </a:rPr>
            </a:br>
            <a:r>
              <a:rPr lang="de-CH" i="1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0000FF"/>
                </a:solidFill>
              </a:rPr>
              <a:t>{[</a:t>
            </a:r>
            <a:r>
              <a:rPr lang="de-CH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noProof="0" dirty="0" smtClean="0">
                <a:solidFill>
                  <a:srgbClr val="0000FF"/>
                </a:solidFill>
              </a:rPr>
              <a:t>],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Üetliberg, Essen</a:t>
            </a:r>
            <a:r>
              <a:rPr lang="de-CH" noProof="0" dirty="0" smtClean="0">
                <a:solidFill>
                  <a:srgbClr val="0000FF"/>
                </a:solidFill>
              </a:rPr>
              <a:t>],		[</a:t>
            </a:r>
            <a:r>
              <a:rPr lang="de-CH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noProof="0" dirty="0" smtClean="0">
                <a:solidFill>
                  <a:srgbClr val="0000FF"/>
                </a:solidFill>
              </a:rPr>
              <a:t>], [</a:t>
            </a:r>
            <a:r>
              <a:rPr lang="de-CH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noProof="0" dirty="0" smtClean="0"/>
          </a:p>
          <a:p>
            <a:r>
              <a:rPr lang="de-CH" dirty="0" smtClean="0"/>
              <a:t>i</a:t>
            </a:r>
            <a:r>
              <a:rPr lang="de-CH" noProof="0" dirty="0" err="1" smtClean="0"/>
              <a:t>mmer</a:t>
            </a:r>
            <a:r>
              <a:rPr lang="de-CH" noProof="0" dirty="0" smtClean="0"/>
              <a:t> eine partielle Ordnung?</a:t>
            </a:r>
          </a:p>
          <a:p>
            <a:endParaRPr lang="de-CH" noProof="0" dirty="0">
              <a:solidFill>
                <a:srgbClr val="0000FF"/>
              </a:solidFill>
            </a:endParaRPr>
          </a:p>
        </p:txBody>
      </p:sp>
      <p:sp>
        <p:nvSpPr>
          <p:cNvPr id="19559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90308" y="4276725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3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563938" y="5046566"/>
            <a:ext cx="1330942" cy="700184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5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1968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59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1950" y="436245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>
                <a:solidFill>
                  <a:srgbClr val="0000FF"/>
                </a:solidFill>
                <a:latin typeface="+mn-lt"/>
              </a:rPr>
              <a:t>Üetliberg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53074" y="5399088"/>
            <a:ext cx="1355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599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853238" y="5006975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560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21250" y="5138738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87143" y="5133975"/>
            <a:ext cx="13498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5602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9521" y="5130800"/>
            <a:ext cx="1021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Oval 7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41202" y="417798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0" name="Oval 7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458" y="570179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1" name="Oval 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29222" y="493690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2" name="Oval 7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12786" y="493433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3" name="Oval 7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27826" y="494378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/>
              <a:t>Potenzen und transitive Hülle von Relationen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5825"/>
            <a:ext cx="8723312" cy="1136650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/>
          </a:p>
        </p:txBody>
      </p:sp>
      <p:sp>
        <p:nvSpPr>
          <p:cNvPr id="19866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5893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19500" y="2392363"/>
            <a:ext cx="4737100" cy="1470025"/>
            <a:chOff x="2280" y="1550"/>
            <a:chExt cx="2984" cy="926"/>
          </a:xfrm>
        </p:grpSpPr>
        <p:sp>
          <p:nvSpPr>
            <p:cNvPr id="198664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65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67" name="Line 1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71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198673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198674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grpSp>
        <p:nvGrpSpPr>
          <p:cNvPr id="3" name="Group 3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198687" name="Line 3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88" name="Line 3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89" name="Line 3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198690" name="Line 3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19869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339966"/>
                </a:solidFill>
                <a:latin typeface="+mn-lt"/>
              </a:rPr>
              <a:t>r</a:t>
            </a:r>
            <a:r>
              <a:rPr lang="en-US" sz="900" i="1" dirty="0">
                <a:solidFill>
                  <a:srgbClr val="339966"/>
                </a:solidFill>
                <a:latin typeface="+mn-lt"/>
              </a:rPr>
              <a:t> </a:t>
            </a:r>
            <a:r>
              <a:rPr lang="en-US" sz="2000" baseline="30000" dirty="0">
                <a:solidFill>
                  <a:srgbClr val="339966"/>
                </a:solidFill>
                <a:latin typeface="+mn-lt"/>
              </a:rPr>
              <a:t>1</a:t>
            </a:r>
          </a:p>
        </p:txBody>
      </p:sp>
      <p:sp>
        <p:nvSpPr>
          <p:cNvPr id="198701" name="Freeform 45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4" name="Freeform 4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5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98707" name="Freeform 5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8" name="Freeform 5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09" name="Text Box 5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+mn-lt"/>
              </a:rPr>
              <a:t>3</a:t>
            </a:r>
          </a:p>
        </p:txBody>
      </p:sp>
      <p:sp>
        <p:nvSpPr>
          <p:cNvPr id="198712" name="Freeform 56"/>
          <p:cNvSpPr>
            <a:spLocks/>
          </p:cNvSpPr>
          <p:nvPr>
            <p:custDataLst>
              <p:tags r:id="rId17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98713" name="Text Box 5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" y="4364099"/>
            <a:ext cx="6619875" cy="24006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defTabSz="504825">
              <a:tabLst>
                <a:tab pos="1790700" algn="l"/>
              </a:tabLst>
            </a:pPr>
            <a:r>
              <a:rPr lang="en-US" sz="2400" dirty="0">
                <a:latin typeface="+mn-lt"/>
              </a:rPr>
              <a:t>Transitive </a:t>
            </a:r>
            <a:r>
              <a:rPr lang="en-US" sz="2400" dirty="0" err="1" smtClean="0">
                <a:latin typeface="+mn-lt"/>
              </a:rPr>
              <a:t>Hülle</a:t>
            </a:r>
            <a:r>
              <a:rPr lang="en-US" sz="2400" dirty="0" smtClean="0">
                <a:latin typeface="+mn-lt"/>
              </a:rPr>
              <a:t> 		(</a:t>
            </a:r>
            <a:r>
              <a:rPr lang="en-US" sz="2400" i="1" dirty="0" smtClean="0">
                <a:solidFill>
                  <a:srgbClr val="993300"/>
                </a:solidFill>
                <a:latin typeface="+mn-lt"/>
              </a:rPr>
              <a:t>Transitive closure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  <a:p>
            <a:pPr marL="342900" indent="-342900" defTabSz="504825">
              <a:tabLst>
                <a:tab pos="1790700" algn="l"/>
              </a:tabLst>
            </a:pP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=       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1  </a:t>
            </a:r>
            <a:r>
              <a:rPr lang="en-US" sz="24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sz="2400" i="1" dirty="0">
                <a:solidFill>
                  <a:srgbClr val="006600"/>
                </a:solidFill>
                <a:latin typeface="+mn-lt"/>
              </a:rPr>
              <a:t>r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2  </a:t>
            </a:r>
            <a:r>
              <a:rPr lang="en-US" sz="2400" b="1" dirty="0">
                <a:solidFill>
                  <a:srgbClr val="0000FF"/>
                </a:solidFill>
                <a:latin typeface="+mn-lt"/>
                <a:sym typeface="Symbol" pitchFamily="18" charset="2"/>
              </a:rPr>
              <a:t> </a:t>
            </a:r>
            <a:r>
              <a:rPr lang="en-US" sz="2400" i="1" dirty="0" smtClean="0">
                <a:solidFill>
                  <a:srgbClr val="0000FF"/>
                </a:solidFill>
                <a:latin typeface="+mn-lt"/>
              </a:rPr>
              <a:t>...</a:t>
            </a:r>
          </a:p>
          <a:p>
            <a:pPr marL="342900" indent="-342900" defTabSz="504825">
              <a:tabLst>
                <a:tab pos="1790700" algn="l"/>
              </a:tabLst>
            </a:pPr>
            <a:r>
              <a:rPr lang="en-US" i="1" dirty="0" smtClean="0">
                <a:solidFill>
                  <a:srgbClr val="0000FF"/>
                </a:solidFill>
                <a:latin typeface="+mn-lt"/>
              </a:rPr>
              <a:t>		-- </a:t>
            </a:r>
            <a:r>
              <a:rPr lang="en-US" dirty="0" err="1" smtClean="0">
                <a:latin typeface="+mn-lt"/>
              </a:rPr>
              <a:t>I</a:t>
            </a:r>
            <a:r>
              <a:rPr lang="en-US" sz="2400" dirty="0" err="1" smtClean="0">
                <a:latin typeface="+mn-lt"/>
              </a:rPr>
              <a:t>mmer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transitiv</a:t>
            </a:r>
            <a:endParaRPr lang="en-US" sz="2400" dirty="0">
              <a:latin typeface="+mn-lt"/>
            </a:endParaRPr>
          </a:p>
          <a:p>
            <a:pPr marL="342900" indent="-342900" defTabSz="504825">
              <a:spcBef>
                <a:spcPct val="50000"/>
              </a:spcBef>
              <a:tabLst>
                <a:tab pos="179070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89919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26729" y="3782471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61519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67137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403528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99" grpId="0"/>
      <p:bldP spid="198701" grpId="0" animBg="1"/>
      <p:bldP spid="198704" grpId="0" animBg="1"/>
      <p:bldP spid="198705" grpId="0"/>
      <p:bldP spid="198705" grpId="1"/>
      <p:bldP spid="198707" grpId="0" animBg="1"/>
      <p:bldP spid="198708" grpId="0" animBg="1"/>
      <p:bldP spid="198709" grpId="0"/>
      <p:bldP spid="198709" grpId="1"/>
      <p:bldP spid="198712" grpId="0" animBg="1"/>
      <p:bldP spid="1987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10513" cy="435600"/>
          </a:xfrm>
        </p:spPr>
        <p:txBody>
          <a:bodyPr/>
          <a:lstStyle/>
          <a:p>
            <a:r>
              <a:rPr lang="de-CH" sz="2800" noProof="0" dirty="0" smtClean="0">
                <a:solidFill>
                  <a:srgbClr val="800000"/>
                </a:solidFill>
              </a:rPr>
              <a:t>Reflexive</a:t>
            </a:r>
            <a:r>
              <a:rPr lang="de-CH" sz="2800" noProof="0" dirty="0" smtClean="0"/>
              <a:t> transitive Hülle</a:t>
            </a:r>
            <a:endParaRPr lang="de-CH" sz="2800" noProof="0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9863" y="885825"/>
            <a:ext cx="8723312" cy="5432425"/>
          </a:xfrm>
        </p:spPr>
        <p:txBody>
          <a:bodyPr/>
          <a:lstStyle/>
          <a:p>
            <a:pPr marL="533400" indent="-533400"/>
            <a:endParaRPr lang="de-CH" i="1" noProof="0" dirty="0" smtClean="0">
              <a:solidFill>
                <a:srgbClr val="006600"/>
              </a:solidFill>
            </a:endParaRP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6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+1 </a:t>
            </a:r>
            <a:r>
              <a:rPr lang="de-CH" i="1" noProof="0" dirty="0" smtClean="0">
                <a:solidFill>
                  <a:srgbClr val="0000FF"/>
                </a:solidFill>
              </a:rPr>
              <a:t>=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i="1" baseline="30000" noProof="0" dirty="0" smtClean="0">
                <a:solidFill>
                  <a:srgbClr val="0000FF"/>
                </a:solidFill>
              </a:rPr>
              <a:t>i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      </a:t>
            </a:r>
            <a:r>
              <a:rPr lang="de-CH" noProof="0" dirty="0" smtClean="0"/>
              <a:t>wobei </a:t>
            </a:r>
            <a:r>
              <a:rPr lang="de-CH" noProof="0" dirty="0" smtClean="0">
                <a:solidFill>
                  <a:srgbClr val="0000FF"/>
                </a:solidFill>
              </a:rPr>
              <a:t>;</a:t>
            </a:r>
            <a:r>
              <a:rPr lang="de-CH" noProof="0" dirty="0" smtClean="0"/>
              <a:t> die Zusammensetzung ist</a:t>
            </a:r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/>
            <a:endParaRPr lang="de-CH" noProof="0" dirty="0" smtClean="0"/>
          </a:p>
          <a:p>
            <a:pPr marL="533400" indent="-533400">
              <a:spcBef>
                <a:spcPts val="0"/>
              </a:spcBef>
            </a:pPr>
            <a:endParaRPr lang="de-CH" noProof="0" dirty="0" smtClean="0"/>
          </a:p>
          <a:p>
            <a:pPr marL="533400" indent="-533400"/>
            <a:r>
              <a:rPr lang="de-CH" noProof="0" dirty="0" smtClean="0"/>
              <a:t>Transitive Hülle</a:t>
            </a:r>
          </a:p>
          <a:p>
            <a:pPr marL="533400" indent="-533400"/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+ </a:t>
            </a:r>
            <a:r>
              <a:rPr lang="de-CH" i="1" noProof="0" dirty="0" smtClean="0">
                <a:solidFill>
                  <a:srgbClr val="0000FF"/>
                </a:solidFill>
              </a:rPr>
              <a:t>=        </a:t>
            </a:r>
            <a:r>
              <a:rPr lang="de-CH" baseline="30000" noProof="0" dirty="0" smtClean="0">
                <a:solidFill>
                  <a:srgbClr val="0000FF"/>
                </a:solidFill>
              </a:rPr>
              <a:t>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1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 </a:t>
            </a:r>
            <a:r>
              <a:rPr lang="de-CH" i="1" noProof="0" dirty="0" smtClean="0">
                <a:solidFill>
                  <a:srgbClr val="006600"/>
                </a:solidFill>
              </a:rPr>
              <a:t>r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aseline="30000" noProof="0" dirty="0" smtClean="0">
                <a:solidFill>
                  <a:srgbClr val="0000FF"/>
                </a:solidFill>
              </a:rPr>
              <a:t>2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 </a:t>
            </a:r>
            <a:r>
              <a:rPr lang="de-CH" i="1" noProof="0" dirty="0" smtClean="0">
                <a:solidFill>
                  <a:srgbClr val="0000FF"/>
                </a:solidFill>
              </a:rPr>
              <a:t>... </a:t>
            </a:r>
            <a:r>
              <a:rPr lang="de-CH" noProof="0" dirty="0" smtClean="0"/>
              <a:t>im</a:t>
            </a:r>
            <a:r>
              <a:rPr lang="de-CH" dirty="0" err="1" smtClean="0"/>
              <a:t>mer</a:t>
            </a:r>
            <a:r>
              <a:rPr lang="de-CH" dirty="0" smtClean="0"/>
              <a:t> transitiv</a:t>
            </a:r>
            <a:endParaRPr lang="de-CH" noProof="0" dirty="0"/>
          </a:p>
        </p:txBody>
      </p:sp>
      <p:sp>
        <p:nvSpPr>
          <p:cNvPr id="3205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89325" y="251777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5350" y="3433763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76813" y="3294063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0825" y="3289300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67738" y="2936875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grpSp>
        <p:nvGrpSpPr>
          <p:cNvPr id="2" name="Group 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14738" y="2392363"/>
            <a:ext cx="4737100" cy="1470025"/>
            <a:chOff x="2280" y="1550"/>
            <a:chExt cx="2984" cy="926"/>
          </a:xfrm>
        </p:grpSpPr>
        <p:sp>
          <p:nvSpPr>
            <p:cNvPr id="320527" name="Line 1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28" name="Line 16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29" name="Line 1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30" name="Line 1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32053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64513" y="4867275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339966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339966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339966"/>
                </a:solidFill>
                <a:latin typeface="+mn-lt"/>
              </a:rPr>
              <a:t>1</a:t>
            </a:r>
          </a:p>
        </p:txBody>
      </p:sp>
      <p:sp>
        <p:nvSpPr>
          <p:cNvPr id="320532" name="Freeform 2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73475" y="2401888"/>
            <a:ext cx="2989263" cy="6810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200" y="30"/>
              </a:cxn>
              <a:cxn ang="0">
                <a:pos x="1678" y="188"/>
              </a:cxn>
              <a:cxn ang="0">
                <a:pos x="1883" y="429"/>
              </a:cxn>
            </a:cxnLst>
            <a:rect l="0" t="0" r="r" b="b"/>
            <a:pathLst>
              <a:path w="1883" h="429">
                <a:moveTo>
                  <a:pt x="0" y="10"/>
                </a:moveTo>
                <a:cubicBezTo>
                  <a:pt x="200" y="13"/>
                  <a:pt x="920" y="0"/>
                  <a:pt x="1200" y="30"/>
                </a:cubicBezTo>
                <a:cubicBezTo>
                  <a:pt x="1480" y="60"/>
                  <a:pt x="1565" y="121"/>
                  <a:pt x="1678" y="188"/>
                </a:cubicBezTo>
                <a:cubicBezTo>
                  <a:pt x="1792" y="255"/>
                  <a:pt x="1840" y="379"/>
                  <a:pt x="1883" y="42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3" name="Freeform 2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086350" y="3152775"/>
            <a:ext cx="3224213" cy="87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4" y="486"/>
              </a:cxn>
              <a:cxn ang="0">
                <a:pos x="1650" y="393"/>
              </a:cxn>
              <a:cxn ang="0">
                <a:pos x="2031" y="41"/>
              </a:cxn>
            </a:cxnLst>
            <a:rect l="0" t="0" r="r" b="b"/>
            <a:pathLst>
              <a:path w="2031" h="551">
                <a:moveTo>
                  <a:pt x="0" y="0"/>
                </a:moveTo>
                <a:cubicBezTo>
                  <a:pt x="125" y="81"/>
                  <a:pt x="479" y="421"/>
                  <a:pt x="754" y="486"/>
                </a:cubicBezTo>
                <a:cubicBezTo>
                  <a:pt x="1029" y="551"/>
                  <a:pt x="1437" y="467"/>
                  <a:pt x="1650" y="393"/>
                </a:cubicBezTo>
                <a:cubicBezTo>
                  <a:pt x="1863" y="319"/>
                  <a:pt x="1952" y="114"/>
                  <a:pt x="2031" y="41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4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2925" y="5238750"/>
            <a:ext cx="722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9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320535" name="Freeform 2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665538" y="3259138"/>
            <a:ext cx="4751387" cy="1020762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509" y="560"/>
              </a:cxn>
              <a:cxn ang="0">
                <a:pos x="1145" y="638"/>
              </a:cxn>
              <a:cxn ang="0">
                <a:pos x="2101" y="590"/>
              </a:cxn>
              <a:cxn ang="0">
                <a:pos x="2705" y="360"/>
              </a:cxn>
              <a:cxn ang="0">
                <a:pos x="2993" y="0"/>
              </a:cxn>
            </a:cxnLst>
            <a:rect l="0" t="0" r="r" b="b"/>
            <a:pathLst>
              <a:path w="2993" h="643">
                <a:moveTo>
                  <a:pt x="0" y="411"/>
                </a:moveTo>
                <a:cubicBezTo>
                  <a:pt x="85" y="436"/>
                  <a:pt x="318" y="522"/>
                  <a:pt x="509" y="560"/>
                </a:cubicBezTo>
                <a:cubicBezTo>
                  <a:pt x="700" y="598"/>
                  <a:pt x="880" y="633"/>
                  <a:pt x="1145" y="638"/>
                </a:cubicBezTo>
                <a:cubicBezTo>
                  <a:pt x="1410" y="643"/>
                  <a:pt x="1841" y="636"/>
                  <a:pt x="2101" y="590"/>
                </a:cubicBezTo>
                <a:cubicBezTo>
                  <a:pt x="2361" y="544"/>
                  <a:pt x="2556" y="458"/>
                  <a:pt x="2705" y="360"/>
                </a:cubicBezTo>
                <a:cubicBezTo>
                  <a:pt x="2854" y="262"/>
                  <a:pt x="2933" y="75"/>
                  <a:pt x="2993" y="0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6" name="Freeform 2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3736975" y="2146300"/>
            <a:ext cx="4697413" cy="908050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088" y="17"/>
              </a:cxn>
              <a:cxn ang="0">
                <a:pos x="2078" y="68"/>
              </a:cxn>
              <a:cxn ang="0">
                <a:pos x="2686" y="289"/>
              </a:cxn>
              <a:cxn ang="0">
                <a:pos x="2959" y="572"/>
              </a:cxn>
            </a:cxnLst>
            <a:rect l="0" t="0" r="r" b="b"/>
            <a:pathLst>
              <a:path w="2959" h="572">
                <a:moveTo>
                  <a:pt x="0" y="169"/>
                </a:moveTo>
                <a:cubicBezTo>
                  <a:pt x="370" y="102"/>
                  <a:pt x="742" y="34"/>
                  <a:pt x="1088" y="17"/>
                </a:cubicBezTo>
                <a:cubicBezTo>
                  <a:pt x="1435" y="0"/>
                  <a:pt x="1812" y="23"/>
                  <a:pt x="2078" y="68"/>
                </a:cubicBezTo>
                <a:cubicBezTo>
                  <a:pt x="2344" y="113"/>
                  <a:pt x="2539" y="205"/>
                  <a:pt x="2686" y="289"/>
                </a:cubicBezTo>
                <a:cubicBezTo>
                  <a:pt x="2833" y="373"/>
                  <a:pt x="2902" y="513"/>
                  <a:pt x="2959" y="572"/>
                </a:cubicBezTo>
              </a:path>
            </a:pathLst>
          </a:custGeom>
          <a:noFill/>
          <a:ln w="22225" cap="flat">
            <a:solidFill>
              <a:srgbClr val="FF99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37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51813" y="5686425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FF9900"/>
                </a:solidFill>
                <a:latin typeface="+mn-lt"/>
              </a:rPr>
              <a:t>r</a:t>
            </a:r>
            <a:r>
              <a:rPr lang="en-US" sz="900" i="1">
                <a:solidFill>
                  <a:srgbClr val="FF9900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rgbClr val="FF9900"/>
                </a:solidFill>
                <a:latin typeface="+mn-lt"/>
              </a:rPr>
              <a:t>3</a:t>
            </a:r>
          </a:p>
        </p:txBody>
      </p:sp>
      <p:sp>
        <p:nvSpPr>
          <p:cNvPr id="320538" name="Freeform 26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3709988" y="3251200"/>
            <a:ext cx="2954337" cy="67468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129" y="24"/>
              </a:cxn>
              <a:cxn ang="0">
                <a:pos x="1587" y="173"/>
              </a:cxn>
              <a:cxn ang="0">
                <a:pos x="1783" y="399"/>
              </a:cxn>
            </a:cxnLst>
            <a:rect l="0" t="0" r="r" b="b"/>
            <a:pathLst>
              <a:path w="1783" h="399">
                <a:moveTo>
                  <a:pt x="0" y="26"/>
                </a:moveTo>
                <a:cubicBezTo>
                  <a:pt x="188" y="26"/>
                  <a:pt x="864" y="0"/>
                  <a:pt x="1129" y="24"/>
                </a:cubicBezTo>
                <a:cubicBezTo>
                  <a:pt x="1394" y="48"/>
                  <a:pt x="1478" y="110"/>
                  <a:pt x="1587" y="173"/>
                </a:cubicBezTo>
                <a:cubicBezTo>
                  <a:pt x="1696" y="236"/>
                  <a:pt x="1742" y="352"/>
                  <a:pt x="1783" y="399"/>
                </a:cubicBezTo>
              </a:path>
            </a:pathLst>
          </a:custGeom>
          <a:noFill/>
          <a:ln w="22225" cap="flat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20544" name="Freeform 32"/>
          <p:cNvSpPr>
            <a:spLocks/>
          </p:cNvSpPr>
          <p:nvPr>
            <p:custDataLst>
              <p:tags r:id="rId17"/>
            </p:custDataLst>
          </p:nvPr>
        </p:nvSpPr>
        <p:spPr bwMode="auto">
          <a:xfrm rot="11515574">
            <a:off x="3421063" y="189230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5" name="Freeform 33"/>
          <p:cNvSpPr>
            <a:spLocks/>
          </p:cNvSpPr>
          <p:nvPr>
            <p:custDataLst>
              <p:tags r:id="rId18"/>
            </p:custDataLst>
          </p:nvPr>
        </p:nvSpPr>
        <p:spPr bwMode="auto">
          <a:xfrm rot="5983419">
            <a:off x="3074194" y="3615532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6" name="Freeform 34"/>
          <p:cNvSpPr>
            <a:spLocks/>
          </p:cNvSpPr>
          <p:nvPr>
            <p:custDataLst>
              <p:tags r:id="rId19"/>
            </p:custDataLst>
          </p:nvPr>
        </p:nvSpPr>
        <p:spPr bwMode="auto">
          <a:xfrm rot="11515574">
            <a:off x="4878388" y="26352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7" name="Freeform 35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1515574">
            <a:off x="6599238" y="2609850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8" name="Freeform 36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1515574">
            <a:off x="8320088" y="2543175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320549" name="AutoShape 3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166100" y="4459288"/>
            <a:ext cx="754063" cy="44267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800" i="1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aseline="30000">
                <a:solidFill>
                  <a:schemeClr val="accent2"/>
                </a:solidFill>
                <a:latin typeface="+mn-lt"/>
              </a:rPr>
              <a:t>0</a:t>
            </a:r>
          </a:p>
        </p:txBody>
      </p:sp>
      <p:sp>
        <p:nvSpPr>
          <p:cNvPr id="320551" name="AutoShape 3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6850" y="5427980"/>
            <a:ext cx="7873359" cy="122586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de-CH" dirty="0" smtClean="0">
                <a:solidFill>
                  <a:srgbClr val="993300"/>
                </a:solidFill>
                <a:latin typeface="+mn-lt"/>
              </a:rPr>
              <a:t>r</a:t>
            </a:r>
            <a:r>
              <a:rPr lang="de-CH" sz="2400" dirty="0" smtClean="0">
                <a:solidFill>
                  <a:srgbClr val="993300"/>
                </a:solidFill>
                <a:latin typeface="+mn-lt"/>
              </a:rPr>
              <a:t>eflexive</a:t>
            </a:r>
            <a:r>
              <a:rPr lang="de-CH" sz="2400" dirty="0" smtClean="0">
                <a:latin typeface="+mn-lt"/>
              </a:rPr>
              <a:t> transitive Hülle:</a:t>
            </a:r>
          </a:p>
          <a:p>
            <a:pPr>
              <a:spcBef>
                <a:spcPts val="0"/>
              </a:spcBef>
            </a:pP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400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*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0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1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   </a:t>
            </a:r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2  </a:t>
            </a:r>
            <a:r>
              <a:rPr lang="de-CH" sz="24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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...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0000FF"/>
                </a:solidFill>
                <a:latin typeface="+mn-lt"/>
              </a:rPr>
              <a:t>		</a:t>
            </a:r>
            <a:r>
              <a:rPr lang="de-CH" dirty="0" smtClean="0">
                <a:latin typeface="+mn-lt"/>
              </a:rPr>
              <a:t>-- Immer transitiv</a:t>
            </a:r>
            <a:r>
              <a:rPr lang="de-CH" sz="2400" dirty="0" smtClean="0">
                <a:latin typeface="+mn-lt"/>
              </a:rPr>
              <a:t> </a:t>
            </a:r>
            <a:r>
              <a:rPr lang="de-CH" b="1" dirty="0" smtClean="0">
                <a:latin typeface="+mn-lt"/>
              </a:rPr>
              <a:t>u</a:t>
            </a:r>
            <a:r>
              <a:rPr lang="de-CH" sz="2400" b="1" dirty="0" smtClean="0">
                <a:latin typeface="+mn-lt"/>
              </a:rPr>
              <a:t>nd </a:t>
            </a:r>
            <a:r>
              <a:rPr lang="de-CH" sz="2400" b="1" dirty="0" smtClean="0">
                <a:solidFill>
                  <a:srgbClr val="993300"/>
                </a:solidFill>
                <a:latin typeface="+mn-lt"/>
              </a:rPr>
              <a:t>reflexiv</a:t>
            </a:r>
            <a:endParaRPr lang="de-CH" b="1" dirty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320552" name="AutoShap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9863" y="760668"/>
            <a:ext cx="8549594" cy="51077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 algn="ctr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de-CH" sz="2400" i="1" dirty="0" smtClean="0">
                <a:solidFill>
                  <a:srgbClr val="006600"/>
                </a:solidFill>
                <a:latin typeface="+mn-lt"/>
              </a:rPr>
              <a:t>r</a:t>
            </a:r>
            <a:r>
              <a:rPr lang="de-CH" sz="1200" dirty="0" smtClean="0">
                <a:latin typeface="+mn-lt"/>
              </a:rPr>
              <a:t> </a:t>
            </a:r>
            <a:r>
              <a:rPr lang="de-CH" sz="2400" baseline="30000" dirty="0" smtClean="0">
                <a:solidFill>
                  <a:srgbClr val="0000FF"/>
                </a:solidFill>
                <a:latin typeface="+mn-lt"/>
              </a:rPr>
              <a:t>0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= </a:t>
            </a:r>
            <a:r>
              <a:rPr lang="de-CH" sz="2400" i="1" dirty="0" err="1" smtClean="0">
                <a:solidFill>
                  <a:srgbClr val="006600"/>
                </a:solidFill>
                <a:latin typeface="+mn-lt"/>
              </a:rPr>
              <a:t>id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X </a:t>
            </a:r>
            <a:r>
              <a:rPr lang="de-CH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 	   </a:t>
            </a:r>
            <a:r>
              <a:rPr lang="de-CH" sz="2400" dirty="0" smtClean="0">
                <a:latin typeface="+mn-lt"/>
              </a:rPr>
              <a:t>wobei </a:t>
            </a:r>
            <a:r>
              <a:rPr lang="de-CH" sz="2400" i="1" dirty="0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de-CH" sz="2400" dirty="0" smtClean="0">
                <a:latin typeface="+mn-lt"/>
              </a:rPr>
              <a:t> die </a:t>
            </a:r>
            <a:r>
              <a:rPr lang="de-CH" dirty="0" smtClean="0">
                <a:latin typeface="+mn-lt"/>
              </a:rPr>
              <a:t>zugrunde liegende Menge ist</a:t>
            </a:r>
            <a:endParaRPr lang="de-CH" b="1" dirty="0">
              <a:latin typeface="+mn-lt"/>
            </a:endParaRPr>
          </a:p>
        </p:txBody>
      </p:sp>
      <p:grpSp>
        <p:nvGrpSpPr>
          <p:cNvPr id="3" name="Group 6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608388" y="2147888"/>
            <a:ext cx="4819650" cy="2133600"/>
            <a:chOff x="2273" y="1481"/>
            <a:chExt cx="3036" cy="1344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320565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6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7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320568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320569" name="Freeform 5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0" name="Freeform 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1" name="Freeform 59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2" name="Freeform 60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2225" cap="flat">
              <a:solidFill>
                <a:srgbClr val="FF990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20573" name="Freeform 6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46" name="Oval 7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7353" y="231136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7" name="Oval 7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34163" y="375730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8" name="Oval 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68953" y="3021324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9" name="Oval 7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78806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50" name="Oval 7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410962" y="304362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3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44" grpId="0" animBg="1"/>
      <p:bldP spid="320545" grpId="0" animBg="1"/>
      <p:bldP spid="320546" grpId="0" animBg="1"/>
      <p:bldP spid="320547" grpId="0" animBg="1"/>
      <p:bldP spid="320548" grpId="0" animBg="1"/>
      <p:bldP spid="320549" grpId="0" animBg="1"/>
      <p:bldP spid="320549" grpId="1" animBg="1"/>
      <p:bldP spid="320551" grpId="0" animBg="1"/>
      <p:bldP spid="32055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3" name="AutoShape 10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7268" y="1980844"/>
            <a:ext cx="2955925" cy="488036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tIns="108000" bIns="108000" anchor="ctr"/>
          <a:lstStyle/>
          <a:p>
            <a:endParaRPr lang="de-CH">
              <a:latin typeface="+mn-lt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120062" cy="435600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Azyklische</a:t>
            </a:r>
            <a:r>
              <a:rPr lang="de-CH" noProof="0" dirty="0" smtClean="0"/>
              <a:t> </a:t>
            </a:r>
            <a:r>
              <a:rPr lang="de-CH" dirty="0" err="1" smtClean="0"/>
              <a:t>R</a:t>
            </a:r>
            <a:r>
              <a:rPr lang="de-CH" noProof="0" dirty="0" err="1" smtClean="0"/>
              <a:t>elation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4340" y="1978996"/>
            <a:ext cx="3917659" cy="507781"/>
          </a:xfrm>
        </p:spPr>
        <p:txBody>
          <a:bodyPr bIns="180000"/>
          <a:lstStyle/>
          <a:p>
            <a:r>
              <a:rPr lang="de-CH" i="1" noProof="0" dirty="0" smtClean="0">
                <a:solidFill>
                  <a:srgbClr val="0000FF"/>
                </a:solidFill>
              </a:rPr>
              <a:t>	r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sz="900" i="1" noProof="0" dirty="0" smtClean="0">
                <a:solidFill>
                  <a:srgbClr val="0000FF"/>
                </a:solidFill>
              </a:rPr>
              <a:t> </a:t>
            </a:r>
            <a:r>
              <a:rPr lang="de-CH" sz="2800" baseline="30000" noProof="0" dirty="0" smtClean="0">
                <a:solidFill>
                  <a:srgbClr val="0000FF"/>
                </a:solidFill>
              </a:rPr>
              <a:t>+</a:t>
            </a:r>
            <a:r>
              <a:rPr lang="de-CH" baseline="30000" noProof="0" dirty="0" smtClean="0">
                <a:solidFill>
                  <a:srgbClr val="0000FF"/>
                </a:solidFill>
              </a:rPr>
              <a:t>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  </a:t>
            </a:r>
            <a:r>
              <a:rPr lang="de-CH" b="1" i="1" noProof="0" dirty="0" err="1" smtClean="0">
                <a:solidFill>
                  <a:srgbClr val="800000"/>
                </a:solidFill>
              </a:rPr>
              <a:t>id</a:t>
            </a:r>
            <a:r>
              <a:rPr lang="de-CH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[</a:t>
            </a:r>
            <a:r>
              <a:rPr lang="de-CH" i="1" noProof="0" dirty="0" smtClean="0">
                <a:solidFill>
                  <a:srgbClr val="800000"/>
                </a:solidFill>
              </a:rPr>
              <a:t>X</a:t>
            </a:r>
            <a:r>
              <a:rPr lang="de-CH" sz="1600" i="1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>
                <a:solidFill>
                  <a:srgbClr val="800000"/>
                </a:solidFill>
              </a:rPr>
              <a:t>]</a:t>
            </a:r>
            <a:r>
              <a:rPr lang="de-CH" noProof="0" dirty="0" smtClean="0">
                <a:solidFill>
                  <a:srgbClr val="0000FF"/>
                </a:solidFill>
              </a:rPr>
              <a:t>   =   </a:t>
            </a:r>
            <a:r>
              <a:rPr lang="de-CH" b="1" noProof="0" dirty="0" smtClean="0">
                <a:solidFill>
                  <a:srgbClr val="0000FF"/>
                </a:solidFill>
                <a:sym typeface="Symbol" pitchFamily="18" charset="2"/>
              </a:rPr>
              <a:t></a:t>
            </a:r>
            <a:endParaRPr lang="de-CH" b="1" noProof="0" dirty="0" smtClean="0">
              <a:sym typeface="Symbol" pitchFamily="18" charset="2"/>
            </a:endParaRPr>
          </a:p>
          <a:p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206951" name="Text Box 10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2495" y="5584872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 err="1" smtClean="0">
                <a:solidFill>
                  <a:schemeClr val="accent2"/>
                </a:solidFill>
                <a:latin typeface="+mn-lt"/>
              </a:rPr>
              <a:t>vor</a:t>
            </a:r>
            <a:r>
              <a:rPr lang="en-US" sz="2400" b="1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3600" baseline="30000" dirty="0" smtClean="0">
                <a:solidFill>
                  <a:schemeClr val="accent2"/>
                </a:solidFill>
                <a:latin typeface="+mn-lt"/>
              </a:rPr>
              <a:t>+</a:t>
            </a:r>
            <a:endParaRPr lang="en-US" sz="2400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6952" name="Text Box 10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36690" y="5620750"/>
            <a:ext cx="128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b="1" i="1" dirty="0">
                <a:solidFill>
                  <a:srgbClr val="A50021"/>
                </a:solidFill>
                <a:latin typeface="+mn-lt"/>
              </a:rPr>
              <a:t>id</a:t>
            </a:r>
            <a:r>
              <a:rPr lang="en-US" sz="2400" i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+mn-lt"/>
              </a:rPr>
              <a:t>[</a:t>
            </a:r>
            <a:r>
              <a:rPr lang="en-US" sz="2400" i="1" dirty="0">
                <a:solidFill>
                  <a:srgbClr val="A50021"/>
                </a:solidFill>
                <a:latin typeface="+mn-lt"/>
              </a:rPr>
              <a:t>X</a:t>
            </a:r>
            <a:r>
              <a:rPr lang="en-US" sz="2400" dirty="0">
                <a:solidFill>
                  <a:srgbClr val="A50021"/>
                </a:solidFill>
                <a:latin typeface="+mn-lt"/>
              </a:rPr>
              <a:t>]</a:t>
            </a:r>
          </a:p>
        </p:txBody>
      </p:sp>
      <p:sp>
        <p:nvSpPr>
          <p:cNvPr id="206992" name="Text Box 1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89325" y="3498262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Ü</a:t>
            </a:r>
          </a:p>
        </p:txBody>
      </p:sp>
      <p:sp>
        <p:nvSpPr>
          <p:cNvPr id="206993" name="Text Box 1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5350" y="441425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M</a:t>
            </a:r>
          </a:p>
        </p:txBody>
      </p:sp>
      <p:sp>
        <p:nvSpPr>
          <p:cNvPr id="206994" name="Text Box 14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76813" y="4274550"/>
            <a:ext cx="198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E</a:t>
            </a:r>
          </a:p>
        </p:txBody>
      </p:sp>
      <p:sp>
        <p:nvSpPr>
          <p:cNvPr id="206995" name="Text Box 1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00825" y="4269787"/>
            <a:ext cx="37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A</a:t>
            </a:r>
          </a:p>
        </p:txBody>
      </p:sp>
      <p:sp>
        <p:nvSpPr>
          <p:cNvPr id="206996" name="Text Box 14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67738" y="3917362"/>
            <a:ext cx="376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>
                <a:solidFill>
                  <a:srgbClr val="0000FF"/>
                </a:solidFill>
                <a:latin typeface="+mn-lt"/>
              </a:rPr>
              <a:t>P</a:t>
            </a:r>
          </a:p>
        </p:txBody>
      </p:sp>
      <p:sp>
        <p:nvSpPr>
          <p:cNvPr id="207012" name="Freeform 164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1515574">
            <a:off x="3421063" y="287278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3" name="Freeform 165"/>
          <p:cNvSpPr>
            <a:spLocks/>
          </p:cNvSpPr>
          <p:nvPr>
            <p:custDataLst>
              <p:tags r:id="rId12"/>
            </p:custDataLst>
          </p:nvPr>
        </p:nvSpPr>
        <p:spPr bwMode="auto">
          <a:xfrm rot="5983419">
            <a:off x="3074194" y="4596019"/>
            <a:ext cx="425450" cy="417512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4" name="Freeform 166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11515574">
            <a:off x="4878388" y="36157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5" name="Freeform 167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11515574">
            <a:off x="6599238" y="3590337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sp>
        <p:nvSpPr>
          <p:cNvPr id="207016" name="Freeform 16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1515574">
            <a:off x="8320088" y="3523662"/>
            <a:ext cx="425450" cy="417513"/>
          </a:xfrm>
          <a:custGeom>
            <a:avLst/>
            <a:gdLst/>
            <a:ahLst/>
            <a:cxnLst>
              <a:cxn ang="0">
                <a:pos x="238" y="0"/>
              </a:cxn>
              <a:cxn ang="0">
                <a:pos x="327" y="162"/>
              </a:cxn>
              <a:cxn ang="0">
                <a:pos x="264" y="293"/>
              </a:cxn>
              <a:cxn ang="0">
                <a:pos x="86" y="319"/>
              </a:cxn>
              <a:cxn ang="0">
                <a:pos x="2" y="183"/>
              </a:cxn>
              <a:cxn ang="0">
                <a:pos x="96" y="5"/>
              </a:cxn>
            </a:cxnLst>
            <a:rect l="0" t="0" r="r" b="b"/>
            <a:pathLst>
              <a:path w="331" h="337">
                <a:moveTo>
                  <a:pt x="238" y="0"/>
                </a:moveTo>
                <a:cubicBezTo>
                  <a:pt x="253" y="27"/>
                  <a:pt x="323" y="113"/>
                  <a:pt x="327" y="162"/>
                </a:cubicBezTo>
                <a:cubicBezTo>
                  <a:pt x="331" y="211"/>
                  <a:pt x="304" y="267"/>
                  <a:pt x="264" y="293"/>
                </a:cubicBezTo>
                <a:cubicBezTo>
                  <a:pt x="224" y="319"/>
                  <a:pt x="130" y="337"/>
                  <a:pt x="86" y="319"/>
                </a:cubicBezTo>
                <a:cubicBezTo>
                  <a:pt x="42" y="301"/>
                  <a:pt x="0" y="235"/>
                  <a:pt x="2" y="183"/>
                </a:cubicBezTo>
                <a:cubicBezTo>
                  <a:pt x="4" y="131"/>
                  <a:pt x="77" y="42"/>
                  <a:pt x="96" y="5"/>
                </a:cubicBezTo>
              </a:path>
            </a:pathLst>
          </a:custGeom>
          <a:noFill/>
          <a:ln w="57150" cap="flat" cmpd="sng">
            <a:solidFill>
              <a:srgbClr val="99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>
              <a:latin typeface="+mn-lt"/>
            </a:endParaRPr>
          </a:p>
        </p:txBody>
      </p:sp>
      <p:grpSp>
        <p:nvGrpSpPr>
          <p:cNvPr id="2" name="Group 16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608388" y="3128375"/>
            <a:ext cx="4819650" cy="2133600"/>
            <a:chOff x="2273" y="1481"/>
            <a:chExt cx="3036" cy="1344"/>
          </a:xfrm>
        </p:grpSpPr>
        <p:grpSp>
          <p:nvGrpSpPr>
            <p:cNvPr id="3" name="Group 170"/>
            <p:cNvGrpSpPr>
              <a:grpSpLocks/>
            </p:cNvGrpSpPr>
            <p:nvPr/>
          </p:nvGrpSpPr>
          <p:grpSpPr bwMode="auto">
            <a:xfrm>
              <a:off x="2273" y="1636"/>
              <a:ext cx="2984" cy="926"/>
              <a:chOff x="2280" y="1550"/>
              <a:chExt cx="2984" cy="926"/>
            </a:xfrm>
          </p:grpSpPr>
          <p:sp>
            <p:nvSpPr>
              <p:cNvPr id="207019" name="Line 17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297" y="1550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0" name="Line 17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flipV="1">
                <a:off x="2280" y="2035"/>
                <a:ext cx="838" cy="4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1" name="Line 17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60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  <p:sp>
            <p:nvSpPr>
              <p:cNvPr id="207022" name="Line 17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352" y="2010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>
                  <a:latin typeface="+mn-lt"/>
                </a:endParaRPr>
              </a:p>
            </p:txBody>
          </p:sp>
        </p:grpSp>
        <p:sp>
          <p:nvSpPr>
            <p:cNvPr id="207023" name="Freeform 17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310" y="1642"/>
              <a:ext cx="1883" cy="4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00" y="30"/>
                </a:cxn>
                <a:cxn ang="0">
                  <a:pos x="1678" y="188"/>
                </a:cxn>
                <a:cxn ang="0">
                  <a:pos x="1883" y="429"/>
                </a:cxn>
              </a:cxnLst>
              <a:rect l="0" t="0" r="r" b="b"/>
              <a:pathLst>
                <a:path w="1883" h="429">
                  <a:moveTo>
                    <a:pt x="0" y="10"/>
                  </a:moveTo>
                  <a:cubicBezTo>
                    <a:pt x="200" y="13"/>
                    <a:pt x="920" y="0"/>
                    <a:pt x="1200" y="30"/>
                  </a:cubicBezTo>
                  <a:cubicBezTo>
                    <a:pt x="1480" y="60"/>
                    <a:pt x="1565" y="121"/>
                    <a:pt x="1678" y="188"/>
                  </a:cubicBezTo>
                  <a:cubicBezTo>
                    <a:pt x="1792" y="255"/>
                    <a:pt x="1840" y="379"/>
                    <a:pt x="1883" y="429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4" name="Freeform 17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00" y="2115"/>
              <a:ext cx="2031" cy="5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4" y="486"/>
                </a:cxn>
                <a:cxn ang="0">
                  <a:pos x="1650" y="393"/>
                </a:cxn>
                <a:cxn ang="0">
                  <a:pos x="2031" y="41"/>
                </a:cxn>
              </a:cxnLst>
              <a:rect l="0" t="0" r="r" b="b"/>
              <a:pathLst>
                <a:path w="2031" h="551">
                  <a:moveTo>
                    <a:pt x="0" y="0"/>
                  </a:moveTo>
                  <a:cubicBezTo>
                    <a:pt x="125" y="81"/>
                    <a:pt x="479" y="421"/>
                    <a:pt x="754" y="486"/>
                  </a:cubicBezTo>
                  <a:cubicBezTo>
                    <a:pt x="1029" y="551"/>
                    <a:pt x="1437" y="467"/>
                    <a:pt x="1650" y="393"/>
                  </a:cubicBezTo>
                  <a:cubicBezTo>
                    <a:pt x="1863" y="319"/>
                    <a:pt x="1952" y="114"/>
                    <a:pt x="2031" y="41"/>
                  </a:cubicBezTo>
                </a:path>
              </a:pathLst>
            </a:custGeom>
            <a:noFill/>
            <a:ln w="22225" cap="flat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5" name="Freeform 17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305" y="2182"/>
              <a:ext cx="2993" cy="64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509" y="560"/>
                </a:cxn>
                <a:cxn ang="0">
                  <a:pos x="1145" y="638"/>
                </a:cxn>
                <a:cxn ang="0">
                  <a:pos x="2101" y="590"/>
                </a:cxn>
                <a:cxn ang="0">
                  <a:pos x="2705" y="360"/>
                </a:cxn>
                <a:cxn ang="0">
                  <a:pos x="2993" y="0"/>
                </a:cxn>
              </a:cxnLst>
              <a:rect l="0" t="0" r="r" b="b"/>
              <a:pathLst>
                <a:path w="2993" h="643">
                  <a:moveTo>
                    <a:pt x="0" y="411"/>
                  </a:moveTo>
                  <a:cubicBezTo>
                    <a:pt x="85" y="436"/>
                    <a:pt x="318" y="522"/>
                    <a:pt x="509" y="560"/>
                  </a:cubicBezTo>
                  <a:cubicBezTo>
                    <a:pt x="700" y="598"/>
                    <a:pt x="880" y="633"/>
                    <a:pt x="1145" y="638"/>
                  </a:cubicBezTo>
                  <a:cubicBezTo>
                    <a:pt x="1410" y="643"/>
                    <a:pt x="1841" y="636"/>
                    <a:pt x="2101" y="590"/>
                  </a:cubicBezTo>
                  <a:cubicBezTo>
                    <a:pt x="2361" y="544"/>
                    <a:pt x="2556" y="458"/>
                    <a:pt x="2705" y="360"/>
                  </a:cubicBezTo>
                  <a:cubicBezTo>
                    <a:pt x="2854" y="262"/>
                    <a:pt x="2933" y="75"/>
                    <a:pt x="2993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6" name="Freeform 178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350" y="1481"/>
              <a:ext cx="2959" cy="57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1088" y="17"/>
                </a:cxn>
                <a:cxn ang="0">
                  <a:pos x="2078" y="68"/>
                </a:cxn>
                <a:cxn ang="0">
                  <a:pos x="2686" y="289"/>
                </a:cxn>
                <a:cxn ang="0">
                  <a:pos x="2959" y="572"/>
                </a:cxn>
              </a:cxnLst>
              <a:rect l="0" t="0" r="r" b="b"/>
              <a:pathLst>
                <a:path w="2959" h="572">
                  <a:moveTo>
                    <a:pt x="0" y="169"/>
                  </a:moveTo>
                  <a:cubicBezTo>
                    <a:pt x="370" y="102"/>
                    <a:pt x="742" y="34"/>
                    <a:pt x="1088" y="17"/>
                  </a:cubicBezTo>
                  <a:cubicBezTo>
                    <a:pt x="1435" y="0"/>
                    <a:pt x="1812" y="23"/>
                    <a:pt x="2078" y="68"/>
                  </a:cubicBezTo>
                  <a:cubicBezTo>
                    <a:pt x="2344" y="113"/>
                    <a:pt x="2539" y="205"/>
                    <a:pt x="2686" y="289"/>
                  </a:cubicBezTo>
                  <a:cubicBezTo>
                    <a:pt x="2833" y="373"/>
                    <a:pt x="2902" y="513"/>
                    <a:pt x="2959" y="5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07027" name="Freeform 179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333" y="2177"/>
              <a:ext cx="1861" cy="4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129" y="24"/>
                </a:cxn>
                <a:cxn ang="0">
                  <a:pos x="1587" y="173"/>
                </a:cxn>
                <a:cxn ang="0">
                  <a:pos x="1783" y="399"/>
                </a:cxn>
              </a:cxnLst>
              <a:rect l="0" t="0" r="r" b="b"/>
              <a:pathLst>
                <a:path w="1783" h="399">
                  <a:moveTo>
                    <a:pt x="0" y="26"/>
                  </a:moveTo>
                  <a:cubicBezTo>
                    <a:pt x="188" y="26"/>
                    <a:pt x="864" y="0"/>
                    <a:pt x="1129" y="24"/>
                  </a:cubicBezTo>
                  <a:cubicBezTo>
                    <a:pt x="1394" y="48"/>
                    <a:pt x="1478" y="110"/>
                    <a:pt x="1587" y="173"/>
                  </a:cubicBezTo>
                  <a:cubicBezTo>
                    <a:pt x="1696" y="236"/>
                    <a:pt x="1742" y="352"/>
                    <a:pt x="1783" y="399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07028" name="Text Box 18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0012" y="860425"/>
            <a:ext cx="76832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latin typeface="+mn-lt"/>
                <a:cs typeface="Arial" charset="0"/>
              </a:rPr>
              <a:t>Eine</a:t>
            </a:r>
            <a:r>
              <a:rPr lang="en-US" sz="2400" dirty="0" smtClean="0">
                <a:latin typeface="+mn-lt"/>
                <a:cs typeface="Arial" charset="0"/>
              </a:rPr>
              <a:t> Relation </a:t>
            </a:r>
            <a:r>
              <a:rPr lang="en-US" sz="2400" i="1" dirty="0">
                <a:solidFill>
                  <a:srgbClr val="0000FF"/>
                </a:solidFill>
                <a:latin typeface="+mn-lt"/>
                <a:cs typeface="Arial" charset="0"/>
              </a:rPr>
              <a:t>r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dirty="0" smtClean="0">
                <a:latin typeface="+mn-lt"/>
                <a:cs typeface="Arial" charset="0"/>
              </a:rPr>
              <a:t>auf </a:t>
            </a:r>
            <a:r>
              <a:rPr lang="en-US" dirty="0" err="1" smtClean="0">
                <a:latin typeface="+mn-lt"/>
                <a:cs typeface="Arial" charset="0"/>
              </a:rPr>
              <a:t>einer</a:t>
            </a:r>
            <a:r>
              <a:rPr lang="en-US" dirty="0" smtClean="0">
                <a:latin typeface="+mn-lt"/>
                <a:cs typeface="Arial" charset="0"/>
              </a:rPr>
              <a:t> </a:t>
            </a:r>
            <a:r>
              <a:rPr lang="en-US" dirty="0" err="1" smtClean="0">
                <a:latin typeface="+mn-lt"/>
                <a:cs typeface="Arial" charset="0"/>
              </a:rPr>
              <a:t>Menge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+mn-lt"/>
                <a:cs typeface="Arial" charset="0"/>
              </a:rPr>
              <a:t>X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ist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azyklisch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genau</a:t>
            </a:r>
            <a:r>
              <a:rPr lang="en-US" sz="2400" dirty="0" smtClean="0"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latin typeface="+mn-lt"/>
                <a:cs typeface="Arial" charset="0"/>
              </a:rPr>
              <a:t>dann</a:t>
            </a:r>
            <a:r>
              <a:rPr lang="en-US" sz="2400" dirty="0" smtClean="0">
                <a:latin typeface="+mn-lt"/>
                <a:cs typeface="Arial" charset="0"/>
              </a:rPr>
              <a:t>, </a:t>
            </a:r>
            <a:r>
              <a:rPr lang="en-US" sz="2400" dirty="0" err="1" smtClean="0">
                <a:latin typeface="+mn-lt"/>
                <a:cs typeface="Arial" charset="0"/>
              </a:rPr>
              <a:t>wenn</a:t>
            </a:r>
            <a:r>
              <a:rPr lang="en-US" sz="2400" dirty="0" smtClean="0">
                <a:latin typeface="+mn-lt"/>
                <a:cs typeface="Arial" charset="0"/>
              </a:rPr>
              <a:t>: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4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82485" y="3284416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" name="Oval 7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19295" y="473035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" name="Oval 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4085" y="3994377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7" name="Oval 7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663938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8" name="Oval 7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96094" y="4016679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" fill="hold"/>
                                        <p:tgtEl>
                                          <p:spTgt spid="2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20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" fill="hold"/>
                                        <p:tgtEl>
                                          <p:spTgt spid="20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" fill="hold"/>
                                        <p:tgtEl>
                                          <p:spTgt spid="20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" fill="hold"/>
                                        <p:tgtEl>
                                          <p:spTgt spid="2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" fill="hold"/>
                                        <p:tgtEl>
                                          <p:spTgt spid="20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2" grpId="0"/>
      <p:bldP spid="206952" grpId="1"/>
      <p:bldP spid="207012" grpId="0" animBg="1"/>
      <p:bldP spid="207012" grpId="1" animBg="1"/>
      <p:bldP spid="207013" grpId="0" animBg="1"/>
      <p:bldP spid="207013" grpId="1" animBg="1"/>
      <p:bldP spid="207014" grpId="0" animBg="1"/>
      <p:bldP spid="207014" grpId="1" animBg="1"/>
      <p:bldP spid="207015" grpId="0" animBg="1"/>
      <p:bldP spid="207015" grpId="1" animBg="1"/>
      <p:bldP spid="207016" grpId="0" animBg="1"/>
      <p:bldP spid="20701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sz="2600" noProof="0" dirty="0" smtClean="0"/>
              <a:t>Azyklische Relationen und partielle Ordnungen</a:t>
            </a:r>
            <a:endParaRPr lang="de-CH" sz="2600" noProof="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2100" y="1217613"/>
            <a:ext cx="8501063" cy="4987925"/>
          </a:xfrm>
        </p:spPr>
        <p:txBody>
          <a:bodyPr/>
          <a:lstStyle/>
          <a:p>
            <a:r>
              <a:rPr lang="de-CH" noProof="0" dirty="0" smtClean="0">
                <a:solidFill>
                  <a:srgbClr val="800000"/>
                </a:solidFill>
              </a:rPr>
              <a:t>Theoreme</a:t>
            </a:r>
            <a:r>
              <a:rPr lang="de-CH" noProof="0" dirty="0" smtClean="0"/>
              <a:t>: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Jede (strikte) Ordnungsrelation ist azyklisch</a:t>
            </a:r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endParaRPr lang="de-CH" noProof="0" dirty="0" smtClean="0"/>
          </a:p>
          <a:p>
            <a:pPr lvl="2">
              <a:buClr>
                <a:srgbClr val="993300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Eine Relation ist azyklisch genau </a:t>
            </a:r>
            <a:r>
              <a:rPr lang="de-CH" dirty="0" smtClean="0"/>
              <a:t>dann wenn </a:t>
            </a:r>
            <a:r>
              <a:rPr lang="de-CH" noProof="0" dirty="0" smtClean="0"/>
              <a:t>ihre transitive Hülle eine (strikte) Ordnung ist</a:t>
            </a:r>
            <a:br>
              <a:rPr lang="de-CH" noProof="0" dirty="0" smtClean="0"/>
            </a:b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000" noProof="0" dirty="0" smtClean="0"/>
              <a:t>(auch: Genau dann, </a:t>
            </a:r>
            <a:r>
              <a:rPr lang="de-CH" sz="2000" dirty="0" smtClean="0"/>
              <a:t>wenn ihre reflexive transitive Hülle eine nicht-strikte partielle Ordnung ist)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Von den Bedingungen zur partiellen Ordnung</a:t>
            </a:r>
            <a:endParaRPr lang="de-CH" noProof="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3225" y="1166813"/>
            <a:ext cx="7556500" cy="4227512"/>
          </a:xfrm>
        </p:spPr>
        <p:txBody>
          <a:bodyPr/>
          <a:lstStyle/>
          <a:p>
            <a:r>
              <a:rPr lang="de-CH" sz="2000" dirty="0" smtClean="0"/>
              <a:t>Unsere</a:t>
            </a:r>
            <a:r>
              <a:rPr lang="de-CH" sz="2000" noProof="0" dirty="0" smtClean="0"/>
              <a:t> partielle Ordnungsrelation ist 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1000" b="1" i="1" noProof="0" dirty="0" smtClean="0">
                <a:solidFill>
                  <a:srgbClr val="0000FF"/>
                </a:solidFill>
              </a:rPr>
              <a:t> </a:t>
            </a:r>
            <a:r>
              <a:rPr lang="de-CH" sz="3200" baseline="8000" noProof="0" dirty="0" smtClean="0">
                <a:solidFill>
                  <a:srgbClr val="0000FF"/>
                </a:solidFill>
              </a:rPr>
              <a:t>+</a:t>
            </a:r>
            <a:endParaRPr lang="de-CH" sz="2000" b="1" baseline="8000" noProof="0" dirty="0" smtClean="0">
              <a:solidFill>
                <a:srgbClr val="0000FF"/>
              </a:solidFill>
            </a:endParaRPr>
          </a:p>
          <a:p>
            <a:r>
              <a:rPr lang="de-CH" sz="2000" b="1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006600"/>
                </a:solidFill>
              </a:rPr>
              <a:t>vor</a:t>
            </a:r>
            <a:r>
              <a:rPr lang="de-CH" sz="2000" i="1" noProof="0" dirty="0" smtClean="0">
                <a:solidFill>
                  <a:srgbClr val="0000FF"/>
                </a:solidFill>
              </a:rPr>
              <a:t> =</a:t>
            </a:r>
            <a:br>
              <a:rPr lang="de-CH" sz="2000" i="1" noProof="0" dirty="0" smtClean="0">
                <a:solidFill>
                  <a:srgbClr val="0000FF"/>
                </a:solidFill>
              </a:rPr>
            </a:br>
            <a:r>
              <a:rPr lang="de-CH" sz="2000" i="1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0000FF"/>
                </a:solidFill>
              </a:rPr>
              <a:t>{[</a:t>
            </a:r>
            <a:r>
              <a:rPr lang="de-CH" sz="2000" i="1" noProof="0" dirty="0" smtClean="0">
                <a:solidFill>
                  <a:srgbClr val="0000FF"/>
                </a:solidFill>
              </a:rPr>
              <a:t>Abwaschen, Politik</a:t>
            </a:r>
            <a:r>
              <a:rPr lang="de-CH" sz="2000" noProof="0" dirty="0" smtClean="0">
                <a:solidFill>
                  <a:srgbClr val="0000FF"/>
                </a:solidFill>
              </a:rPr>
              <a:t>],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Üetliberg</a:t>
            </a:r>
            <a:r>
              <a:rPr lang="de-CH" sz="2000" i="1" noProof="0" dirty="0" smtClean="0">
                <a:solidFill>
                  <a:srgbClr val="0000FF"/>
                </a:solidFill>
              </a:rPr>
              <a:t>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			 [</a:t>
            </a:r>
            <a:r>
              <a:rPr lang="de-CH" sz="2000" i="1" noProof="0" dirty="0" smtClean="0">
                <a:solidFill>
                  <a:srgbClr val="0000FF"/>
                </a:solidFill>
              </a:rPr>
              <a:t>Medikament, Essen</a:t>
            </a:r>
            <a:r>
              <a:rPr lang="de-CH" sz="2000" noProof="0" dirty="0" smtClean="0">
                <a:solidFill>
                  <a:srgbClr val="0000FF"/>
                </a:solidFill>
              </a:rPr>
              <a:t>], [</a:t>
            </a:r>
            <a:r>
              <a:rPr lang="de-CH" sz="2000" i="1" noProof="0" dirty="0" smtClean="0">
                <a:solidFill>
                  <a:srgbClr val="0000FF"/>
                </a:solidFill>
              </a:rPr>
              <a:t>Essen, Abwaschen</a:t>
            </a:r>
            <a:r>
              <a:rPr lang="de-CH" sz="2000" noProof="0" dirty="0" smtClean="0">
                <a:solidFill>
                  <a:srgbClr val="0000FF"/>
                </a:solidFill>
              </a:rPr>
              <a:t>]}</a:t>
            </a:r>
          </a:p>
          <a:p>
            <a:endParaRPr lang="de-CH" sz="2000" noProof="0" dirty="0" smtClean="0"/>
          </a:p>
          <a:p>
            <a:endParaRPr lang="de-CH" sz="2000" noProof="0" dirty="0">
              <a:solidFill>
                <a:srgbClr val="0000FF"/>
              </a:solidFill>
            </a:endParaRPr>
          </a:p>
        </p:txBody>
      </p:sp>
      <p:sp>
        <p:nvSpPr>
          <p:cNvPr id="201775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438" y="3395663"/>
            <a:ext cx="1330325" cy="700087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6" name="Line 4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822450" y="4165600"/>
            <a:ext cx="1330325" cy="700088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7" name="Line 4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7820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78" name="Line 5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11750" y="4125913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grpSp>
        <p:nvGrpSpPr>
          <p:cNvPr id="2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17688" y="3411538"/>
            <a:ext cx="4737100" cy="1470025"/>
            <a:chOff x="2280" y="1550"/>
            <a:chExt cx="2984" cy="926"/>
          </a:xfrm>
        </p:grpSpPr>
        <p:sp>
          <p:nvSpPr>
            <p:cNvPr id="201781" name="Line 5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297" y="1550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2" name="Line 5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280" y="2035"/>
              <a:ext cx="838" cy="44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3" name="Line 5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260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201784" name="Line 5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352" y="2010"/>
              <a:ext cx="912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01785" name="Freeform 5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092325" y="3452813"/>
            <a:ext cx="2619375" cy="588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6" name="Freeform 58"/>
          <p:cNvSpPr>
            <a:spLocks/>
          </p:cNvSpPr>
          <p:nvPr>
            <p:custDataLst>
              <p:tags r:id="rId9"/>
            </p:custDataLst>
          </p:nvPr>
        </p:nvSpPr>
        <p:spPr bwMode="auto">
          <a:xfrm flipV="1">
            <a:off x="2166938" y="4337050"/>
            <a:ext cx="2544762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5" y="48"/>
              </a:cxn>
              <a:cxn ang="0">
                <a:pos x="1530" y="287"/>
              </a:cxn>
              <a:cxn ang="0">
                <a:pos x="1578" y="334"/>
              </a:cxn>
            </a:cxnLst>
            <a:rect l="0" t="0" r="r" b="b"/>
            <a:pathLst>
              <a:path w="1665" h="335">
                <a:moveTo>
                  <a:pt x="0" y="0"/>
                </a:moveTo>
                <a:cubicBezTo>
                  <a:pt x="255" y="0"/>
                  <a:pt x="510" y="0"/>
                  <a:pt x="765" y="48"/>
                </a:cubicBezTo>
                <a:cubicBezTo>
                  <a:pt x="1020" y="96"/>
                  <a:pt x="1395" y="239"/>
                  <a:pt x="1530" y="287"/>
                </a:cubicBezTo>
                <a:cubicBezTo>
                  <a:pt x="1665" y="335"/>
                  <a:pt x="1621" y="334"/>
                  <a:pt x="1578" y="334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7" name="Freeform 5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513138" y="4337050"/>
            <a:ext cx="2919412" cy="665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2" y="383"/>
              </a:cxn>
              <a:cxn ang="0">
                <a:pos x="1530" y="287"/>
              </a:cxn>
              <a:cxn ang="0">
                <a:pos x="1865" y="0"/>
              </a:cxn>
            </a:cxnLst>
            <a:rect l="0" t="0" r="r" b="b"/>
            <a:pathLst>
              <a:path w="1865" h="431">
                <a:moveTo>
                  <a:pt x="0" y="0"/>
                </a:moveTo>
                <a:cubicBezTo>
                  <a:pt x="183" y="167"/>
                  <a:pt x="367" y="335"/>
                  <a:pt x="622" y="383"/>
                </a:cubicBezTo>
                <a:cubicBezTo>
                  <a:pt x="877" y="431"/>
                  <a:pt x="1323" y="351"/>
                  <a:pt x="1530" y="287"/>
                </a:cubicBezTo>
                <a:cubicBezTo>
                  <a:pt x="1737" y="223"/>
                  <a:pt x="1801" y="111"/>
                  <a:pt x="1865" y="0"/>
                </a:cubicBez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8" name="Freeform 6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016125" y="4440238"/>
            <a:ext cx="4402138" cy="8604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89" name="Freeform 61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1939925" y="3149600"/>
            <a:ext cx="4554538" cy="911225"/>
          </a:xfrm>
          <a:custGeom>
            <a:avLst/>
            <a:gdLst/>
            <a:ahLst/>
            <a:cxnLst>
              <a:cxn ang="0">
                <a:pos x="0" y="382"/>
              </a:cxn>
              <a:cxn ang="0">
                <a:pos x="1052" y="526"/>
              </a:cxn>
              <a:cxn ang="0">
                <a:pos x="2008" y="478"/>
              </a:cxn>
              <a:cxn ang="0">
                <a:pos x="2582" y="239"/>
              </a:cxn>
              <a:cxn ang="0">
                <a:pos x="2773" y="0"/>
              </a:cxn>
            </a:cxnLst>
            <a:rect l="0" t="0" r="r" b="b"/>
            <a:pathLst>
              <a:path w="2773" h="542">
                <a:moveTo>
                  <a:pt x="0" y="382"/>
                </a:moveTo>
                <a:cubicBezTo>
                  <a:pt x="358" y="446"/>
                  <a:pt x="717" y="510"/>
                  <a:pt x="1052" y="526"/>
                </a:cubicBezTo>
                <a:cubicBezTo>
                  <a:pt x="1387" y="542"/>
                  <a:pt x="1753" y="526"/>
                  <a:pt x="2008" y="478"/>
                </a:cubicBezTo>
                <a:cubicBezTo>
                  <a:pt x="2263" y="430"/>
                  <a:pt x="2455" y="319"/>
                  <a:pt x="2582" y="239"/>
                </a:cubicBezTo>
                <a:cubicBezTo>
                  <a:pt x="2709" y="159"/>
                  <a:pt x="2741" y="79"/>
                  <a:pt x="2773" y="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01790" name="Text Box 6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25033" y="3487738"/>
            <a:ext cx="1373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>
                <a:solidFill>
                  <a:srgbClr val="0000FF"/>
                </a:solidFill>
                <a:latin typeface="+mn-lt"/>
              </a:rPr>
              <a:t>Üetliberg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1" name="Text Box 6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5686" y="4524375"/>
            <a:ext cx="1748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Medikament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2" name="Text Box 6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98750" y="4264025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Essen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3" name="Text Box 6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25975" y="4195763"/>
            <a:ext cx="1578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Abwaschen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1794" name="Text Box 6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61150" y="42195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Politik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Oval 7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709046" y="3300756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4" name="Oval 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28302" y="4824567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5" name="Oval 7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97066" y="405967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6" name="Oval 7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0630" y="4057108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37" name="Oval 7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95670" y="4066559"/>
            <a:ext cx="147098" cy="147098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85" grpId="0" animBg="1"/>
      <p:bldP spid="201786" grpId="0" animBg="1"/>
      <p:bldP spid="201787" grpId="0" animBg="1"/>
      <p:bldP spid="201788" grpId="0" animBg="1"/>
      <p:bldP spid="20178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Was wir gesehen haben</a:t>
            </a:r>
            <a:endParaRPr lang="de-CH" noProof="0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780176"/>
            <a:ext cx="8739187" cy="5721292"/>
          </a:xfrm>
        </p:spPr>
        <p:txBody>
          <a:bodyPr/>
          <a:lstStyle/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Das Problem des topologischen Sortierens und seine Anwendungen</a:t>
            </a:r>
          </a:p>
          <a:p>
            <a:pPr marL="357188" indent="-357188">
              <a:lnSpc>
                <a:spcPct val="90000"/>
              </a:lnSpc>
            </a:pPr>
            <a:endParaRPr lang="de-CH" sz="1600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Mathematischer Hintergrund: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Relationen als Mengen von Paaren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Eigenschaften einer Relation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Ordnungsrelationen: partiell/total, strikt/nicht-strikt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Transitive und reflexive transitive Hüllen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Beziehung zwischen </a:t>
            </a:r>
            <a:r>
              <a:rPr lang="de-CH" b="1" dirty="0" smtClean="0">
                <a:solidFill>
                  <a:srgbClr val="993300"/>
                </a:solidFill>
              </a:rPr>
              <a:t>azyklischen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dirty="0" smtClean="0"/>
              <a:t>und </a:t>
            </a:r>
            <a:r>
              <a:rPr lang="de-CH" b="1" dirty="0" smtClean="0">
                <a:solidFill>
                  <a:srgbClr val="993300"/>
                </a:solidFill>
              </a:rPr>
              <a:t>Ordnungs</a:t>
            </a:r>
            <a:r>
              <a:rPr lang="de-CH" dirty="0" smtClean="0"/>
              <a:t>relationen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Die Grundidee des topologischen Sortierens</a:t>
            </a:r>
          </a:p>
          <a:p>
            <a:pPr marL="357188" lvl="1" indent="-357188">
              <a:lnSpc>
                <a:spcPct val="90000"/>
              </a:lnSpc>
            </a:pPr>
            <a:endParaRPr lang="de-CH" noProof="0" dirty="0" smtClean="0"/>
          </a:p>
          <a:p>
            <a:pPr marL="357188" indent="-357188">
              <a:lnSpc>
                <a:spcPct val="90000"/>
              </a:lnSpc>
            </a:pPr>
            <a:r>
              <a:rPr lang="de-CH" noProof="0" dirty="0" smtClean="0"/>
              <a:t>Als Nächstes: Wie man es implementiert: </a:t>
            </a:r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Effizient: </a:t>
            </a:r>
            <a:r>
              <a:rPr lang="de-CH" b="1" noProof="0" dirty="0" smtClean="0">
                <a:solidFill>
                  <a:srgbClr val="3333FF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>
                <a:solidFill>
                  <a:srgbClr val="3333FF"/>
                </a:solidFill>
              </a:rPr>
              <a:t> +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noProof="0" dirty="0" smtClean="0"/>
              <a:t>für </a:t>
            </a:r>
            <a:r>
              <a:rPr lang="de-CH" i="1" noProof="0" dirty="0" smtClean="0">
                <a:solidFill>
                  <a:srgbClr val="3333FF"/>
                </a:solidFill>
              </a:rPr>
              <a:t>m</a:t>
            </a:r>
            <a:r>
              <a:rPr lang="de-CH" noProof="0" dirty="0" smtClean="0"/>
              <a:t> Bedingungen </a:t>
            </a:r>
            <a:r>
              <a:rPr lang="de-CH" dirty="0" smtClean="0"/>
              <a:t>und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noProof="0" dirty="0" smtClean="0"/>
              <a:t> </a:t>
            </a:r>
            <a:r>
              <a:rPr lang="de-CH" dirty="0" smtClean="0"/>
              <a:t>Elemente</a:t>
            </a:r>
            <a:endParaRPr lang="de-CH" noProof="0" dirty="0" smtClean="0"/>
          </a:p>
          <a:p>
            <a:pPr marL="357188" lvl="1" indent="-357188">
              <a:lnSpc>
                <a:spcPct val="90000"/>
              </a:lnSpc>
            </a:pPr>
            <a:r>
              <a:rPr lang="de-CH" noProof="0" dirty="0" smtClean="0"/>
              <a:t>Gutes Software-Engineering: effektives API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4659313" cy="435600"/>
          </a:xfrm>
        </p:spPr>
        <p:txBody>
          <a:bodyPr/>
          <a:lstStyle/>
          <a:p>
            <a:r>
              <a:rPr lang="de-CH" noProof="0" dirty="0" smtClean="0"/>
              <a:t>Die Problemstellung</a:t>
            </a:r>
            <a:endParaRPr lang="de-CH" noProof="0" dirty="0"/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062" y="784478"/>
            <a:ext cx="8768079" cy="18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/>
              <a:t> </a:t>
            </a:r>
            <a:r>
              <a:rPr lang="de-CH" sz="2000" spc="-100" dirty="0" smtClean="0">
                <a:solidFill>
                  <a:srgbClr val="993300"/>
                </a:solidFill>
              </a:rPr>
              <a:t>Partielle Ordnung</a:t>
            </a:r>
            <a:r>
              <a:rPr lang="de-CH" sz="2000" spc="-100" dirty="0" smtClean="0"/>
              <a:t>: Ordnungsbedingungen zwischen Elementen einer Menge, z.B.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/>
              <a:t>“Das Abwaschen kommt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der politischen Diskussion”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“Die Wanderung auf den </a:t>
            </a:r>
            <a:r>
              <a:rPr lang="de-CH" sz="2000" dirty="0" err="1"/>
              <a:t>Üetliberg</a:t>
            </a:r>
            <a:r>
              <a:rPr lang="de-CH" sz="2000" dirty="0"/>
              <a:t>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Medikament muss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Essen eingenommen werden”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/>
              <a:t>“Das Essen kommt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smtClean="0">
                <a:solidFill>
                  <a:srgbClr val="006600"/>
                </a:solidFill>
              </a:rPr>
              <a:t>vor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dem Abwaschen”</a:t>
            </a:r>
          </a:p>
          <a:p>
            <a:pPr marL="342900" indent="-342900"/>
            <a:r>
              <a:rPr lang="de-CH" sz="2000" dirty="0" smtClean="0"/>
              <a:t> 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5" name="AutoShap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2858" y="5410379"/>
            <a:ext cx="7421077" cy="105560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993300"/>
                </a:solidFill>
              </a:rPr>
              <a:t>Aus </a:t>
            </a:r>
            <a:r>
              <a:rPr lang="en-US" sz="2800" dirty="0" err="1" smtClean="0">
                <a:solidFill>
                  <a:srgbClr val="993300"/>
                </a:solidFill>
              </a:rPr>
              <a:t>einer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gegebenen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partiellen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eine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totale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Ordnung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en-US" sz="2800" dirty="0" err="1" smtClean="0">
                <a:solidFill>
                  <a:srgbClr val="993300"/>
                </a:solidFill>
              </a:rPr>
              <a:t>produzieren</a:t>
            </a:r>
            <a:endParaRPr lang="it-IT" sz="2800" dirty="0">
              <a:solidFill>
                <a:srgbClr val="9933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965" y="2852175"/>
            <a:ext cx="8768079" cy="4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</a:rPr>
              <a:t>Totale Ordnung</a:t>
            </a:r>
            <a:r>
              <a:rPr lang="de-CH" sz="2000" dirty="0" smtClean="0"/>
              <a:t>: Eine Sequenz, die alle Elemente der Menge beinhaltet</a:t>
            </a:r>
          </a:p>
          <a:p>
            <a:pPr marL="342900" indent="-342900"/>
            <a:r>
              <a:rPr lang="de-CH" sz="2000" dirty="0" smtClean="0"/>
              <a:t> </a:t>
            </a:r>
            <a:endParaRPr lang="de-CH" sz="2000" dirty="0">
              <a:solidFill>
                <a:srgbClr val="0033CC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6062" y="3486482"/>
            <a:ext cx="8768079" cy="16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de-CH" sz="2000" dirty="0" smtClean="0">
                <a:solidFill>
                  <a:srgbClr val="993300"/>
                </a:solidFill>
              </a:rPr>
              <a:t>Kompatibel</a:t>
            </a:r>
            <a:r>
              <a:rPr lang="de-CH" sz="2000" dirty="0" smtClean="0"/>
              <a:t>: Die Sequenz berücksichtigt alle Ordnungsbedingungen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 err="1"/>
              <a:t>Üetliberg</a:t>
            </a:r>
            <a:r>
              <a:rPr lang="de-CH" sz="2000" dirty="0"/>
              <a:t>, Medikament,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dirty="0"/>
              <a:t>Medikament, </a:t>
            </a:r>
            <a:r>
              <a:rPr lang="de-CH" sz="2000" dirty="0" err="1"/>
              <a:t>Üetliberg</a:t>
            </a:r>
            <a:r>
              <a:rPr lang="de-CH" sz="2000" dirty="0"/>
              <a:t>, Essen, Abwaschen, Politik : OK</a:t>
            </a:r>
          </a:p>
          <a:p>
            <a:pPr marL="742950" lvl="1" indent="-285750">
              <a:lnSpc>
                <a:spcPct val="70000"/>
              </a:lnSpc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>
                <a:solidFill>
                  <a:srgbClr val="008000"/>
                </a:solidFill>
              </a:rPr>
              <a:t>Politik, Medikament, Essen, Abwaschen, </a:t>
            </a:r>
            <a:r>
              <a:rPr lang="de-CH" sz="2000" i="1" dirty="0" err="1">
                <a:solidFill>
                  <a:srgbClr val="008000"/>
                </a:solidFill>
              </a:rPr>
              <a:t>Üetliberg</a:t>
            </a:r>
            <a:r>
              <a:rPr lang="de-CH" sz="2000" dirty="0"/>
              <a:t> : </a:t>
            </a:r>
            <a:r>
              <a:rPr lang="de-CH" sz="2000" dirty="0" smtClean="0">
                <a:solidFill>
                  <a:srgbClr val="A50021"/>
                </a:solidFill>
              </a:rPr>
              <a:t>not OK</a:t>
            </a:r>
            <a:endParaRPr lang="de-CH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546877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  <a:latin typeface="Verdana" pitchFamily="34" charset="0"/>
              </a:rPr>
              <a:t>Lektion 15: Topologisches Sortieren </a:t>
            </a:r>
          </a:p>
          <a:p>
            <a:pPr>
              <a:spcBef>
                <a:spcPct val="50000"/>
              </a:spcBef>
            </a:pPr>
            <a:r>
              <a:rPr lang="de-CH" sz="4800" noProof="0" dirty="0" smtClean="0">
                <a:solidFill>
                  <a:srgbClr val="3E609E"/>
                </a:solidFill>
                <a:latin typeface="Verdana" pitchFamily="34" charset="0"/>
              </a:rPr>
              <a:t>Teil 2: Algorithmus und </a:t>
            </a:r>
            <a:r>
              <a:rPr lang="de-CH" sz="4800" noProof="0" dirty="0" err="1" smtClean="0">
                <a:solidFill>
                  <a:srgbClr val="3E609E"/>
                </a:solidFill>
                <a:latin typeface="Verdana" pitchFamily="34" charset="0"/>
              </a:rPr>
              <a:t>Implementation</a:t>
            </a:r>
            <a:endParaRPr lang="de-CH" sz="4800" noProof="0" dirty="0">
              <a:solidFill>
                <a:srgbClr val="3E609E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Zurück zu Software</a:t>
            </a:r>
            <a:endParaRPr lang="de-CH" noProof="0" dirty="0"/>
          </a:p>
        </p:txBody>
      </p:sp>
      <p:pic>
        <p:nvPicPr>
          <p:cNvPr id="289795" name="Picture 3" descr="2sqzwbmb[1]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76338" y="412750"/>
            <a:ext cx="6527800" cy="6450013"/>
          </a:xfrm>
          <a:noFill/>
          <a:ln/>
        </p:spPr>
      </p:pic>
      <p:pic>
        <p:nvPicPr>
          <p:cNvPr id="289796" name="Picture 4" descr="Edvard%20Munch%20The%20Scream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75935" y="536765"/>
            <a:ext cx="4687329" cy="63244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des Algorithmus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9224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9217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76515" y="2699572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</a:t>
            </a:r>
            <a:r>
              <a:rPr lang="de-CH" dirty="0" smtClean="0"/>
              <a:t>erster Versuch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88769" y="1268413"/>
            <a:ext cx="2835662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>
                <a:solidFill>
                  <a:srgbClr val="A50021"/>
                </a:solidFill>
              </a:rPr>
              <a:t>Gegeben</a:t>
            </a:r>
            <a:r>
              <a:rPr lang="de-CH" sz="1800" noProof="0" dirty="0" smtClean="0"/>
              <a:t>:</a:t>
            </a:r>
          </a:p>
          <a:p>
            <a:pPr>
              <a:lnSpc>
                <a:spcPct val="80000"/>
              </a:lnSpc>
            </a:pPr>
            <a:endParaRPr lang="de-CH" sz="1800" noProof="0" dirty="0" smtClean="0"/>
          </a:p>
          <a:p>
            <a:r>
              <a:rPr lang="de-CH" sz="1800" noProof="0" dirty="0" smtClean="0"/>
              <a:t>Ein Typ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Menge von Elementen des Typs </a:t>
            </a:r>
            <a:r>
              <a:rPr lang="de-CH" sz="1800" i="1" noProof="0" dirty="0" smtClean="0">
                <a:solidFill>
                  <a:srgbClr val="0000FF"/>
                </a:solidFill>
              </a:rPr>
              <a:t>G</a:t>
            </a:r>
          </a:p>
          <a:p>
            <a:endParaRPr lang="de-CH" sz="1800" i="1" noProof="0" dirty="0" smtClean="0">
              <a:solidFill>
                <a:srgbClr val="0000FF"/>
              </a:solidFill>
            </a:endParaRPr>
          </a:p>
          <a:p>
            <a:r>
              <a:rPr lang="de-CH" sz="1800" noProof="0" dirty="0" smtClean="0"/>
              <a:t>Eine Relation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800" noProof="0" dirty="0" smtClean="0"/>
              <a:t>  </a:t>
            </a:r>
            <a:r>
              <a:rPr lang="de-CH" sz="1800" dirty="0" smtClean="0"/>
              <a:t>auf diesen Elemente</a:t>
            </a:r>
            <a:endParaRPr lang="de-CH" sz="18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</a:pPr>
            <a:endParaRPr lang="de-CH" sz="1800" noProof="0" dirty="0" smtClean="0">
              <a:solidFill>
                <a:srgbClr val="A50021"/>
              </a:solidFill>
            </a:endParaRPr>
          </a:p>
          <a:p>
            <a:r>
              <a:rPr lang="de-CH" sz="1800" noProof="0" dirty="0" smtClean="0">
                <a:solidFill>
                  <a:srgbClr val="A50021"/>
                </a:solidFill>
              </a:rPr>
              <a:t>Benötigt</a:t>
            </a:r>
            <a:r>
              <a:rPr lang="de-CH" sz="1800" noProof="0" dirty="0" smtClean="0"/>
              <a:t>:</a:t>
            </a:r>
          </a:p>
          <a:p>
            <a:endParaRPr lang="de-CH" sz="1800" noProof="0" dirty="0" smtClean="0"/>
          </a:p>
          <a:p>
            <a:r>
              <a:rPr lang="de-CH" sz="1800" noProof="0" dirty="0" smtClean="0"/>
              <a:t>Eine Aufzählung der Elemente, kompatibel mit </a:t>
            </a:r>
            <a:r>
              <a:rPr lang="de-CH" sz="1800" i="1" noProof="0" dirty="0" smtClean="0">
                <a:solidFill>
                  <a:srgbClr val="0000FF"/>
                </a:solidFill>
              </a:rPr>
              <a:t>bedingungen</a:t>
            </a:r>
            <a:endParaRPr lang="de-CH" sz="1800" noProof="0" dirty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858530" y="1268412"/>
            <a:ext cx="6150533" cy="5281243"/>
          </a:xfrm>
          <a:prstGeom prst="roundRect">
            <a:avLst>
              <a:gd name="adj" fmla="val 4425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TOPOLOGISCH_SORTIER</a:t>
            </a:r>
            <a:r>
              <a:rPr lang="de-CH" sz="2000" b="1" i="1" dirty="0" smtClean="0">
                <a:solidFill>
                  <a:srgbClr val="A50021"/>
                </a:solidFill>
              </a:rPr>
              <a:t>BAR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topologisch_sortiert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Result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2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57" y="2422524"/>
            <a:ext cx="2814418" cy="3222902"/>
          </a:xfrm>
          <a:prstGeom prst="roundRect">
            <a:avLst>
              <a:gd name="adj" fmla="val 9641"/>
            </a:avLst>
          </a:prstGeom>
          <a:solidFill>
            <a:srgbClr val="FFFF66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(verbessert)</a:t>
            </a:r>
            <a:endParaRPr lang="de-CH" noProof="0" dirty="0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949147" y="1268413"/>
            <a:ext cx="6104238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>
            <a:solidFill>
              <a:srgbClr val="990000">
                <a:alpha val="34000"/>
              </a:srgbClr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noProof="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: 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LINKED_LIST</a:t>
            </a:r>
            <a:r>
              <a:rPr lang="de-CH" sz="2000" b="1" noProof="0" dirty="0" smtClean="0">
                <a:solidFill>
                  <a:srgbClr val="A50021"/>
                </a:solidFill>
              </a:rPr>
              <a:t> [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G</a:t>
            </a:r>
            <a:r>
              <a:rPr lang="de-CH" sz="1400" b="1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b="1" noProof="0" dirty="0" smtClean="0">
                <a:solidFill>
                  <a:srgbClr val="A50021"/>
                </a:solidFill>
              </a:rPr>
              <a:t>]</a:t>
            </a:r>
            <a:endParaRPr lang="de-CH" sz="2000" b="1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i="1" noProof="0" dirty="0" smtClean="0">
                <a:solidFill>
                  <a:srgbClr val="A50021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require</a:t>
            </a:r>
            <a:endParaRPr lang="de-CH" sz="2000" noProof="0" dirty="0" smtClean="0"/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		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zyklus_frei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	...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ensure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 kompatibel</a:t>
            </a:r>
            <a:r>
              <a:rPr lang="de-CH" sz="2000" noProof="0" dirty="0" smtClean="0">
                <a:solidFill>
                  <a:srgbClr val="0000FF"/>
                </a:solidFill>
              </a:rPr>
              <a:t> (</a:t>
            </a:r>
            <a:r>
              <a:rPr lang="de-CH" sz="2000" b="1" i="1" noProof="0" dirty="0" err="1" smtClean="0">
                <a:solidFill>
                  <a:srgbClr val="A50021"/>
                </a:solidFill>
              </a:rPr>
              <a:t>sequenz</a:t>
            </a:r>
            <a:r>
              <a:rPr lang="de-CH" sz="2000" noProof="0" dirty="0" smtClean="0">
                <a:solidFill>
                  <a:srgbClr val="0000FF"/>
                </a:solidFill>
              </a:rPr>
              <a:t>, 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2000" noProof="0" dirty="0" smtClean="0">
                <a:solidFill>
                  <a:srgbClr val="0000FF"/>
                </a:solidFill>
              </a:rPr>
              <a:t>)</a:t>
            </a: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42599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325" y="2500313"/>
            <a:ext cx="26606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00" dirty="0" err="1" smtClean="0"/>
              <a:t>Wir</a:t>
            </a:r>
            <a:r>
              <a:rPr lang="en-US" sz="1900" dirty="0" smtClean="0"/>
              <a:t> </a:t>
            </a:r>
            <a:r>
              <a:rPr lang="en-US" sz="1900" dirty="0" err="1" smtClean="0"/>
              <a:t>benutzen</a:t>
            </a:r>
            <a:r>
              <a:rPr lang="en-US" sz="1900" dirty="0" smtClean="0"/>
              <a:t> </a:t>
            </a:r>
            <a:r>
              <a:rPr lang="en-US" sz="1900" dirty="0" err="1" smtClean="0"/>
              <a:t>statt</a:t>
            </a:r>
            <a:r>
              <a:rPr lang="en-US" sz="1900" dirty="0" smtClean="0"/>
              <a:t> </a:t>
            </a:r>
            <a:r>
              <a:rPr lang="en-US" sz="1900" dirty="0" err="1" smtClean="0"/>
              <a:t>einer</a:t>
            </a:r>
            <a:r>
              <a:rPr lang="en-US" sz="1900" dirty="0" smtClean="0"/>
              <a:t> </a:t>
            </a:r>
            <a:r>
              <a:rPr lang="en-US" sz="1900" dirty="0" err="1" smtClean="0"/>
              <a:t>Funktion</a:t>
            </a:r>
            <a:r>
              <a:rPr lang="en-US" sz="1900" dirty="0" smtClean="0"/>
              <a:t>  </a:t>
            </a:r>
            <a:r>
              <a:rPr lang="en-US" sz="1900" i="1" dirty="0" err="1" smtClean="0">
                <a:solidFill>
                  <a:srgbClr val="0000FF"/>
                </a:solidFill>
              </a:rPr>
              <a:t>topologisch_sortiert</a:t>
            </a:r>
            <a:r>
              <a:rPr lang="en-US" sz="700" i="1" dirty="0" smtClean="0">
                <a:solidFill>
                  <a:srgbClr val="0000FF"/>
                </a:solidFill>
              </a:rPr>
              <a:t> </a:t>
            </a:r>
            <a:r>
              <a:rPr lang="en-US" sz="1900" dirty="0" smtClean="0"/>
              <a:t>:</a:t>
            </a:r>
            <a:endParaRPr lang="en-US" sz="1900" dirty="0"/>
          </a:p>
        </p:txBody>
      </p:sp>
      <p:sp>
        <p:nvSpPr>
          <p:cNvPr id="42599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3570288"/>
            <a:ext cx="3026229" cy="170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/>
              <a:t> </a:t>
            </a:r>
            <a:r>
              <a:rPr lang="en-US" sz="1900" dirty="0" err="1" smtClean="0"/>
              <a:t>Eine</a:t>
            </a:r>
            <a:r>
              <a:rPr lang="en-US" sz="1900" dirty="0" smtClean="0"/>
              <a:t> </a:t>
            </a:r>
            <a:r>
              <a:rPr lang="en-US" sz="1900" dirty="0" err="1" smtClean="0"/>
              <a:t>Prozedur</a:t>
            </a:r>
            <a:r>
              <a:rPr lang="en-US" sz="1900" dirty="0" smtClean="0"/>
              <a:t> </a:t>
            </a:r>
            <a:r>
              <a:rPr lang="en-US" sz="1900" i="1" dirty="0" err="1" smtClean="0">
                <a:solidFill>
                  <a:srgbClr val="A50021"/>
                </a:solidFill>
              </a:rPr>
              <a:t>sortiere</a:t>
            </a:r>
            <a:endParaRPr lang="en-US" sz="19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900" dirty="0"/>
              <a:t> </a:t>
            </a:r>
            <a:r>
              <a:rPr lang="en-US" sz="1900" dirty="0" err="1" smtClean="0"/>
              <a:t>Ein</a:t>
            </a:r>
            <a:r>
              <a:rPr lang="en-US" sz="1900" dirty="0" smtClean="0"/>
              <a:t> </a:t>
            </a:r>
            <a:r>
              <a:rPr lang="en-US" sz="1900" dirty="0" err="1" smtClean="0"/>
              <a:t>Attribut</a:t>
            </a:r>
            <a:r>
              <a:rPr lang="en-US" sz="1900" dirty="0" smtClean="0"/>
              <a:t> </a:t>
            </a:r>
            <a:r>
              <a:rPr lang="en-US" sz="1900" b="1" i="1" dirty="0" err="1" smtClean="0">
                <a:solidFill>
                  <a:srgbClr val="A50021"/>
                </a:solidFill>
              </a:rPr>
              <a:t>sequenz</a:t>
            </a:r>
            <a:r>
              <a:rPr lang="en-US" sz="1900" dirty="0" smtClean="0"/>
              <a:t> (</a:t>
            </a:r>
            <a:r>
              <a:rPr lang="en-US" sz="1900" dirty="0" err="1" smtClean="0"/>
              <a:t>gesetzt</a:t>
            </a:r>
            <a:r>
              <a:rPr lang="en-US" sz="1900" dirty="0" smtClean="0"/>
              <a:t> von </a:t>
            </a:r>
            <a:r>
              <a:rPr lang="en-US" sz="1900" b="1" i="1" dirty="0" err="1" smtClean="0">
                <a:solidFill>
                  <a:srgbClr val="A50021"/>
                </a:solidFill>
              </a:rPr>
              <a:t>sortiere</a:t>
            </a:r>
            <a:r>
              <a:rPr lang="en-US" sz="1900" dirty="0" smtClean="0"/>
              <a:t>), welches das </a:t>
            </a:r>
            <a:r>
              <a:rPr lang="en-US" sz="1900" dirty="0" err="1" smtClean="0"/>
              <a:t>Resultat</a:t>
            </a:r>
            <a:r>
              <a:rPr lang="en-US" sz="1900" dirty="0" smtClean="0"/>
              <a:t> </a:t>
            </a:r>
            <a:r>
              <a:rPr lang="en-US" sz="1900" dirty="0" err="1" smtClean="0"/>
              <a:t>enthält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Fehlende Eindeutigkeit</a:t>
            </a:r>
            <a:endParaRPr lang="de-CH" noProof="0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2000" noProof="0" dirty="0" smtClean="0"/>
              <a:t>Im Allgemeinen gibt es mehrere </a:t>
            </a:r>
            <a:r>
              <a:rPr lang="de-CH" sz="2000" dirty="0" smtClean="0"/>
              <a:t>L</a:t>
            </a:r>
            <a:r>
              <a:rPr lang="de-CH" sz="2000" noProof="0" dirty="0" err="1" smtClean="0"/>
              <a:t>ösungen</a:t>
            </a:r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>
              <a:sym typeface="Wingdings" pitchFamily="2" charset="2"/>
            </a:endParaRPr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endParaRPr lang="de-CH" sz="2000" noProof="0" dirty="0" smtClean="0"/>
          </a:p>
          <a:p>
            <a:r>
              <a:rPr lang="de-CH" sz="2000" noProof="0" dirty="0" smtClean="0"/>
              <a:t>In der Praxis benutzt das topologische Sortieren ein Optimierungskriterium, um zwischen möglichen Lösungen zu entscheiden.</a:t>
            </a:r>
            <a:endParaRPr lang="de-CH" sz="2000" noProof="0" dirty="0"/>
          </a:p>
        </p:txBody>
      </p:sp>
      <p:sp>
        <p:nvSpPr>
          <p:cNvPr id="43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84500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2063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19625" y="1717093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37188" y="1717093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68525" y="1682168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48" name="Line 3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1525" y="2167943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9" name="Rectangle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788" y="2950581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50" name="Rectangle 3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5788" y="2047293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51" name="Line 3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97100" y="3036306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2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0900" y="2169531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0813" y="2293356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b</a:t>
            </a:r>
            <a:endParaRPr lang="en-US" sz="2400" dirty="0">
              <a:latin typeface="+mn-lt"/>
            </a:endParaRPr>
          </a:p>
        </p:txBody>
      </p:sp>
      <p:sp>
        <p:nvSpPr>
          <p:cNvPr id="54" name="Rectangle 4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3613" y="303789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55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5663" y="1398006"/>
            <a:ext cx="104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i="1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en-US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85950" y="3993568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57" name="Line 4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37000" y="399356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8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565450" y="3976106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59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383013" y="3976106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60" name="Rectangle 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8188" y="3979281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16238" y="4145968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33800" y="4145968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51363" y="4145968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64" name="Rectangle 5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41863" y="39332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c</a:t>
            </a:r>
            <a:endParaRPr lang="en-US" sz="2400" dirty="0">
              <a:latin typeface="+mn-lt"/>
            </a:endParaRPr>
          </a:p>
        </p:txBody>
      </p:sp>
      <p:sp>
        <p:nvSpPr>
          <p:cNvPr id="65" name="Rectangle 5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5613" y="2201281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+mn-lt"/>
              </a:rPr>
              <a:t>d</a:t>
            </a:r>
            <a:endParaRPr lang="en-US" sz="2400" dirty="0">
              <a:latin typeface="+mn-lt"/>
            </a:endParaRPr>
          </a:p>
        </p:txBody>
      </p:sp>
      <p:sp>
        <p:nvSpPr>
          <p:cNvPr id="66" name="Freeform 55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835200" y="1672643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7" name="Freeform 56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835200" y="1661531"/>
            <a:ext cx="4857750" cy="2289175"/>
          </a:xfrm>
          <a:custGeom>
            <a:avLst/>
            <a:gdLst/>
            <a:ahLst/>
            <a:cxnLst>
              <a:cxn ang="0">
                <a:pos x="0" y="860"/>
              </a:cxn>
              <a:cxn ang="0">
                <a:pos x="478" y="334"/>
              </a:cxn>
              <a:cxn ang="0">
                <a:pos x="1482" y="1434"/>
              </a:cxn>
              <a:cxn ang="0">
                <a:pos x="2056" y="287"/>
              </a:cxn>
              <a:cxn ang="0">
                <a:pos x="3060" y="0"/>
              </a:cxn>
            </a:cxnLst>
            <a:rect l="0" t="0" r="r" b="b"/>
            <a:pathLst>
              <a:path w="3060" h="1442">
                <a:moveTo>
                  <a:pt x="0" y="860"/>
                </a:moveTo>
                <a:cubicBezTo>
                  <a:pt x="115" y="549"/>
                  <a:pt x="231" y="238"/>
                  <a:pt x="478" y="334"/>
                </a:cubicBezTo>
                <a:cubicBezTo>
                  <a:pt x="725" y="430"/>
                  <a:pt x="1219" y="1442"/>
                  <a:pt x="1482" y="1434"/>
                </a:cubicBezTo>
                <a:cubicBezTo>
                  <a:pt x="1745" y="1426"/>
                  <a:pt x="1793" y="526"/>
                  <a:pt x="2056" y="287"/>
                </a:cubicBezTo>
                <a:cubicBezTo>
                  <a:pt x="2319" y="48"/>
                  <a:pt x="2893" y="48"/>
                  <a:pt x="3060" y="0"/>
                </a:cubicBezTo>
              </a:path>
            </a:pathLst>
          </a:custGeom>
          <a:noFill/>
          <a:ln w="19050" cap="rnd" cmpd="sng">
            <a:solidFill>
              <a:srgbClr val="008000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8" name="Freeform 58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801863" y="3085518"/>
            <a:ext cx="2419350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0" y="146"/>
              </a:cxn>
              <a:cxn ang="0">
                <a:pos x="758" y="357"/>
              </a:cxn>
              <a:cxn ang="0">
                <a:pos x="1254" y="547"/>
              </a:cxn>
              <a:cxn ang="0">
                <a:pos x="1465" y="583"/>
              </a:cxn>
              <a:cxn ang="0">
                <a:pos x="1524" y="554"/>
              </a:cxn>
            </a:cxnLst>
            <a:rect l="0" t="0" r="r" b="b"/>
            <a:pathLst>
              <a:path w="1524" h="585">
                <a:moveTo>
                  <a:pt x="0" y="0"/>
                </a:moveTo>
                <a:cubicBezTo>
                  <a:pt x="97" y="43"/>
                  <a:pt x="194" y="87"/>
                  <a:pt x="320" y="146"/>
                </a:cubicBezTo>
                <a:cubicBezTo>
                  <a:pt x="446" y="205"/>
                  <a:pt x="602" y="290"/>
                  <a:pt x="758" y="357"/>
                </a:cubicBezTo>
                <a:cubicBezTo>
                  <a:pt x="914" y="424"/>
                  <a:pt x="1136" y="509"/>
                  <a:pt x="1254" y="547"/>
                </a:cubicBezTo>
                <a:cubicBezTo>
                  <a:pt x="1372" y="585"/>
                  <a:pt x="1420" y="582"/>
                  <a:pt x="1465" y="583"/>
                </a:cubicBezTo>
                <a:cubicBezTo>
                  <a:pt x="1510" y="584"/>
                  <a:pt x="1516" y="559"/>
                  <a:pt x="1524" y="554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69" name="Freeform 59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1013" y="2013956"/>
            <a:ext cx="1603375" cy="1960562"/>
          </a:xfrm>
          <a:custGeom>
            <a:avLst/>
            <a:gdLst/>
            <a:ahLst/>
            <a:cxnLst>
              <a:cxn ang="0">
                <a:pos x="1005" y="1235"/>
              </a:cxn>
              <a:cxn ang="0">
                <a:pos x="937" y="1107"/>
              </a:cxn>
              <a:cxn ang="0">
                <a:pos x="569" y="763"/>
              </a:cxn>
              <a:cxn ang="0">
                <a:pos x="269" y="483"/>
              </a:cxn>
              <a:cxn ang="0">
                <a:pos x="85" y="291"/>
              </a:cxn>
              <a:cxn ang="0">
                <a:pos x="1" y="135"/>
              </a:cxn>
              <a:cxn ang="0">
                <a:pos x="77" y="47"/>
              </a:cxn>
              <a:cxn ang="0">
                <a:pos x="193" y="19"/>
              </a:cxn>
              <a:cxn ang="0">
                <a:pos x="337" y="3"/>
              </a:cxn>
              <a:cxn ang="0">
                <a:pos x="401" y="3"/>
              </a:cxn>
            </a:cxnLst>
            <a:rect l="0" t="0" r="r" b="b"/>
            <a:pathLst>
              <a:path w="1010" h="1235">
                <a:moveTo>
                  <a:pt x="1005" y="1235"/>
                </a:moveTo>
                <a:cubicBezTo>
                  <a:pt x="1007" y="1210"/>
                  <a:pt x="1010" y="1186"/>
                  <a:pt x="937" y="1107"/>
                </a:cubicBezTo>
                <a:cubicBezTo>
                  <a:pt x="864" y="1028"/>
                  <a:pt x="680" y="867"/>
                  <a:pt x="569" y="763"/>
                </a:cubicBezTo>
                <a:cubicBezTo>
                  <a:pt x="458" y="659"/>
                  <a:pt x="350" y="562"/>
                  <a:pt x="269" y="483"/>
                </a:cubicBezTo>
                <a:cubicBezTo>
                  <a:pt x="188" y="404"/>
                  <a:pt x="130" y="349"/>
                  <a:pt x="85" y="291"/>
                </a:cubicBezTo>
                <a:cubicBezTo>
                  <a:pt x="40" y="233"/>
                  <a:pt x="2" y="176"/>
                  <a:pt x="1" y="135"/>
                </a:cubicBezTo>
                <a:cubicBezTo>
                  <a:pt x="0" y="94"/>
                  <a:pt x="45" y="66"/>
                  <a:pt x="77" y="47"/>
                </a:cubicBezTo>
                <a:cubicBezTo>
                  <a:pt x="109" y="28"/>
                  <a:pt x="150" y="26"/>
                  <a:pt x="193" y="19"/>
                </a:cubicBezTo>
                <a:cubicBezTo>
                  <a:pt x="236" y="12"/>
                  <a:pt x="302" y="6"/>
                  <a:pt x="337" y="3"/>
                </a:cubicBezTo>
                <a:cubicBezTo>
                  <a:pt x="372" y="0"/>
                  <a:pt x="386" y="1"/>
                  <a:pt x="401" y="3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70" name="Freeform 60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238550" y="2018718"/>
            <a:ext cx="3627438" cy="573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20"/>
              </a:cxn>
              <a:cxn ang="0">
                <a:pos x="1020" y="84"/>
              </a:cxn>
              <a:cxn ang="0">
                <a:pos x="1316" y="116"/>
              </a:cxn>
              <a:cxn ang="0">
                <a:pos x="1600" y="172"/>
              </a:cxn>
              <a:cxn ang="0">
                <a:pos x="1844" y="236"/>
              </a:cxn>
              <a:cxn ang="0">
                <a:pos x="2212" y="340"/>
              </a:cxn>
              <a:cxn ang="0">
                <a:pos x="2280" y="360"/>
              </a:cxn>
            </a:cxnLst>
            <a:rect l="0" t="0" r="r" b="b"/>
            <a:pathLst>
              <a:path w="2285" h="361">
                <a:moveTo>
                  <a:pt x="0" y="0"/>
                </a:moveTo>
                <a:cubicBezTo>
                  <a:pt x="115" y="3"/>
                  <a:pt x="230" y="6"/>
                  <a:pt x="400" y="20"/>
                </a:cubicBezTo>
                <a:cubicBezTo>
                  <a:pt x="570" y="34"/>
                  <a:pt x="867" y="68"/>
                  <a:pt x="1020" y="84"/>
                </a:cubicBezTo>
                <a:cubicBezTo>
                  <a:pt x="1173" y="100"/>
                  <a:pt x="1219" y="101"/>
                  <a:pt x="1316" y="116"/>
                </a:cubicBezTo>
                <a:cubicBezTo>
                  <a:pt x="1413" y="131"/>
                  <a:pt x="1512" y="152"/>
                  <a:pt x="1600" y="172"/>
                </a:cubicBezTo>
                <a:cubicBezTo>
                  <a:pt x="1688" y="192"/>
                  <a:pt x="1742" y="208"/>
                  <a:pt x="1844" y="236"/>
                </a:cubicBezTo>
                <a:cubicBezTo>
                  <a:pt x="1946" y="264"/>
                  <a:pt x="2139" y="319"/>
                  <a:pt x="2212" y="340"/>
                </a:cubicBezTo>
                <a:cubicBezTo>
                  <a:pt x="2285" y="361"/>
                  <a:pt x="2282" y="360"/>
                  <a:pt x="2280" y="360"/>
                </a:cubicBezTo>
              </a:path>
            </a:pathLst>
          </a:custGeom>
          <a:noFill/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71" name="Freeform 61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36738" y="1963156"/>
            <a:ext cx="4616450" cy="1973262"/>
          </a:xfrm>
          <a:custGeom>
            <a:avLst/>
            <a:gdLst/>
            <a:ahLst/>
            <a:cxnLst>
              <a:cxn ang="0">
                <a:pos x="1761" y="1243"/>
              </a:cxn>
              <a:cxn ang="0">
                <a:pos x="183" y="669"/>
              </a:cxn>
              <a:cxn ang="0">
                <a:pos x="661" y="96"/>
              </a:cxn>
              <a:cxn ang="0">
                <a:pos x="2239" y="96"/>
              </a:cxn>
              <a:cxn ang="0">
                <a:pos x="2908" y="574"/>
              </a:cxn>
            </a:cxnLst>
            <a:rect l="0" t="0" r="r" b="b"/>
            <a:pathLst>
              <a:path w="2908" h="1243">
                <a:moveTo>
                  <a:pt x="1761" y="1243"/>
                </a:moveTo>
                <a:cubicBezTo>
                  <a:pt x="1063" y="1051"/>
                  <a:pt x="366" y="860"/>
                  <a:pt x="183" y="669"/>
                </a:cubicBezTo>
                <a:cubicBezTo>
                  <a:pt x="0" y="478"/>
                  <a:pt x="318" y="192"/>
                  <a:pt x="661" y="96"/>
                </a:cubicBezTo>
                <a:cubicBezTo>
                  <a:pt x="1004" y="0"/>
                  <a:pt x="1865" y="16"/>
                  <a:pt x="2239" y="96"/>
                </a:cubicBezTo>
                <a:cubicBezTo>
                  <a:pt x="2613" y="176"/>
                  <a:pt x="2797" y="494"/>
                  <a:pt x="2908" y="57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ysDot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2" name="Freeform 6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32000" y="2023481"/>
            <a:ext cx="2579688" cy="1901825"/>
          </a:xfrm>
          <a:custGeom>
            <a:avLst/>
            <a:gdLst/>
            <a:ahLst/>
            <a:cxnLst>
              <a:cxn ang="0">
                <a:pos x="1625" y="1198"/>
              </a:cxn>
              <a:cxn ang="0">
                <a:pos x="1296" y="1111"/>
              </a:cxn>
              <a:cxn ang="0">
                <a:pos x="711" y="938"/>
              </a:cxn>
              <a:cxn ang="0">
                <a:pos x="317" y="778"/>
              </a:cxn>
              <a:cxn ang="0">
                <a:pos x="75" y="654"/>
              </a:cxn>
              <a:cxn ang="0">
                <a:pos x="11" y="563"/>
              </a:cxn>
              <a:cxn ang="0">
                <a:pos x="11" y="448"/>
              </a:cxn>
              <a:cxn ang="0">
                <a:pos x="71" y="330"/>
              </a:cxn>
              <a:cxn ang="0">
                <a:pos x="276" y="170"/>
              </a:cxn>
              <a:cxn ang="0">
                <a:pos x="433" y="95"/>
              </a:cxn>
              <a:cxn ang="0">
                <a:pos x="575" y="63"/>
              </a:cxn>
              <a:cxn ang="0">
                <a:pos x="758" y="22"/>
              </a:cxn>
              <a:cxn ang="0">
                <a:pos x="944" y="0"/>
              </a:cxn>
            </a:cxnLst>
            <a:rect l="0" t="0" r="r" b="b"/>
            <a:pathLst>
              <a:path w="1625" h="1198">
                <a:moveTo>
                  <a:pt x="1625" y="1198"/>
                </a:moveTo>
                <a:cubicBezTo>
                  <a:pt x="1536" y="1176"/>
                  <a:pt x="1448" y="1154"/>
                  <a:pt x="1296" y="1111"/>
                </a:cubicBezTo>
                <a:cubicBezTo>
                  <a:pt x="1144" y="1068"/>
                  <a:pt x="874" y="993"/>
                  <a:pt x="711" y="938"/>
                </a:cubicBezTo>
                <a:cubicBezTo>
                  <a:pt x="548" y="883"/>
                  <a:pt x="423" y="825"/>
                  <a:pt x="317" y="778"/>
                </a:cubicBezTo>
                <a:cubicBezTo>
                  <a:pt x="211" y="731"/>
                  <a:pt x="126" y="690"/>
                  <a:pt x="75" y="654"/>
                </a:cubicBezTo>
                <a:cubicBezTo>
                  <a:pt x="24" y="618"/>
                  <a:pt x="22" y="597"/>
                  <a:pt x="11" y="563"/>
                </a:cubicBezTo>
                <a:cubicBezTo>
                  <a:pt x="0" y="529"/>
                  <a:pt x="1" y="487"/>
                  <a:pt x="11" y="448"/>
                </a:cubicBezTo>
                <a:cubicBezTo>
                  <a:pt x="21" y="409"/>
                  <a:pt x="27" y="376"/>
                  <a:pt x="71" y="330"/>
                </a:cubicBezTo>
                <a:cubicBezTo>
                  <a:pt x="115" y="284"/>
                  <a:pt x="216" y="209"/>
                  <a:pt x="276" y="170"/>
                </a:cubicBezTo>
                <a:cubicBezTo>
                  <a:pt x="336" y="131"/>
                  <a:pt x="383" y="113"/>
                  <a:pt x="433" y="95"/>
                </a:cubicBezTo>
                <a:cubicBezTo>
                  <a:pt x="483" y="77"/>
                  <a:pt x="521" y="75"/>
                  <a:pt x="575" y="63"/>
                </a:cubicBezTo>
                <a:cubicBezTo>
                  <a:pt x="629" y="51"/>
                  <a:pt x="697" y="32"/>
                  <a:pt x="758" y="22"/>
                </a:cubicBezTo>
                <a:cubicBezTo>
                  <a:pt x="819" y="12"/>
                  <a:pt x="905" y="5"/>
                  <a:pt x="944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73" name="Freeform 67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114725" y="2002843"/>
            <a:ext cx="2906713" cy="8826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553" y="11"/>
              </a:cxn>
              <a:cxn ang="0">
                <a:pos x="1198" y="80"/>
              </a:cxn>
              <a:cxn ang="0">
                <a:pos x="1534" y="250"/>
              </a:cxn>
              <a:cxn ang="0">
                <a:pos x="1712" y="410"/>
              </a:cxn>
              <a:cxn ang="0">
                <a:pos x="1831" y="556"/>
              </a:cxn>
            </a:cxnLst>
            <a:rect l="0" t="0" r="r" b="b"/>
            <a:pathLst>
              <a:path w="1831" h="556">
                <a:moveTo>
                  <a:pt x="0" y="16"/>
                </a:moveTo>
                <a:cubicBezTo>
                  <a:pt x="176" y="8"/>
                  <a:pt x="353" y="0"/>
                  <a:pt x="553" y="11"/>
                </a:cubicBezTo>
                <a:cubicBezTo>
                  <a:pt x="753" y="22"/>
                  <a:pt x="1035" y="40"/>
                  <a:pt x="1198" y="80"/>
                </a:cubicBezTo>
                <a:cubicBezTo>
                  <a:pt x="1361" y="120"/>
                  <a:pt x="1448" y="195"/>
                  <a:pt x="1534" y="250"/>
                </a:cubicBezTo>
                <a:cubicBezTo>
                  <a:pt x="1620" y="305"/>
                  <a:pt x="1662" y="359"/>
                  <a:pt x="1712" y="410"/>
                </a:cubicBezTo>
                <a:cubicBezTo>
                  <a:pt x="1762" y="461"/>
                  <a:pt x="1806" y="526"/>
                  <a:pt x="1831" y="55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de-CH"/>
          </a:p>
        </p:txBody>
      </p:sp>
      <p:sp>
        <p:nvSpPr>
          <p:cNvPr id="74" name="Oval 7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92775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Oval 7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84737" y="293064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Oval 8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150705" y="388163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Oval 8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959750" y="205910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29210" y="1725904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a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9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81986" y="1725904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b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0" name="Rectangle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36366" y="1725904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c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1" name="Rectangle 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14791" y="1725904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+mn-lt"/>
              </a:rPr>
              <a:t>d</a:t>
            </a:r>
            <a:endParaRPr 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2" name="Rectangle 5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38997" y="2381643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c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3" name="Rectangl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91773" y="2381643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a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4" name="Rectangle 5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646153" y="2381643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b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5" name="Rectangle 54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124578" y="238164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333399"/>
                </a:solidFill>
                <a:latin typeface="+mn-lt"/>
              </a:rPr>
              <a:t>d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6" name="Rectangle 5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797720" y="3069541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a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7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250496" y="3069541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c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8" name="Rectangle 5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704876" y="3069541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b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  <p:sp>
        <p:nvSpPr>
          <p:cNvPr id="89" name="Rectangle 5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183301" y="3069541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i="1" dirty="0" smtClean="0">
                <a:solidFill>
                  <a:srgbClr val="CC9900"/>
                </a:solidFill>
                <a:latin typeface="+mn-lt"/>
              </a:rPr>
              <a:t>d</a:t>
            </a:r>
            <a:endParaRPr lang="en-US" sz="2400" dirty="0">
              <a:solidFill>
                <a:srgbClr val="CC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6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 partielle Ordnung ist azyklisch</a:t>
            </a:r>
            <a:endParaRPr lang="de-CH" noProof="0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2087563"/>
            <a:ext cx="8713787" cy="3803650"/>
          </a:xfrm>
        </p:spPr>
        <p:txBody>
          <a:bodyPr/>
          <a:lstStyle/>
          <a:p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de-CH" noProof="0" dirty="0" smtClean="0"/>
              <a:t>Muss eine Partielle Ordnung sein: Keine Zyklen in der transitiven Hülle von</a:t>
            </a:r>
            <a:r>
              <a:rPr lang="de-CH" noProof="0" dirty="0" smtClean="0">
                <a:sym typeface="Wingdings" pitchFamily="2" charset="2"/>
              </a:rPr>
              <a:t> </a:t>
            </a:r>
            <a:r>
              <a:rPr lang="de-CH" b="1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</a:p>
          <a:p>
            <a:pPr lvl="1"/>
            <a:r>
              <a:rPr lang="de-CH" noProof="0" dirty="0" smtClean="0"/>
              <a:t>Das heisst es gibt keine zirkuläre Liste der Form</a:t>
            </a:r>
          </a:p>
          <a:p>
            <a:pPr lvl="2"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		e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  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…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i="1" baseline="-25000" noProof="0" dirty="0" smtClean="0">
                <a:solidFill>
                  <a:srgbClr val="A50021"/>
                </a:solidFill>
                <a:sym typeface="Wingdings" pitchFamily="2" charset="2"/>
              </a:rPr>
              <a:t>n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        </a:t>
            </a:r>
            <a:r>
              <a:rPr lang="de-CH" i="1" noProof="0" dirty="0" smtClean="0">
                <a:solidFill>
                  <a:srgbClr val="A50021"/>
                </a:solidFill>
              </a:rPr>
              <a:t>e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endParaRPr lang="de-CH" b="1" i="1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baseline="-25000" noProof="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None/>
            </a:pPr>
            <a:endParaRPr lang="de-CH" sz="2000" baseline="-25000" noProof="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de-CH" sz="2000" noProof="0" dirty="0" smtClean="0"/>
          </a:p>
          <a:p>
            <a:r>
              <a:rPr lang="de-CH" noProof="0" dirty="0" smtClean="0"/>
              <a:t>Falls es einen solchen Zyklus gibt, existiert keine </a:t>
            </a:r>
            <a:r>
              <a:rPr lang="de-CH" dirty="0" smtClean="0"/>
              <a:t>Lösung für das Problem!</a:t>
            </a:r>
            <a:endParaRPr lang="de-CH" noProof="0" dirty="0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191983" y="1433513"/>
            <a:ext cx="361950" cy="457200"/>
            <a:chOff x="865" y="703"/>
            <a:chExt cx="228" cy="288"/>
          </a:xfrm>
        </p:grpSpPr>
        <p:sp>
          <p:nvSpPr>
            <p:cNvPr id="286724" name="Text Box 4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25" name="Oval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8672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2738" y="142875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Die Relation</a:t>
            </a:r>
            <a:r>
              <a:rPr lang="en-US" sz="2400" dirty="0" smtClean="0"/>
              <a:t>     :</a:t>
            </a:r>
            <a:endParaRPr lang="en-US" sz="2400" dirty="0"/>
          </a:p>
        </p:txBody>
      </p:sp>
      <p:grpSp>
        <p:nvGrpSpPr>
          <p:cNvPr id="3" name="Group 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22538" y="3603625"/>
            <a:ext cx="361950" cy="457200"/>
            <a:chOff x="865" y="703"/>
            <a:chExt cx="228" cy="288"/>
          </a:xfrm>
        </p:grpSpPr>
        <p:sp>
          <p:nvSpPr>
            <p:cNvPr id="286730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1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4" name="Group 1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409289" y="3590925"/>
            <a:ext cx="361950" cy="457200"/>
            <a:chOff x="865" y="703"/>
            <a:chExt cx="228" cy="288"/>
          </a:xfrm>
        </p:grpSpPr>
        <p:sp>
          <p:nvSpPr>
            <p:cNvPr id="286733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4" name="Oval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5" name="Group 1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341929" y="3592513"/>
            <a:ext cx="361950" cy="457200"/>
            <a:chOff x="865" y="703"/>
            <a:chExt cx="228" cy="288"/>
          </a:xfrm>
        </p:grpSpPr>
        <p:sp>
          <p:nvSpPr>
            <p:cNvPr id="286736" name="Text Box 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37" name="Oval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6" name="Group 1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13926" y="3592513"/>
            <a:ext cx="361950" cy="457200"/>
            <a:chOff x="865" y="703"/>
            <a:chExt cx="228" cy="288"/>
          </a:xfrm>
        </p:grpSpPr>
        <p:sp>
          <p:nvSpPr>
            <p:cNvPr id="286739" name="Text Box 1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86740" name="Oval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1612" y="2916753"/>
            <a:ext cx="3140203" cy="517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Zyklen</a:t>
            </a:r>
            <a:endParaRPr lang="de-CH" noProof="0" dirty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902" y="678242"/>
            <a:ext cx="9078097" cy="6273800"/>
          </a:xfrm>
        </p:spPr>
        <p:txBody>
          <a:bodyPr/>
          <a:lstStyle/>
          <a:p>
            <a:r>
              <a:rPr lang="de-CH" dirty="0" smtClean="0"/>
              <a:t>Bei der topologischen Sortierung erhalten wir nicht die eigentliche Relation    , sondern eine Relation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bedingungen</a:t>
            </a:r>
            <a:r>
              <a:rPr lang="de-CH" noProof="0" dirty="0" smtClean="0"/>
              <a:t>, durch eine Menge von Paaren wie</a:t>
            </a:r>
          </a:p>
          <a:p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{[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Hinaus</a:t>
            </a:r>
            <a:r>
              <a:rPr lang="de-CH" sz="1800" noProof="0" dirty="0" smtClean="0">
                <a:solidFill>
                  <a:srgbClr val="008000"/>
                </a:solidFill>
              </a:rPr>
              <a:t>],</a:t>
            </a:r>
            <a:r>
              <a:rPr lang="de-CH" sz="18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noProof="0" dirty="0" smtClean="0">
                <a:solidFill>
                  <a:srgbClr val="008000"/>
                </a:solidFill>
              </a:rPr>
              <a:t>[</a:t>
            </a:r>
            <a:r>
              <a:rPr lang="de-CH" sz="1800" i="1" noProof="0" dirty="0" smtClean="0">
                <a:solidFill>
                  <a:srgbClr val="008000"/>
                </a:solidFill>
              </a:rPr>
              <a:t>Museum,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Medikament,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</a:t>
            </a:r>
            <a:r>
              <a:rPr lang="de-CH" sz="1800" noProof="0" dirty="0" smtClean="0">
                <a:solidFill>
                  <a:srgbClr val="008000"/>
                </a:solidFill>
              </a:rPr>
              <a:t>], [</a:t>
            </a:r>
            <a:r>
              <a:rPr lang="de-CH" sz="1800" i="1" noProof="0" dirty="0" smtClean="0">
                <a:solidFill>
                  <a:srgbClr val="008000"/>
                </a:solidFill>
              </a:rPr>
              <a:t>Essen,</a:t>
            </a:r>
            <a:r>
              <a:rPr lang="de-CH" sz="1100" i="1" noProof="0" dirty="0" smtClean="0">
                <a:solidFill>
                  <a:srgbClr val="008000"/>
                </a:solidFill>
              </a:rPr>
              <a:t> </a:t>
            </a:r>
            <a:r>
              <a:rPr lang="de-CH" sz="1800" i="1" noProof="0" dirty="0" smtClean="0">
                <a:solidFill>
                  <a:srgbClr val="008000"/>
                </a:solidFill>
              </a:rPr>
              <a:t>Abwaschen</a:t>
            </a:r>
            <a:r>
              <a:rPr lang="de-CH" sz="1800" noProof="0" dirty="0" smtClean="0">
                <a:solidFill>
                  <a:srgbClr val="008000"/>
                </a:solidFill>
              </a:rPr>
              <a:t>]}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CH" noProof="0" dirty="0" smtClean="0"/>
              <a:t>Die Relation, an der wir interessiert sind, ist:</a:t>
            </a:r>
          </a:p>
          <a:p>
            <a:pPr>
              <a:lnSpc>
                <a:spcPct val="60000"/>
              </a:lnSpc>
            </a:pPr>
            <a:r>
              <a:rPr lang="de-CH" noProof="0" dirty="0" smtClean="0"/>
              <a:t>  			      </a:t>
            </a:r>
            <a:r>
              <a:rPr lang="de-CH" noProof="0" dirty="0" smtClean="0">
                <a:solidFill>
                  <a:srgbClr val="0000FF"/>
                </a:solidFill>
                <a:sym typeface="Wingdings" pitchFamily="2" charset="2"/>
              </a:rPr>
              <a:t>=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   bedingungen</a:t>
            </a:r>
            <a:r>
              <a:rPr lang="de-CH" sz="1600" i="1" noProof="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CH" sz="3600" baseline="30000" noProof="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endParaRPr lang="de-CH" noProof="0" dirty="0" smtClean="0"/>
          </a:p>
          <a:p>
            <a:pPr>
              <a:lnSpc>
                <a:spcPct val="30000"/>
              </a:lnSpc>
            </a:pPr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endParaRPr lang="de-CH" dirty="0" smtClean="0"/>
          </a:p>
          <a:p>
            <a:pPr>
              <a:spcBef>
                <a:spcPts val="0"/>
              </a:spcBef>
            </a:pPr>
            <a:r>
              <a:rPr lang="de-CH" noProof="0" dirty="0" smtClean="0"/>
              <a:t>     ist azyklisch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keine Paare der Form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de-CH" i="1" noProof="0" dirty="0" smtClean="0">
                <a:solidFill>
                  <a:srgbClr val="A50021"/>
                </a:solidFill>
              </a:rPr>
              <a:t>     </a:t>
            </a:r>
            <a:r>
              <a:rPr lang="de-CH" noProof="0" dirty="0" smtClean="0">
                <a:solidFill>
                  <a:srgbClr val="A50021"/>
                </a:solidFill>
              </a:rPr>
              <a:t>{[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0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1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</a:rPr>
              <a:t>1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],  …,  </a:t>
            </a:r>
            <a:r>
              <a:rPr lang="de-CH" noProof="0" dirty="0" smtClean="0">
                <a:solidFill>
                  <a:srgbClr val="A50021"/>
                </a:solidFill>
              </a:rPr>
              <a:t>[</a:t>
            </a:r>
            <a:r>
              <a:rPr lang="de-CH" i="1" noProof="0" dirty="0" err="1" smtClean="0">
                <a:solidFill>
                  <a:srgbClr val="A50021"/>
                </a:solidFill>
              </a:rPr>
              <a:t>f</a:t>
            </a:r>
            <a:r>
              <a:rPr lang="de-CH" i="1" baseline="-25000" noProof="0" dirty="0" err="1" smtClean="0">
                <a:solidFill>
                  <a:srgbClr val="A50021"/>
                </a:solidFill>
              </a:rPr>
              <a:t>m</a:t>
            </a:r>
            <a:r>
              <a:rPr lang="de-CH" noProof="0" dirty="0" smtClean="0">
                <a:solidFill>
                  <a:srgbClr val="A50021"/>
                </a:solidFill>
              </a:rPr>
              <a:t>, </a:t>
            </a:r>
            <a:r>
              <a:rPr lang="de-CH" i="1" noProof="0" dirty="0" smtClean="0">
                <a:solidFill>
                  <a:srgbClr val="A50021"/>
                </a:solidFill>
              </a:rPr>
              <a:t>f</a:t>
            </a:r>
            <a:r>
              <a:rPr lang="de-CH" baseline="-25000" noProof="0" dirty="0" smtClean="0">
                <a:solidFill>
                  <a:srgbClr val="A50021"/>
                </a:solidFill>
                <a:sym typeface="Wingdings" pitchFamily="2" charset="2"/>
              </a:rPr>
              <a:t>0</a:t>
            </a:r>
            <a:r>
              <a:rPr lang="de-CH" noProof="0" dirty="0" smtClean="0">
                <a:solidFill>
                  <a:srgbClr val="A50021"/>
                </a:solidFill>
                <a:sym typeface="Wingdings" pitchFamily="2" charset="2"/>
              </a:rPr>
              <a:t>]}</a:t>
            </a:r>
            <a:endParaRPr lang="de-CH" noProof="0" dirty="0" smtClean="0"/>
          </a:p>
          <a:p>
            <a:pPr>
              <a:spcBef>
                <a:spcPts val="1200"/>
              </a:spcBef>
            </a:pPr>
            <a:r>
              <a:rPr lang="de-CH" dirty="0" smtClean="0"/>
              <a:t>e</a:t>
            </a:r>
            <a:r>
              <a:rPr lang="de-CH" noProof="0" dirty="0" err="1" smtClean="0"/>
              <a:t>nthält</a:t>
            </a:r>
            <a:endParaRPr lang="de-CH" dirty="0"/>
          </a:p>
          <a:p>
            <a:pPr>
              <a:spcBef>
                <a:spcPts val="1200"/>
              </a:spcBef>
            </a:pPr>
            <a:r>
              <a:rPr lang="de-CH" noProof="0" dirty="0" smtClean="0"/>
              <a:t>Falls ein solcher Zyklus existiert, kann es keine mit </a:t>
            </a:r>
            <a:r>
              <a:rPr lang="de-CH" i="1" dirty="0" smtClean="0">
                <a:solidFill>
                  <a:srgbClr val="0000FF"/>
                </a:solidFill>
                <a:sym typeface="Wingdings" pitchFamily="2" charset="2"/>
              </a:rPr>
              <a:t>bedingungen</a:t>
            </a:r>
            <a:r>
              <a:rPr lang="de-CH" noProof="0" dirty="0" smtClean="0"/>
              <a:t> kompatible Ordnung geben</a:t>
            </a:r>
            <a:endParaRPr lang="de-CH" noProof="0" dirty="0"/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948010" y="1068914"/>
            <a:ext cx="368300" cy="457200"/>
            <a:chOff x="865" y="703"/>
            <a:chExt cx="207" cy="288"/>
          </a:xfrm>
        </p:grpSpPr>
        <p:sp>
          <p:nvSpPr>
            <p:cNvPr id="293894" name="Text Box 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65" y="703"/>
              <a:ext cx="2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895" name="Oval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13050" y="2959615"/>
            <a:ext cx="376776" cy="457200"/>
            <a:chOff x="865" y="703"/>
            <a:chExt cx="228" cy="288"/>
          </a:xfrm>
        </p:grpSpPr>
        <p:sp>
          <p:nvSpPr>
            <p:cNvPr id="293897" name="Text Box 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898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4" name="Group 1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46795" y="4345386"/>
            <a:ext cx="361950" cy="457200"/>
            <a:chOff x="865" y="703"/>
            <a:chExt cx="228" cy="288"/>
          </a:xfrm>
        </p:grpSpPr>
        <p:sp>
          <p:nvSpPr>
            <p:cNvPr id="293900" name="Text 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65" y="70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&lt;</a:t>
              </a:r>
            </a:p>
          </p:txBody>
        </p:sp>
        <p:sp>
          <p:nvSpPr>
            <p:cNvPr id="293901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5" y="757"/>
              <a:ext cx="177" cy="188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93902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21604" y="3477305"/>
            <a:ext cx="1478869" cy="682625"/>
          </a:xfrm>
          <a:prstGeom prst="wedgeRoundRectCallout">
            <a:avLst>
              <a:gd name="adj1" fmla="val -175717"/>
              <a:gd name="adj2" fmla="val -63023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/>
              <a:t>Partielle</a:t>
            </a:r>
            <a:r>
              <a:rPr lang="en-US" sz="2000" dirty="0" smtClean="0"/>
              <a:t> </a:t>
            </a:r>
            <a:r>
              <a:rPr lang="en-US" sz="2000" dirty="0" err="1" smtClean="0"/>
              <a:t>Ordnung</a:t>
            </a:r>
            <a:endParaRPr lang="en-US" sz="2000" dirty="0"/>
          </a:p>
        </p:txBody>
      </p:sp>
      <p:sp>
        <p:nvSpPr>
          <p:cNvPr id="293903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0700" y="3611449"/>
            <a:ext cx="1384299" cy="414338"/>
          </a:xfrm>
          <a:prstGeom prst="wedgeRoundRectCallout">
            <a:avLst>
              <a:gd name="adj1" fmla="val 106238"/>
              <a:gd name="adj2" fmla="val -125685"/>
              <a:gd name="adj3" fmla="val 16667"/>
            </a:avLst>
          </a:prstGeom>
          <a:solidFill>
            <a:srgbClr val="99FF99">
              <a:alpha val="47000"/>
            </a:srgbClr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144000" tIns="0" rIns="0" bIns="0"/>
          <a:lstStyle/>
          <a:p>
            <a:r>
              <a:rPr lang="en-US" sz="2000" dirty="0" err="1" smtClean="0"/>
              <a:t>Azyklisch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2" grpId="0" animBg="1"/>
      <p:bldP spid="2939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(Erinnerung)</a:t>
            </a:r>
            <a:endParaRPr lang="de-CH" noProof="0" dirty="0"/>
          </a:p>
        </p:txBody>
      </p:sp>
      <p:sp>
        <p:nvSpPr>
          <p:cNvPr id="6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3244" y="1268413"/>
            <a:ext cx="6125820" cy="5228080"/>
          </a:xfrm>
          <a:prstGeom prst="roundRect">
            <a:avLst>
              <a:gd name="adj" fmla="val 4840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TOPOLOGISCH_SORTIER</a:t>
            </a:r>
            <a:r>
              <a:rPr lang="en-US" sz="2000" b="1" i="1" kern="0" dirty="0" smtClean="0">
                <a:solidFill>
                  <a:srgbClr val="A50021"/>
                </a:solidFill>
                <a:latin typeface="+mn-lt"/>
              </a:rPr>
              <a:t>ER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LINKED_LIST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TUPLE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 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LINKED_LIST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LINKED_LIST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sortiere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require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zyklus_frei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...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ensure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kompatibel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7900" y="1484228"/>
            <a:ext cx="4632068" cy="83060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Ursprüngliche Annahme</a:t>
            </a:r>
            <a:endParaRPr lang="de-CH" noProof="0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3363" y="1035050"/>
            <a:ext cx="8713787" cy="3824288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		 </a:t>
            </a:r>
            <a:r>
              <a:rPr lang="de-CH" i="1" noProof="0" dirty="0" err="1" smtClean="0">
                <a:solidFill>
                  <a:srgbClr val="A50021"/>
                </a:solidFill>
              </a:rPr>
              <a:t>zyklus_frei</a:t>
            </a:r>
            <a:r>
              <a:rPr lang="de-CH" noProof="0" dirty="0" smtClean="0">
                <a:solidFill>
                  <a:srgbClr val="A50021"/>
                </a:solidFill>
              </a:rPr>
              <a:t> (</a:t>
            </a:r>
            <a:r>
              <a:rPr lang="de-CH" i="1" noProof="0" dirty="0" smtClean="0">
                <a:solidFill>
                  <a:srgbClr val="A50021"/>
                </a:solidFill>
              </a:rPr>
              <a:t>bedingungen</a:t>
            </a:r>
            <a:r>
              <a:rPr lang="de-CH" noProof="0" dirty="0" smtClean="0">
                <a:solidFill>
                  <a:srgbClr val="A50021"/>
                </a:solidFill>
              </a:rPr>
              <a:t>)</a:t>
            </a:r>
            <a:endParaRPr lang="de-CH" i="1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dirty="0">
                <a:solidFill>
                  <a:srgbClr val="0000FF"/>
                </a:solidFill>
              </a:rPr>
              <a:t/>
            </a:r>
            <a:br>
              <a:rPr lang="de-CH" dirty="0">
                <a:solidFill>
                  <a:srgbClr val="0000FF"/>
                </a:solidFill>
              </a:rPr>
            </a:b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do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	...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ensure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	 kompatibel</a:t>
            </a:r>
            <a:r>
              <a:rPr lang="de-CH" noProof="0" dirty="0" smtClean="0">
                <a:solidFill>
                  <a:srgbClr val="0000FF"/>
                </a:solidFill>
              </a:rPr>
              <a:t> (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noProof="0" dirty="0" smtClean="0">
                <a:solidFill>
                  <a:srgbClr val="0000FF"/>
                </a:solidFill>
              </a:rPr>
              <a:t>,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r>
              <a:rPr lang="de-CH" noProof="0" dirty="0" smtClean="0"/>
              <a:t>Dies nimmt an, dass der Input keine </a:t>
            </a:r>
            <a:r>
              <a:rPr lang="de-CH" dirty="0" smtClean="0"/>
              <a:t>Zyklen beinhaltet</a:t>
            </a:r>
            <a:endParaRPr lang="de-CH" noProof="0" dirty="0" smtClean="0"/>
          </a:p>
          <a:p>
            <a:pPr>
              <a:spcBef>
                <a:spcPct val="0"/>
              </a:spcBef>
              <a:tabLst>
                <a:tab pos="720725" algn="l"/>
                <a:tab pos="1435100" algn="l"/>
                <a:tab pos="2155825" algn="l"/>
              </a:tabLst>
            </a:pPr>
            <a:endParaRPr lang="de-CH" noProof="0" dirty="0"/>
          </a:p>
        </p:txBody>
      </p:sp>
      <p:sp>
        <p:nvSpPr>
          <p:cNvPr id="29491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2" y="5074617"/>
            <a:ext cx="8671558" cy="1438573"/>
          </a:xfrm>
          <a:prstGeom prst="roundRect">
            <a:avLst>
              <a:gd name="adj" fmla="val 7647"/>
            </a:avLst>
          </a:prstGeom>
          <a:solidFill>
            <a:srgbClr val="FFFF66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solche</a:t>
            </a:r>
            <a:r>
              <a:rPr lang="en-US" sz="2400" dirty="0" smtClean="0"/>
              <a:t> </a:t>
            </a:r>
            <a:r>
              <a:rPr lang="en-US" dirty="0" err="1" smtClean="0"/>
              <a:t>Annahme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in der Praxis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durchsetzbar</a:t>
            </a:r>
            <a:endParaRPr lang="en-US" sz="2400" dirty="0"/>
          </a:p>
          <a:p>
            <a:pPr algn="l">
              <a:buFont typeface="Wingdings" pitchFamily="2" charset="2"/>
              <a:buNone/>
            </a:pPr>
            <a:r>
              <a:rPr lang="en-US" sz="2400" b="1" dirty="0" err="1" smtClean="0"/>
              <a:t>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Speziellen</a:t>
            </a:r>
            <a:r>
              <a:rPr lang="en-US" sz="2400" b="1" dirty="0" smtClean="0"/>
              <a:t>: Das </a:t>
            </a:r>
            <a:r>
              <a:rPr lang="en-US" b="1" dirty="0" err="1" smtClean="0"/>
              <a:t>Finden</a:t>
            </a:r>
            <a:r>
              <a:rPr lang="en-US" b="1" dirty="0" smtClean="0"/>
              <a:t> von </a:t>
            </a:r>
            <a:r>
              <a:rPr lang="en-US" b="1" dirty="0" err="1" smtClean="0"/>
              <a:t>Zyklen</a:t>
            </a:r>
            <a:r>
              <a:rPr lang="en-US" b="1" dirty="0" smtClean="0"/>
              <a:t> </a:t>
            </a:r>
            <a:r>
              <a:rPr lang="en-US" b="1" dirty="0" err="1" smtClean="0"/>
              <a:t>ist</a:t>
            </a:r>
            <a:r>
              <a:rPr lang="en-US" b="1" dirty="0" smtClean="0"/>
              <a:t> in </a:t>
            </a:r>
            <a:r>
              <a:rPr lang="en-US" b="1" dirty="0" err="1" smtClean="0"/>
              <a:t>Wirklichkeit</a:t>
            </a:r>
            <a:r>
              <a:rPr lang="en-US" b="1" dirty="0" smtClean="0"/>
              <a:t> </a:t>
            </a:r>
            <a:r>
              <a:rPr lang="en-US" b="1" dirty="0" err="1" smtClean="0"/>
              <a:t>gleich</a:t>
            </a:r>
            <a:r>
              <a:rPr lang="en-US" b="1" dirty="0" smtClean="0"/>
              <a:t> </a:t>
            </a:r>
            <a:r>
              <a:rPr lang="en-US" b="1" dirty="0" err="1" smtClean="0"/>
              <a:t>schwierig</a:t>
            </a:r>
            <a:r>
              <a:rPr lang="en-US" b="1" dirty="0" smtClean="0"/>
              <a:t> </a:t>
            </a:r>
            <a:r>
              <a:rPr lang="en-US" b="1" dirty="0" err="1" smtClean="0"/>
              <a:t>wie</a:t>
            </a:r>
            <a:r>
              <a:rPr lang="en-US" b="1" dirty="0" smtClean="0"/>
              <a:t> das </a:t>
            </a:r>
            <a:r>
              <a:rPr lang="en-US" b="1" dirty="0" err="1" smtClean="0"/>
              <a:t>topologische</a:t>
            </a:r>
            <a:r>
              <a:rPr lang="en-US" b="1" dirty="0" smtClean="0"/>
              <a:t> </a:t>
            </a:r>
            <a:r>
              <a:rPr lang="en-US" b="1" dirty="0" err="1" smtClean="0"/>
              <a:t>Sortieren</a:t>
            </a:r>
            <a:r>
              <a:rPr lang="en-US" b="1" dirty="0" smtClean="0"/>
              <a:t>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Warum dieses Beispiel wichtig ist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13678"/>
            <a:ext cx="9144000" cy="5728397"/>
          </a:xfrm>
        </p:spPr>
        <p:txBody>
          <a:bodyPr/>
          <a:lstStyle/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Häufiges Problem, präsent in vielen verschiedenen Gebieten 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Interessanter, nicht trivialer (aber auch nicht zu komplizierter) Algorithmus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Erläutert die Techniken von Algorithmen, Datenstrukturen, Komplexität und anderen Themen der letzten Lektion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Erklärt Techniken des Software-Engineerings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Beschreibt wichtige mathematische Konzepte: binäre Relationen und im Speziellen Ordnungsrelationen</a:t>
            </a:r>
          </a:p>
          <a:p>
            <a:pPr marL="357188" lvl="1" indent="-268288">
              <a:spcBef>
                <a:spcPts val="1200"/>
              </a:spcBef>
              <a:tabLst>
                <a:tab pos="357188" algn="l"/>
              </a:tabLst>
            </a:pPr>
            <a:r>
              <a:rPr lang="de-CH" noProof="0" dirty="0" smtClean="0"/>
              <a:t>Es ist einfach schön!</a:t>
            </a:r>
          </a:p>
          <a:p>
            <a:endParaRPr lang="de-CH" noProof="0" dirty="0" smtClean="0">
              <a:solidFill>
                <a:srgbClr val="990000"/>
              </a:solidFill>
            </a:endParaRPr>
          </a:p>
          <a:p>
            <a:r>
              <a:rPr lang="de-CH" noProof="0" dirty="0" smtClean="0">
                <a:solidFill>
                  <a:srgbClr val="993300"/>
                </a:solidFill>
              </a:rPr>
              <a:t>Heute: Problemstellung und mathematische Basis</a:t>
            </a:r>
          </a:p>
          <a:p>
            <a:r>
              <a:rPr lang="de-CH" noProof="0" dirty="0" smtClean="0">
                <a:solidFill>
                  <a:srgbClr val="993300"/>
                </a:solidFill>
              </a:rPr>
              <a:t>Nächstes Mal: Algorithmus und Konzept im Detail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Der Umgang mit Zyklen</a:t>
            </a:r>
            <a:endParaRPr lang="de-CH" noProof="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1613" y="1014413"/>
            <a:ext cx="8442325" cy="1889125"/>
          </a:xfrm>
        </p:spPr>
        <p:txBody>
          <a:bodyPr/>
          <a:lstStyle/>
          <a:p>
            <a:r>
              <a:rPr lang="de-CH" noProof="0" dirty="0" smtClean="0"/>
              <a:t>Wir nehmen </a:t>
            </a:r>
            <a:r>
              <a:rPr lang="de-CH" dirty="0" smtClean="0"/>
              <a:t>gar nichts an, sondern </a:t>
            </a:r>
            <a:r>
              <a:rPr lang="de-CH" noProof="0" dirty="0" smtClean="0"/>
              <a:t>finden die Zyklen als Nebenprodukt beim topologischen Sortieren.</a:t>
            </a:r>
          </a:p>
          <a:p>
            <a:endParaRPr lang="de-CH" noProof="0" dirty="0" smtClean="0"/>
          </a:p>
          <a:p>
            <a:r>
              <a:rPr lang="de-CH" noProof="0" dirty="0" smtClean="0"/>
              <a:t>Das Schema </a:t>
            </a:r>
            <a:r>
              <a:rPr lang="de-CH" dirty="0" smtClean="0"/>
              <a:t>für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sortiere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ergibt sich also zu:</a:t>
            </a:r>
            <a:endParaRPr lang="de-CH" noProof="0" dirty="0"/>
          </a:p>
        </p:txBody>
      </p:sp>
      <p:sp>
        <p:nvSpPr>
          <p:cNvPr id="14438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0487" y="3173413"/>
            <a:ext cx="5366884" cy="2556605"/>
          </a:xfrm>
          <a:prstGeom prst="roundRect">
            <a:avLst>
              <a:gd name="adj" fmla="val 11403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--“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Versuche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topologische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Sortierung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;</a:t>
            </a:r>
            <a:r>
              <a:rPr lang="en-US" sz="2200" dirty="0">
                <a:solidFill>
                  <a:srgbClr val="990000"/>
                </a:solidFill>
                <a:latin typeface="+mn-lt"/>
              </a:rPr>
              <a:t/>
            </a:r>
            <a:br>
              <a:rPr lang="en-US" sz="2200" dirty="0">
                <a:solidFill>
                  <a:srgbClr val="990000"/>
                </a:solidFill>
                <a:latin typeface="+mn-lt"/>
              </a:rPr>
            </a:b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werden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berücksichtigt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.”</a:t>
            </a:r>
            <a:endParaRPr lang="en-US" sz="2200" dirty="0">
              <a:solidFill>
                <a:srgbClr val="99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endParaRPr lang="en-US" sz="2200" dirty="0">
              <a:solidFill>
                <a:srgbClr val="CC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 smtClean="0">
                <a:solidFill>
                  <a:schemeClr val="accent2"/>
                </a:solidFill>
                <a:latin typeface="+mn-lt"/>
              </a:rPr>
              <a:t>if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“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gefunden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 </a:t>
            </a:r>
            <a:r>
              <a:rPr lang="en-US" sz="2200" b="1" kern="0" dirty="0" smtClean="0">
                <a:solidFill>
                  <a:schemeClr val="accent2"/>
                </a:solidFill>
                <a:latin typeface="+mn-lt"/>
              </a:rPr>
              <a:t>then</a:t>
            </a:r>
            <a:endParaRPr lang="en-US" sz="2200" b="1" kern="0" dirty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dirty="0">
                <a:latin typeface="+mn-lt"/>
              </a:rPr>
              <a:t>	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Zyklen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990000"/>
                </a:solidFill>
                <a:latin typeface="+mn-lt"/>
              </a:rPr>
              <a:t>ausgeben</a:t>
            </a:r>
            <a:r>
              <a:rPr lang="en-US" sz="2200" dirty="0" smtClean="0">
                <a:solidFill>
                  <a:srgbClr val="990000"/>
                </a:solidFill>
                <a:latin typeface="+mn-lt"/>
              </a:rPr>
              <a:t>”</a:t>
            </a:r>
            <a:endParaRPr lang="en-US" sz="2200" dirty="0">
              <a:solidFill>
                <a:srgbClr val="990000"/>
              </a:solidFill>
              <a:latin typeface="+mn-lt"/>
            </a:endParaRP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2200" b="1" kern="0" dirty="0">
                <a:solidFill>
                  <a:schemeClr val="accent2"/>
                </a:solidFill>
                <a:latin typeface="+mn-lt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5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18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end</a:t>
            </a: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(vorher)</a:t>
            </a:r>
            <a:endParaRPr lang="de-CH" noProof="0" dirty="0"/>
          </a:p>
        </p:txBody>
      </p:sp>
      <p:sp>
        <p:nvSpPr>
          <p:cNvPr id="429066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0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require</a:t>
            </a:r>
            <a:endParaRPr lang="en-US" sz="2000" dirty="0"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zyklus_frei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i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spcBef>
                <a:spcPts val="28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end</a:t>
            </a:r>
            <a:endParaRPr lang="en-US" sz="2000" dirty="0">
              <a:latin typeface="+mn-lt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65630" y="822407"/>
            <a:ext cx="7927975" cy="5580000"/>
          </a:xfrm>
          <a:prstGeom prst="roundRect">
            <a:avLst>
              <a:gd name="adj" fmla="val 3083"/>
            </a:avLst>
          </a:prstGeom>
          <a:noFill/>
          <a:ln>
            <a:solidFill>
              <a:srgbClr val="0000FF"/>
            </a:solidFill>
          </a:ln>
        </p:spPr>
        <p:txBody>
          <a:bodyPr/>
          <a:lstStyle/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class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TOPOLOGISCH_SORTIERER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feature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/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TUPLE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G, G 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 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G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i="1" noProof="0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</a:t>
            </a: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tabLst>
                <a:tab pos="358775" algn="l"/>
                <a:tab pos="901700" algn="l"/>
                <a:tab pos="1346200" algn="l"/>
              </a:tabLst>
            </a:pP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spcBef>
                <a:spcPts val="1800"/>
              </a:spcBef>
              <a:tabLst>
                <a:tab pos="358775" algn="l"/>
                <a:tab pos="901700" algn="l"/>
                <a:tab pos="13462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9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9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9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9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9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9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9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90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90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5" grpId="0" build="p" animBg="1"/>
      <p:bldP spid="429059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7213" y="822407"/>
            <a:ext cx="7927975" cy="5580000"/>
          </a:xfrm>
          <a:prstGeom prst="roundRect">
            <a:avLst>
              <a:gd name="adj" fmla="val 3476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class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TOPOLOGISCH_SORTIERER </a:t>
            </a:r>
            <a:r>
              <a:rPr lang="en-US" sz="2000" dirty="0" smtClean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feature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bedingungen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TUPLE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G, 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elemente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 LINKED_LIST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  <a:r>
              <a:rPr lang="en-US" sz="2000" i="1" dirty="0" err="1" smtClean="0">
                <a:solidFill>
                  <a:srgbClr val="C0C0C0"/>
                </a:solidFill>
                <a:latin typeface="+mn-lt"/>
              </a:rPr>
              <a:t>sequenz</a:t>
            </a:r>
            <a:r>
              <a:rPr lang="en-US" sz="2000" i="1" dirty="0" smtClean="0">
                <a:solidFill>
                  <a:srgbClr val="C0C0C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: 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LINKED_LIST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 [</a:t>
            </a:r>
            <a:r>
              <a:rPr lang="en-US" sz="2000" i="1" dirty="0">
                <a:solidFill>
                  <a:srgbClr val="C0C0C0"/>
                </a:solidFill>
                <a:latin typeface="+mn-lt"/>
              </a:rPr>
              <a:t>G </a:t>
            </a:r>
            <a:r>
              <a:rPr lang="en-US" sz="2000" dirty="0">
                <a:solidFill>
                  <a:srgbClr val="C0C0C0"/>
                </a:solidFill>
                <a:latin typeface="+mn-lt"/>
              </a:rPr>
              <a:t>]</a:t>
            </a: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i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i="1" dirty="0">
                <a:solidFill>
                  <a:srgbClr val="C0C0C0"/>
                </a:solidFill>
                <a:latin typeface="+mn-lt"/>
              </a:rPr>
              <a:t>	</a:t>
            </a: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b="1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endParaRPr lang="en-US" sz="2000" dirty="0">
              <a:solidFill>
                <a:srgbClr val="C0C0C0"/>
              </a:solidFill>
              <a:latin typeface="+mn-lt"/>
            </a:endParaRPr>
          </a:p>
          <a:p>
            <a:pPr algn="l">
              <a:spcBef>
                <a:spcPts val="3000"/>
              </a:spcBef>
              <a:buFont typeface="Wingdings" pitchFamily="2" charset="2"/>
              <a:buNone/>
              <a:tabLst>
                <a:tab pos="358775" algn="l"/>
                <a:tab pos="901700" algn="l"/>
                <a:tab pos="1346200" algn="l"/>
              </a:tabLst>
            </a:pPr>
            <a:r>
              <a:rPr lang="en-US" sz="2000" b="1" dirty="0">
                <a:solidFill>
                  <a:srgbClr val="C0C0C0"/>
                </a:solidFill>
                <a:latin typeface="+mn-lt"/>
              </a:rPr>
              <a:t>end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725675" y="5062388"/>
            <a:ext cx="5449496" cy="68765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88272" y="3233854"/>
            <a:ext cx="5904448" cy="57986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Allgemeine Struktur (endgültig)</a:t>
            </a:r>
            <a:endParaRPr lang="de-CH" noProof="0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5988" y="2952000"/>
            <a:ext cx="7560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sortiere</a:t>
            </a:r>
            <a:endParaRPr lang="en-US" sz="2000" b="1" dirty="0">
              <a:solidFill>
                <a:schemeClr val="accent2"/>
              </a:solidFill>
              <a:latin typeface="+mn-lt"/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require</a:t>
            </a:r>
            <a:endParaRPr lang="en-US" sz="2000" dirty="0">
              <a:latin typeface="+mn-lt"/>
            </a:endParaRPr>
          </a:p>
          <a:p>
            <a:pPr>
              <a:lnSpc>
                <a:spcPct val="40000"/>
              </a:lnSpc>
            </a:pPr>
            <a:r>
              <a:rPr lang="en-US" sz="2000" dirty="0">
                <a:latin typeface="+mn-lt"/>
              </a:rPr>
              <a:t>		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A50021"/>
                </a:solidFill>
              </a:rPr>
              <a:t>-- </a:t>
            </a:r>
            <a:r>
              <a:rPr lang="en-US" sz="2000" dirty="0" err="1" smtClean="0">
                <a:solidFill>
                  <a:srgbClr val="A50021"/>
                </a:solidFill>
              </a:rPr>
              <a:t>Keine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Vorbedingung</a:t>
            </a:r>
            <a:r>
              <a:rPr lang="en-US" sz="2000" dirty="0" smtClean="0">
                <a:solidFill>
                  <a:srgbClr val="A50021"/>
                </a:solidFill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</a:rPr>
              <a:t>dieser</a:t>
            </a:r>
            <a:r>
              <a:rPr lang="en-US" sz="2000" dirty="0" smtClean="0">
                <a:solidFill>
                  <a:srgbClr val="A50021"/>
                </a:solidFill>
              </a:rPr>
              <a:t> Version</a:t>
            </a:r>
            <a:endParaRPr lang="en-US" sz="2000" dirty="0">
              <a:solidFill>
                <a:srgbClr val="A50021"/>
              </a:solidFill>
            </a:endParaRP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do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	...</a:t>
            </a:r>
          </a:p>
          <a:p>
            <a:pPr algn="l">
              <a:lnSpc>
                <a:spcPct val="4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	ensure</a:t>
            </a:r>
          </a:p>
          <a:p>
            <a:pPr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FF"/>
                </a:solidFill>
                <a:latin typeface="+mn-lt"/>
              </a:rPr>
              <a:t>		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kompatibel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 (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sequenz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+mn-lt"/>
              </a:rPr>
              <a:t>bedingungen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		“</a:t>
            </a:r>
            <a:r>
              <a:rPr lang="en-US" sz="2000" i="1" dirty="0" err="1" smtClean="0">
                <a:solidFill>
                  <a:srgbClr val="0000FF"/>
                </a:solidFill>
              </a:rPr>
              <a:t>sequenz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enthält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alle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Elemente</a:t>
            </a:r>
            <a:r>
              <a:rPr lang="en-US" sz="2000" dirty="0" smtClean="0">
                <a:solidFill>
                  <a:srgbClr val="A50021"/>
                </a:solidFill>
              </a:rPr>
              <a:t>, die </a:t>
            </a:r>
            <a:r>
              <a:rPr lang="en-US" sz="2000" dirty="0" err="1" smtClean="0">
                <a:solidFill>
                  <a:srgbClr val="A50021"/>
                </a:solidFill>
              </a:rPr>
              <a:t>zu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Beginn</a:t>
            </a:r>
            <a:r>
              <a:rPr lang="en-US" sz="2000" dirty="0" smtClean="0">
                <a:solidFill>
                  <a:srgbClr val="A50021"/>
                </a:solidFill>
              </a:rPr>
              <a:t> 			</a:t>
            </a:r>
            <a:r>
              <a:rPr lang="en-US" sz="2000" dirty="0" err="1" smtClean="0">
                <a:solidFill>
                  <a:srgbClr val="A50021"/>
                </a:solidFill>
              </a:rPr>
              <a:t>nicht</a:t>
            </a:r>
            <a:r>
              <a:rPr lang="en-US" sz="2000" dirty="0" smtClean="0">
                <a:solidFill>
                  <a:srgbClr val="A50021"/>
                </a:solidFill>
              </a:rPr>
              <a:t> in </a:t>
            </a:r>
            <a:r>
              <a:rPr lang="en-US" sz="2000" dirty="0" err="1" smtClean="0">
                <a:solidFill>
                  <a:srgbClr val="A50021"/>
                </a:solidFill>
              </a:rPr>
              <a:t>einen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Zyklus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involviert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sind</a:t>
            </a:r>
            <a:r>
              <a:rPr lang="en-US" sz="2000" dirty="0" smtClean="0">
                <a:solidFill>
                  <a:srgbClr val="A50021"/>
                </a:solidFill>
              </a:rPr>
              <a:t>.”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end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Erinnerung: Die Grundidee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92247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92178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93768" y="2720658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6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3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grundsätzliche Schleifenschema</a:t>
            </a:r>
            <a:endParaRPr lang="de-CH" noProof="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2080" y="878114"/>
            <a:ext cx="8839200" cy="5644924"/>
          </a:xfrm>
        </p:spPr>
        <p:txBody>
          <a:bodyPr/>
          <a:lstStyle/>
          <a:p>
            <a:r>
              <a:rPr lang="de-CH" noProof="0" dirty="0" smtClean="0"/>
              <a:t>…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err="1" smtClean="0"/>
              <a:t>loop</a:t>
            </a:r>
            <a:endParaRPr lang="de-CH" b="1" noProof="0" dirty="0" smtClean="0"/>
          </a:p>
          <a:p>
            <a:pPr defTabSz="538163">
              <a:tabLst>
                <a:tab pos="447675" algn="l"/>
              </a:tabLst>
            </a:pPr>
            <a:r>
              <a:rPr lang="de-CH" noProof="0" dirty="0" smtClean="0"/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“Finde ein Element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A50021"/>
                </a:solidFill>
              </a:rPr>
              <a:t>in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i="1" spc="-100" noProof="0" dirty="0" err="1" smtClean="0">
                <a:solidFill>
                  <a:srgbClr val="0000FF"/>
                </a:solidFill>
              </a:rPr>
              <a:t>elemente</a:t>
            </a:r>
            <a:r>
              <a:rPr lang="de-CH" spc="-100" noProof="0" dirty="0" smtClean="0">
                <a:solidFill>
                  <a:srgbClr val="993300"/>
                </a:solidFill>
              </a:rPr>
              <a:t>, </a:t>
            </a:r>
            <a:r>
              <a:rPr lang="de-CH" spc="-100" dirty="0" smtClean="0">
                <a:solidFill>
                  <a:srgbClr val="993300"/>
                </a:solidFill>
              </a:rPr>
              <a:t>für das </a:t>
            </a:r>
            <a:r>
              <a:rPr lang="de-CH" i="1" spc="-100" noProof="0" dirty="0" smtClean="0">
                <a:solidFill>
                  <a:srgbClr val="0000FF"/>
                </a:solidFill>
              </a:rPr>
              <a:t>bedingungen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br>
              <a:rPr lang="de-CH" spc="-100" noProof="0" dirty="0" smtClean="0">
                <a:solidFill>
                  <a:srgbClr val="CC0000"/>
                </a:solidFill>
              </a:rPr>
            </a:br>
            <a:r>
              <a:rPr lang="de-CH" spc="-100" noProof="0" dirty="0" smtClean="0">
                <a:solidFill>
                  <a:srgbClr val="CC0000"/>
                </a:solidFill>
              </a:rPr>
              <a:t>	</a:t>
            </a:r>
            <a:r>
              <a:rPr lang="de-CH" spc="-100" noProof="0" dirty="0" smtClean="0">
                <a:solidFill>
                  <a:srgbClr val="993300"/>
                </a:solidFill>
              </a:rPr>
              <a:t>keine P</a:t>
            </a:r>
            <a:r>
              <a:rPr lang="de-CH" spc="-100" dirty="0" err="1" smtClean="0">
                <a:solidFill>
                  <a:srgbClr val="993300"/>
                </a:solidFill>
              </a:rPr>
              <a:t>aare</a:t>
            </a:r>
            <a:r>
              <a:rPr lang="de-CH" spc="-100" dirty="0" smtClean="0">
                <a:solidFill>
                  <a:srgbClr val="993300"/>
                </a:solidFill>
              </a:rPr>
              <a:t> der Form</a:t>
            </a:r>
            <a:r>
              <a:rPr lang="de-CH" spc="-100" noProof="0" dirty="0" smtClean="0">
                <a:solidFill>
                  <a:srgbClr val="CC0000"/>
                </a:solidFill>
              </a:rPr>
              <a:t> </a:t>
            </a:r>
            <a:r>
              <a:rPr lang="de-CH" spc="-100" noProof="0" dirty="0" smtClean="0">
                <a:solidFill>
                  <a:srgbClr val="0000FF"/>
                </a:solidFill>
              </a:rPr>
              <a:t>[</a:t>
            </a:r>
            <a:r>
              <a:rPr lang="de-CH" i="1" spc="-100" noProof="0" dirty="0" smtClean="0">
                <a:solidFill>
                  <a:srgbClr val="0000FF"/>
                </a:solidFill>
              </a:rPr>
              <a:t>x</a:t>
            </a:r>
            <a:r>
              <a:rPr lang="de-CH" spc="-100" noProof="0" dirty="0" smtClean="0">
                <a:solidFill>
                  <a:srgbClr val="0000FF"/>
                </a:solidFill>
              </a:rPr>
              <a:t>, </a:t>
            </a:r>
            <a:r>
              <a:rPr lang="de-CH" i="1" spc="-100" noProof="0" dirty="0" smtClean="0">
                <a:solidFill>
                  <a:srgbClr val="0000FF"/>
                </a:solidFill>
              </a:rPr>
              <a:t>next</a:t>
            </a:r>
            <a:r>
              <a:rPr lang="de-CH" spc="-100" noProof="0" dirty="0" smtClean="0">
                <a:solidFill>
                  <a:srgbClr val="0000FF"/>
                </a:solidFill>
              </a:rPr>
              <a:t>]</a:t>
            </a:r>
            <a:r>
              <a:rPr lang="de-CH" spc="-100" dirty="0" smtClean="0">
                <a:solidFill>
                  <a:srgbClr val="CC0000"/>
                </a:solidFill>
              </a:rPr>
              <a:t> </a:t>
            </a:r>
            <a:r>
              <a:rPr lang="de-CH" spc="-100" dirty="0" smtClean="0">
                <a:solidFill>
                  <a:srgbClr val="993300"/>
                </a:solidFill>
              </a:rPr>
              <a:t>beinhaltet</a:t>
            </a:r>
            <a:r>
              <a:rPr lang="de-CH" dirty="0" smtClean="0">
                <a:solidFill>
                  <a:srgbClr val="A50021"/>
                </a:solidFill>
              </a:rPr>
              <a:t>”</a:t>
            </a:r>
            <a:endParaRPr lang="de-CH" spc="-100" dirty="0" smtClean="0">
              <a:solidFill>
                <a:srgbClr val="993300"/>
              </a:solidFill>
            </a:endParaRPr>
          </a:p>
          <a:p>
            <a:pPr defTabSz="538163">
              <a:tabLst>
                <a:tab pos="447675" algn="l"/>
              </a:tabLst>
            </a:pPr>
            <a:endParaRPr lang="de-CH" noProof="0" dirty="0" smtClean="0">
              <a:solidFill>
                <a:srgbClr val="CC0000"/>
              </a:solidFill>
            </a:endParaRP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extend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pPr defTabSz="538163">
              <a:lnSpc>
                <a:spcPct val="80000"/>
              </a:lnSpc>
              <a:tabLst>
                <a:tab pos="447675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defTabSz="538163">
              <a:tabLst>
                <a:tab pos="447675" algn="l"/>
              </a:tabLst>
            </a:pPr>
            <a:r>
              <a:rPr lang="de-CH" noProof="0" dirty="0" smtClean="0">
                <a:solidFill>
                  <a:srgbClr val="CC0000"/>
                </a:solidFill>
              </a:rPr>
              <a:t>	</a:t>
            </a:r>
            <a:r>
              <a:rPr lang="de-CH" noProof="0" dirty="0" smtClean="0">
                <a:solidFill>
                  <a:srgbClr val="993300"/>
                </a:solidFill>
              </a:rPr>
              <a:t>“Lösche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elemente</a:t>
            </a:r>
            <a:r>
              <a:rPr lang="de-CH" noProof="0" dirty="0" smtClean="0">
                <a:solidFill>
                  <a:srgbClr val="A50021"/>
                </a:solidFill>
              </a:rPr>
              <a:t>,</a:t>
            </a:r>
            <a:r>
              <a:rPr lang="de-CH" noProof="0" dirty="0" smtClean="0">
                <a:solidFill>
                  <a:srgbClr val="993300"/>
                </a:solidFill>
              </a:rPr>
              <a:t> und entferne alle Paare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der Form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aus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>
                <a:solidFill>
                  <a:srgbClr val="CC0000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</a:p>
          <a:p>
            <a:pPr defTabSz="538163">
              <a:tabLst>
                <a:tab pos="447675" algn="l"/>
              </a:tabLst>
            </a:pPr>
            <a:r>
              <a:rPr lang="de-CH" b="1" noProof="0" dirty="0" smtClean="0"/>
              <a:t>end</a:t>
            </a:r>
            <a:endParaRPr lang="de-CH" sz="32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Schleifeninvariante</a:t>
            </a:r>
            <a:endParaRPr lang="de-CH" noProof="0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8114"/>
            <a:ext cx="8594725" cy="3375104"/>
          </a:xfrm>
        </p:spPr>
        <p:txBody>
          <a:bodyPr/>
          <a:lstStyle/>
          <a:p>
            <a:endParaRPr lang="de-CH" noProof="0" dirty="0" smtClean="0"/>
          </a:p>
          <a:p>
            <a:r>
              <a:rPr lang="de-CH" noProof="0" dirty="0" smtClean="0"/>
              <a:t>Invariante in unserem ersten Versuch: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dirty="0">
                <a:solidFill>
                  <a:srgbClr val="0000FF"/>
                </a:solidFill>
              </a:rPr>
              <a:t>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3300"/>
                </a:solidFill>
              </a:rPr>
              <a:t>enthält keine Zyklen”</a:t>
            </a:r>
          </a:p>
          <a:p>
            <a:endParaRPr lang="de-CH" noProof="0" dirty="0" smtClean="0"/>
          </a:p>
          <a:p>
            <a:r>
              <a:rPr lang="de-CH" noProof="0" dirty="0" smtClean="0"/>
              <a:t>Invariante in der verbesserten Architektur:</a:t>
            </a:r>
          </a:p>
          <a:p>
            <a:r>
              <a:rPr lang="de-CH" noProof="0" dirty="0" smtClean="0">
                <a:solidFill>
                  <a:srgbClr val="A50021"/>
                </a:solidFill>
              </a:rPr>
              <a:t>	“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sz="1050" i="1" noProof="0" dirty="0" smtClean="0">
                <a:solidFill>
                  <a:srgbClr val="0000FF"/>
                </a:solidFill>
              </a:rPr>
              <a:t> </a:t>
            </a:r>
            <a:r>
              <a:rPr lang="de-CH" sz="3600" baseline="20000" noProof="0" dirty="0" smtClean="0">
                <a:solidFill>
                  <a:srgbClr val="0000FF"/>
                </a:solidFill>
              </a:rPr>
              <a:t>+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3300"/>
                </a:solidFill>
              </a:rPr>
              <a:t>enthält keine Zyklen, die nicht 	ursprünglich schon enthalten waren</a:t>
            </a:r>
            <a:r>
              <a:rPr lang="de-CH" noProof="0" dirty="0" smtClean="0">
                <a:solidFill>
                  <a:srgbClr val="993300"/>
                </a:solidFill>
              </a:rPr>
              <a:t>”</a:t>
            </a:r>
          </a:p>
          <a:p>
            <a:endParaRPr lang="de-CH" noProof="0" dirty="0" smtClean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31" y="4330087"/>
            <a:ext cx="8560966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err="1" smtClean="0">
                <a:solidFill>
                  <a:srgbClr val="000000"/>
                </a:solidFill>
                <a:latin typeface="Comic Sans MS"/>
              </a:rPr>
              <a:t>Allgemeiner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: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en-US" kern="0" dirty="0" smtClean="0">
                <a:solidFill>
                  <a:srgbClr val="A50021"/>
                </a:solidFill>
                <a:latin typeface="Comic Sans MS"/>
              </a:rPr>
              <a:t>	</a:t>
            </a:r>
            <a:r>
              <a:rPr lang="de-CH" i="1" dirty="0">
                <a:solidFill>
                  <a:srgbClr val="0000FF"/>
                </a:solidFill>
              </a:rPr>
              <a:t> bedingungen</a:t>
            </a:r>
            <a:r>
              <a:rPr lang="de-CH" sz="1050" i="1" dirty="0">
                <a:solidFill>
                  <a:srgbClr val="0000FF"/>
                </a:solidFill>
              </a:rPr>
              <a:t> </a:t>
            </a:r>
            <a:r>
              <a:rPr lang="de-CH" sz="3600" baseline="20000" dirty="0">
                <a:solidFill>
                  <a:srgbClr val="0000FF"/>
                </a:solidFill>
              </a:rPr>
              <a:t>+</a:t>
            </a:r>
            <a:r>
              <a:rPr lang="en-US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ist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eine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err="1" smtClean="0">
                <a:solidFill>
                  <a:srgbClr val="993300"/>
                </a:solidFill>
                <a:latin typeface="Comic Sans MS"/>
              </a:rPr>
              <a:t>Teilmenge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des</a:t>
            </a:r>
            <a:br>
              <a:rPr lang="en-US" kern="0" dirty="0" smtClean="0">
                <a:solidFill>
                  <a:srgbClr val="993300"/>
                </a:solidFill>
                <a:latin typeface="Comic Sans MS"/>
              </a:rPr>
            </a:b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	</a:t>
            </a:r>
            <a:r>
              <a:rPr lang="en-US" i="1" kern="0" dirty="0" err="1" smtClean="0">
                <a:solidFill>
                  <a:srgbClr val="993300"/>
                </a:solidFill>
                <a:latin typeface="Comic Sans MS"/>
              </a:rPr>
              <a:t>ursprünglichen</a:t>
            </a:r>
            <a:r>
              <a:rPr lang="en-US" i="1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kern="0" dirty="0" smtClean="0">
                <a:solidFill>
                  <a:srgbClr val="993300"/>
                </a:solidFill>
                <a:latin typeface="Comic Sans MS"/>
              </a:rPr>
              <a:t> </a:t>
            </a:r>
            <a:r>
              <a:rPr lang="en-US" i="1" kern="0" dirty="0" err="1" smtClean="0">
                <a:solidFill>
                  <a:srgbClr val="0000FF"/>
                </a:solidFill>
                <a:latin typeface="Comic Sans MS"/>
              </a:rPr>
              <a:t>bedingungen</a:t>
            </a:r>
            <a:r>
              <a:rPr lang="en-US" sz="1600" i="1" kern="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3600" kern="0" baseline="30000" dirty="0" smtClean="0">
                <a:solidFill>
                  <a:srgbClr val="0000FF"/>
                </a:solidFill>
                <a:latin typeface="Comic Sans MS"/>
              </a:rPr>
              <a:t>+</a:t>
            </a:r>
            <a:endParaRPr lang="en-US" kern="0" dirty="0" smtClean="0">
              <a:solidFill>
                <a:srgbClr val="A5002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Terminologie</a:t>
            </a:r>
            <a:endParaRPr lang="de-CH" noProof="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Falls </a:t>
            </a:r>
            <a:r>
              <a:rPr lang="de-CH" i="1" noProof="0" dirty="0" smtClean="0">
                <a:solidFill>
                  <a:srgbClr val="0000FF"/>
                </a:solidFill>
              </a:rPr>
              <a:t>bedingungen</a:t>
            </a:r>
            <a:r>
              <a:rPr lang="de-CH" noProof="0" dirty="0" smtClean="0"/>
              <a:t> </a:t>
            </a:r>
            <a:r>
              <a:rPr lang="de-CH" dirty="0" smtClean="0"/>
              <a:t>ein Paar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x, y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  <a:r>
              <a:rPr lang="de-CH" noProof="0" dirty="0" smtClean="0"/>
              <a:t>, beinhaltet, sagen wir</a:t>
            </a:r>
          </a:p>
          <a:p>
            <a:endParaRPr lang="de-CH" noProof="0" dirty="0" smtClean="0"/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r>
              <a:rPr lang="de-CH" noProof="0" dirty="0" smtClean="0"/>
              <a:t> ist ein </a:t>
            </a:r>
            <a:r>
              <a:rPr lang="de-CH" b="1" dirty="0" smtClean="0">
                <a:solidFill>
                  <a:srgbClr val="993300"/>
                </a:solidFill>
              </a:rPr>
              <a:t>Vorgänger</a:t>
            </a:r>
            <a:r>
              <a:rPr lang="de-CH" noProof="0" dirty="0" smtClean="0">
                <a:solidFill>
                  <a:srgbClr val="993300"/>
                </a:solidFill>
              </a:rPr>
              <a:t> </a:t>
            </a:r>
            <a:r>
              <a:rPr lang="de-CH" noProof="0" dirty="0" smtClean="0"/>
              <a:t>von </a:t>
            </a:r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</a:p>
          <a:p>
            <a:pPr lvl="1">
              <a:buFont typeface="Wingdings" pitchFamily="2" charset="2"/>
              <a:buNone/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 lvl="1"/>
            <a:r>
              <a:rPr lang="de-CH" i="1" noProof="0" dirty="0" smtClean="0">
                <a:solidFill>
                  <a:srgbClr val="0000FF"/>
                </a:solidFill>
              </a:rPr>
              <a:t>y</a:t>
            </a:r>
            <a:r>
              <a:rPr lang="de-CH" noProof="0" dirty="0" smtClean="0"/>
              <a:t> ist </a:t>
            </a:r>
            <a:r>
              <a:rPr lang="de-CH" dirty="0" smtClean="0"/>
              <a:t>ein</a:t>
            </a:r>
            <a:r>
              <a:rPr lang="de-CH" noProof="0" dirty="0" smtClean="0"/>
              <a:t> </a:t>
            </a:r>
            <a:r>
              <a:rPr lang="de-CH" b="1" dirty="0" smtClean="0">
                <a:solidFill>
                  <a:srgbClr val="993300"/>
                </a:solidFill>
              </a:rPr>
              <a:t>Nachfolger </a:t>
            </a:r>
            <a:r>
              <a:rPr lang="de-CH" dirty="0" err="1" smtClean="0"/>
              <a:t>vo</a:t>
            </a:r>
            <a:r>
              <a:rPr lang="de-CH" noProof="0" dirty="0" smtClean="0"/>
              <a:t>n </a:t>
            </a:r>
            <a:r>
              <a:rPr lang="de-CH" i="1" noProof="0" dirty="0" smtClean="0">
                <a:solidFill>
                  <a:srgbClr val="0000FF"/>
                </a:solidFill>
              </a:rPr>
              <a:t>x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32995" y="3459864"/>
            <a:ext cx="6149975" cy="128111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Das Schema des </a:t>
            </a:r>
            <a:r>
              <a:rPr lang="de-CH" noProof="0" dirty="0" err="1" smtClean="0"/>
              <a:t>Algoritmus</a:t>
            </a:r>
            <a:endParaRPr lang="de-CH" noProof="0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850" y="845503"/>
            <a:ext cx="8772979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sortiere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do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from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	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{...}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en-US" sz="1800" b="1" kern="0" dirty="0" smtClean="0">
                <a:latin typeface="+mn-lt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n-US" sz="1800" i="1" kern="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enthält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nur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ursprüngliche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Zyklen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i="1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ursprünglichen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Elemente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sind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until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noProof="0" dirty="0" err="1" smtClean="0">
                <a:solidFill>
                  <a:srgbClr val="A50021"/>
                </a:solidFill>
                <a:latin typeface="+mn-lt"/>
              </a:rPr>
              <a:t>Jedes</a:t>
            </a:r>
            <a:r>
              <a:rPr lang="en-US" sz="1800" kern="0" noProof="0" dirty="0" smtClean="0">
                <a:solidFill>
                  <a:srgbClr val="A50021"/>
                </a:solidFill>
                <a:latin typeface="+mn-lt"/>
              </a:rPr>
              <a:t> Element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Vorgänger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next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:=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 von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Vorgängern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sequenz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aus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buClr>
                <a:srgbClr val="8B0000"/>
              </a:buClr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alle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Paare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  <a:r>
              <a:rPr lang="en-US" sz="1800" kern="0" dirty="0" err="1" smtClean="0">
                <a:solidFill>
                  <a:srgbClr val="A50021"/>
                </a:solidFill>
              </a:rPr>
              <a:t>aus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lang="en-US" sz="1800" i="1" kern="0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variant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Grösse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von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if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übrig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Berichte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,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dass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das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topologische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Sortieren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abgeschlossen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800" kern="0" dirty="0" err="1" smtClean="0">
                <a:solidFill>
                  <a:srgbClr val="A50021"/>
                </a:solidFill>
                <a:latin typeface="+mn-lt"/>
              </a:rPr>
              <a:t>ist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else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n-US" sz="1800" kern="0" dirty="0" smtClean="0">
                <a:solidFill>
                  <a:srgbClr val="A50021"/>
                </a:solidFill>
                <a:latin typeface="+mn-lt"/>
              </a:rPr>
              <a:t>”</a:t>
            </a:r>
            <a:r>
              <a:rPr lang="de-CH" sz="1800" kern="0" dirty="0" smtClean="0">
                <a:solidFill>
                  <a:srgbClr val="A50021"/>
                </a:solidFill>
                <a:latin typeface="+mn-lt"/>
              </a:rPr>
              <a:t>Melde Zyklen in den übrigen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6072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803" y="1900983"/>
            <a:ext cx="5417677" cy="8350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727700" y="1879568"/>
            <a:ext cx="3273425" cy="828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1800" noProof="0" dirty="0" smtClean="0"/>
              <a:t>(Anzahl Elemente: </a:t>
            </a:r>
            <a:r>
              <a:rPr lang="de-CH" sz="1800" i="1" noProof="0" dirty="0" smtClean="0">
                <a:solidFill>
                  <a:srgbClr val="0000FF"/>
                </a:solidFill>
              </a:rPr>
              <a:t>n</a:t>
            </a:r>
          </a:p>
          <a:p>
            <a:pPr>
              <a:lnSpc>
                <a:spcPct val="80000"/>
              </a:lnSpc>
            </a:pPr>
            <a:r>
              <a:rPr lang="de-CH" sz="1800" noProof="0" dirty="0" smtClean="0"/>
              <a:t>Anzahl Bedingungen: </a:t>
            </a:r>
            <a:r>
              <a:rPr lang="de-CH" sz="1800" i="1" noProof="0" dirty="0" smtClean="0">
                <a:solidFill>
                  <a:srgbClr val="0000FF"/>
                </a:solidFill>
              </a:rPr>
              <a:t>m</a:t>
            </a:r>
            <a:r>
              <a:rPr lang="de-CH" sz="1800" noProof="0" dirty="0" smtClean="0"/>
              <a:t>)</a:t>
            </a:r>
          </a:p>
          <a:p>
            <a:pPr>
              <a:lnSpc>
                <a:spcPct val="80000"/>
              </a:lnSpc>
            </a:pPr>
            <a:endParaRPr lang="de-CH" sz="1800" noProof="0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91278" y="1907516"/>
            <a:ext cx="6294437" cy="828675"/>
            <a:chOff x="2689" y="865"/>
            <a:chExt cx="2771" cy="522"/>
          </a:xfrm>
        </p:grpSpPr>
        <p:sp>
          <p:nvSpPr>
            <p:cNvPr id="216069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89" y="1126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</a:rPr>
                <a:t>bedingungen</a:t>
              </a:r>
              <a:r>
                <a:rPr lang="en-US" sz="12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</a:rPr>
                <a:t> LINKED_LIST </a:t>
              </a:r>
              <a:r>
                <a:rPr lang="en-US" sz="18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 smtClean="0">
                  <a:solidFill>
                    <a:srgbClr val="0000FF"/>
                  </a:solidFill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</a:rPr>
                <a:t>TUPLE</a:t>
              </a:r>
              <a:r>
                <a:rPr lang="en-US" sz="1800" dirty="0">
                  <a:solidFill>
                    <a:srgbClr val="0000FF"/>
                  </a:solidFill>
                </a:rPr>
                <a:t> [</a:t>
              </a:r>
              <a:r>
                <a:rPr lang="en-US" sz="1800" i="1" dirty="0">
                  <a:solidFill>
                    <a:srgbClr val="0000FF"/>
                  </a:solidFill>
                </a:rPr>
                <a:t>G, G</a:t>
              </a:r>
              <a:r>
                <a:rPr lang="en-US" sz="1200" i="1" dirty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]]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216070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689" y="865"/>
              <a:ext cx="277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i="1" dirty="0" err="1" smtClean="0">
                  <a:solidFill>
                    <a:srgbClr val="0000FF"/>
                  </a:solidFill>
                </a:rPr>
                <a:t>elemente</a:t>
              </a:r>
              <a:r>
                <a:rPr lang="en-US" sz="1200" i="1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:</a:t>
              </a:r>
              <a:r>
                <a:rPr lang="en-US" sz="1800" i="1" dirty="0">
                  <a:solidFill>
                    <a:srgbClr val="0000FF"/>
                  </a:solidFill>
                </a:rPr>
                <a:t> </a:t>
              </a:r>
              <a:r>
                <a:rPr lang="en-US" sz="1800" i="1">
                  <a:solidFill>
                    <a:srgbClr val="0000FF"/>
                  </a:solidFill>
                </a:rPr>
                <a:t>LINKED_LIST </a:t>
              </a:r>
              <a:r>
                <a:rPr lang="en-US" sz="1800" i="1" smtClean="0">
                  <a:solidFill>
                    <a:srgbClr val="0000FF"/>
                  </a:solidFill>
                </a:rPr>
                <a:t> </a:t>
              </a:r>
              <a:r>
                <a:rPr lang="en-US" sz="1800" smtClean="0">
                  <a:solidFill>
                    <a:srgbClr val="0000FF"/>
                  </a:solidFill>
                </a:rPr>
                <a:t>[</a:t>
              </a:r>
              <a:r>
                <a:rPr lang="en-US" sz="1800" i="1" dirty="0">
                  <a:solidFill>
                    <a:srgbClr val="0000FF"/>
                  </a:solidFill>
                </a:rPr>
                <a:t>G</a:t>
              </a:r>
              <a:r>
                <a:rPr lang="en-US" sz="1200" i="1" dirty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]</a:t>
              </a:r>
              <a:endParaRPr lang="en-US" sz="18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607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663" y="1000125"/>
            <a:ext cx="865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 smtClean="0">
                <a:latin typeface="+mn-lt"/>
              </a:rPr>
              <a:t>Wir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beginnen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diesen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Datenstrukturen</a:t>
            </a:r>
            <a:r>
              <a:rPr lang="en-US" dirty="0" smtClean="0">
                <a:latin typeface="+mn-lt"/>
              </a:rPr>
              <a:t>, die den Input </a:t>
            </a:r>
            <a:r>
              <a:rPr lang="en-US" dirty="0" err="1" smtClean="0">
                <a:latin typeface="+mn-lt"/>
              </a:rPr>
              <a:t>direkt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widerspiegeln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8405" y="3938588"/>
            <a:ext cx="424104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/>
              <a:t>Beispiel:</a:t>
            </a:r>
            <a:endParaRPr lang="en-US" sz="2000" dirty="0"/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{</a:t>
            </a:r>
            <a:r>
              <a:rPr lang="en-US" sz="2000" i="1" dirty="0">
                <a:solidFill>
                  <a:srgbClr val="0000FF"/>
                </a:solidFill>
              </a:rPr>
              <a:t>a, b, c, </a:t>
            </a:r>
            <a:r>
              <a:rPr lang="en-US" sz="2000" i="1" dirty="0" smtClean="0">
                <a:solidFill>
                  <a:srgbClr val="0000FF"/>
                </a:solidFill>
              </a:rPr>
              <a:t>d </a:t>
            </a:r>
            <a:r>
              <a:rPr lang="en-US" sz="2000" dirty="0" smtClean="0">
                <a:solidFill>
                  <a:srgbClr val="0000FF"/>
                </a:solidFill>
              </a:rPr>
              <a:t>}</a:t>
            </a:r>
            <a:endParaRPr lang="en-US" sz="2000" i="1" dirty="0">
              <a:solidFill>
                <a:srgbClr val="0000FF"/>
              </a:solidFill>
            </a:endParaRPr>
          </a:p>
          <a:p>
            <a:pPr lvl="1" algn="l"/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=</a:t>
            </a:r>
          </a:p>
          <a:p>
            <a:pPr lvl="1" algn="l"/>
            <a:r>
              <a:rPr lang="en-US" sz="2000" i="1" dirty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{[</a:t>
            </a:r>
            <a:r>
              <a:rPr lang="en-US" sz="2000" i="1" dirty="0">
                <a:solidFill>
                  <a:srgbClr val="0000FF"/>
                </a:solidFill>
              </a:rPr>
              <a:t>a, b</a:t>
            </a:r>
            <a:r>
              <a:rPr lang="en-US" sz="2000" dirty="0">
                <a:solidFill>
                  <a:srgbClr val="0000FF"/>
                </a:solidFill>
              </a:rPr>
              <a:t>],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[</a:t>
            </a:r>
            <a:r>
              <a:rPr lang="en-US" sz="2000" i="1" dirty="0">
                <a:solidFill>
                  <a:srgbClr val="0000FF"/>
                </a:solidFill>
              </a:rPr>
              <a:t>a, d</a:t>
            </a:r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], [</a:t>
            </a:r>
            <a:r>
              <a:rPr lang="en-US" sz="2000" i="1" dirty="0">
                <a:solidFill>
                  <a:srgbClr val="0000FF"/>
                </a:solidFill>
              </a:rPr>
              <a:t>b, d</a:t>
            </a:r>
            <a:r>
              <a:rPr lang="en-US" sz="1200" i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], [</a:t>
            </a:r>
            <a:r>
              <a:rPr lang="en-US" sz="2000" i="1" dirty="0">
                <a:solidFill>
                  <a:srgbClr val="0000FF"/>
                </a:solidFill>
              </a:rPr>
              <a:t>c, </a:t>
            </a:r>
            <a:r>
              <a:rPr lang="en-US" sz="2000" i="1" dirty="0" smtClean="0">
                <a:solidFill>
                  <a:srgbClr val="0000FF"/>
                </a:solidFill>
              </a:rPr>
              <a:t>d</a:t>
            </a:r>
            <a:r>
              <a:rPr lang="en-US" sz="1200" i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]}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216127" name="Line 6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0975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28" name="Line 6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68538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29" name="Line 6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86100" y="3292475"/>
            <a:ext cx="1588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0" name="Line 6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03663" y="3292475"/>
            <a:ext cx="1587" cy="22590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1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35000" y="3257550"/>
            <a:ext cx="1588" cy="26241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16132" name="Line 6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8000" y="3743325"/>
            <a:ext cx="50800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3" name="Rectangle 6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2263" y="4525963"/>
            <a:ext cx="96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216134" name="Rectangle 7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2263" y="3622675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216135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63575" y="4611688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6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87375" y="3744913"/>
            <a:ext cx="34194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37" name="Oval 7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35088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38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7050" y="4506913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39" name="Rectangle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33488" y="3778250"/>
            <a:ext cx="182742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b</a:t>
            </a:r>
            <a:endParaRPr lang="en-US" sz="2400">
              <a:latin typeface="+mn-lt"/>
            </a:endParaRPr>
          </a:p>
        </p:txBody>
      </p:sp>
      <p:sp>
        <p:nvSpPr>
          <p:cNvPr id="216140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0088" y="4613275"/>
            <a:ext cx="157094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 dirty="0">
                <a:solidFill>
                  <a:srgbClr val="0000FF"/>
                </a:solidFill>
                <a:latin typeface="+mn-lt"/>
              </a:rPr>
              <a:t>a</a:t>
            </a:r>
            <a:endParaRPr lang="en-US" sz="2400" dirty="0">
              <a:latin typeface="+mn-lt"/>
            </a:endParaRPr>
          </a:p>
        </p:txBody>
      </p:sp>
      <p:sp>
        <p:nvSpPr>
          <p:cNvPr id="216141" name="Rectangle 7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2138" y="2973388"/>
            <a:ext cx="1057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de-CH" sz="1400" i="1" smtClean="0">
                <a:solidFill>
                  <a:srgbClr val="0000FF"/>
                </a:solidFill>
                <a:latin typeface="Verdana" pitchFamily="34" charset="0"/>
              </a:rPr>
              <a:t>y</a:t>
            </a:r>
            <a:endParaRPr lang="de-CH" sz="1400" i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6142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2425" y="5568950"/>
            <a:ext cx="39465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16143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403475" y="5568950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4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431925" y="5551488"/>
            <a:ext cx="1588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5" name="Line 8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249488" y="5551488"/>
            <a:ext cx="1587" cy="635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16146" name="Rectangle 8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663" y="5554663"/>
            <a:ext cx="12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>
                <a:solidFill>
                  <a:srgbClr val="000000"/>
                </a:solidFill>
                <a:latin typeface="Verdana" pitchFamily="34" charset="0"/>
              </a:rPr>
              <a:t>0</a:t>
            </a:r>
            <a:endParaRPr lang="en-US" sz="1800">
              <a:latin typeface="Arial" charset="0"/>
            </a:endParaRPr>
          </a:p>
        </p:txBody>
      </p:sp>
      <p:sp>
        <p:nvSpPr>
          <p:cNvPr id="216147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82713" y="57213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216148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0275" y="5721350"/>
            <a:ext cx="96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216149" name="Rectangle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17838" y="5721350"/>
            <a:ext cx="96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216150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993018" y="5457902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51" name="Rectangle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11513" y="5508625"/>
            <a:ext cx="158698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c</a:t>
            </a:r>
            <a:endParaRPr lang="en-US" sz="2400">
              <a:latin typeface="+mn-lt"/>
            </a:endParaRPr>
          </a:p>
        </p:txBody>
      </p:sp>
      <p:sp>
        <p:nvSpPr>
          <p:cNvPr id="216152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02063" y="3635375"/>
            <a:ext cx="212725" cy="212725"/>
          </a:xfrm>
          <a:prstGeom prst="ellipse">
            <a:avLst/>
          </a:prstGeom>
          <a:solidFill>
            <a:srgbClr val="A50021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16153" name="Rectangle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02088" y="3776663"/>
            <a:ext cx="181140" cy="36933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0000FF"/>
                </a:solidFill>
                <a:latin typeface="+mn-lt"/>
              </a:rPr>
              <a:t>d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29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41463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0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908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1" name="Line 4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9175" y="476213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26" name="Rectangle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80038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0" name="Rectangle 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14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7563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04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32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221201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6663" y="989012"/>
            <a:ext cx="6886575" cy="919401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b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2211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073" y="451945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05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8927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09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5984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1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5481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15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45165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1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06079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18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89773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21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91402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2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52316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2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57564" y="4525938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1227" name="Rectangl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37640" y="453512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2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8554" y="453432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32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225" y="5484813"/>
            <a:ext cx="820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 Das </a:t>
            </a:r>
            <a:r>
              <a:rPr lang="en-US" sz="2400" dirty="0" err="1" smtClean="0"/>
              <a:t>Beste</a:t>
            </a:r>
            <a:r>
              <a:rPr lang="en-US" sz="2400" dirty="0" smtClean="0"/>
              <a:t>, </a:t>
            </a:r>
            <a:r>
              <a:rPr lang="en-US" dirty="0" smtClean="0"/>
              <a:t>das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erhoffen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, </a:t>
            </a:r>
            <a:r>
              <a:rPr lang="en-US" dirty="0" err="1" smtClean="0"/>
              <a:t>ist</a:t>
            </a:r>
            <a:r>
              <a:rPr lang="en-US" sz="2400" dirty="0" smtClean="0"/>
              <a:t>: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O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i="1" dirty="0">
                <a:solidFill>
                  <a:srgbClr val="A50021"/>
                </a:solidFill>
              </a:rPr>
              <a:t>m </a:t>
            </a:r>
            <a:r>
              <a:rPr lang="en-US" sz="2400" dirty="0">
                <a:solidFill>
                  <a:srgbClr val="A50021"/>
                </a:solidFill>
              </a:rPr>
              <a:t>+</a:t>
            </a:r>
            <a:r>
              <a:rPr lang="en-US" sz="2400" i="1" dirty="0">
                <a:solidFill>
                  <a:srgbClr val="A50021"/>
                </a:solidFill>
              </a:rPr>
              <a:t> 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endParaRPr lang="en-US" sz="2400" dirty="0"/>
          </a:p>
        </p:txBody>
      </p:sp>
      <p:sp>
        <p:nvSpPr>
          <p:cNvPr id="221233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522788"/>
            <a:ext cx="2419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22123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27183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1237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38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39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40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304323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1241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97791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99220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300022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3065463"/>
            <a:ext cx="1930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221246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4892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221247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903663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07599" y="5280210"/>
            <a:ext cx="2379344" cy="200443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366321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295644"/>
            <a:ext cx="6446248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4028355"/>
            <a:ext cx="3603029" cy="27364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2978" y="2874831"/>
            <a:ext cx="5463222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727025"/>
            <a:ext cx="8726805" cy="537368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184636" y="4553855"/>
            <a:ext cx="7095763" cy="518887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4636" y="2068286"/>
            <a:ext cx="7560219" cy="92891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4637" y="3257233"/>
            <a:ext cx="7560219" cy="930138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5377" y="856706"/>
            <a:ext cx="7244851" cy="99386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dirty="0" smtClean="0"/>
              <a:t>Operationen, die wir brauchen </a:t>
            </a:r>
            <a:r>
              <a:rPr lang="de-CH" noProof="0" dirty="0" smtClean="0"/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/>
              <a:t> mal)</a:t>
            </a:r>
            <a:endParaRPr lang="de-CH" noProof="0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Ein gegebenes Element von der Menge der Elemente entfernen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Alle </a:t>
            </a:r>
            <a:r>
              <a:rPr lang="de-CH" dirty="0" smtClean="0"/>
              <a:t>Bedingungen, die mit einem gegebenen Element beginnen, aus der Menge der Bedingungen entfernen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Herausfinden, ob </a:t>
            </a:r>
            <a:r>
              <a:rPr lang="de-CH" dirty="0" smtClean="0"/>
              <a:t>noch ein Element vorhanden ist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Effizienz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Das Beste, das wir uns erhoffen können</a:t>
            </a:r>
          </a:p>
          <a:p>
            <a:endParaRPr lang="de-CH" b="1" noProof="0" dirty="0" smtClean="0">
              <a:solidFill>
                <a:srgbClr val="0000FF"/>
              </a:solidFill>
            </a:endParaRPr>
          </a:p>
          <a:p>
            <a:r>
              <a:rPr lang="de-CH" b="1" noProof="0" dirty="0" smtClean="0">
                <a:solidFill>
                  <a:srgbClr val="0000FF"/>
                </a:solidFill>
              </a:rPr>
              <a:t>		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m </a:t>
            </a:r>
            <a:r>
              <a:rPr lang="de-CH" noProof="0" dirty="0" smtClean="0">
                <a:solidFill>
                  <a:srgbClr val="A50021"/>
                </a:solidFill>
              </a:rPr>
              <a:t>+ 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</a:p>
          <a:p>
            <a:endParaRPr lang="de-CH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(da wir jede Bedingung und jedes Element mindestens einmal betrachten müssen)</a:t>
            </a:r>
            <a:endParaRPr lang="de-CH" noProof="0" dirty="0" smtClean="0">
              <a:solidFill>
                <a:srgbClr val="0000FF"/>
              </a:solidFill>
            </a:endParaRPr>
          </a:p>
          <a:p>
            <a:endParaRPr lang="de-CH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017587" y="5135507"/>
            <a:ext cx="2380242" cy="231150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4589145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9189" y="2700020"/>
            <a:ext cx="5540871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4627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m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851456" y="4635386"/>
            <a:ext cx="1216403" cy="303923"/>
          </a:xfrm>
          <a:prstGeom prst="wedgeRoundRectCallout">
            <a:avLst>
              <a:gd name="adj1" fmla="val -86615"/>
              <a:gd name="adj2" fmla="val 9549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Datenstrukturen 1: ursprünglich</a:t>
            </a:r>
            <a:endParaRPr lang="de-CH" noProof="0" dirty="0"/>
          </a:p>
        </p:txBody>
      </p:sp>
      <p:sp>
        <p:nvSpPr>
          <p:cNvPr id="439300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989013"/>
            <a:ext cx="6886575" cy="914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{</a:t>
            </a:r>
            <a:r>
              <a:rPr lang="en-US" sz="2400" i="1" dirty="0">
                <a:solidFill>
                  <a:srgbClr val="0000FF"/>
                </a:solidFill>
              </a:rPr>
              <a:t>a, b, 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}</a:t>
            </a:r>
            <a:endParaRPr lang="en-US" sz="2400" i="1" dirty="0">
              <a:solidFill>
                <a:srgbClr val="0000FF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{[</a:t>
            </a:r>
            <a:r>
              <a:rPr lang="en-US" sz="2400" i="1" dirty="0">
                <a:solidFill>
                  <a:srgbClr val="0000FF"/>
                </a:solidFill>
              </a:rPr>
              <a:t>a, b</a:t>
            </a:r>
            <a:r>
              <a:rPr lang="en-US" sz="2400" dirty="0">
                <a:solidFill>
                  <a:srgbClr val="0000FF"/>
                </a:solidFill>
              </a:rPr>
              <a:t>],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a,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b,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], </a:t>
            </a:r>
            <a:r>
              <a:rPr lang="en-US" sz="2400" dirty="0">
                <a:solidFill>
                  <a:srgbClr val="0000FF"/>
                </a:solidFill>
              </a:rPr>
              <a:t>[</a:t>
            </a:r>
            <a:r>
              <a:rPr lang="en-US" sz="2400" i="1" dirty="0">
                <a:solidFill>
                  <a:srgbClr val="0000FF"/>
                </a:solidFill>
              </a:rPr>
              <a:t>c, </a:t>
            </a:r>
            <a:r>
              <a:rPr lang="en-US" sz="2400" i="1" dirty="0" smtClean="0">
                <a:solidFill>
                  <a:srgbClr val="0000FF"/>
                </a:solidFill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]}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439327" name="Text Box 3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125" y="5040313"/>
            <a:ext cx="874077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Effizienz</a:t>
            </a:r>
            <a:r>
              <a:rPr lang="en-US" sz="2400" dirty="0" smtClean="0"/>
              <a:t>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w</a:t>
            </a:r>
            <a:r>
              <a:rPr lang="en-US" sz="2400" dirty="0" err="1" smtClean="0"/>
              <a:t>enn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r>
              <a:rPr lang="en-US" sz="2400" dirty="0" smtClean="0"/>
              <a:t> und </a:t>
            </a: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verwenden</a:t>
            </a:r>
            <a:r>
              <a:rPr lang="en-US" sz="2400" dirty="0" smtClean="0"/>
              <a:t>,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A50021"/>
                </a:solidFill>
              </a:rPr>
              <a:t>m </a:t>
            </a:r>
            <a:r>
              <a:rPr lang="en-US" dirty="0" smtClean="0">
                <a:solidFill>
                  <a:srgbClr val="A50021"/>
                </a:solidFill>
              </a:rPr>
              <a:t>+ </a:t>
            </a: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erreichen</a:t>
            </a:r>
            <a:r>
              <a:rPr lang="en-US" dirty="0" smtClean="0"/>
              <a:t>!</a:t>
            </a:r>
            <a:endParaRPr lang="en-US" sz="2800" dirty="0"/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41463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908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29175" y="4501943"/>
            <a:ext cx="577850" cy="1588"/>
          </a:xfrm>
          <a:prstGeom prst="line">
            <a:avLst/>
          </a:prstGeom>
          <a:noFill/>
          <a:ln w="127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8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80038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3380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0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87563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1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32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073" y="4259269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8927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4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984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5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85481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6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45165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06079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68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31718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6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91402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0" name="Text Box 3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5231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1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40786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72" name="Rectangle 4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37640" y="4274931"/>
            <a:ext cx="552136" cy="455613"/>
          </a:xfrm>
          <a:prstGeom prst="roundRect">
            <a:avLst/>
          </a:prstGeom>
          <a:solidFill>
            <a:srgbClr val="FFCCCC"/>
          </a:solidFill>
          <a:ln w="12700">
            <a:solidFill>
              <a:srgbClr val="A5002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4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8554" y="4274137"/>
            <a:ext cx="546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74" name="Text Box 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4650" y="426259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Bedingungen</a:t>
            </a:r>
            <a:endParaRPr lang="en-US" sz="2400" dirty="0"/>
          </a:p>
        </p:txBody>
      </p:sp>
      <p:sp>
        <p:nvSpPr>
          <p:cNvPr id="75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46088" y="3011648"/>
            <a:ext cx="3816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6" name="Rectangle 5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7463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7" name="Rectangle 5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4173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8" name="Rectangle 5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93708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Rectangle 5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603244" y="2783048"/>
            <a:ext cx="659194" cy="455612"/>
          </a:xfrm>
          <a:prstGeom prst="rect">
            <a:avLst/>
          </a:prstGeom>
          <a:solidFill>
            <a:srgbClr val="66FFFF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0" name="Text Box 5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07237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1" name="Text Box 5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598507" y="2717729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82" name="Text Box 5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98218" y="2732017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83" name="Text Box 6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315" y="2740031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4" name="Text Box 6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10375" y="2805273"/>
            <a:ext cx="1996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solidFill>
                  <a:srgbClr val="A50021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Elemente</a:t>
            </a:r>
            <a:endParaRPr lang="en-US" sz="2400" dirty="0"/>
          </a:p>
        </p:txBody>
      </p:sp>
      <p:sp>
        <p:nvSpPr>
          <p:cNvPr id="85" name="Text Box 6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0025" y="222901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elemente</a:t>
            </a:r>
            <a:endParaRPr lang="en-US" sz="2400" dirty="0"/>
          </a:p>
        </p:txBody>
      </p:sp>
      <p:sp>
        <p:nvSpPr>
          <p:cNvPr id="86" name="Text Box 6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938" y="3643473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 err="1" smtClean="0">
                <a:solidFill>
                  <a:srgbClr val="0000FF"/>
                </a:solidFill>
              </a:rPr>
              <a:t>bedingungen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74043" y="5102848"/>
            <a:ext cx="2467328" cy="252922"/>
          </a:xfrm>
          <a:prstGeom prst="roundRect">
            <a:avLst/>
          </a:prstGeom>
          <a:solidFill>
            <a:srgbClr val="C0C0C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39745" y="3191510"/>
            <a:ext cx="5018088" cy="3429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7895" y="4171167"/>
            <a:ext cx="6291263" cy="317500"/>
          </a:xfrm>
          <a:prstGeom prst="roundRect">
            <a:avLst/>
          </a:prstGeom>
          <a:solidFill>
            <a:srgbClr val="BBE0E3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483" y="3876358"/>
            <a:ext cx="3324225" cy="25082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9189" y="2700020"/>
            <a:ext cx="5540871" cy="32226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A50021">
                <a:alpha val="34000"/>
              </a:srgb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7194" y="584872"/>
            <a:ext cx="8726805" cy="578885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sortiere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do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from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	create </a:t>
            </a:r>
            <a:r>
              <a:rPr lang="de-CH" sz="1800" dirty="0" smtClean="0">
                <a:solidFill>
                  <a:srgbClr val="0000FF"/>
                </a:solidFill>
              </a:rPr>
              <a:t>{...}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2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make</a:t>
            </a:r>
            <a:r>
              <a:rPr lang="de-CH" sz="1800" b="1" dirty="0" smtClean="0"/>
              <a:t> </a:t>
            </a:r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endParaRPr lang="de-CH" sz="1800" b="1" dirty="0" smtClean="0"/>
          </a:p>
          <a:p>
            <a:pPr lvl="0"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smtClean="0">
                <a:solidFill>
                  <a:srgbClr val="0000FF"/>
                </a:solidFill>
              </a:rPr>
              <a:t>bedingungen </a:t>
            </a:r>
            <a:r>
              <a:rPr lang="de-CH" sz="1800" dirty="0" smtClean="0">
                <a:solidFill>
                  <a:srgbClr val="A50021"/>
                </a:solidFill>
              </a:rPr>
              <a:t> enthält nur ursprüngliche Zyklen”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 ist kompatibel mit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b="1" dirty="0" smtClean="0">
                <a:solidFill>
                  <a:srgbClr val="0000FF"/>
                </a:solidFill>
              </a:rPr>
              <a:t>and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”Alle ursprünglichen Elemente sind in 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1800" dirty="0" smtClean="0">
                <a:solidFill>
                  <a:srgbClr val="A50021"/>
                </a:solidFill>
              </a:rPr>
              <a:t> oder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Jedes Element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hat einen Vorgänger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next </a:t>
            </a:r>
            <a:r>
              <a:rPr lang="de-CH" sz="1800" dirty="0" smtClean="0">
                <a:solidFill>
                  <a:srgbClr val="0000FF"/>
                </a:solidFill>
              </a:rPr>
              <a:t>:=</a:t>
            </a:r>
            <a:r>
              <a:rPr lang="de-CH" sz="1800" i="1" dirty="0" smtClean="0">
                <a:solidFill>
                  <a:srgbClr val="0000FF"/>
                </a:solidFill>
              </a:rPr>
              <a:t>  </a:t>
            </a:r>
            <a:r>
              <a:rPr lang="de-CH" sz="1800" dirty="0" smtClean="0">
                <a:solidFill>
                  <a:srgbClr val="A50021"/>
                </a:solidFill>
              </a:rPr>
              <a:t>“Ein Element von</a:t>
            </a:r>
            <a:r>
              <a:rPr lang="de-CH" sz="1800" i="1" dirty="0" smtClean="0">
                <a:solidFill>
                  <a:srgbClr val="A50021"/>
                </a:solidFill>
              </a:rPr>
              <a:t> </a:t>
            </a:r>
            <a:r>
              <a:rPr lang="de-CH" sz="1800" i="1" dirty="0" err="1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 ohne Vorgängern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1800" i="1" dirty="0" err="1" smtClean="0">
                <a:solidFill>
                  <a:srgbClr val="0000FF"/>
                </a:solidFill>
              </a:rPr>
              <a:t>extend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(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1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A50021"/>
                </a:solidFill>
              </a:rPr>
              <a:t> aus</a:t>
            </a:r>
            <a:r>
              <a:rPr lang="de-CH" sz="1800" i="1" dirty="0" smtClean="0">
                <a:solidFill>
                  <a:srgbClr val="0000FF"/>
                </a:solidFill>
              </a:rPr>
              <a:t> elemente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”Lösche alle Paare </a:t>
            </a:r>
            <a:r>
              <a:rPr lang="de-CH" sz="1800" dirty="0" smtClean="0">
                <a:solidFill>
                  <a:srgbClr val="0000FF"/>
                </a:solidFill>
              </a:rPr>
              <a:t>[</a:t>
            </a:r>
            <a:r>
              <a:rPr lang="de-CH" sz="1800" i="1" dirty="0" smtClean="0">
                <a:solidFill>
                  <a:srgbClr val="0000FF"/>
                </a:solidFill>
              </a:rPr>
              <a:t>next</a:t>
            </a:r>
            <a:r>
              <a:rPr lang="de-CH" sz="1800" dirty="0" smtClean="0">
                <a:solidFill>
                  <a:srgbClr val="0000FF"/>
                </a:solidFill>
              </a:rPr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y</a:t>
            </a:r>
            <a:r>
              <a:rPr lang="de-CH" sz="1800" dirty="0" smtClean="0">
                <a:solidFill>
                  <a:srgbClr val="0000FF"/>
                </a:solidFill>
              </a:rPr>
              <a:t>] </a:t>
            </a:r>
            <a:r>
              <a:rPr lang="de-CH" sz="1800" dirty="0" smtClean="0">
                <a:solidFill>
                  <a:srgbClr val="A50021"/>
                </a:solidFill>
              </a:rPr>
              <a:t>aus</a:t>
            </a:r>
            <a:r>
              <a:rPr lang="de-CH" sz="1800" i="1" dirty="0" smtClean="0">
                <a:solidFill>
                  <a:srgbClr val="0000FF"/>
                </a:solidFill>
              </a:rPr>
              <a:t> bedingungen </a:t>
            </a:r>
            <a:r>
              <a:rPr lang="de-CH" sz="18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variant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 </a:t>
            </a:r>
            <a:r>
              <a:rPr lang="de-CH" sz="1800" i="1" dirty="0" smtClean="0">
                <a:solidFill>
                  <a:srgbClr val="A50021"/>
                </a:solidFill>
              </a:rPr>
              <a:t>“</a:t>
            </a:r>
            <a:r>
              <a:rPr lang="de-CH" sz="1800" dirty="0" smtClean="0">
                <a:solidFill>
                  <a:srgbClr val="A50021"/>
                </a:solidFill>
              </a:rPr>
              <a:t>Grösse von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i="1" dirty="0" smtClean="0">
                <a:solidFill>
                  <a:srgbClr val="A50021"/>
                </a:solidFill>
              </a:rPr>
              <a:t>”</a:t>
            </a:r>
            <a:endParaRPr lang="de-CH" sz="1800" dirty="0" smtClean="0">
              <a:solidFill>
                <a:srgbClr val="A50021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b="1" dirty="0" smtClean="0"/>
              <a:t> </a:t>
            </a:r>
            <a:r>
              <a:rPr lang="de-CH" sz="18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1800" i="1" dirty="0" smtClean="0"/>
              <a:t>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/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i="1" dirty="0" smtClean="0">
                <a:solidFill>
                  <a:srgbClr val="0000FF"/>
                </a:solidFill>
              </a:rPr>
              <a:t>				</a:t>
            </a:r>
            <a:r>
              <a:rPr lang="de-CH" sz="18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1800" i="1" dirty="0" smtClean="0">
                <a:solidFill>
                  <a:srgbClr val="0000FF"/>
                </a:solidFill>
              </a:rPr>
              <a:t>bedingungen</a:t>
            </a:r>
            <a:r>
              <a:rPr lang="de-CH" sz="1800" dirty="0" smtClean="0">
                <a:solidFill>
                  <a:srgbClr val="A50021"/>
                </a:solidFill>
              </a:rPr>
              <a:t> und </a:t>
            </a:r>
            <a:r>
              <a:rPr lang="de-CH" sz="1800" i="1" dirty="0" smtClean="0">
                <a:solidFill>
                  <a:srgbClr val="0000FF"/>
                </a:solidFill>
              </a:rPr>
              <a:t>elemente</a:t>
            </a:r>
            <a:r>
              <a:rPr lang="de-CH" sz="1800" dirty="0" smtClean="0">
                <a:solidFill>
                  <a:srgbClr val="A50021"/>
                </a:solidFill>
              </a:rPr>
              <a:t>” 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		end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1800" b="1" dirty="0" smtClean="0">
                <a:solidFill>
                  <a:schemeClr val="accent2"/>
                </a:solidFill>
              </a:rPr>
              <a:t>	end</a:t>
            </a:r>
            <a:endParaRPr lang="de-CH" sz="1800" b="1" dirty="0">
              <a:solidFill>
                <a:schemeClr val="accent2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Grundoperationen</a:t>
            </a:r>
            <a:endParaRPr lang="de-CH" noProof="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09057" y="2751589"/>
            <a:ext cx="1267182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69178" y="3877112"/>
            <a:ext cx="1216403" cy="385894"/>
          </a:xfrm>
          <a:prstGeom prst="wedgeRoundRectCallout">
            <a:avLst>
              <a:gd name="adj1" fmla="val 114340"/>
              <a:gd name="adj2" fmla="val -26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59390" y="4414008"/>
            <a:ext cx="1216403" cy="385894"/>
          </a:xfrm>
          <a:prstGeom prst="wedgeRoundRectCallout">
            <a:avLst>
              <a:gd name="adj1" fmla="val 110202"/>
              <a:gd name="adj2" fmla="val -55235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m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773849" y="2646094"/>
            <a:ext cx="1216403" cy="303923"/>
          </a:xfrm>
          <a:prstGeom prst="wedgeRoundRectCallout">
            <a:avLst>
              <a:gd name="adj1" fmla="val -51306"/>
              <a:gd name="adj2" fmla="val 11102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932736" y="4594746"/>
            <a:ext cx="1216403" cy="303923"/>
          </a:xfrm>
          <a:prstGeom prst="wedgeRoundRectCallout">
            <a:avLst>
              <a:gd name="adj1" fmla="val -84110"/>
              <a:gd name="adj2" fmla="val 10552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i="1" dirty="0" smtClean="0">
                <a:solidFill>
                  <a:srgbClr val="A50021"/>
                </a:solidFill>
              </a:rPr>
              <a:t>n</a:t>
            </a:r>
            <a:r>
              <a:rPr lang="fr-FR" sz="2400" kern="1200" dirty="0" smtClean="0">
                <a:latin typeface="Comic Sans MS" pitchFamily="66" charset="0"/>
                <a:ea typeface="+mn-ea"/>
                <a:cs typeface="+mn-cs"/>
              </a:rPr>
              <a:t> mal</a:t>
            </a:r>
            <a:endParaRPr lang="fr-FR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1" grpId="0" animBg="1"/>
      <p:bldP spid="274439" grpId="0" animBg="1"/>
      <p:bldP spid="274438" grpId="0" animBg="1"/>
      <p:bldP spid="274437" grpId="0" animBg="1"/>
      <p:bldP spid="27443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Den Algorithmus implementieren</a:t>
            </a:r>
            <a:endParaRPr lang="de-CH" noProof="0" dirty="0"/>
          </a:p>
        </p:txBody>
      </p:sp>
      <p:sp>
        <p:nvSpPr>
          <p:cNvPr id="219145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6063" y="1000125"/>
            <a:ext cx="8575675" cy="49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CH" sz="2400" dirty="0" smtClean="0"/>
              <a:t>Eine bessere interne Repräsentation wählen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/>
              <a:t> Jedes Element hat eine Nummer (Dies erlaubt uns, Arrays zu benutzen)</a:t>
            </a:r>
          </a:p>
          <a:p>
            <a:pPr marL="339725" lvl="1" indent="-114300" algn="l"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endParaRPr lang="de-CH" sz="2400" dirty="0" smtClean="0"/>
          </a:p>
          <a:p>
            <a:pPr marL="339725" lvl="1" indent="-114300" algn="l">
              <a:lnSpc>
                <a:spcPct val="120000"/>
              </a:lnSpc>
              <a:spcBef>
                <a:spcPct val="5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/>
              <a:t> </a:t>
            </a:r>
            <a:r>
              <a:rPr lang="de-CH" dirty="0" smtClean="0"/>
              <a:t>Wir r</a:t>
            </a:r>
            <a:r>
              <a:rPr lang="de-CH" sz="2400" dirty="0" smtClean="0"/>
              <a:t>epräsentieren </a:t>
            </a:r>
            <a:r>
              <a:rPr lang="de-CH" sz="2400" i="1" dirty="0" smtClean="0">
                <a:solidFill>
                  <a:srgbClr val="0000FF"/>
                </a:solidFill>
              </a:rPr>
              <a:t>bedingungen</a:t>
            </a:r>
            <a:r>
              <a:rPr lang="de-CH" sz="2400" dirty="0" smtClean="0"/>
              <a:t> in einer Form, die dem entspricht, was wir von der Struktur wollen</a:t>
            </a:r>
            <a:r>
              <a:rPr lang="de-CH" dirty="0" smtClean="0"/>
              <a:t>:</a:t>
            </a:r>
            <a:endParaRPr lang="de-CH" sz="2400" dirty="0" smtClean="0"/>
          </a:p>
          <a:p>
            <a:pPr marL="1027113" lvl="2" indent="-449263" algn="l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</a:rPr>
              <a:t>“Finde 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2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, so dass</a:t>
            </a:r>
            <a:r>
              <a:rPr lang="de-CH" sz="2400" i="1" dirty="0" smtClean="0">
                <a:solidFill>
                  <a:srgbClr val="A50021"/>
                </a:solidFill>
              </a:rPr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>
                <a:solidFill>
                  <a:srgbClr val="A50021"/>
                </a:solidFill>
              </a:rPr>
              <a:t>kein Paar der Form</a:t>
            </a:r>
            <a:r>
              <a:rPr lang="de-CH" sz="2400" i="1" dirty="0" smtClean="0">
                <a:solidFill>
                  <a:srgbClr val="A50021"/>
                </a:solidFill>
              </a:rPr>
              <a:t> </a:t>
            </a:r>
            <a:r>
              <a:rPr lang="de-CH" sz="2400" dirty="0" smtClean="0">
                <a:solidFill>
                  <a:srgbClr val="0000FF"/>
                </a:solidFill>
              </a:rPr>
              <a:t>[</a:t>
            </a:r>
            <a:r>
              <a:rPr lang="de-CH" sz="2400" i="1" dirty="0" smtClean="0">
                <a:solidFill>
                  <a:srgbClr val="0000FF"/>
                </a:solidFill>
              </a:rPr>
              <a:t>y,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400" dirty="0" smtClean="0">
                <a:solidFill>
                  <a:srgbClr val="0000FF"/>
                </a:solidFill>
              </a:rPr>
              <a:t>]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beinhaltet.”</a:t>
            </a:r>
          </a:p>
          <a:p>
            <a:pPr marL="1027113" lvl="2" indent="-449263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CH" sz="2400" dirty="0" smtClean="0">
                <a:solidFill>
                  <a:srgbClr val="A50021"/>
                </a:solidFill>
              </a:rPr>
              <a:t>“Gegeben </a:t>
            </a:r>
            <a:r>
              <a:rPr lang="de-CH" sz="2400" i="1" dirty="0" err="1" smtClean="0">
                <a:solidFill>
                  <a:srgbClr val="0000FF"/>
                </a:solidFill>
              </a:rPr>
              <a:t>next</a:t>
            </a:r>
            <a:r>
              <a:rPr lang="de-CH" sz="2400" dirty="0" smtClean="0"/>
              <a:t> </a:t>
            </a:r>
            <a:r>
              <a:rPr lang="de-CH" sz="2400" dirty="0" smtClean="0">
                <a:solidFill>
                  <a:srgbClr val="A50021"/>
                </a:solidFill>
              </a:rPr>
              <a:t>, lösche alle Paare der Form</a:t>
            </a:r>
            <a:br>
              <a:rPr lang="de-CH" sz="2400" dirty="0" smtClean="0">
                <a:solidFill>
                  <a:srgbClr val="A50021"/>
                </a:solidFill>
              </a:rPr>
            </a:br>
            <a:r>
              <a:rPr lang="de-CH" sz="2400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dirty="0" smtClean="0">
                <a:solidFill>
                  <a:srgbClr val="0000FF"/>
                </a:solidFill>
              </a:rPr>
              <a:t>, </a:t>
            </a:r>
            <a:r>
              <a:rPr lang="de-CH" i="1" dirty="0" smtClean="0">
                <a:solidFill>
                  <a:srgbClr val="0000FF"/>
                </a:solidFill>
              </a:rPr>
              <a:t>y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</a:t>
            </a:r>
            <a:r>
              <a:rPr lang="de-CH" dirty="0" smtClean="0">
                <a:solidFill>
                  <a:srgbClr val="A50021"/>
                </a:solidFill>
              </a:rPr>
              <a:t> aus </a:t>
            </a:r>
            <a:r>
              <a:rPr lang="de-CH" sz="2400" i="1" dirty="0" smtClean="0">
                <a:solidFill>
                  <a:srgbClr val="0000FF"/>
                </a:solidFill>
              </a:rPr>
              <a:t>bedingungen</a:t>
            </a:r>
            <a:r>
              <a:rPr lang="de-CH" dirty="0" smtClean="0">
                <a:solidFill>
                  <a:srgbClr val="A50021"/>
                </a:solidFill>
              </a:rPr>
              <a:t>.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400" noProof="0" dirty="0" smtClean="0"/>
              <a:t>Schema des Algorithmus (</a:t>
            </a:r>
            <a:r>
              <a:rPr lang="de-CH" sz="2400" dirty="0" smtClean="0"/>
              <a:t>ohne Invariante und Variante)</a:t>
            </a:r>
            <a:endParaRPr lang="de-CH" sz="2400" noProof="0" dirty="0"/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noProof="0" dirty="0" smtClean="0">
                <a:solidFill>
                  <a:srgbClr val="A50021"/>
                </a:solidFill>
              </a:rPr>
              <a:t>“ </a:t>
            </a:r>
            <a:r>
              <a:rPr lang="de-CH" sz="2000" noProof="0" dirty="0" smtClean="0">
                <a:solidFill>
                  <a:srgbClr val="A50021"/>
                </a:solidFill>
              </a:rPr>
              <a:t>Jedes Element </a:t>
            </a:r>
            <a:r>
              <a:rPr lang="de-CH" sz="2000" dirty="0" smtClean="0">
                <a:solidFill>
                  <a:srgbClr val="A50021"/>
                </a:solidFill>
              </a:rPr>
              <a:t>von </a:t>
            </a:r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2000" i="1" noProof="0" dirty="0" smtClean="0">
                <a:solidFill>
                  <a:srgbClr val="A50021"/>
                </a:solidFill>
              </a:rPr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noProof="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noProof="0" dirty="0" smtClean="0"/>
              <a:t> </a:t>
            </a:r>
            <a:r>
              <a:rPr lang="de-CH" sz="2000" noProof="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noProof="0" dirty="0" smtClean="0"/>
              <a:t>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/>
              <a:t>			</a:t>
            </a: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abgeschlossen ist”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 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630238" algn="l"/>
                <a:tab pos="80327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200"/>
            <a:ext cx="7926387" cy="435600"/>
          </a:xfrm>
        </p:spPr>
        <p:txBody>
          <a:bodyPr/>
          <a:lstStyle/>
          <a:p>
            <a:r>
              <a:rPr lang="de-CH" sz="2800" noProof="0" dirty="0" smtClean="0"/>
              <a:t>Datenstruktur 1: </a:t>
            </a:r>
            <a:r>
              <a:rPr lang="de-CH" sz="2800" i="1" noProof="0" dirty="0" smtClean="0">
                <a:solidFill>
                  <a:srgbClr val="0000FF"/>
                </a:solidFill>
              </a:rPr>
              <a:t>elemente </a:t>
            </a:r>
            <a:r>
              <a:rPr lang="de-CH" noProof="0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5888" y="1268413"/>
            <a:ext cx="8777287" cy="5113337"/>
          </a:xfrm>
        </p:spPr>
        <p:txBody>
          <a:bodyPr/>
          <a:lstStyle/>
          <a:p>
            <a:r>
              <a:rPr lang="de-CH" sz="2000" i="1" noProof="0" dirty="0" smtClean="0">
                <a:solidFill>
                  <a:srgbClr val="0000FF"/>
                </a:solidFill>
              </a:rPr>
              <a:t>elemente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G</a:t>
            </a:r>
            <a:r>
              <a:rPr lang="de-CH" sz="14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r>
              <a:rPr lang="de-CH" sz="2000" noProof="0" dirty="0" smtClean="0">
                <a:solidFill>
                  <a:srgbClr val="A50021"/>
                </a:solidFill>
              </a:rPr>
              <a:t>		-- (Ersetzt die ursprüngliche Liste)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0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86113" y="2895600"/>
            <a:ext cx="668337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7700" y="3349625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7700" y="3805238"/>
            <a:ext cx="668338" cy="455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7700" y="4260850"/>
            <a:ext cx="668338" cy="455613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0177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8188" y="3804503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78188" y="4243388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8188" y="3351213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20180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68663" y="2895600"/>
            <a:ext cx="55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20183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97138" y="3894138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220184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9838" y="4349750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09838" y="3457575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0186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00313" y="3001963"/>
            <a:ext cx="55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0189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14588" y="470693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elemente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0190" name="AutoShap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4984976" cy="86832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756023" y="2532102"/>
            <a:ext cx="581025" cy="1757400"/>
            <a:chOff x="3756023" y="2532102"/>
            <a:chExt cx="581025" cy="1644651"/>
          </a:xfrm>
        </p:grpSpPr>
        <p:sp>
          <p:nvSpPr>
            <p:cNvPr id="31" name="Rectangle 2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57611" y="3765590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2" name="Rectangle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56023" y="253210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" name="Rectangle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757611" y="2941677"/>
              <a:ext cx="579437" cy="412750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4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57611" y="3325852"/>
              <a:ext cx="579437" cy="411163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" name="Line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40188" y="2736890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6" name="Line 4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4431214" y="2619492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72720" y="115200"/>
            <a:ext cx="8615680" cy="435600"/>
          </a:xfrm>
        </p:spPr>
        <p:txBody>
          <a:bodyPr/>
          <a:lstStyle/>
          <a:p>
            <a:r>
              <a:rPr lang="de-CH" sz="2800" noProof="0" dirty="0" smtClean="0"/>
              <a:t>Datenstruktur 2: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nachfolger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LINKED_LIST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nach</a:t>
            </a:r>
            <a:r>
              <a:rPr lang="de-CH" sz="2000" noProof="0" dirty="0" smtClean="0">
                <a:solidFill>
                  <a:srgbClr val="A50021"/>
                </a:solidFill>
              </a:rPr>
              <a:t> einem bestimmten Element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vor</a:t>
            </a:r>
            <a:r>
              <a:rPr lang="de-CH" sz="2000" noProof="0" dirty="0" smtClean="0">
                <a:solidFill>
                  <a:srgbClr val="A50021"/>
                </a:solidFill>
              </a:rPr>
              <a:t>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529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08313" y="3406390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2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08313" y="3897313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08313" y="3005138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8788" y="2549525"/>
            <a:ext cx="531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5299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40188" y="4056063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297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1328" y="386873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00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04678" y="387350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25298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1526" y="3883606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01" name="Text Box 2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58689" y="388836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08" name="Line 2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040188" y="3602038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309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60293" y="3414713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11" name="Text Box 3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93643" y="3419476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13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040188" y="3084513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225314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4600" y="289718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5315" name="Text Box 3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7950" y="290195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25326" name="Text Box 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16238" y="4370388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nachfolger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5328" name="AutoShap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2338" y="5357812"/>
            <a:ext cx="526510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Das Glossar (Wörterbuch)-Beispiel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4" y="1413013"/>
            <a:ext cx="6791039" cy="489936"/>
          </a:xfrm>
          <a:prstGeom prst="roundRect">
            <a:avLst/>
          </a:prstGeom>
          <a:solidFill>
            <a:srgbClr val="99FF99"/>
          </a:solidFill>
          <a:ln>
            <a:solidFill>
              <a:srgbClr val="9933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0" rIns="0" bIns="0"/>
          <a:lstStyle/>
          <a:p>
            <a:pPr marL="0" indent="0"/>
            <a:r>
              <a:rPr lang="de-CH" dirty="0" smtClean="0"/>
              <a:t>Ein </a:t>
            </a:r>
            <a:r>
              <a:rPr lang="de-CH" b="1" dirty="0" smtClean="0">
                <a:solidFill>
                  <a:srgbClr val="993300"/>
                </a:solidFill>
              </a:rPr>
              <a:t>Lehrer</a:t>
            </a:r>
            <a:r>
              <a:rPr lang="de-CH" dirty="0" smtClean="0"/>
              <a:t> ist eine Person, die </a:t>
            </a:r>
            <a:r>
              <a:rPr lang="de-CH" i="1" dirty="0" smtClean="0"/>
              <a:t>Studenten</a:t>
            </a:r>
            <a:r>
              <a:rPr lang="de-CH" dirty="0" smtClean="0"/>
              <a:t> lehrt</a:t>
            </a:r>
            <a:endParaRPr lang="de-CH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766" y="2726948"/>
            <a:ext cx="8739287" cy="48993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 </a:t>
            </a:r>
            <a:r>
              <a:rPr lang="de-CH" b="1" dirty="0">
                <a:solidFill>
                  <a:srgbClr val="993300"/>
                </a:solidFill>
              </a:rPr>
              <a:t>Student</a:t>
            </a:r>
            <a:r>
              <a:rPr lang="de-CH" dirty="0" smtClean="0"/>
              <a:t> ist eine Person, die in einer </a:t>
            </a:r>
            <a:r>
              <a:rPr lang="de-CH" i="1" dirty="0" smtClean="0"/>
              <a:t>Universität</a:t>
            </a:r>
            <a:r>
              <a:rPr lang="de-CH" dirty="0" smtClean="0"/>
              <a:t> studiert</a:t>
            </a:r>
            <a:endParaRPr lang="de-CH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766" y="3925553"/>
            <a:ext cx="8376824" cy="489936"/>
          </a:xfrm>
          <a:prstGeom prst="roundRect">
            <a:avLst/>
          </a:prstGeom>
          <a:solidFill>
            <a:srgbClr val="FFC0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dirty="0" smtClean="0"/>
              <a:t>Eine </a:t>
            </a:r>
            <a:r>
              <a:rPr lang="de-CH" b="1" dirty="0">
                <a:solidFill>
                  <a:srgbClr val="993300"/>
                </a:solidFill>
              </a:rPr>
              <a:t>Universität</a:t>
            </a:r>
            <a:r>
              <a:rPr lang="de-CH" dirty="0" smtClean="0"/>
              <a:t> ist eine Lehr- und Forschungsinstitution</a:t>
            </a: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4015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204E-7 L -5.55556E-7 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5378E-6 L 2.77778E-6 0.3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45E-7 L 2.5E-6 -0.380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6125" y="3883025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2080" y="115200"/>
            <a:ext cx="8605520" cy="435600"/>
          </a:xfrm>
        </p:spPr>
        <p:txBody>
          <a:bodyPr/>
          <a:lstStyle/>
          <a:p>
            <a:r>
              <a:rPr lang="de-CH" sz="2800" noProof="0" dirty="0" smtClean="0"/>
              <a:t>Datenstruktur 3: </a:t>
            </a:r>
            <a:r>
              <a:rPr lang="de-CH" sz="2800" i="1" noProof="0" dirty="0" smtClean="0">
                <a:solidFill>
                  <a:srgbClr val="0000FF"/>
                </a:solidFill>
              </a:rPr>
              <a:t>bedingungen </a:t>
            </a:r>
            <a:r>
              <a:rPr lang="de-CH" dirty="0" smtClean="0"/>
              <a:t>repräsentieren</a:t>
            </a:r>
            <a:endParaRPr lang="de-CH" sz="2800" i="1" noProof="0" dirty="0">
              <a:solidFill>
                <a:srgbClr val="0000FF"/>
              </a:solidFill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1450" y="1268413"/>
            <a:ext cx="8972550" cy="5113337"/>
          </a:xfrm>
        </p:spPr>
        <p:txBody>
          <a:bodyPr/>
          <a:lstStyle/>
          <a:p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:</a:t>
            </a:r>
            <a:r>
              <a:rPr lang="de-CH" sz="2000" i="1" noProof="0" dirty="0" smtClean="0">
                <a:solidFill>
                  <a:srgbClr val="0000FF"/>
                </a:solidFill>
              </a:rPr>
              <a:t> ARRAY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noProof="0" dirty="0" smtClean="0">
                <a:solidFill>
                  <a:srgbClr val="A50021"/>
                </a:solidFill>
              </a:rPr>
              <a:t>-- Anzahl der Elemente, die </a:t>
            </a:r>
            <a:r>
              <a:rPr lang="de-CH" sz="2000" i="1" noProof="0" dirty="0" smtClean="0">
                <a:solidFill>
                  <a:srgbClr val="A50021"/>
                </a:solidFill>
              </a:rPr>
              <a:t>vor</a:t>
            </a:r>
            <a:r>
              <a:rPr lang="de-CH" sz="2000" noProof="0" dirty="0" smtClean="0">
                <a:solidFill>
                  <a:srgbClr val="A50021"/>
                </a:solidFill>
              </a:rPr>
              <a:t> einem </a:t>
            </a:r>
            <a:r>
              <a:rPr lang="de-CH" sz="2000" dirty="0" smtClean="0">
                <a:solidFill>
                  <a:srgbClr val="A50021"/>
                </a:solidFill>
              </a:rPr>
              <a:t>bestimmten </a:t>
            </a:r>
          </a:p>
          <a:p>
            <a:r>
              <a:rPr lang="de-CH" sz="2000" dirty="0" smtClean="0">
                <a:solidFill>
                  <a:srgbClr val="A50021"/>
                </a:solidFill>
              </a:rPr>
              <a:t>		-- Element vorkommen müssen.</a:t>
            </a:r>
            <a:endParaRPr lang="de-CH" sz="2000" noProof="0" dirty="0">
              <a:solidFill>
                <a:srgbClr val="A50021"/>
              </a:solidFill>
            </a:endParaRPr>
          </a:p>
        </p:txBody>
      </p:sp>
      <p:sp>
        <p:nvSpPr>
          <p:cNvPr id="2263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4538" y="2517775"/>
            <a:ext cx="658812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6125" y="2971800"/>
            <a:ext cx="658813" cy="455613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86125" y="3427413"/>
            <a:ext cx="658813" cy="455612"/>
          </a:xfrm>
          <a:prstGeom prst="roundRect">
            <a:avLst/>
          </a:prstGeom>
          <a:solidFill>
            <a:srgbClr val="FFCC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2631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6675" y="3525607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/>
              <a:t>2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6675" y="3971925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6675" y="3079750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97150" y="2624138"/>
            <a:ext cx="54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22633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30588" y="3473450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2633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30588" y="3910013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6332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30588" y="3017838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6333" name="Text Box 2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1063" y="2562225"/>
            <a:ext cx="547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26336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90750" y="4338638"/>
            <a:ext cx="275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solidFill>
                  <a:srgbClr val="0000FF"/>
                </a:solidFill>
              </a:rPr>
              <a:t>vorgänger_zahl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26337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2338" y="5357812"/>
            <a:ext cx="5397182" cy="900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A50021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elemente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{</a:t>
            </a:r>
            <a:r>
              <a:rPr lang="en-US" sz="1800" i="1" dirty="0">
                <a:solidFill>
                  <a:srgbClr val="0000FF"/>
                </a:solidFill>
              </a:rPr>
              <a:t>a, b, 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}</a:t>
            </a:r>
            <a:endParaRPr lang="en-US" sz="1800" i="1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1800" i="1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i="1" dirty="0">
                <a:solidFill>
                  <a:srgbClr val="0000FF"/>
                </a:solidFill>
              </a:rPr>
              <a:t>  </a:t>
            </a:r>
            <a:r>
              <a:rPr lang="en-US" sz="1800" dirty="0">
                <a:solidFill>
                  <a:srgbClr val="0000FF"/>
                </a:solidFill>
              </a:rPr>
              <a:t>{[</a:t>
            </a:r>
            <a:r>
              <a:rPr lang="en-US" sz="1800" i="1" dirty="0">
                <a:solidFill>
                  <a:srgbClr val="0000FF"/>
                </a:solidFill>
              </a:rPr>
              <a:t>a, b</a:t>
            </a:r>
            <a:r>
              <a:rPr lang="en-US" sz="1800" dirty="0">
                <a:solidFill>
                  <a:srgbClr val="0000FF"/>
                </a:solidFill>
              </a:rPr>
              <a:t>],</a:t>
            </a: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i="1" dirty="0">
                <a:solidFill>
                  <a:srgbClr val="0000FF"/>
                </a:solidFill>
              </a:rPr>
              <a:t>a,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b, d</a:t>
            </a:r>
            <a:r>
              <a:rPr lang="en-US" sz="1800" dirty="0">
                <a:solidFill>
                  <a:srgbClr val="0000FF"/>
                </a:solidFill>
              </a:rPr>
              <a:t>], [</a:t>
            </a:r>
            <a:r>
              <a:rPr lang="en-US" sz="1800" i="1" dirty="0">
                <a:solidFill>
                  <a:srgbClr val="0000FF"/>
                </a:solidFill>
              </a:rPr>
              <a:t>c, d</a:t>
            </a:r>
            <a:r>
              <a:rPr lang="en-US" sz="1000" i="1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]}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0" grpId="0"/>
      <p:bldP spid="226331" grpId="0"/>
      <p:bldP spid="226332" grpId="0"/>
      <p:bldP spid="2263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03952" y="1357657"/>
            <a:ext cx="34977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1311" y="311235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6523" y="2223122"/>
            <a:ext cx="332142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2301" y="3213022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6317" y="2181177"/>
            <a:ext cx="32893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2269" y="3204634"/>
            <a:ext cx="34496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2378" y="2189564"/>
            <a:ext cx="333746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97440" y="2760016"/>
            <a:ext cx="394660" cy="363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256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3088" y="5464175"/>
            <a:ext cx="813117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 lIns="0" rIns="0"/>
          <a:lstStyle/>
          <a:p>
            <a:endParaRPr lang="de-CH"/>
          </a:p>
        </p:txBody>
      </p:sp>
      <p:sp>
        <p:nvSpPr>
          <p:cNvPr id="32256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53188" y="2378075"/>
            <a:ext cx="1055687" cy="4714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Grundidee (nochmals)</a:t>
            </a:r>
            <a:endParaRPr lang="de-CH" noProof="0" dirty="0"/>
          </a:p>
        </p:txBody>
      </p:sp>
      <p:sp>
        <p:nvSpPr>
          <p:cNvPr id="3225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04163" y="4965700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i="1" dirty="0" err="1">
                <a:solidFill>
                  <a:srgbClr val="0000FF"/>
                </a:solidFill>
                <a:latin typeface="+mn-lt"/>
              </a:rPr>
              <a:t>topsort</a:t>
            </a:r>
            <a:endParaRPr lang="en-US" sz="16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225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52488" y="1535113"/>
            <a:ext cx="1330325" cy="839787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915988" y="2457450"/>
            <a:ext cx="1239837" cy="8286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771775" y="2362200"/>
            <a:ext cx="1447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14875" y="2362200"/>
            <a:ext cx="11969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47963" y="2447925"/>
            <a:ext cx="1406525" cy="9334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721225" y="3402013"/>
            <a:ext cx="1227138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59550" y="3063875"/>
            <a:ext cx="903288" cy="2952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32257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75" y="13636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8625" y="3116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q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54250" y="22447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40213" y="32242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44975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324326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32257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1388" y="2195513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97775" y="2790825"/>
            <a:ext cx="390525" cy="333375"/>
          </a:xfrm>
          <a:prstGeom prst="roundRect">
            <a:avLst/>
          </a:prstGeom>
          <a:solidFill>
            <a:srgbClr val="FFFF99"/>
          </a:solidFill>
          <a:ln w="1905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3600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322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2386045">
            <a:off x="1158892" y="1651605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29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094640">
            <a:off x="1273372" y="2773307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31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466698">
            <a:off x="3176515" y="2709732"/>
            <a:ext cx="350837" cy="3841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CC0000"/>
                </a:solidFill>
                <a:sym typeface="ZapfDingbats" pitchFamily="82" charset="2"/>
              </a:rPr>
              <a:t>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21156" y="214954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521" y="3182788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51354" y="2142553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20234170">
            <a:off x="6729152" y="2989841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22800">
            <a:off x="6796264" y="241938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rgbClr val="CC0000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</a:t>
            </a:r>
            <a:endParaRPr lang="fr-FR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-3.21983E-6 L 3.05556E-6 0.57679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32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3.63215E-6 L 0.12031 0.31897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-4.72087E-6 L -1.94444E-6 0.4436 " pathEditMode="relative" rAng="0" ptsTypes="AA">
                                      <p:cBhvr>
                                        <p:cTn id="30" dur="3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95274E-6 L -0.11319 0.29997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00"/>
                            </p:stCondLst>
                            <p:childTnLst>
                              <p:par>
                                <p:cTn id="60" presetID="49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77778E-7 -3.8082E-6 L -0.00382 0.4524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00"/>
                            </p:stCondLst>
                            <p:childTnLst>
                              <p:par>
                                <p:cTn id="68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8.33333E-7 2.24461E-6 L -0.11545 0.29835 " pathEditMode="relative" rAng="0" ptsTypes="AA">
                                      <p:cBhvr>
                                        <p:cTn id="73" dur="3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3.8082E-6 L -1.11111E-6 0.45078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26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0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12717E-7 L 3.05556E-6 0.36738 " pathEditMode="relative" rAng="0" ptsTypes="AA">
                                      <p:cBhvr>
                                        <p:cTn id="97" dur="300" fill="hold"/>
                                        <p:tgtEl>
                                          <p:spTgt spid="322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22573" grpId="0" animBg="1"/>
      <p:bldP spid="322574" grpId="0" animBg="1"/>
      <p:bldP spid="322575" grpId="0" animBg="1"/>
      <p:bldP spid="322576" grpId="0" animBg="1"/>
      <p:bldP spid="322577" grpId="0" animBg="1"/>
      <p:bldP spid="322578" grpId="0" animBg="1"/>
      <p:bldP spid="322579" grpId="0" animBg="1"/>
      <p:bldP spid="322580" grpId="0" animBg="1"/>
      <p:bldP spid="322581" grpId="0"/>
      <p:bldP spid="29" grpId="0"/>
      <p:bldP spid="29" grpId="1"/>
      <p:bldP spid="31" grpId="0"/>
      <p:bldP spid="31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8391" y="2571731"/>
            <a:ext cx="5505228" cy="36663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5683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5442" y="1983416"/>
            <a:ext cx="6246404" cy="3663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500" noProof="0" dirty="0" smtClean="0"/>
              <a:t>Einen „Kandidaten“ finden (Element ohne Vorgängern)</a:t>
            </a:r>
            <a:endParaRPr lang="de-CH" sz="2500" noProof="0" dirty="0"/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77443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sortiere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	from create </a:t>
            </a:r>
            <a:r>
              <a:rPr lang="de-CH" sz="2000" noProof="0" dirty="0" smtClean="0">
                <a:solidFill>
                  <a:srgbClr val="0000FF"/>
                </a:solidFill>
              </a:rPr>
              <a:t>{...}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sequenz</a:t>
            </a:r>
            <a:r>
              <a:rPr lang="de-CH" sz="3600" noProof="0" dirty="0" err="1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make</a:t>
            </a:r>
            <a:r>
              <a:rPr lang="de-CH" sz="2000" b="1" noProof="0" dirty="0" smtClean="0"/>
              <a:t> 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noProof="0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0000FF"/>
                </a:solidFill>
              </a:rPr>
              <a:t>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/>
              <a:t>		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/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”Berichte, dass das topologische Sortieren 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 </a:t>
            </a:r>
            <a:r>
              <a:rPr lang="de-CH" sz="2000" spc="-100" dirty="0" smtClean="0">
                <a:solidFill>
                  <a:srgbClr val="A50021"/>
                </a:solidFill>
              </a:rPr>
              <a:t> und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  <a:r>
              <a:rPr lang="de-CH" sz="2000" dirty="0" smtClean="0">
                <a:solidFill>
                  <a:srgbClr val="A50021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263525" algn="l"/>
                <a:tab pos="538163" algn="l"/>
                <a:tab pos="720725" algn="l"/>
                <a:tab pos="116840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2241" y="1268413"/>
            <a:ext cx="8991600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Wir i</a:t>
            </a:r>
            <a:r>
              <a:rPr lang="de-CH" noProof="0" dirty="0" err="1" smtClean="0"/>
              <a:t>mplementieren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i="1" noProof="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i="1" noProof="0" dirty="0" smtClean="0">
                <a:solidFill>
                  <a:srgbClr val="0000FF"/>
                </a:solidFill>
              </a:rPr>
              <a:t>	next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noProof="0" dirty="0" smtClean="0"/>
          </a:p>
          <a:p>
            <a:pPr>
              <a:lnSpc>
                <a:spcPct val="30000"/>
              </a:lnSpc>
              <a:tabLst>
                <a:tab pos="447675" algn="l"/>
                <a:tab pos="630238" algn="l"/>
              </a:tabLst>
            </a:pPr>
            <a:endParaRPr lang="de-CH" sz="2800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als:</a:t>
            </a:r>
          </a:p>
          <a:p>
            <a:pPr>
              <a:lnSpc>
                <a:spcPct val="4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120000"/>
              </a:lnSpc>
              <a:tabLst>
                <a:tab pos="447675" algn="l"/>
                <a:tab pos="630238" algn="l"/>
              </a:tabLst>
            </a:pPr>
            <a:r>
              <a:rPr lang="de-CH" noProof="0" dirty="0" smtClean="0"/>
              <a:t>	Sei </a:t>
            </a:r>
            <a:r>
              <a:rPr lang="de-CH" i="1" noProof="0" dirty="0" smtClean="0">
                <a:solidFill>
                  <a:srgbClr val="0000FF"/>
                </a:solidFill>
              </a:rPr>
              <a:t>next </a:t>
            </a:r>
            <a:r>
              <a:rPr lang="de-CH" dirty="0" smtClean="0"/>
              <a:t>ein noch nicht abgearbeiteter Integer</a:t>
            </a:r>
            <a:r>
              <a:rPr lang="de-CH" noProof="0" dirty="0" smtClean="0"/>
              <a:t>, so dass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noProof="0" dirty="0" smtClean="0">
                <a:solidFill>
                  <a:srgbClr val="0000FF"/>
                </a:solidFill>
              </a:rPr>
              <a:t> [</a:t>
            </a:r>
            <a:r>
              <a:rPr lang="de-CH" i="1" noProof="0" dirty="0" smtClean="0">
                <a:solidFill>
                  <a:srgbClr val="0000FF"/>
                </a:solidFill>
              </a:rPr>
              <a:t>next</a:t>
            </a:r>
            <a:r>
              <a:rPr lang="de-CH" sz="12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 = 0</a:t>
            </a:r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dirty="0" smtClean="0"/>
              <a:t>Dies benötigt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A50021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/>
              <a:t> </a:t>
            </a:r>
            <a:r>
              <a:rPr lang="de-CH" dirty="0" smtClean="0"/>
              <a:t>zum Suchen durch alle Indices: schlecht!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447675" algn="l"/>
                <a:tab pos="630238" algn="l"/>
              </a:tabLst>
            </a:pPr>
            <a:r>
              <a:rPr lang="de-CH" b="1" noProof="0" dirty="0" smtClean="0"/>
              <a:t>	</a:t>
            </a:r>
            <a:r>
              <a:rPr lang="de-CH" b="1" noProof="0" dirty="0" smtClean="0">
                <a:solidFill>
                  <a:srgbClr val="A50021"/>
                </a:solidFill>
              </a:rPr>
              <a:t>Aber Moment...</a:t>
            </a:r>
            <a:endParaRPr lang="de-CH" b="1" noProof="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1513" y="3310797"/>
            <a:ext cx="5605916" cy="7024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2800" noProof="0" dirty="0" smtClean="0"/>
              <a:t>Nachfolger löschen</a:t>
            </a:r>
            <a:endParaRPr lang="de-CH" sz="2800" noProof="0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754110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77" name="Rectangle 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</p:spPr>
        <p:txBody>
          <a:bodyPr/>
          <a:lstStyle/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360363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lnSpc>
                <a:spcPct val="50000"/>
              </a:lnSpc>
              <a:tabLst>
                <a:tab pos="361950" algn="l"/>
                <a:tab pos="808038" algn="l"/>
              </a:tabLst>
            </a:pPr>
            <a:endParaRPr lang="de-CH" sz="1800" i="1" dirty="0" smtClean="0">
              <a:solidFill>
                <a:srgbClr val="0000FF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</a:t>
            </a:r>
            <a:r>
              <a:rPr lang="de-CH" sz="2000" noProof="0" dirty="0" smtClean="0">
                <a:solidFill>
                  <a:srgbClr val="0000FF"/>
                </a:solidFill>
              </a:rPr>
              <a:t> := </a:t>
            </a:r>
            <a:r>
              <a:rPr lang="de-CH" sz="2000" i="1" noProof="0" dirty="0" smtClean="0">
                <a:solidFill>
                  <a:srgbClr val="0000FF"/>
                </a:solidFill>
              </a:rPr>
              <a:t>nachfolger</a:t>
            </a:r>
            <a:r>
              <a:rPr lang="de-CH" sz="2000" noProof="0" dirty="0" smtClean="0">
                <a:solidFill>
                  <a:srgbClr val="0000FF"/>
                </a:solidFill>
              </a:rPr>
              <a:t> [</a:t>
            </a:r>
            <a:r>
              <a:rPr lang="de-CH" sz="2000" i="1" noProof="0" dirty="0" smtClean="0">
                <a:solidFill>
                  <a:srgbClr val="0000FF"/>
                </a:solidFill>
              </a:rPr>
              <a:t>next</a:t>
            </a:r>
            <a:r>
              <a:rPr lang="de-CH" sz="18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across </a:t>
            </a:r>
            <a:r>
              <a:rPr lang="de-CH" sz="2000" i="1" noProof="0" dirty="0" smtClean="0">
                <a:solidFill>
                  <a:srgbClr val="0000FF"/>
                </a:solidFill>
              </a:rPr>
              <a:t>ziele 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as</a:t>
            </a: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noProof="0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 	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:=</a:t>
            </a:r>
            <a:r>
              <a:rPr lang="de-CH" sz="2000" i="1" noProof="0" dirty="0" smtClean="0">
                <a:solidFill>
                  <a:srgbClr val="0000FF"/>
                </a:solidFill>
              </a:rPr>
              <a:t> c</a:t>
            </a:r>
            <a:r>
              <a:rPr lang="de-CH" sz="2000" noProof="0" dirty="0" smtClean="0">
                <a:solidFill>
                  <a:srgbClr val="0000FF"/>
                </a:solidFill>
              </a:rPr>
              <a:t>.</a:t>
            </a:r>
            <a:r>
              <a:rPr lang="de-CH" sz="2000" i="1" noProof="0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	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:= </a:t>
            </a:r>
            <a:r>
              <a:rPr lang="de-CH" sz="20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noProof="0" dirty="0" smtClean="0">
                <a:solidFill>
                  <a:srgbClr val="0000FF"/>
                </a:solidFill>
              </a:rPr>
              <a:t> </a:t>
            </a:r>
            <a:r>
              <a:rPr lang="de-CH" sz="2000" noProof="0" dirty="0" smtClean="0">
                <a:solidFill>
                  <a:srgbClr val="0000FF"/>
                </a:solidFill>
              </a:rPr>
              <a:t>[</a:t>
            </a:r>
            <a:r>
              <a:rPr lang="de-CH" sz="2000" i="1" noProof="0" dirty="0" smtClean="0">
                <a:solidFill>
                  <a:srgbClr val="0000FF"/>
                </a:solidFill>
              </a:rPr>
              <a:t>x </a:t>
            </a:r>
            <a:r>
              <a:rPr lang="de-CH" sz="2000" noProof="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rgbClr val="0000FF"/>
                </a:solidFill>
              </a:rPr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  <p:sp>
        <p:nvSpPr>
          <p:cNvPr id="230457" name="Text Box 5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3</a:t>
            </a:r>
          </a:p>
        </p:txBody>
      </p:sp>
      <p:sp>
        <p:nvSpPr>
          <p:cNvPr id="230458" name="Text Box 5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230459" name="Text Box 5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30460" name="Text Box 6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30500" name="Text Box 10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48468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2</a:t>
            </a:r>
          </a:p>
        </p:txBody>
      </p:sp>
      <p:sp>
        <p:nvSpPr>
          <p:cNvPr id="230501" name="Text Box 10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39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0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1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2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30502" name="Text Box 10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045021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3</a:t>
            </a:r>
          </a:p>
        </p:txBody>
      </p:sp>
      <p:sp>
        <p:nvSpPr>
          <p:cNvPr id="230503" name="Text Box 10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66359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latin typeface="+mn-lt"/>
              </a:rPr>
              <a:t>4</a:t>
            </a:r>
          </a:p>
        </p:txBody>
      </p:sp>
      <p:sp>
        <p:nvSpPr>
          <p:cNvPr id="230518" name="Text Box 1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81" name="Text Box 7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2</a:t>
            </a:r>
          </a:p>
        </p:txBody>
      </p:sp>
      <p:sp>
        <p:nvSpPr>
          <p:cNvPr id="82" name="Text Box 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1</a:t>
            </a:r>
          </a:p>
        </p:txBody>
      </p:sp>
      <p:sp>
        <p:nvSpPr>
          <p:cNvPr id="83" name="Text Box 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84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4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11024" y="2172642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564" y="1084332"/>
            <a:ext cx="734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Wir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implementieren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000000"/>
              </a:solidFill>
              <a:latin typeface="Comic Sans MS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smtClean="0">
                <a:solidFill>
                  <a:srgbClr val="A50021"/>
                </a:solidFill>
                <a:latin typeface="Comic Sans MS"/>
              </a:rPr>
              <a:t>	“</a:t>
            </a:r>
            <a:r>
              <a:rPr lang="en-US" sz="2000" dirty="0" err="1" smtClean="0">
                <a:solidFill>
                  <a:srgbClr val="A50021"/>
                </a:solidFill>
              </a:rPr>
              <a:t>Lösche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alle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</a:rPr>
              <a:t>Paare</a:t>
            </a:r>
            <a:r>
              <a:rPr lang="en-US" sz="2000" dirty="0" smtClean="0">
                <a:solidFill>
                  <a:srgbClr val="A50021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next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y</a:t>
            </a:r>
            <a:r>
              <a:rPr lang="en-US" sz="2000" dirty="0" smtClean="0">
                <a:solidFill>
                  <a:srgbClr val="0000FF"/>
                </a:solidFill>
              </a:rPr>
              <a:t>] </a:t>
            </a:r>
            <a:r>
              <a:rPr lang="en-US" sz="2000" dirty="0" err="1" smtClean="0">
                <a:solidFill>
                  <a:srgbClr val="A50021"/>
                </a:solidFill>
              </a:rPr>
              <a:t>aus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bedingungen</a:t>
            </a:r>
            <a:r>
              <a:rPr lang="en-US" sz="2000" kern="0" dirty="0" smtClean="0">
                <a:solidFill>
                  <a:srgbClr val="A50021"/>
                </a:solidFill>
                <a:latin typeface="Comic Sans MS"/>
              </a:rPr>
              <a:t>”</a:t>
            </a: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endParaRPr lang="en-US" sz="2000" kern="0" dirty="0" smtClean="0">
              <a:solidFill>
                <a:srgbClr val="A50021"/>
              </a:solidFill>
              <a:latin typeface="Comic Sans MS"/>
            </a:endParaRPr>
          </a:p>
          <a:p>
            <a:pPr lvl="0" defTabSz="360363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61950" algn="l"/>
                <a:tab pos="808038" algn="l"/>
              </a:tabLst>
            </a:pP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als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Schleife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über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alle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Comic Sans MS"/>
              </a:rPr>
              <a:t>Nachfolger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 von </a:t>
            </a:r>
            <a:r>
              <a:rPr lang="en-US" sz="2000" i="1" kern="0" dirty="0" smtClean="0">
                <a:solidFill>
                  <a:srgbClr val="0000FF"/>
                </a:solidFill>
                <a:latin typeface="Comic Sans MS"/>
              </a:rPr>
              <a:t>next</a:t>
            </a:r>
            <a:r>
              <a:rPr lang="en-US" sz="1600" i="1" kern="0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Comic Sans MS"/>
              </a:rPr>
              <a:t>:</a:t>
            </a:r>
            <a:endParaRPr lang="en-US" sz="2000" kern="0" dirty="0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 bwMode="auto">
          <a:xfrm>
            <a:off x="458710" y="3542177"/>
            <a:ext cx="3635860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880844" y="4758113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1" name="Rectangle 2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44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5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6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7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4769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3</a:t>
            </a:r>
          </a:p>
        </p:txBody>
      </p:sp>
      <p:sp>
        <p:nvSpPr>
          <p:cNvPr id="244770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1</a:t>
            </a:r>
          </a:p>
        </p:txBody>
      </p:sp>
      <p:sp>
        <p:nvSpPr>
          <p:cNvPr id="244771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44772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244775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244776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244779" name="Text Box 4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0</a:t>
            </a:r>
          </a:p>
        </p:txBody>
      </p:sp>
      <p:sp>
        <p:nvSpPr>
          <p:cNvPr id="244784" name="Text Box 4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4785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4786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4787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4813" name="Rectangle 77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00800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Implement</a:t>
            </a: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err="1" smtClean="0">
                <a:solidFill>
                  <a:schemeClr val="bg1"/>
                </a:solidFill>
              </a:rPr>
              <a:t>as</a:t>
            </a:r>
            <a:r>
              <a:rPr lang="de-CH" sz="2000" noProof="0" dirty="0" smtClean="0">
                <a:solidFill>
                  <a:schemeClr val="bg1"/>
                </a:solidFill>
              </a:rPr>
              <a:t> a </a:t>
            </a:r>
            <a:r>
              <a:rPr lang="de-CH" sz="2000" noProof="0" dirty="0" err="1" smtClean="0">
                <a:solidFill>
                  <a:schemeClr val="bg1"/>
                </a:solidFill>
              </a:rPr>
              <a:t>loop</a:t>
            </a:r>
            <a:r>
              <a:rPr lang="de-CH" sz="2000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err="1" smtClean="0">
                <a:solidFill>
                  <a:schemeClr val="bg1"/>
                </a:solidFill>
              </a:rPr>
              <a:t>over</a:t>
            </a:r>
            <a:r>
              <a:rPr lang="de-CH" sz="2000" noProof="0" dirty="0" smtClean="0">
                <a:solidFill>
                  <a:schemeClr val="bg1"/>
                </a:solidFill>
              </a:rPr>
              <a:t>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err="1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C00000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4814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vorgänger_zahl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5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6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7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2</a:t>
            </a:r>
          </a:p>
        </p:txBody>
      </p:sp>
      <p:sp>
        <p:nvSpPr>
          <p:cNvPr id="60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62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65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66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67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2931689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  <a:latin typeface="+mn-lt"/>
              </a:rPr>
              <a:t>4</a:t>
            </a:r>
          </a:p>
        </p:txBody>
      </p:sp>
      <p:sp>
        <p:nvSpPr>
          <p:cNvPr id="24477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041525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2</a:t>
            </a:r>
          </a:p>
        </p:txBody>
      </p:sp>
      <p:sp>
        <p:nvSpPr>
          <p:cNvPr id="74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1</a:t>
            </a:r>
          </a:p>
        </p:txBody>
      </p:sp>
      <p:sp>
        <p:nvSpPr>
          <p:cNvPr id="75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+mn-lt"/>
              </a:rPr>
              <a:t>3</a:t>
            </a:r>
          </a:p>
        </p:txBody>
      </p:sp>
      <p:sp>
        <p:nvSpPr>
          <p:cNvPr id="76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+mn-lt"/>
              </a:rPr>
              <a:t>4</a:t>
            </a:r>
          </a:p>
        </p:txBody>
      </p:sp>
      <p:sp>
        <p:nvSpPr>
          <p:cNvPr id="244806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nachfolger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490351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ziele</a:t>
            </a:r>
            <a:endParaRPr lang="en-US" sz="1800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79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80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  <a:latin typeface="+mn-lt"/>
                </a:rPr>
                <a:t>x</a:t>
              </a:r>
              <a:endParaRPr lang="en-US" sz="1800" i="1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27117E-6 L -4.72222E-6 0.044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41" grpId="0" animBg="1"/>
      <p:bldP spid="42" grpId="0" animBg="1"/>
      <p:bldP spid="42" grpId="1" animBg="1"/>
      <p:bldP spid="24477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 bwMode="auto">
          <a:xfrm>
            <a:off x="887587" y="5120951"/>
            <a:ext cx="5748009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5739468" y="3843557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880844" y="4733882"/>
            <a:ext cx="575475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5" name="Rectangle 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6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7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Rectangle 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48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9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0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1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576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5793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5588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5794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5795" name="Text Box 3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796" name="Text Box 3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802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5806" name="Text Box 4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51800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5819" name="Rectangle 59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5820" name="Text Box 6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vorgänger_zahl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59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" name="Line 4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1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2" name="Rectangle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3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64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5" name="Text Box 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6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7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8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69" name="Line 3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Rectangle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3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5807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8553281" y="1441450"/>
            <a:ext cx="493882" cy="2568575"/>
          </a:xfrm>
          <a:custGeom>
            <a:avLst/>
            <a:gdLst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  <a:gd name="connsiteX0" fmla="*/ 0 w 367"/>
              <a:gd name="connsiteY0" fmla="*/ 1618 h 1618"/>
              <a:gd name="connsiteX1" fmla="*/ 265 w 367"/>
              <a:gd name="connsiteY1" fmla="*/ 1336 h 1618"/>
              <a:gd name="connsiteX2" fmla="*/ 332 w 367"/>
              <a:gd name="connsiteY2" fmla="*/ 291 h 1618"/>
              <a:gd name="connsiteX3" fmla="*/ 56 w 367"/>
              <a:gd name="connsiteY3" fmla="*/ 0 h 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" h="1618">
                <a:moveTo>
                  <a:pt x="0" y="1618"/>
                </a:moveTo>
                <a:cubicBezTo>
                  <a:pt x="177" y="1562"/>
                  <a:pt x="180" y="1568"/>
                  <a:pt x="265" y="1336"/>
                </a:cubicBezTo>
                <a:cubicBezTo>
                  <a:pt x="349" y="1105"/>
                  <a:pt x="367" y="514"/>
                  <a:pt x="332" y="291"/>
                </a:cubicBezTo>
                <a:cubicBezTo>
                  <a:pt x="297" y="68"/>
                  <a:pt x="113" y="61"/>
                  <a:pt x="5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2" name="Text Box 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18741" y="2017286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2</a:t>
            </a:r>
          </a:p>
        </p:txBody>
      </p:sp>
      <p:sp>
        <p:nvSpPr>
          <p:cNvPr id="73" name="Text Box 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18741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74" name="Text Box 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12391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75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15566" y="12568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79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0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001155" y="1331387"/>
            <a:ext cx="92278" cy="167780"/>
            <a:chOff x="7968114" y="702446"/>
            <a:chExt cx="146050" cy="207962"/>
          </a:xfrm>
        </p:grpSpPr>
        <p:sp>
          <p:nvSpPr>
            <p:cNvPr id="84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5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6" name="Text Box 7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48759" y="4369700"/>
            <a:ext cx="756407" cy="387200"/>
            <a:chOff x="6748759" y="4369700"/>
            <a:chExt cx="756407" cy="387200"/>
          </a:xfrm>
        </p:grpSpPr>
        <p:sp>
          <p:nvSpPr>
            <p:cNvPr id="92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7501317" y="4369700"/>
              <a:ext cx="3849" cy="38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3" name="Text Box 7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748759" y="4453248"/>
              <a:ext cx="7363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i="1" dirty="0" smtClean="0">
                  <a:solidFill>
                    <a:srgbClr val="0000FF"/>
                  </a:solidFill>
                </a:rPr>
                <a:t>x</a:t>
              </a:r>
              <a:endParaRPr lang="en-US" sz="1800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411 L 0.00052 0.02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0007E-6 L 0.10226 3.900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08E-7 L 0.00087 0.042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81" grpId="0" animBg="1"/>
      <p:bldP spid="52" grpId="0" animBg="1"/>
      <p:bldP spid="52" grpId="1" animBg="1"/>
      <p:bldP spid="245806" grpId="0"/>
      <p:bldP spid="24580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59" name="Rectangle 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0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1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2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2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3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4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5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6817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21613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6818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6819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0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5" name="Text 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6829" name="Text 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23225" y="12366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6835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81975" y="1236663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6840" name="Text Box 5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6841" name="Text Box 5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6842" name="Text Box 5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6843" name="Text Box 5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6872" name="Rectangle 88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6873" name="Text Box 8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vorgänger_zahl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6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7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68" name="Rectangle 1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69" name="Text Box 2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0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1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3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4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5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6830" name="Freeform 4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830149" y="1442616"/>
            <a:ext cx="1022538" cy="2187997"/>
          </a:xfrm>
          <a:custGeom>
            <a:avLst/>
            <a:gdLst>
              <a:gd name="connsiteX0" fmla="*/ 0 w 7619"/>
              <a:gd name="connsiteY0" fmla="*/ 10000 h 10000"/>
              <a:gd name="connsiteX1" fmla="*/ 6441 w 7619"/>
              <a:gd name="connsiteY1" fmla="*/ 7938 h 10000"/>
              <a:gd name="connsiteX2" fmla="*/ 7071 w 7619"/>
              <a:gd name="connsiteY2" fmla="*/ 1886 h 10000"/>
              <a:gd name="connsiteX3" fmla="*/ 5138 w 7619"/>
              <a:gd name="connsiteY3" fmla="*/ 0 h 10000"/>
              <a:gd name="connsiteX0" fmla="*/ 0 w 10000"/>
              <a:gd name="connsiteY0" fmla="*/ 10000 h 10000"/>
              <a:gd name="connsiteX1" fmla="*/ 8454 w 10000"/>
              <a:gd name="connsiteY1" fmla="*/ 7938 h 10000"/>
              <a:gd name="connsiteX2" fmla="*/ 9281 w 10000"/>
              <a:gd name="connsiteY2" fmla="*/ 1886 h 10000"/>
              <a:gd name="connsiteX3" fmla="*/ 7466 w 10000"/>
              <a:gd name="connsiteY3" fmla="*/ 0 h 10000"/>
              <a:gd name="connsiteX0" fmla="*/ 0 w 10000"/>
              <a:gd name="connsiteY0" fmla="*/ 10112 h 10112"/>
              <a:gd name="connsiteX1" fmla="*/ 8454 w 10000"/>
              <a:gd name="connsiteY1" fmla="*/ 8050 h 10112"/>
              <a:gd name="connsiteX2" fmla="*/ 9281 w 10000"/>
              <a:gd name="connsiteY2" fmla="*/ 1998 h 10112"/>
              <a:gd name="connsiteX3" fmla="*/ 8099 w 10000"/>
              <a:gd name="connsiteY3" fmla="*/ 0 h 1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112">
                <a:moveTo>
                  <a:pt x="0" y="10112"/>
                </a:moveTo>
                <a:cubicBezTo>
                  <a:pt x="4481" y="9775"/>
                  <a:pt x="6908" y="9402"/>
                  <a:pt x="8454" y="8050"/>
                </a:cubicBezTo>
                <a:cubicBezTo>
                  <a:pt x="10000" y="6698"/>
                  <a:pt x="9340" y="3340"/>
                  <a:pt x="9281" y="1998"/>
                </a:cubicBezTo>
                <a:cubicBezTo>
                  <a:pt x="9222" y="656"/>
                  <a:pt x="8624" y="396"/>
                  <a:pt x="8099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57" name="Text Box 7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960695" y="1331387"/>
            <a:ext cx="92278" cy="167780"/>
            <a:chOff x="7968114" y="702446"/>
            <a:chExt cx="146050" cy="207962"/>
          </a:xfrm>
        </p:grpSpPr>
        <p:sp>
          <p:nvSpPr>
            <p:cNvPr id="81" name="Line 3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2" name="Line 4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83" name="Text Box 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7986320" y="1988191"/>
            <a:ext cx="92278" cy="167780"/>
            <a:chOff x="7968114" y="702446"/>
            <a:chExt cx="146050" cy="207962"/>
          </a:xfrm>
        </p:grpSpPr>
        <p:sp>
          <p:nvSpPr>
            <p:cNvPr id="92" name="Line 3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3" name="Line 4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138719" y="1331387"/>
            <a:ext cx="92278" cy="167780"/>
            <a:chOff x="7968114" y="702446"/>
            <a:chExt cx="146050" cy="207962"/>
          </a:xfrm>
        </p:grpSpPr>
        <p:sp>
          <p:nvSpPr>
            <p:cNvPr id="98" name="Line 3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9" name="Line 4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5" grpId="0"/>
      <p:bldP spid="24683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7909927" y="1294859"/>
            <a:ext cx="720000" cy="1262488"/>
            <a:chOff x="4700718" y="2670175"/>
            <a:chExt cx="660400" cy="1820863"/>
          </a:xfrm>
        </p:grpSpPr>
        <p:sp>
          <p:nvSpPr>
            <p:cNvPr id="63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6" name="Rectangle 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343" y="3862234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7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4755" y="262874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8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3038321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59" name="Rectangle 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6343" y="3422496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CH" dirty="0" smtClean="0"/>
              <a:t>Nachfolger löschen</a:t>
            </a:r>
            <a:endParaRPr lang="de-CH" noProof="0" dirty="0"/>
          </a:p>
        </p:txBody>
      </p:sp>
      <p:sp>
        <p:nvSpPr>
          <p:cNvPr id="247841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05738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247842" name="Text Box 3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7175" y="1889125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7843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15605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44" name="Text Box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22034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49" name="Text 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0850" y="1884363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47853" name="Text 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07350" y="1233488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166100" y="1233488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247863" name="Text Box 5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18500" y="1276350"/>
            <a:ext cx="339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smtClean="0">
                <a:solidFill>
                  <a:srgbClr val="A50021"/>
                </a:solidFill>
              </a:rPr>
              <a:t> 0</a:t>
            </a:r>
            <a:endParaRPr lang="en-US" sz="1800" b="1" dirty="0">
              <a:solidFill>
                <a:srgbClr val="A50021"/>
              </a:solidFill>
            </a:endParaRPr>
          </a:p>
        </p:txBody>
      </p:sp>
      <p:sp>
        <p:nvSpPr>
          <p:cNvPr id="247868" name="Text Box 6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6036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247869" name="Text Box 6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8263" y="39465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247870" name="Text Box 6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48263" y="314166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247871" name="Text Box 6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40325" y="27305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247894" name="Rectangle 86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247895" name="Text Box 8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11813" y="1039813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vorgänger_zahl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7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136620" y="2774062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8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527646" y="2656664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9" name="Line 1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136620" y="4093235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0" name="Rectangle 1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67760" y="390591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1" name="Text Box 2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1110" y="391067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72" name="Rectangle 1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97958" y="3920778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3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55121" y="3925541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4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639210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5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6725" y="3451885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6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90075" y="3456648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7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36620" y="3121685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78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51032" y="2934360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7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84382" y="293912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247854" name="Freeform 4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828162" y="1424904"/>
            <a:ext cx="1282453" cy="1712306"/>
          </a:xfrm>
          <a:custGeom>
            <a:avLst/>
            <a:gdLst>
              <a:gd name="connsiteX0" fmla="*/ 0 w 7533"/>
              <a:gd name="connsiteY0" fmla="*/ 10000 h 10000"/>
              <a:gd name="connsiteX1" fmla="*/ 6387 w 7533"/>
              <a:gd name="connsiteY1" fmla="*/ 7952 h 10000"/>
              <a:gd name="connsiteX2" fmla="*/ 6878 w 7533"/>
              <a:gd name="connsiteY2" fmla="*/ 1817 h 10000"/>
              <a:gd name="connsiteX3" fmla="*/ 4732 w 7533"/>
              <a:gd name="connsiteY3" fmla="*/ 0 h 10000"/>
              <a:gd name="connsiteX0" fmla="*/ 0 w 10000"/>
              <a:gd name="connsiteY0" fmla="*/ 10145 h 10145"/>
              <a:gd name="connsiteX1" fmla="*/ 8479 w 10000"/>
              <a:gd name="connsiteY1" fmla="*/ 8097 h 10145"/>
              <a:gd name="connsiteX2" fmla="*/ 9130 w 10000"/>
              <a:gd name="connsiteY2" fmla="*/ 1962 h 10145"/>
              <a:gd name="connsiteX3" fmla="*/ 6634 w 10000"/>
              <a:gd name="connsiteY3" fmla="*/ 0 h 10145"/>
              <a:gd name="connsiteX0" fmla="*/ 0 w 11122"/>
              <a:gd name="connsiteY0" fmla="*/ 10145 h 10145"/>
              <a:gd name="connsiteX1" fmla="*/ 8479 w 11122"/>
              <a:gd name="connsiteY1" fmla="*/ 8097 h 10145"/>
              <a:gd name="connsiteX2" fmla="*/ 11014 w 11122"/>
              <a:gd name="connsiteY2" fmla="*/ 4765 h 10145"/>
              <a:gd name="connsiteX3" fmla="*/ 9130 w 11122"/>
              <a:gd name="connsiteY3" fmla="*/ 1962 h 10145"/>
              <a:gd name="connsiteX4" fmla="*/ 6634 w 11122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65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1169"/>
              <a:gd name="connsiteY0" fmla="*/ 10145 h 10145"/>
              <a:gd name="connsiteX1" fmla="*/ 8479 w 11169"/>
              <a:gd name="connsiteY1" fmla="*/ 8097 h 10145"/>
              <a:gd name="connsiteX2" fmla="*/ 11014 w 11169"/>
              <a:gd name="connsiteY2" fmla="*/ 4717 h 10145"/>
              <a:gd name="connsiteX3" fmla="*/ 9411 w 11169"/>
              <a:gd name="connsiteY3" fmla="*/ 1625 h 10145"/>
              <a:gd name="connsiteX4" fmla="*/ 6634 w 11169"/>
              <a:gd name="connsiteY4" fmla="*/ 0 h 10145"/>
              <a:gd name="connsiteX0" fmla="*/ 0 w 10184"/>
              <a:gd name="connsiteY0" fmla="*/ 10145 h 10145"/>
              <a:gd name="connsiteX1" fmla="*/ 8479 w 10184"/>
              <a:gd name="connsiteY1" fmla="*/ 8097 h 10145"/>
              <a:gd name="connsiteX2" fmla="*/ 10029 w 10184"/>
              <a:gd name="connsiteY2" fmla="*/ 4572 h 10145"/>
              <a:gd name="connsiteX3" fmla="*/ 9411 w 10184"/>
              <a:gd name="connsiteY3" fmla="*/ 1625 h 10145"/>
              <a:gd name="connsiteX4" fmla="*/ 6634 w 10184"/>
              <a:gd name="connsiteY4" fmla="*/ 0 h 10145"/>
              <a:gd name="connsiteX0" fmla="*/ 0 w 10258"/>
              <a:gd name="connsiteY0" fmla="*/ 10145 h 10145"/>
              <a:gd name="connsiteX1" fmla="*/ 8479 w 10258"/>
              <a:gd name="connsiteY1" fmla="*/ 8097 h 10145"/>
              <a:gd name="connsiteX2" fmla="*/ 10029 w 10258"/>
              <a:gd name="connsiteY2" fmla="*/ 4572 h 10145"/>
              <a:gd name="connsiteX3" fmla="*/ 9692 w 10258"/>
              <a:gd name="connsiteY3" fmla="*/ 1240 h 10145"/>
              <a:gd name="connsiteX4" fmla="*/ 6634 w 10258"/>
              <a:gd name="connsiteY4" fmla="*/ 0 h 10145"/>
              <a:gd name="connsiteX0" fmla="*/ 0 w 10680"/>
              <a:gd name="connsiteY0" fmla="*/ 10097 h 10097"/>
              <a:gd name="connsiteX1" fmla="*/ 8901 w 10680"/>
              <a:gd name="connsiteY1" fmla="*/ 8097 h 10097"/>
              <a:gd name="connsiteX2" fmla="*/ 10451 w 10680"/>
              <a:gd name="connsiteY2" fmla="*/ 4572 h 10097"/>
              <a:gd name="connsiteX3" fmla="*/ 10114 w 10680"/>
              <a:gd name="connsiteY3" fmla="*/ 1240 h 10097"/>
              <a:gd name="connsiteX4" fmla="*/ 7056 w 10680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0794"/>
              <a:gd name="connsiteY0" fmla="*/ 10097 h 10097"/>
              <a:gd name="connsiteX1" fmla="*/ 8901 w 10794"/>
              <a:gd name="connsiteY1" fmla="*/ 8097 h 10097"/>
              <a:gd name="connsiteX2" fmla="*/ 10592 w 10794"/>
              <a:gd name="connsiteY2" fmla="*/ 4717 h 10097"/>
              <a:gd name="connsiteX3" fmla="*/ 10114 w 10794"/>
              <a:gd name="connsiteY3" fmla="*/ 1240 h 10097"/>
              <a:gd name="connsiteX4" fmla="*/ 7056 w 10794"/>
              <a:gd name="connsiteY4" fmla="*/ 0 h 10097"/>
              <a:gd name="connsiteX0" fmla="*/ 0 w 11638"/>
              <a:gd name="connsiteY0" fmla="*/ 10097 h 10097"/>
              <a:gd name="connsiteX1" fmla="*/ 8901 w 11638"/>
              <a:gd name="connsiteY1" fmla="*/ 8097 h 10097"/>
              <a:gd name="connsiteX2" fmla="*/ 11436 w 11638"/>
              <a:gd name="connsiteY2" fmla="*/ 4862 h 10097"/>
              <a:gd name="connsiteX3" fmla="*/ 10114 w 11638"/>
              <a:gd name="connsiteY3" fmla="*/ 1240 h 10097"/>
              <a:gd name="connsiteX4" fmla="*/ 7056 w 11638"/>
              <a:gd name="connsiteY4" fmla="*/ 0 h 10097"/>
              <a:gd name="connsiteX0" fmla="*/ 0 w 11638"/>
              <a:gd name="connsiteY0" fmla="*/ 10145 h 10145"/>
              <a:gd name="connsiteX1" fmla="*/ 8901 w 11638"/>
              <a:gd name="connsiteY1" fmla="*/ 8145 h 10145"/>
              <a:gd name="connsiteX2" fmla="*/ 11436 w 11638"/>
              <a:gd name="connsiteY2" fmla="*/ 4910 h 10145"/>
              <a:gd name="connsiteX3" fmla="*/ 10114 w 11638"/>
              <a:gd name="connsiteY3" fmla="*/ 1288 h 10145"/>
              <a:gd name="connsiteX4" fmla="*/ 7548 w 11638"/>
              <a:gd name="connsiteY4" fmla="*/ 0 h 10145"/>
              <a:gd name="connsiteX0" fmla="*/ 0 w 11146"/>
              <a:gd name="connsiteY0" fmla="*/ 10193 h 10193"/>
              <a:gd name="connsiteX1" fmla="*/ 8409 w 11146"/>
              <a:gd name="connsiteY1" fmla="*/ 8145 h 10193"/>
              <a:gd name="connsiteX2" fmla="*/ 10944 w 11146"/>
              <a:gd name="connsiteY2" fmla="*/ 4910 h 10193"/>
              <a:gd name="connsiteX3" fmla="*/ 9622 w 11146"/>
              <a:gd name="connsiteY3" fmla="*/ 1288 h 10193"/>
              <a:gd name="connsiteX4" fmla="*/ 7056 w 11146"/>
              <a:gd name="connsiteY4" fmla="*/ 0 h 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" h="10193">
                <a:moveTo>
                  <a:pt x="0" y="10193"/>
                </a:moveTo>
                <a:cubicBezTo>
                  <a:pt x="4553" y="9856"/>
                  <a:pt x="6887" y="9509"/>
                  <a:pt x="8409" y="8145"/>
                </a:cubicBezTo>
                <a:cubicBezTo>
                  <a:pt x="9998" y="7256"/>
                  <a:pt x="10883" y="6535"/>
                  <a:pt x="10944" y="4910"/>
                </a:cubicBezTo>
                <a:cubicBezTo>
                  <a:pt x="11146" y="3767"/>
                  <a:pt x="10270" y="2106"/>
                  <a:pt x="9622" y="1288"/>
                </a:cubicBezTo>
                <a:cubicBezTo>
                  <a:pt x="8974" y="470"/>
                  <a:pt x="7654" y="381"/>
                  <a:pt x="7056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60" name="Text Box 7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352673" y="2059354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777464" y="1958563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84" name="Text Box 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777464" y="228557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85" name="Text Box 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771114" y="1652161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86" name="Text Box 1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765900" y="1290430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994412" y="1988191"/>
            <a:ext cx="92278" cy="167780"/>
            <a:chOff x="7968114" y="702446"/>
            <a:chExt cx="146050" cy="207962"/>
          </a:xfrm>
        </p:grpSpPr>
        <p:sp>
          <p:nvSpPr>
            <p:cNvPr id="88" name="Line 39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89" name="Line 40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937768" y="1316552"/>
            <a:ext cx="92278" cy="167780"/>
            <a:chOff x="7968114" y="702446"/>
            <a:chExt cx="146050" cy="207962"/>
          </a:xfrm>
        </p:grpSpPr>
        <p:sp>
          <p:nvSpPr>
            <p:cNvPr id="91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2" name="Line 40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23885" y="1324644"/>
            <a:ext cx="92278" cy="167780"/>
            <a:chOff x="7968114" y="702446"/>
            <a:chExt cx="146050" cy="207962"/>
          </a:xfrm>
        </p:grpSpPr>
        <p:sp>
          <p:nvSpPr>
            <p:cNvPr id="94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5" name="Line 4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292467" y="1331387"/>
            <a:ext cx="92278" cy="167780"/>
            <a:chOff x="7968114" y="702446"/>
            <a:chExt cx="146050" cy="207962"/>
          </a:xfrm>
        </p:grpSpPr>
        <p:sp>
          <p:nvSpPr>
            <p:cNvPr id="97" name="Line 3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8" name="Line 4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63" grpId="0"/>
      <p:bldP spid="2478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6251" y="67075"/>
            <a:ext cx="8739738" cy="435600"/>
          </a:xfrm>
        </p:spPr>
        <p:txBody>
          <a:bodyPr/>
          <a:lstStyle/>
          <a:p>
            <a:r>
              <a:rPr lang="de-CH" noProof="0" dirty="0" smtClean="0"/>
              <a:t>Topologisches Sortieren: </a:t>
            </a:r>
            <a:r>
              <a:rPr lang="de-CH" dirty="0" smtClean="0"/>
              <a:t>Anwendungsbeispiele</a:t>
            </a:r>
            <a:endParaRPr lang="de-CH" noProof="0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69933" y="1017588"/>
            <a:ext cx="8804133" cy="53197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„</a:t>
            </a:r>
            <a:r>
              <a:rPr lang="de-CH" dirty="0" smtClean="0"/>
              <a:t>Erzeuge aus einem Wörterbuch eine Liste von Definitionen („Glossar“), so dass kein Wort vor seiner Definition steht“</a:t>
            </a: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Erstellung eines kompletten Zeitablaufs für die Ausführung </a:t>
            </a:r>
            <a:r>
              <a:rPr lang="de-CH" dirty="0" smtClean="0"/>
              <a:t>von Aufgaben mit Ordnungsbedingungen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olidFill>
                  <a:srgbClr val="993300"/>
                </a:solidFill>
              </a:rPr>
              <a:t>(Häufige Anwendung: „</a:t>
            </a:r>
            <a:r>
              <a:rPr lang="de-CH" noProof="0" dirty="0" err="1" smtClean="0">
                <a:solidFill>
                  <a:srgbClr val="993300"/>
                </a:solidFill>
              </a:rPr>
              <a:t>Scheduling</a:t>
            </a:r>
            <a:r>
              <a:rPr lang="de-CH" noProof="0" dirty="0" smtClean="0">
                <a:solidFill>
                  <a:srgbClr val="993300"/>
                </a:solidFill>
              </a:rPr>
              <a:t>“ von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Unterhaltsarbeiten in der Industrie,</a:t>
            </a:r>
            <a:br>
              <a:rPr lang="de-CH" noProof="0" dirty="0" smtClean="0">
                <a:solidFill>
                  <a:srgbClr val="993300"/>
                </a:solidFill>
              </a:rPr>
            </a:br>
            <a:r>
              <a:rPr lang="de-CH" noProof="0" dirty="0" smtClean="0">
                <a:solidFill>
                  <a:srgbClr val="993300"/>
                </a:solidFill>
              </a:rPr>
              <a:t>		oft mit tausenden von Einschränkungen) </a:t>
            </a:r>
          </a:p>
          <a:p>
            <a:pPr marL="0" indent="0">
              <a:buFont typeface="Wingdings" pitchFamily="2" charset="2"/>
              <a:buChar char="Ø"/>
            </a:pPr>
            <a:endParaRPr lang="de-CH" noProof="0" dirty="0" smtClean="0"/>
          </a:p>
          <a:p>
            <a:pPr marL="0" indent="0">
              <a:buFont typeface="Wingdings" pitchFamily="2" charset="2"/>
              <a:buChar char="Ø"/>
            </a:pPr>
            <a:r>
              <a:rPr lang="de-CH" noProof="0" dirty="0" smtClean="0"/>
              <a:t> Eine neue Version einer Klasse mit neuer Reihenfolge der Features generieren, so dass kein Feature ein anderes, vor ihm deklariertes aufruft</a:t>
            </a:r>
          </a:p>
          <a:p>
            <a:pPr lvl="1"/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094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763" y="2527953"/>
            <a:ext cx="5395277" cy="37780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230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5056" y="1971040"/>
            <a:ext cx="6224224" cy="3657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spc="-100" dirty="0" smtClean="0">
                <a:solidFill>
                  <a:srgbClr val="0000FF"/>
                </a:solidFill>
              </a:rPr>
              <a:t>bedingungen</a:t>
            </a:r>
            <a:r>
              <a:rPr lang="de-CH" sz="2000" spc="-100" dirty="0" smtClean="0">
                <a:solidFill>
                  <a:srgbClr val="A50021"/>
                </a:solidFill>
              </a:rPr>
              <a:t>  und  </a:t>
            </a:r>
            <a:r>
              <a:rPr lang="de-CH" sz="2000" i="1" spc="-100" dirty="0" err="1" smtClean="0">
                <a:solidFill>
                  <a:srgbClr val="0000FF"/>
                </a:solidFill>
              </a:rPr>
              <a:t>elemente</a:t>
            </a:r>
            <a:r>
              <a:rPr lang="de-CH" sz="2000" spc="-1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9" grpId="0" animBg="1"/>
      <p:bldP spid="48230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(1)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1625" y="1268413"/>
            <a:ext cx="8842375" cy="51133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Wir implementieren</a:t>
            </a:r>
          </a:p>
          <a:p>
            <a:pPr>
              <a:lnSpc>
                <a:spcPct val="90000"/>
              </a:lnSpc>
              <a:tabLst>
                <a:tab pos="630238" algn="l"/>
              </a:tabLst>
            </a:pPr>
            <a:endParaRPr lang="de-CH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i="1" dirty="0" smtClean="0">
                <a:solidFill>
                  <a:srgbClr val="0000FF"/>
                </a:solidFill>
              </a:rPr>
              <a:t>	next </a:t>
            </a:r>
            <a:r>
              <a:rPr lang="de-CH" dirty="0" smtClean="0">
                <a:solidFill>
                  <a:srgbClr val="0000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dirty="0" smtClean="0">
                <a:solidFill>
                  <a:srgbClr val="A50021"/>
                </a:solidFill>
              </a:rPr>
              <a:t>“</a:t>
            </a:r>
            <a:endParaRPr lang="de-CH" sz="2800" dirty="0" smtClean="0"/>
          </a:p>
          <a:p>
            <a:pPr>
              <a:lnSpc>
                <a:spcPct val="30000"/>
              </a:lnSpc>
              <a:tabLst>
                <a:tab pos="630238" algn="l"/>
              </a:tabLst>
            </a:pPr>
            <a:endParaRPr lang="de-CH" sz="2800" dirty="0" smtClean="0"/>
          </a:p>
          <a:p>
            <a:pPr>
              <a:lnSpc>
                <a:spcPct val="90000"/>
              </a:lnSpc>
              <a:tabLst>
                <a:tab pos="630238" algn="l"/>
              </a:tabLst>
            </a:pPr>
            <a:r>
              <a:rPr lang="de-CH" dirty="0" smtClean="0"/>
              <a:t>als:</a:t>
            </a:r>
          </a:p>
          <a:p>
            <a:pPr>
              <a:lnSpc>
                <a:spcPct val="40000"/>
              </a:lnSpc>
              <a:tabLst>
                <a:tab pos="630238" algn="l"/>
              </a:tabLst>
            </a:pPr>
            <a:endParaRPr lang="de-CH" dirty="0" smtClean="0"/>
          </a:p>
          <a:p>
            <a:pPr>
              <a:lnSpc>
                <a:spcPct val="120000"/>
              </a:lnSpc>
              <a:tabLst>
                <a:tab pos="630238" algn="l"/>
              </a:tabLst>
            </a:pPr>
            <a:r>
              <a:rPr lang="de-CH" dirty="0" smtClean="0"/>
              <a:t>	Sei 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/>
              <a:t>ein noch nicht abgearbeiteter Integer, so dass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dirty="0" smtClean="0">
                <a:solidFill>
                  <a:srgbClr val="0000FF"/>
                </a:solidFill>
              </a:rPr>
              <a:t> [</a:t>
            </a:r>
            <a:r>
              <a:rPr lang="de-CH" i="1" dirty="0" err="1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] = 0</a:t>
            </a:r>
            <a:endParaRPr lang="de-CH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/>
              <a:t>Wir haben gesagt:</a:t>
            </a:r>
          </a:p>
          <a:p>
            <a:pPr>
              <a:lnSpc>
                <a:spcPct val="80000"/>
              </a:lnSpc>
              <a:tabLst>
                <a:tab pos="630238" algn="l"/>
              </a:tabLst>
            </a:pPr>
            <a:endParaRPr lang="de-CH" noProof="0" dirty="0" smtClean="0"/>
          </a:p>
          <a:p>
            <a:pPr lvl="1">
              <a:lnSpc>
                <a:spcPct val="80000"/>
              </a:lnSpc>
              <a:tabLst>
                <a:tab pos="630238" algn="l"/>
              </a:tabLst>
            </a:pPr>
            <a:r>
              <a:rPr lang="de-CH" noProof="0" dirty="0" smtClean="0">
                <a:solidFill>
                  <a:srgbClr val="993300"/>
                </a:solidFill>
              </a:rPr>
              <a:t>“</a:t>
            </a:r>
            <a:r>
              <a:rPr lang="de-CH" dirty="0" smtClean="0">
                <a:solidFill>
                  <a:srgbClr val="993300"/>
                </a:solidFill>
              </a:rPr>
              <a:t>Es scheint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00FF"/>
                </a:solidFill>
              </a:rPr>
              <a:t>O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noProof="0" dirty="0" smtClean="0">
                <a:solidFill>
                  <a:srgbClr val="0000FF"/>
                </a:solidFill>
              </a:rPr>
              <a:t>n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r>
              <a:rPr lang="de-CH" noProof="0" dirty="0" smtClean="0">
                <a:solidFill>
                  <a:srgbClr val="993300"/>
                </a:solidFill>
              </a:rPr>
              <a:t> zu benötigen, um durch alle Indizes 	zu iterieren, aber Moment mal…“</a:t>
            </a:r>
            <a:endParaRPr lang="de-CH" noProof="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 bwMode="auto">
          <a:xfrm>
            <a:off x="880844" y="5346676"/>
            <a:ext cx="5646802" cy="3607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Nachfolger löschen</a:t>
            </a:r>
            <a:endParaRPr lang="de-CH" noProof="0" dirty="0"/>
          </a:p>
        </p:txBody>
      </p:sp>
      <p:sp>
        <p:nvSpPr>
          <p:cNvPr id="484406" name="Rectangle 5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0013" y="1493838"/>
            <a:ext cx="8424862" cy="5078412"/>
          </a:xfrm>
          <a:noFill/>
          <a:ln/>
        </p:spPr>
        <p:txBody>
          <a:bodyPr/>
          <a:lstStyle/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Implement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	“Remove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from</a:t>
            </a:r>
            <a:r>
              <a:rPr lang="de-CH" sz="2000" i="1" noProof="0" dirty="0" smtClean="0">
                <a:solidFill>
                  <a:schemeClr val="bg1"/>
                </a:solidFill>
              </a:rPr>
              <a:t> bedingungen </a:t>
            </a:r>
            <a:r>
              <a:rPr lang="de-CH" sz="2000" noProof="0" dirty="0" smtClean="0">
                <a:solidFill>
                  <a:schemeClr val="bg1"/>
                </a:solidFill>
              </a:rPr>
              <a:t>all pairs [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2000" noProof="0" dirty="0" smtClean="0">
                <a:solidFill>
                  <a:schemeClr val="bg1"/>
                </a:solidFill>
              </a:rPr>
              <a:t>, </a:t>
            </a:r>
            <a:r>
              <a:rPr lang="de-CH" sz="2000" i="1" noProof="0" dirty="0" smtClean="0">
                <a:solidFill>
                  <a:schemeClr val="bg1"/>
                </a:solidFill>
              </a:rPr>
              <a:t>y</a:t>
            </a:r>
            <a:r>
              <a:rPr lang="de-CH" sz="2000" noProof="0" dirty="0" smtClean="0">
                <a:solidFill>
                  <a:schemeClr val="bg1"/>
                </a:solidFill>
              </a:rPr>
              <a:t>]”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2000" noProof="0" dirty="0" smtClean="0">
              <a:solidFill>
                <a:schemeClr val="bg1"/>
              </a:solidFill>
            </a:endParaRP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2000" noProof="0" dirty="0" smtClean="0">
                <a:solidFill>
                  <a:schemeClr val="bg1"/>
                </a:solidFill>
              </a:rPr>
              <a:t>as a loop over the </a:t>
            </a:r>
            <a:r>
              <a:rPr lang="de-CH" sz="2000" noProof="0" dirty="0" err="1" smtClean="0">
                <a:solidFill>
                  <a:schemeClr val="bg1"/>
                </a:solidFill>
              </a:rPr>
              <a:t>nachfolger</a:t>
            </a:r>
            <a:r>
              <a:rPr lang="de-CH" sz="2000" noProof="0" dirty="0" smtClean="0">
                <a:solidFill>
                  <a:schemeClr val="bg1"/>
                </a:solidFill>
              </a:rPr>
              <a:t> of </a:t>
            </a:r>
            <a:r>
              <a:rPr lang="de-CH" sz="2000" i="1" noProof="0" dirty="0" smtClean="0">
                <a:solidFill>
                  <a:schemeClr val="bg1"/>
                </a:solidFill>
              </a:rPr>
              <a:t>next</a:t>
            </a:r>
            <a:r>
              <a:rPr lang="de-CH" sz="1600" i="1" noProof="0" dirty="0" smtClean="0">
                <a:solidFill>
                  <a:schemeClr val="bg1"/>
                </a:solidFill>
              </a:rPr>
              <a:t> </a:t>
            </a:r>
            <a:r>
              <a:rPr lang="de-CH" sz="2000" noProof="0" dirty="0" smtClean="0">
                <a:solidFill>
                  <a:schemeClr val="bg1"/>
                </a:solidFill>
              </a:rPr>
              <a:t>:</a:t>
            </a:r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endParaRPr lang="de-CH" sz="1800" noProof="0" dirty="0" smtClean="0"/>
          </a:p>
          <a:p>
            <a:pPr defTabSz="714375">
              <a:lnSpc>
                <a:spcPct val="80000"/>
              </a:lnSpc>
              <a:tabLst>
                <a:tab pos="361950" algn="l"/>
                <a:tab pos="808038" algn="l"/>
              </a:tabLst>
            </a:pPr>
            <a:r>
              <a:rPr lang="de-CH" sz="1800" noProof="0" dirty="0" smtClean="0"/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noProof="0" dirty="0" smtClean="0">
                <a:solidFill>
                  <a:srgbClr val="0000FF"/>
                </a:solidFill>
              </a:rPr>
              <a:t>	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1800" i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ziele</a:t>
            </a:r>
            <a:r>
              <a:rPr lang="de-CH" sz="2000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smtClean="0">
                <a:solidFill>
                  <a:srgbClr val="0000FF"/>
                </a:solidFill>
              </a:rPr>
              <a:t>nachfolger</a:t>
            </a:r>
            <a:r>
              <a:rPr lang="de-CH" sz="2000" dirty="0" smtClean="0">
                <a:solidFill>
                  <a:srgbClr val="0000FF"/>
                </a:solidFill>
              </a:rPr>
              <a:t> 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]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across </a:t>
            </a:r>
            <a:r>
              <a:rPr lang="de-CH" sz="2000" i="1" dirty="0" smtClean="0">
                <a:solidFill>
                  <a:srgbClr val="0000FF"/>
                </a:solidFill>
              </a:rPr>
              <a:t>ziele </a:t>
            </a:r>
            <a:r>
              <a:rPr lang="de-CH" sz="2000" b="1" dirty="0" smtClean="0">
                <a:solidFill>
                  <a:schemeClr val="accent2"/>
                </a:solidFill>
              </a:rPr>
              <a:t>as</a:t>
            </a:r>
            <a:r>
              <a:rPr lang="de-CH" sz="2000" dirty="0" smtClean="0">
                <a:solidFill>
                  <a:srgbClr val="0000FF"/>
                </a:solidFill>
              </a:rPr>
              <a:t> 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c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loop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 	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	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:= </a:t>
            </a:r>
            <a:r>
              <a:rPr lang="de-CH" sz="2000" i="1" dirty="0" err="1" smtClean="0">
                <a:solidFill>
                  <a:srgbClr val="0000FF"/>
                </a:solidFill>
              </a:rPr>
              <a:t>vorgänger_zahl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x </a:t>
            </a:r>
            <a:r>
              <a:rPr lang="de-CH" sz="2000" dirty="0" smtClean="0">
                <a:solidFill>
                  <a:srgbClr val="0000FF"/>
                </a:solidFill>
              </a:rPr>
              <a:t>] − 1</a:t>
            </a:r>
          </a:p>
          <a:p>
            <a:pPr defTabSz="360363">
              <a:spcBef>
                <a:spcPts val="0"/>
              </a:spcBef>
              <a:tabLst>
                <a:tab pos="361950" algn="l"/>
                <a:tab pos="808038" algn="l"/>
              </a:tabLst>
            </a:pPr>
            <a:r>
              <a:rPr lang="de-CH" sz="2000" dirty="0" smtClean="0">
                <a:solidFill>
                  <a:srgbClr val="0000FF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5739468" y="4223881"/>
            <a:ext cx="3119306" cy="49355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fr-FR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909927" y="1675183"/>
            <a:ext cx="720000" cy="1262488"/>
            <a:chOff x="4700718" y="2670175"/>
            <a:chExt cx="660400" cy="1820863"/>
          </a:xfrm>
        </p:grpSpPr>
        <p:sp>
          <p:nvSpPr>
            <p:cNvPr id="83" name="Rectangle 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02305" y="4035425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4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00718" y="2670175"/>
              <a:ext cx="658812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5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02305" y="3124200"/>
              <a:ext cx="658813" cy="455613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6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702305" y="3579813"/>
              <a:ext cx="658813" cy="455612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339966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87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6343" y="4242558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8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4755" y="300907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89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6343" y="3418645"/>
            <a:ext cx="579437" cy="412750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0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6343" y="3802820"/>
            <a:ext cx="579437" cy="411163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339966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91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75588" y="161698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92" name="Text Box 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175" y="2269449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93" name="Text Box 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77175" y="1940837"/>
            <a:ext cx="58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94" name="Text Box 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77175" y="2583774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986320" y="2368515"/>
            <a:ext cx="92278" cy="167780"/>
            <a:chOff x="7968114" y="702446"/>
            <a:chExt cx="146050" cy="207962"/>
          </a:xfrm>
        </p:grpSpPr>
        <p:sp>
          <p:nvSpPr>
            <p:cNvPr id="96" name="Line 39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7974464" y="705621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97" name="Line 40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7968114" y="702446"/>
              <a:ext cx="139700" cy="20478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98" name="Text 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70850" y="2264687"/>
            <a:ext cx="29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99" name="Text Box 4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8263" y="39839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0" name="Text Box 4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8263" y="4326849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1" name="Text Box 5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8263" y="352198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3</a:t>
            </a:r>
          </a:p>
        </p:txBody>
      </p:sp>
      <p:sp>
        <p:nvSpPr>
          <p:cNvPr id="102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40325" y="3110824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+mn-lt"/>
              </a:rPr>
              <a:t>4</a:t>
            </a:r>
          </a:p>
        </p:txBody>
      </p:sp>
      <p:sp>
        <p:nvSpPr>
          <p:cNvPr id="103" name="Text Box 7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11813" y="1420137"/>
            <a:ext cx="2328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vorgänger_zahl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04" name="Line 4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136620" y="3154386"/>
            <a:ext cx="47942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5" name="Line 4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6527646" y="3036988"/>
            <a:ext cx="215900" cy="303213"/>
          </a:xfrm>
          <a:prstGeom prst="line">
            <a:avLst/>
          </a:prstGeom>
          <a:noFill/>
          <a:ln w="76200" cap="rnd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6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136620" y="4473559"/>
            <a:ext cx="2352675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07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67760" y="428623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08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1110" y="4290997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09" name="Rectangle 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97958" y="4301102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0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255121" y="4305865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136620" y="4019534"/>
            <a:ext cx="1655763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2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6725" y="3832209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3" name="Text Box 3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90075" y="3836972"/>
            <a:ext cx="531812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136620" y="3502009"/>
            <a:ext cx="16557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51032" y="3314684"/>
            <a:ext cx="641350" cy="374650"/>
          </a:xfrm>
          <a:prstGeom prst="roundRect">
            <a:avLst/>
          </a:prstGeom>
          <a:solidFill>
            <a:srgbClr val="99FF99"/>
          </a:solidFill>
          <a:ln w="19050">
            <a:solidFill>
              <a:srgbClr val="A5002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11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284382" y="3312013"/>
            <a:ext cx="531813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117" name="Line 4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530790" y="2421849"/>
            <a:ext cx="305110" cy="198034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de-CH"/>
          </a:p>
        </p:txBody>
      </p:sp>
      <p:sp>
        <p:nvSpPr>
          <p:cNvPr id="118" name="Text Box 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777464" y="2338887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2</a:t>
            </a:r>
          </a:p>
        </p:txBody>
      </p:sp>
      <p:sp>
        <p:nvSpPr>
          <p:cNvPr id="119" name="Text Box 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777464" y="2665898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  <p:sp>
        <p:nvSpPr>
          <p:cNvPr id="120" name="Text Box 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771114" y="2032485"/>
            <a:ext cx="35726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3</a:t>
            </a:r>
          </a:p>
        </p:txBody>
      </p:sp>
      <p:sp>
        <p:nvSpPr>
          <p:cNvPr id="121" name="Text Box 1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765900" y="1670754"/>
            <a:ext cx="35726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/>
              <a:t>4</a:t>
            </a:r>
          </a:p>
        </p:txBody>
      </p:sp>
      <p:sp>
        <p:nvSpPr>
          <p:cNvPr id="122" name="Text Box 7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52673" y="2439678"/>
            <a:ext cx="141227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0000FF"/>
                </a:solidFill>
              </a:rPr>
              <a:t>nachfolger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23" name="Text Box 7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72956" y="3870675"/>
            <a:ext cx="865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i="1" dirty="0" err="1" smtClean="0">
                <a:solidFill>
                  <a:srgbClr val="C00000"/>
                </a:solidFill>
              </a:rPr>
              <a:t>ziele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(2): auf der Stelle</a:t>
            </a:r>
            <a:endParaRPr lang="de-CH" noProof="0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5656" y="878114"/>
            <a:ext cx="8885055" cy="5644924"/>
          </a:xfrm>
        </p:spPr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de-CH" sz="2000" noProof="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/>
              <a:t>Wir e</a:t>
            </a:r>
            <a:r>
              <a:rPr lang="de-CH" sz="2200" noProof="0" dirty="0" err="1" smtClean="0"/>
              <a:t>rgänzen</a:t>
            </a:r>
            <a:endParaRPr lang="de-CH" sz="2200" noProof="0" dirty="0" smtClean="0"/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80000"/>
              </a:lnSpc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:=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− 1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indent="-355600">
              <a:lnSpc>
                <a:spcPct val="90000"/>
              </a:lnSpc>
            </a:pPr>
            <a:r>
              <a:rPr lang="de-CH" sz="2200" dirty="0" smtClean="0"/>
              <a:t>mit</a:t>
            </a:r>
            <a:r>
              <a:rPr lang="de-CH" sz="2200" noProof="0" dirty="0" smtClean="0"/>
              <a:t>:</a:t>
            </a:r>
          </a:p>
          <a:p>
            <a:pPr marL="355600" indent="-355600">
              <a:lnSpc>
                <a:spcPct val="90000"/>
              </a:lnSpc>
            </a:pP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	</a:t>
            </a:r>
            <a:r>
              <a:rPr lang="de-CH" sz="22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i="1" noProof="0" dirty="0" err="1" smtClean="0">
                <a:solidFill>
                  <a:srgbClr val="0000FF"/>
                </a:solidFill>
              </a:rPr>
              <a:t>vorgänger_zahl</a:t>
            </a: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noProof="0" dirty="0" smtClean="0">
                <a:solidFill>
                  <a:srgbClr val="0000FF"/>
                </a:solidFill>
              </a:rPr>
              <a:t>[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] = 0 </a:t>
            </a:r>
            <a:r>
              <a:rPr lang="de-CH" sz="2200" b="1" noProof="0" dirty="0" smtClean="0">
                <a:solidFill>
                  <a:schemeClr val="accent2"/>
                </a:solidFill>
              </a:rPr>
              <a:t>then</a:t>
            </a:r>
            <a:br>
              <a:rPr lang="de-CH" sz="2200" b="1" noProof="0" dirty="0" smtClean="0">
                <a:solidFill>
                  <a:schemeClr val="accent2"/>
                </a:solidFill>
              </a:rPr>
            </a:br>
            <a:endParaRPr lang="de-CH" sz="2200" b="1" noProof="0" dirty="0" smtClean="0">
              <a:solidFill>
                <a:schemeClr val="accent2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	-- Wir haben einen Kandidaten gefunden! </a:t>
            </a:r>
          </a:p>
          <a:p>
            <a:pPr marL="355600" lvl="1" indent="-355600">
              <a:lnSpc>
                <a:spcPct val="40000"/>
              </a:lnSpc>
              <a:buFont typeface="Wingdings" pitchFamily="2" charset="2"/>
              <a:buNone/>
            </a:pPr>
            <a:r>
              <a:rPr lang="de-CH" sz="2200" noProof="0" dirty="0" smtClean="0">
                <a:solidFill>
                  <a:srgbClr val="A50021"/>
                </a:solidFill>
              </a:rPr>
              <a:t>			</a:t>
            </a:r>
            <a:r>
              <a:rPr lang="de-CH" sz="2200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smtClean="0">
                <a:solidFill>
                  <a:srgbClr val="0000FF"/>
                </a:solidFill>
              </a:rPr>
              <a:t>.</a:t>
            </a:r>
            <a:r>
              <a:rPr lang="de-CH" sz="2200" i="1" noProof="0" dirty="0" smtClean="0">
                <a:solidFill>
                  <a:srgbClr val="0000FF"/>
                </a:solidFill>
              </a:rPr>
              <a:t>put </a:t>
            </a:r>
            <a:r>
              <a:rPr lang="de-CH" sz="2200" noProof="0" dirty="0" smtClean="0">
                <a:solidFill>
                  <a:srgbClr val="0000FF"/>
                </a:solidFill>
              </a:rPr>
              <a:t>(</a:t>
            </a:r>
            <a:r>
              <a:rPr lang="de-CH" sz="2200" i="1" noProof="0" dirty="0" smtClean="0">
                <a:solidFill>
                  <a:srgbClr val="0000FF"/>
                </a:solidFill>
              </a:rPr>
              <a:t>x </a:t>
            </a:r>
            <a:r>
              <a:rPr lang="de-CH" sz="2200" noProof="0" dirty="0" smtClean="0">
                <a:solidFill>
                  <a:srgbClr val="0000FF"/>
                </a:solidFill>
              </a:rPr>
              <a:t>)</a:t>
            </a:r>
            <a:br>
              <a:rPr lang="de-CH" sz="2200" noProof="0" dirty="0" smtClean="0">
                <a:solidFill>
                  <a:srgbClr val="0000FF"/>
                </a:solidFill>
              </a:rPr>
            </a:br>
            <a:endParaRPr lang="de-CH" sz="2200" noProof="0" dirty="0" smtClean="0">
              <a:solidFill>
                <a:srgbClr val="0000FF"/>
              </a:solidFill>
            </a:endParaRPr>
          </a:p>
          <a:p>
            <a:pPr marL="355600" lvl="1" indent="-355600">
              <a:lnSpc>
                <a:spcPct val="90000"/>
              </a:lnSpc>
              <a:buFont typeface="Wingdings" pitchFamily="2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chemeClr val="accent2"/>
                </a:solidFill>
              </a:rPr>
              <a:t>end</a:t>
            </a:r>
            <a:endParaRPr lang="de-CH" b="1" noProof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8400" y="115888"/>
            <a:ext cx="7926388" cy="435600"/>
          </a:xfrm>
        </p:spPr>
        <p:txBody>
          <a:bodyPr/>
          <a:lstStyle/>
          <a:p>
            <a:r>
              <a:rPr lang="de-CH" noProof="0" dirty="0" smtClean="0"/>
              <a:t>Datenstrukturen  4: Kandidaten</a:t>
            </a:r>
            <a:endParaRPr lang="de-CH" i="1" noProof="0" dirty="0">
              <a:solidFill>
                <a:srgbClr val="0000FF"/>
              </a:solidFill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</a:t>
            </a:r>
            <a:r>
              <a:rPr lang="de-CH" i="1" noProof="0" dirty="0" smtClean="0">
                <a:solidFill>
                  <a:srgbClr val="0000FF"/>
                </a:solidFill>
              </a:rPr>
              <a:t> STACK </a:t>
            </a:r>
            <a:r>
              <a:rPr lang="de-CH" noProof="0" dirty="0" smtClean="0">
                <a:solidFill>
                  <a:srgbClr val="0000FF"/>
                </a:solidFill>
              </a:rPr>
              <a:t>[</a:t>
            </a:r>
            <a:r>
              <a:rPr lang="de-CH" i="1" noProof="0" dirty="0" smtClean="0">
                <a:solidFill>
                  <a:srgbClr val="0000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noProof="0" dirty="0" smtClean="0">
                <a:solidFill>
                  <a:srgbClr val="0000FF"/>
                </a:solidFill>
              </a:rPr>
              <a:t>		</a:t>
            </a:r>
            <a:r>
              <a:rPr lang="de-CH" noProof="0" dirty="0" smtClean="0">
                <a:solidFill>
                  <a:srgbClr val="A50021"/>
                </a:solidFill>
              </a:rPr>
              <a:t>-- Elemente ohne Vorgängern</a:t>
            </a: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Anstelle eines Stapels kann </a:t>
            </a:r>
            <a:r>
              <a:rPr lang="de-CH" i="1" noProof="0" dirty="0" smtClean="0">
                <a:solidFill>
                  <a:srgbClr val="0000FF"/>
                </a:solidFill>
              </a:rPr>
              <a:t>kandidaten </a:t>
            </a:r>
            <a:r>
              <a:rPr lang="de-CH" dirty="0" smtClean="0"/>
              <a:t>auch eine andere </a:t>
            </a:r>
            <a:r>
              <a:rPr lang="de-CH" dirty="0" err="1" smtClean="0">
                <a:solidFill>
                  <a:srgbClr val="A50021"/>
                </a:solidFill>
              </a:rPr>
              <a:t>Dispenser</a:t>
            </a:r>
            <a:r>
              <a:rPr lang="de-CH" dirty="0" smtClean="0"/>
              <a:t>-Datenstruktur sein, </a:t>
            </a:r>
            <a:r>
              <a:rPr lang="de-CH" dirty="0" err="1" smtClean="0"/>
              <a:t>z.B</a:t>
            </a:r>
            <a:r>
              <a:rPr lang="de-CH" noProof="0" dirty="0" smtClean="0"/>
              <a:t>. </a:t>
            </a:r>
            <a:r>
              <a:rPr lang="de-CH" dirty="0" smtClean="0"/>
              <a:t>ein Warteschlange</a:t>
            </a:r>
            <a:endParaRPr lang="de-CH" noProof="0" dirty="0" smtClean="0"/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Die Wahl wird bestimmen, welche topologische Sortierung wir erhalten, falls es mehrere Möglichkeiten gibt</a:t>
            </a:r>
            <a:endParaRPr lang="de-CH" noProof="0" dirty="0"/>
          </a:p>
        </p:txBody>
      </p:sp>
      <p:sp>
        <p:nvSpPr>
          <p:cNvPr id="233487" name="Freeform 1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566988" y="1909530"/>
            <a:ext cx="5367337" cy="2106612"/>
          </a:xfrm>
          <a:custGeom>
            <a:avLst/>
            <a:gdLst/>
            <a:ahLst/>
            <a:cxnLst>
              <a:cxn ang="0">
                <a:pos x="631" y="159"/>
              </a:cxn>
              <a:cxn ang="0">
                <a:pos x="46" y="885"/>
              </a:cxn>
              <a:cxn ang="0">
                <a:pos x="356" y="1938"/>
              </a:cxn>
              <a:cxn ang="0">
                <a:pos x="1721" y="1803"/>
              </a:cxn>
              <a:cxn ang="0">
                <a:pos x="1597" y="471"/>
              </a:cxn>
              <a:cxn ang="0">
                <a:pos x="994" y="52"/>
              </a:cxn>
              <a:cxn ang="0">
                <a:pos x="631" y="159"/>
              </a:cxn>
            </a:cxnLst>
            <a:rect l="0" t="0" r="r" b="b"/>
            <a:pathLst>
              <a:path w="1928" h="2091">
                <a:moveTo>
                  <a:pt x="631" y="159"/>
                </a:moveTo>
                <a:cubicBezTo>
                  <a:pt x="491" y="287"/>
                  <a:pt x="92" y="588"/>
                  <a:pt x="46" y="885"/>
                </a:cubicBezTo>
                <a:cubicBezTo>
                  <a:pt x="0" y="1182"/>
                  <a:pt x="77" y="1785"/>
                  <a:pt x="356" y="1938"/>
                </a:cubicBezTo>
                <a:cubicBezTo>
                  <a:pt x="635" y="2091"/>
                  <a:pt x="1514" y="2047"/>
                  <a:pt x="1721" y="1803"/>
                </a:cubicBezTo>
                <a:cubicBezTo>
                  <a:pt x="1928" y="1558"/>
                  <a:pt x="1718" y="763"/>
                  <a:pt x="1597" y="471"/>
                </a:cubicBezTo>
                <a:cubicBezTo>
                  <a:pt x="1476" y="179"/>
                  <a:pt x="1155" y="104"/>
                  <a:pt x="994" y="52"/>
                </a:cubicBezTo>
                <a:cubicBezTo>
                  <a:pt x="833" y="0"/>
                  <a:pt x="707" y="137"/>
                  <a:pt x="631" y="159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 prst="divot"/>
            <a:bevelB w="762000"/>
          </a:sp3d>
        </p:spPr>
        <p:txBody>
          <a:bodyPr>
            <a:sp3d extrusionH="57150">
              <a:bevelT w="82550" h="38100" prst="coolSlant"/>
            </a:sp3d>
          </a:bodyPr>
          <a:lstStyle/>
          <a:p>
            <a:endParaRPr lang="de-CH"/>
          </a:p>
        </p:txBody>
      </p:sp>
      <p:sp>
        <p:nvSpPr>
          <p:cNvPr id="233488" name="AutoShape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938" y="251595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3489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V="1">
            <a:off x="513539" y="3081105"/>
            <a:ext cx="1927225" cy="393700"/>
          </a:xfrm>
          <a:prstGeom prst="rightArrow">
            <a:avLst>
              <a:gd name="adj1" fmla="val 50000"/>
              <a:gd name="adj2" fmla="val 1223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33490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3705" y="2730267"/>
            <a:ext cx="24376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solidFill>
                  <a:schemeClr val="bg1"/>
                </a:solidFill>
              </a:rPr>
              <a:t>kandidaten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045" y="2245112"/>
            <a:ext cx="77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put</a:t>
            </a:r>
            <a:endParaRPr lang="en-US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966" y="3415990"/>
            <a:ext cx="16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item, remove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763" y="2549726"/>
            <a:ext cx="5489954" cy="411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.” 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(2)</a:t>
            </a:r>
            <a:endParaRPr lang="de-CH" noProof="0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720725"/>
            <a:r>
              <a:rPr lang="de-CH" noProof="0" dirty="0" smtClean="0"/>
              <a:t>Wir implementieren</a:t>
            </a: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:=</a:t>
            </a:r>
            <a:r>
              <a:rPr lang="de-CH" i="1" noProof="0" dirty="0" smtClean="0">
                <a:solidFill>
                  <a:srgbClr val="0000FF"/>
                </a:solidFill>
              </a:rPr>
              <a:t>  </a:t>
            </a:r>
            <a:r>
              <a:rPr lang="de-CH" dirty="0" smtClean="0">
                <a:solidFill>
                  <a:srgbClr val="A50021"/>
                </a:solidFill>
              </a:rPr>
              <a:t>“Ein Element von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 ohne Vorgängern</a:t>
            </a:r>
            <a:r>
              <a:rPr lang="de-CH" i="1" noProof="0" dirty="0" smtClean="0">
                <a:solidFill>
                  <a:srgbClr val="A50021"/>
                </a:solidFill>
              </a:rPr>
              <a:t>”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endParaRPr lang="de-CH" i="1" noProof="0" dirty="0" smtClean="0">
              <a:solidFill>
                <a:srgbClr val="0000FF"/>
              </a:solidFill>
            </a:endParaRPr>
          </a:p>
          <a:p>
            <a:pPr defTabSz="720725"/>
            <a:r>
              <a:rPr lang="de-CH" sz="2800" noProof="0" dirty="0" smtClean="0"/>
              <a:t> </a:t>
            </a:r>
          </a:p>
          <a:p>
            <a:pPr defTabSz="720725"/>
            <a:r>
              <a:rPr lang="de-CH" dirty="0" smtClean="0"/>
              <a:t>falls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kandidaten</a:t>
            </a:r>
            <a:r>
              <a:rPr lang="de-CH" noProof="0" dirty="0" smtClean="0"/>
              <a:t> nicht leer ist, als:</a:t>
            </a:r>
          </a:p>
          <a:p>
            <a:pPr defTabSz="720725"/>
            <a:endParaRPr lang="de-CH" noProof="0" dirty="0" smtClean="0"/>
          </a:p>
          <a:p>
            <a:pPr defTabSz="720725">
              <a:lnSpc>
                <a:spcPct val="50000"/>
              </a:lnSpc>
            </a:pP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0000FF"/>
                </a:solidFill>
              </a:rPr>
              <a:t>next</a:t>
            </a:r>
            <a:r>
              <a:rPr lang="de-CH" noProof="0" dirty="0" smtClean="0">
                <a:solidFill>
                  <a:srgbClr val="0000FF"/>
                </a:solidFill>
              </a:rPr>
              <a:t> :=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44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item</a:t>
            </a:r>
            <a:endParaRPr lang="de-CH" i="1" noProof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3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1340" y="4305523"/>
            <a:ext cx="2755345" cy="4079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8450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2313" y="1907216"/>
            <a:ext cx="6226401" cy="5000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>
                <a:alpha val="34000"/>
              </a:srgbClr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8400" y="115200"/>
            <a:ext cx="8964612" cy="435600"/>
          </a:xfrm>
        </p:spPr>
        <p:txBody>
          <a:bodyPr/>
          <a:lstStyle/>
          <a:p>
            <a:r>
              <a:rPr lang="de-CH" sz="3000" noProof="0" dirty="0" smtClean="0"/>
              <a:t>Schema des Algorithmus</a:t>
            </a:r>
            <a:endParaRPr lang="de-CH" sz="3000" noProof="0" dirty="0"/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96850" y="1008063"/>
            <a:ext cx="8696325" cy="53736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sortiere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>
              <a:lnSpc>
                <a:spcPct val="5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from create </a:t>
            </a:r>
            <a:r>
              <a:rPr lang="de-CH" sz="2000" dirty="0" smtClean="0">
                <a:solidFill>
                  <a:srgbClr val="0000FF"/>
                </a:solidFill>
              </a:rPr>
              <a:t>{...} 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36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make</a:t>
            </a:r>
            <a:r>
              <a:rPr lang="de-CH" sz="2000" b="1" dirty="0" smtClean="0"/>
              <a:t>  </a:t>
            </a:r>
            <a:r>
              <a:rPr lang="de-CH" sz="2000" b="1" dirty="0" smtClean="0">
                <a:solidFill>
                  <a:schemeClr val="accent2"/>
                </a:solidFill>
              </a:rPr>
              <a:t>until</a:t>
            </a:r>
          </a:p>
          <a:p>
            <a:pPr>
              <a:lnSpc>
                <a:spcPct val="1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smtClean="0">
                <a:solidFill>
                  <a:srgbClr val="A50021"/>
                </a:solidFill>
              </a:rPr>
              <a:t>“ </a:t>
            </a:r>
            <a:r>
              <a:rPr lang="de-CH" sz="2000" dirty="0" smtClean="0">
                <a:solidFill>
                  <a:srgbClr val="A50021"/>
                </a:solidFill>
              </a:rPr>
              <a:t>Jedes Element von </a:t>
            </a:r>
            <a:r>
              <a:rPr lang="de-CH" sz="2000" i="1" dirty="0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hat einen Vorgänger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next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 </a:t>
            </a:r>
            <a:r>
              <a:rPr lang="de-CH" sz="2000" dirty="0" smtClean="0">
                <a:solidFill>
                  <a:srgbClr val="A50021"/>
                </a:solidFill>
              </a:rPr>
              <a:t>“Ein Element von</a:t>
            </a:r>
            <a:r>
              <a:rPr lang="de-CH" sz="2000" i="1" dirty="0" smtClean="0">
                <a:solidFill>
                  <a:srgbClr val="A50021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 ohne Vorgängern</a:t>
            </a:r>
            <a:r>
              <a:rPr lang="de-CH" sz="2000" i="1" dirty="0" smtClean="0">
                <a:solidFill>
                  <a:srgbClr val="A50021"/>
                </a:solidFill>
              </a:rPr>
              <a:t>”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lvl="0"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i="1" dirty="0" err="1" smtClean="0">
                <a:solidFill>
                  <a:srgbClr val="0000FF"/>
                </a:solidFill>
              </a:rPr>
              <a:t>sequenz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sz="2000" i="1" dirty="0" err="1" smtClean="0">
                <a:solidFill>
                  <a:srgbClr val="0000FF"/>
                </a:solidFill>
              </a:rPr>
              <a:t>extend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A50021"/>
                </a:solidFill>
              </a:rPr>
              <a:t> aus</a:t>
            </a:r>
            <a:r>
              <a:rPr lang="de-CH" sz="2000" i="1" dirty="0" smtClean="0">
                <a:solidFill>
                  <a:srgbClr val="0000FF"/>
                </a:solidFill>
              </a:rPr>
              <a:t> elemente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  <a:defRPr/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”Lösche alle Paare </a:t>
            </a:r>
            <a:r>
              <a:rPr lang="de-CH" sz="2000" dirty="0" smtClean="0">
                <a:solidFill>
                  <a:srgbClr val="0000FF"/>
                </a:solidFill>
              </a:rPr>
              <a:t>[</a:t>
            </a:r>
            <a:r>
              <a:rPr lang="de-CH" sz="2000" i="1" dirty="0" smtClean="0">
                <a:solidFill>
                  <a:srgbClr val="0000FF"/>
                </a:solidFill>
              </a:rPr>
              <a:t>next</a:t>
            </a:r>
            <a:r>
              <a:rPr lang="de-CH" sz="2000" dirty="0" smtClean="0">
                <a:solidFill>
                  <a:srgbClr val="0000FF"/>
                </a:solidFill>
              </a:rPr>
              <a:t>, </a:t>
            </a:r>
            <a:r>
              <a:rPr lang="de-CH" sz="2000" i="1" dirty="0" smtClean="0">
                <a:solidFill>
                  <a:srgbClr val="0000FF"/>
                </a:solidFill>
              </a:rPr>
              <a:t>y</a:t>
            </a:r>
            <a:r>
              <a:rPr lang="de-CH" sz="2000" dirty="0" smtClean="0">
                <a:solidFill>
                  <a:srgbClr val="0000FF"/>
                </a:solidFill>
              </a:rPr>
              <a:t>] </a:t>
            </a:r>
            <a:r>
              <a:rPr lang="de-CH" sz="2000" dirty="0" smtClean="0">
                <a:solidFill>
                  <a:srgbClr val="A50021"/>
                </a:solidFill>
              </a:rPr>
              <a:t>aus</a:t>
            </a:r>
            <a:r>
              <a:rPr lang="de-CH" sz="2000" i="1" dirty="0" smtClean="0">
                <a:solidFill>
                  <a:srgbClr val="0000FF"/>
                </a:solidFill>
              </a:rPr>
              <a:t> bedingungen 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6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/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1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if</a:t>
            </a:r>
            <a:r>
              <a:rPr lang="de-CH" sz="2000" b="1" dirty="0" smtClean="0"/>
              <a:t> </a:t>
            </a:r>
            <a:r>
              <a:rPr lang="de-CH" sz="2000" dirty="0" smtClean="0">
                <a:solidFill>
                  <a:srgbClr val="A50021"/>
                </a:solidFill>
              </a:rPr>
              <a:t>“Keine Elemente übrig”</a:t>
            </a:r>
            <a:r>
              <a:rPr lang="de-CH" sz="2000" i="1" dirty="0" smtClean="0"/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/>
              <a:t>				</a:t>
            </a:r>
            <a:r>
              <a:rPr lang="de-CH" sz="2000" spc="-100" dirty="0" smtClean="0">
                <a:solidFill>
                  <a:srgbClr val="A50021"/>
                </a:solidFill>
              </a:rPr>
              <a:t>”Berichte, dass das topologische Sortieren abgeschlossen ist”</a:t>
            </a: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i="1" dirty="0" smtClean="0">
                <a:solidFill>
                  <a:srgbClr val="0000FF"/>
                </a:solidFill>
              </a:rPr>
              <a:t>				</a:t>
            </a:r>
            <a:r>
              <a:rPr lang="de-CH" sz="2000" dirty="0" smtClean="0">
                <a:solidFill>
                  <a:srgbClr val="A50021"/>
                </a:solidFill>
              </a:rPr>
              <a:t>”Melde Zyklen in den übrigen </a:t>
            </a:r>
            <a:r>
              <a:rPr lang="de-CH" sz="2000" i="1" dirty="0" smtClean="0">
                <a:solidFill>
                  <a:srgbClr val="0000FF"/>
                </a:solidFill>
              </a:rPr>
              <a:t>bedingungen</a:t>
            </a:r>
            <a:r>
              <a:rPr lang="de-CH" sz="2000" dirty="0" smtClean="0">
                <a:solidFill>
                  <a:srgbClr val="A50021"/>
                </a:solidFill>
              </a:rPr>
              <a:t> und </a:t>
            </a:r>
            <a:r>
              <a:rPr lang="de-CH" sz="2000" i="1" dirty="0" err="1" smtClean="0">
                <a:solidFill>
                  <a:srgbClr val="0000FF"/>
                </a:solidFill>
              </a:rPr>
              <a:t>elemente</a:t>
            </a:r>
            <a:r>
              <a:rPr lang="de-CH" sz="2000" dirty="0" smtClean="0">
                <a:solidFill>
                  <a:srgbClr val="A50021"/>
                </a:solidFill>
              </a:rPr>
              <a:t>”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		end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61950" algn="l"/>
                <a:tab pos="715963" algn="l"/>
                <a:tab pos="1168400" algn="l"/>
                <a:tab pos="17018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  <a:endParaRPr lang="de-CH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Einen Kandidaten finden (3)</a:t>
            </a:r>
            <a:endParaRPr lang="de-CH" noProof="0" dirty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Wir implementieren die </a:t>
            </a:r>
            <a:r>
              <a:rPr lang="de-CH" dirty="0" smtClean="0"/>
              <a:t>Abfrage</a:t>
            </a:r>
            <a:endParaRPr lang="de-CH" noProof="0" dirty="0" smtClean="0"/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dirty="0" smtClean="0">
                <a:solidFill>
                  <a:srgbClr val="A50021"/>
                </a:solidFill>
              </a:rPr>
              <a:t>	Jedes Element von </a:t>
            </a:r>
            <a:r>
              <a:rPr lang="de-CH" i="1" dirty="0" smtClean="0">
                <a:solidFill>
                  <a:srgbClr val="0000FF"/>
                </a:solidFill>
              </a:rPr>
              <a:t>elemente</a:t>
            </a:r>
            <a:r>
              <a:rPr lang="de-CH" i="1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A50021"/>
                </a:solidFill>
              </a:rPr>
              <a:t>hat einen Vorgänger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als</a:t>
            </a:r>
          </a:p>
          <a:p>
            <a:pPr>
              <a:lnSpc>
                <a:spcPct val="80000"/>
              </a:lnSpc>
            </a:pPr>
            <a:r>
              <a:rPr lang="de-CH" i="1" noProof="0" dirty="0" smtClean="0">
                <a:solidFill>
                  <a:srgbClr val="0000FF"/>
                </a:solidFill>
              </a:rPr>
              <a:t>	</a:t>
            </a:r>
            <a:r>
              <a:rPr lang="de-CH" b="1" noProof="0" dirty="0" smtClean="0">
                <a:solidFill>
                  <a:srgbClr val="003366"/>
                </a:solidFill>
              </a:rPr>
              <a:t>not </a:t>
            </a:r>
            <a:r>
              <a:rPr lang="de-CH" i="1" noProof="0" dirty="0" err="1" smtClean="0">
                <a:solidFill>
                  <a:srgbClr val="0000FF"/>
                </a:solidFill>
              </a:rPr>
              <a:t>kandidaten</a:t>
            </a:r>
            <a:r>
              <a:rPr lang="de-CH" sz="3200" noProof="0" dirty="0" err="1" smtClean="0">
                <a:solidFill>
                  <a:srgbClr val="0000FF"/>
                </a:solidFill>
              </a:rPr>
              <a:t>.</a:t>
            </a:r>
            <a:r>
              <a:rPr lang="de-CH" i="1" noProof="0" dirty="0" err="1" smtClean="0">
                <a:solidFill>
                  <a:srgbClr val="0000FF"/>
                </a:solidFill>
              </a:rPr>
              <a:t>is_empty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endParaRPr lang="de-CH" i="1" noProof="0" dirty="0" smtClean="0">
              <a:solidFill>
                <a:srgbClr val="0000FF"/>
              </a:solidFill>
            </a:endParaRPr>
          </a:p>
          <a:p>
            <a:r>
              <a:rPr lang="de-CH" noProof="0" dirty="0" smtClean="0"/>
              <a:t>Um die Abfrage </a:t>
            </a:r>
            <a:r>
              <a:rPr lang="de-CH" noProof="0" dirty="0" smtClean="0">
                <a:solidFill>
                  <a:srgbClr val="A50021"/>
                </a:solidFill>
              </a:rPr>
              <a:t>“</a:t>
            </a:r>
            <a:r>
              <a:rPr lang="de-CH" dirty="0" smtClean="0">
                <a:solidFill>
                  <a:srgbClr val="A50021"/>
                </a:solidFill>
              </a:rPr>
              <a:t>Keine Elemente übrig</a:t>
            </a:r>
            <a:r>
              <a:rPr lang="de-CH" noProof="0" dirty="0" smtClean="0">
                <a:solidFill>
                  <a:srgbClr val="A50021"/>
                </a:solidFill>
              </a:rPr>
              <a:t>”</a:t>
            </a:r>
            <a:r>
              <a:rPr lang="de-CH" noProof="0" dirty="0" smtClean="0"/>
              <a:t> zu implementieren, merken wir uns die Anzahl der abgearbeiteten Elemente und vergleichen diese am Ende mit der ursprünglichen Anzahl Elemente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09759" y="111792"/>
            <a:ext cx="8708570" cy="435655"/>
          </a:xfrm>
        </p:spPr>
        <p:txBody>
          <a:bodyPr/>
          <a:lstStyle/>
          <a:p>
            <a:r>
              <a:rPr lang="de-CH" sz="2800" noProof="0" dirty="0" smtClean="0"/>
              <a:t>Erinnerung: die benötigten </a:t>
            </a:r>
            <a:r>
              <a:rPr lang="de-CH" dirty="0" smtClean="0"/>
              <a:t>Operationen </a:t>
            </a:r>
            <a:r>
              <a:rPr lang="de-CH" sz="2800" noProof="0" dirty="0" smtClean="0"/>
              <a:t>(</a:t>
            </a:r>
            <a:r>
              <a:rPr lang="de-CH" sz="2800" i="1" noProof="0" dirty="0" smtClean="0">
                <a:solidFill>
                  <a:srgbClr val="A50021"/>
                </a:solidFill>
              </a:rPr>
              <a:t>n</a:t>
            </a:r>
            <a:r>
              <a:rPr lang="de-CH" sz="2800" noProof="0" dirty="0" smtClean="0"/>
              <a:t> mal)</a:t>
            </a:r>
            <a:endParaRPr lang="de-CH" sz="2800" noProof="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/>
            <a:r>
              <a:rPr lang="de-CH" dirty="0" smtClean="0"/>
              <a:t>Herausfinden, ob es ein Element ohne Vorgängern gibt. (Und dann eines davon nehmen)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Ein gegebenes Element von der Menge der Elemente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Alle Bedingungen, die mit einem gegebenen Element beginnen, aus der Menge der Bedingungen entfernen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/>
              <a:t>Herausfinden, ob noch ein Element vorhanden ist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3904</Words>
  <Application>Microsoft Office PowerPoint</Application>
  <PresentationFormat>On-screen Show (4:3)</PresentationFormat>
  <Paragraphs>1895</Paragraphs>
  <Slides>110</Slides>
  <Notes>105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NORMAL</vt:lpstr>
      <vt:lpstr>MINIMAL</vt:lpstr>
      <vt:lpstr>TITLE</vt:lpstr>
      <vt:lpstr>1_TITLE</vt:lpstr>
      <vt:lpstr>1_NORMAL</vt:lpstr>
      <vt:lpstr>Einführung in die Programmierung  Prof. Dr. Bertrand Meyer</vt:lpstr>
      <vt:lpstr>Teil 1</vt:lpstr>
      <vt:lpstr>“Topologisches Sortieren”</vt:lpstr>
      <vt:lpstr>PowerPoint Presentation</vt:lpstr>
      <vt:lpstr>Die Problemstellung</vt:lpstr>
      <vt:lpstr>Warum dieses Beispiel wichtig ist</vt:lpstr>
      <vt:lpstr>Topologisches Sortieren: Anwendungsbeispiele</vt:lpstr>
      <vt:lpstr>Das Glossar (Wörterbuch)-Beispiel</vt:lpstr>
      <vt:lpstr>Topologisches Sortieren: Anwendungsbeispiele</vt:lpstr>
      <vt:lpstr>Rechtecke mit Überlappungsauflagen</vt:lpstr>
      <vt:lpstr>Rechtecke mit Überlappungsauflagen darstellen</vt:lpstr>
      <vt:lpstr>Ein Beispiel in EiffelStudio</vt:lpstr>
      <vt:lpstr>Eine Übung!</vt:lpstr>
      <vt:lpstr>Die Problemstellung</vt:lpstr>
      <vt:lpstr>Als Graph dargestellt</vt:lpstr>
      <vt:lpstr>Manchmal gibt es keine Lösung</vt:lpstr>
      <vt:lpstr>Manchmal gibt es keine Lösung</vt:lpstr>
      <vt:lpstr>Allgemeine Struktur (1)</vt:lpstr>
      <vt:lpstr>Ein wenig mathematischer Hintergrund…</vt:lpstr>
      <vt:lpstr>Binäre Relationen auf einer Menge</vt:lpstr>
      <vt:lpstr>Beispiel: Die vor-Relation</vt:lpstr>
      <vt:lpstr>Einige spezielle Relationen auf einer Menge X</vt:lpstr>
      <vt:lpstr>Relationen: präzisere mathematische Betrachtung</vt:lpstr>
      <vt:lpstr>Eine Relation ist eine Menge: Beispiele</vt:lpstr>
      <vt:lpstr>Illustration der Relationen</vt:lpstr>
      <vt:lpstr>Beispiel: Die vor-Relation</vt:lpstr>
      <vt:lpstr>Als Graph dargestellt</vt:lpstr>
      <vt:lpstr>Einfache Operationen auf eine Menge</vt:lpstr>
      <vt:lpstr>Zusammensetzung (Komposition)</vt:lpstr>
      <vt:lpstr>Mögliche Eigenschaften einer Relation</vt:lpstr>
      <vt:lpstr>Beispiele (auf einer Menge von Personen)</vt:lpstr>
      <vt:lpstr>Totale Ordnungsrelation (strikt)</vt:lpstr>
      <vt:lpstr>Theorem</vt:lpstr>
      <vt:lpstr>Totale Ordnungsrelation (strikt)</vt:lpstr>
      <vt:lpstr>Totale Ordnungsrelation ( nicht-strikt )</vt:lpstr>
      <vt:lpstr>Totale Ordnungsrelation (strikt)</vt:lpstr>
      <vt:lpstr>Partielle Ordnungsrelation (strikt)</vt:lpstr>
      <vt:lpstr>Theoreme</vt:lpstr>
      <vt:lpstr>Beispiel einer partiellen Ordnung</vt:lpstr>
      <vt:lpstr>Mögliche topologische Sortierungen</vt:lpstr>
      <vt:lpstr>Topologisches Sortieren verstanden</vt:lpstr>
      <vt:lpstr>Topologisches Sortieren: Endgültige Problemstellung</vt:lpstr>
      <vt:lpstr>Von Bedingungen zu partiellen Ordnungen</vt:lpstr>
      <vt:lpstr>Potenzen und transitive Hülle von Relationen</vt:lpstr>
      <vt:lpstr>Reflexive transitive Hülle</vt:lpstr>
      <vt:lpstr>Azyklische Relation </vt:lpstr>
      <vt:lpstr>Azyklische Relationen und partielle Ordnungen</vt:lpstr>
      <vt:lpstr>Von den Bedingungen zur partiellen Ordnung</vt:lpstr>
      <vt:lpstr>Was wir gesehen haben</vt:lpstr>
      <vt:lpstr>Einführung in die Programmierung  Prof. Dr. Bertrand Meyer</vt:lpstr>
      <vt:lpstr>Zurück zu Software</vt:lpstr>
      <vt:lpstr>Die Grundidee des Algorithmus</vt:lpstr>
      <vt:lpstr>Allgemeine Struktur (erster Versuch)</vt:lpstr>
      <vt:lpstr>Allgemeine Struktur (verbessert)</vt:lpstr>
      <vt:lpstr>Fehlende Eindeutigkeit</vt:lpstr>
      <vt:lpstr>Eine partielle Ordnung ist azyklisch</vt:lpstr>
      <vt:lpstr>Zyklen</vt:lpstr>
      <vt:lpstr>Allgemeine Struktur (Erinnerung)</vt:lpstr>
      <vt:lpstr>Ursprüngliche Annahme</vt:lpstr>
      <vt:lpstr>Der Umgang mit Zyklen</vt:lpstr>
      <vt:lpstr>Allgemeine Struktur (vorher)</vt:lpstr>
      <vt:lpstr>Allgemeine Struktur (endgültig)</vt:lpstr>
      <vt:lpstr>Erinnerung: Die Grundidee</vt:lpstr>
      <vt:lpstr>Das grundsätzliche Schleifenschema</vt:lpstr>
      <vt:lpstr>Die Schleifeninvariante</vt:lpstr>
      <vt:lpstr>Terminologie</vt:lpstr>
      <vt:lpstr>Das Schema des Algoritmus</vt:lpstr>
      <vt:lpstr>Den Algorithmus implementieren</vt:lpstr>
      <vt:lpstr>Datenstrukturen 1: ursprünglich</vt:lpstr>
      <vt:lpstr>Grundoperationen</vt:lpstr>
      <vt:lpstr>Die Operationen, die wir brauchen (n mal)</vt:lpstr>
      <vt:lpstr>Effizienz</vt:lpstr>
      <vt:lpstr>Grundoperationen</vt:lpstr>
      <vt:lpstr>Datenstrukturen 1: ursprünglich</vt:lpstr>
      <vt:lpstr>Grundoperationen</vt:lpstr>
      <vt:lpstr>Den Algorithmus implementieren</vt:lpstr>
      <vt:lpstr>Schema des Algorithmus (ohne Invariante und Variante)</vt:lpstr>
      <vt:lpstr>Datenstruktur 1: elemente repräsentieren</vt:lpstr>
      <vt:lpstr>Datenstruktur 2: bedingungen repräsentieren</vt:lpstr>
      <vt:lpstr>Datenstruktur 3: bedingungen repräsentieren</vt:lpstr>
      <vt:lpstr>Die Grundidee (nochmals)</vt:lpstr>
      <vt:lpstr>Einen „Kandidaten“ finden (Element ohne Vorgängern)</vt:lpstr>
      <vt:lpstr>Einen Kandidaten finden (1)</vt:lpstr>
      <vt:lpstr>Nachfolger löschen</vt:lpstr>
      <vt:lpstr>Nachfolger löschen</vt:lpstr>
      <vt:lpstr>Nachfolger löschen</vt:lpstr>
      <vt:lpstr>Nachfolger löschen</vt:lpstr>
      <vt:lpstr>Nachfolger löschen</vt:lpstr>
      <vt:lpstr>Nachfolger löschen</vt:lpstr>
      <vt:lpstr>Schema des Algorithmus</vt:lpstr>
      <vt:lpstr>Einen Kandidaten finden (1)</vt:lpstr>
      <vt:lpstr>Nachfolger löschen</vt:lpstr>
      <vt:lpstr>Einen Kandidaten finden (2): auf der Stelle</vt:lpstr>
      <vt:lpstr>Datenstrukturen  4: Kandidaten</vt:lpstr>
      <vt:lpstr>Schema des Algorithmus</vt:lpstr>
      <vt:lpstr>Einen Kandidaten finden (2)</vt:lpstr>
      <vt:lpstr>Schema des Algorithmus</vt:lpstr>
      <vt:lpstr>Einen Kandidaten finden (3)</vt:lpstr>
      <vt:lpstr>Erinnerung: die benötigten Operationen (n mal)</vt:lpstr>
      <vt:lpstr>Zyklen detektieren</vt:lpstr>
      <vt:lpstr>Zyklen detektieren</vt:lpstr>
      <vt:lpstr>Datenstrukturen: Zusammenfassung</vt:lpstr>
      <vt:lpstr>Initialisierung</vt:lpstr>
      <vt:lpstr>Datenstrukturen 1: ursprünglich</vt:lpstr>
      <vt:lpstr>Datenstrukturen 2</vt:lpstr>
      <vt:lpstr>Programmübersetzung: eine nützliche Heuristik.</vt:lpstr>
      <vt:lpstr>Eine weitere Lektion</vt:lpstr>
      <vt:lpstr>Datenstrukturen: mit duplizierter Information</vt:lpstr>
      <vt:lpstr>Schlüsselkonzepte</vt:lpstr>
      <vt:lpstr>Lehre in Sachen Software-Engineering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2120</cp:revision>
  <cp:lastPrinted>2012-11-26T10:43:56Z</cp:lastPrinted>
  <dcterms:created xsi:type="dcterms:W3CDTF">2010-06-30T14:17:24Z</dcterms:created>
  <dcterms:modified xsi:type="dcterms:W3CDTF">2013-12-02T12:06:52Z</dcterms:modified>
</cp:coreProperties>
</file>