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34"/>
  </p:notesMasterIdLst>
  <p:handoutMasterIdLst>
    <p:handoutMasterId r:id="rId35"/>
  </p:handoutMasterIdLst>
  <p:sldIdLst>
    <p:sldId id="700" r:id="rId4"/>
    <p:sldId id="673" r:id="rId5"/>
    <p:sldId id="674" r:id="rId6"/>
    <p:sldId id="675" r:id="rId7"/>
    <p:sldId id="676" r:id="rId8"/>
    <p:sldId id="677" r:id="rId9"/>
    <p:sldId id="678" r:id="rId10"/>
    <p:sldId id="702" r:id="rId11"/>
    <p:sldId id="679" r:id="rId12"/>
    <p:sldId id="680" r:id="rId13"/>
    <p:sldId id="681" r:id="rId14"/>
    <p:sldId id="682" r:id="rId15"/>
    <p:sldId id="683" r:id="rId16"/>
    <p:sldId id="684" r:id="rId17"/>
    <p:sldId id="701" r:id="rId18"/>
    <p:sldId id="685" r:id="rId19"/>
    <p:sldId id="704" r:id="rId20"/>
    <p:sldId id="686" r:id="rId21"/>
    <p:sldId id="687" r:id="rId22"/>
    <p:sldId id="688" r:id="rId23"/>
    <p:sldId id="689" r:id="rId24"/>
    <p:sldId id="690" r:id="rId25"/>
    <p:sldId id="691" r:id="rId26"/>
    <p:sldId id="692" r:id="rId27"/>
    <p:sldId id="693" r:id="rId28"/>
    <p:sldId id="694" r:id="rId29"/>
    <p:sldId id="695" r:id="rId30"/>
    <p:sldId id="696" r:id="rId31"/>
    <p:sldId id="697" r:id="rId32"/>
    <p:sldId id="698" r:id="rId33"/>
  </p:sldIdLst>
  <p:sldSz cx="9144000" cy="6858000" type="screen4x3"/>
  <p:notesSz cx="7315200" cy="9601200"/>
  <p:custDataLst>
    <p:tags r:id="rId37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3" clrIdx="0"/>
  <p:cmAuthor id="1" name="Till G. Bay" initials="TG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FF"/>
    <a:srgbClr val="990000"/>
    <a:srgbClr val="99FF99"/>
    <a:srgbClr val="92D050"/>
    <a:srgbClr val="FFCC99"/>
    <a:srgbClr val="FFCCCC"/>
    <a:srgbClr val="FF9966"/>
    <a:srgbClr val="CC66FF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4" autoAdjust="0"/>
    <p:restoredTop sz="82799" autoAdjust="0"/>
  </p:normalViewPr>
  <p:slideViewPr>
    <p:cSldViewPr snapToGrid="0">
      <p:cViewPr>
        <p:scale>
          <a:sx n="100" d="100"/>
          <a:sy n="100" d="100"/>
        </p:scale>
        <p:origin x="-672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52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slide" Target="slides/slide30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tags" Target="tags/tag1.xml"/><Relationship Id="rId38" Type="http://schemas.openxmlformats.org/officeDocument/2006/relationships/commentAuthors" Target="commentAuthors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11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632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there are two parents, one can choose: Precursor {PARENT_1}</a:t>
            </a:r>
            <a:r>
              <a:rPr lang="en-US" dirty="0" smtClean="0"/>
              <a:t>: Curly brackets are there to indicate one of the possible parents (in case</a:t>
            </a:r>
            <a:r>
              <a:rPr lang="en-US" baseline="0" dirty="0" smtClean="0"/>
              <a:t> of </a:t>
            </a:r>
            <a:r>
              <a:rPr lang="en-US" dirty="0" smtClean="0"/>
              <a:t>multiple inheritance)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8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no</a:t>
            </a:r>
            <a:r>
              <a:rPr lang="en-US" baseline="0" dirty="0" smtClean="0"/>
              <a:t> rescue clause is present the </a:t>
            </a:r>
            <a:r>
              <a:rPr lang="en-US" baseline="0" smtClean="0"/>
              <a:t>exception propagates.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71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Or</a:t>
            </a:r>
            <a:r>
              <a:rPr lang="de-CH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(</a:t>
            </a:r>
            <a:r>
              <a:rPr lang="de-CH" sz="1200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see</a:t>
            </a:r>
            <a:r>
              <a:rPr lang="de-CH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de-CH" sz="1200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next</a:t>
            </a:r>
            <a:r>
              <a:rPr lang="de-CH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de-CH" sz="1200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page</a:t>
            </a:r>
            <a:r>
              <a:rPr lang="de-CH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) :</a:t>
            </a:r>
          </a:p>
          <a:p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across</a:t>
            </a:r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1 |..| 9 </a:t>
            </a:r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as</a:t>
            </a:r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ic</a:t>
            </a:r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loop</a:t>
            </a:r>
            <a:endParaRPr lang="de-CH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         --       ...</a:t>
            </a:r>
          </a:p>
          <a:p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  end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388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data structure used</a:t>
            </a:r>
            <a:r>
              <a:rPr lang="en-US" baseline="0" dirty="0" smtClean="0"/>
              <a:t> in the across loop should inherit from ITERABLE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43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If</a:t>
            </a:r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app.ecf</a:t>
            </a:r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is</a:t>
            </a:r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using </a:t>
            </a:r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two</a:t>
            </a:r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libraries</a:t>
            </a:r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lib</a:t>
            </a:r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A </a:t>
            </a:r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and</a:t>
            </a:r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lib</a:t>
            </a:r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B (</a:t>
            </a:r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a.ecf</a:t>
            </a:r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and</a:t>
            </a:r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b.ecf</a:t>
            </a:r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) , </a:t>
            </a:r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lib</a:t>
            </a:r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A </a:t>
            </a:r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and</a:t>
            </a:r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lib</a:t>
            </a:r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B  </a:t>
            </a:r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could</a:t>
            </a:r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both</a:t>
            </a:r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use</a:t>
            </a:r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the same "FOO" </a:t>
            </a:r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class</a:t>
            </a:r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name</a:t>
            </a:r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for</a:t>
            </a:r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different </a:t>
            </a:r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classes</a:t>
            </a:r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</a:t>
            </a:r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If</a:t>
            </a:r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ever</a:t>
            </a:r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the </a:t>
            </a:r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project</a:t>
            </a:r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app.ecf</a:t>
            </a:r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needs</a:t>
            </a:r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to</a:t>
            </a:r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use</a:t>
            </a:r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class</a:t>
            </a:r>
            <a:r>
              <a:rPr lang="de-CH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FOO, </a:t>
            </a:r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then</a:t>
            </a:r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yes</a:t>
            </a:r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the </a:t>
            </a:r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app.ecf</a:t>
            </a:r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will </a:t>
            </a:r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have</a:t>
            </a:r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to</a:t>
            </a:r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rename</a:t>
            </a:r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one</a:t>
            </a:r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</a:t>
            </a:r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them</a:t>
            </a:r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but </a:t>
            </a:r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only</a:t>
            </a:r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in the </a:t>
            </a:r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environment</a:t>
            </a:r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</a:t>
            </a:r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"</a:t>
            </a:r>
            <a:r>
              <a:rPr lang="de-CH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app</a:t>
            </a:r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".</a:t>
            </a:r>
          </a:p>
          <a:p>
            <a:r>
              <a:rPr lang="de-CH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73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696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424862" cy="511333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13543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67225" y="1268413"/>
            <a:ext cx="4137025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67225" y="3900488"/>
            <a:ext cx="4137025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="1" baseline="0">
                <a:latin typeface="Arial Rounded MT 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2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9.xml"/><Relationship Id="rId12" Type="http://schemas.openxmlformats.org/officeDocument/2006/relationships/theme" Target="../theme/theme3.xml"/><Relationship Id="rId13" Type="http://schemas.openxmlformats.org/officeDocument/2006/relationships/image" Target="../media/image2.png"/><Relationship Id="rId14" Type="http://schemas.openxmlformats.org/officeDocument/2006/relationships/image" Target="../media/image3.jpeg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Relationship Id="rId3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5.xml"/><Relationship Id="rId8" Type="http://schemas.openxmlformats.org/officeDocument/2006/relationships/slideLayout" Target="../slideLayouts/slideLayout36.xml"/><Relationship Id="rId9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  <p:sldLayoutId id="2147483824" r:id="rId16"/>
    <p:sldLayoutId id="2147483825" r:id="rId17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baseline="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Advanced Material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 smtClean="0"/>
          </a:p>
          <a:p>
            <a:endParaRPr lang="de-CH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609726" y="2876551"/>
            <a:ext cx="6524624" cy="923924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dirty="0" smtClean="0">
                <a:solidFill>
                  <a:srgbClr val="333399"/>
                </a:solidFill>
              </a:rPr>
              <a:t>The following slides contain advanced material and are optional.</a:t>
            </a:r>
            <a:endParaRPr lang="de-CH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49237" y="115888"/>
            <a:ext cx="8770617" cy="442912"/>
          </a:xfrm>
        </p:spPr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Eiffel vs Java: </a:t>
            </a:r>
            <a:r>
              <a:rPr lang="de-CH" b="1" dirty="0" err="1">
                <a:latin typeface="Arial Rounded MT Bold" pitchFamily="34" charset="0"/>
              </a:rPr>
              <a:t>expanded</a:t>
            </a:r>
            <a:r>
              <a:rPr lang="de-CH" b="1" dirty="0">
                <a:latin typeface="Arial Rounded MT Bold" pitchFamily="34" charset="0"/>
              </a:rPr>
              <a:t> vs. primitive </a:t>
            </a:r>
            <a:r>
              <a:rPr lang="de-CH" b="1" dirty="0" err="1">
                <a:latin typeface="Arial Rounded MT Bold" pitchFamily="34" charset="0"/>
              </a:rPr>
              <a:t>types</a:t>
            </a:r>
            <a:endParaRPr lang="de-CH" b="1" dirty="0">
              <a:latin typeface="Arial Rounded MT Bold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expanded 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CC"/>
                </a:solidFill>
              </a:rPr>
              <a:t>     </a:t>
            </a:r>
            <a:r>
              <a:rPr lang="en-US" sz="2000" i="1" dirty="0" smtClean="0">
                <a:solidFill>
                  <a:srgbClr val="0000FF"/>
                </a:solidFill>
              </a:rPr>
              <a:t>ACCOUNT</a:t>
            </a:r>
          </a:p>
          <a:p>
            <a:pPr lvl="0"/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endParaRPr lang="de-CH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CH" sz="2000" dirty="0" smtClean="0">
                <a:solidFill>
                  <a:schemeClr val="tx1"/>
                </a:solidFill>
              </a:rPr>
              <a:t>int, float, double, char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CC"/>
                </a:solidFill>
              </a:rPr>
              <a:t>     </a:t>
            </a:r>
            <a:r>
              <a:rPr lang="en-US" sz="2000" i="1" dirty="0" smtClean="0">
                <a:solidFill>
                  <a:srgbClr val="0000FF"/>
                </a:solidFill>
              </a:rPr>
              <a:t>ACCOUNT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create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make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make	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do 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end</a:t>
            </a:r>
          </a:p>
          <a:p>
            <a:pPr lvl="0"/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endParaRPr lang="de-CH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public class Account {</a:t>
            </a: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  	public Account() {}</a:t>
            </a: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}</a:t>
            </a:r>
          </a:p>
          <a:p>
            <a:endParaRPr lang="de-CH" sz="2000" dirty="0">
              <a:solidFill>
                <a:schemeClr val="tx1"/>
              </a:solidFill>
            </a:endParaRPr>
          </a:p>
        </p:txBody>
      </p:sp>
      <p:sp>
        <p:nvSpPr>
          <p:cNvPr id="5" name="Title 6"/>
          <p:cNvSpPr txBox="1">
            <a:spLocks/>
          </p:cNvSpPr>
          <p:nvPr/>
        </p:nvSpPr>
        <p:spPr bwMode="auto">
          <a:xfrm>
            <a:off x="249237" y="115888"/>
            <a:ext cx="8770617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 baseline="0">
                <a:solidFill>
                  <a:srgbClr val="006699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99"/>
                </a:solidFill>
                <a:latin typeface="Arial Black" pitchFamily="34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99"/>
                </a:solidFill>
                <a:latin typeface="Arial Black" pitchFamily="34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99"/>
                </a:solidFill>
                <a:latin typeface="Arial Black" pitchFamily="34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99"/>
                </a:solidFill>
                <a:latin typeface="Arial Black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99"/>
                </a:solidFill>
                <a:latin typeface="Arial Black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99"/>
                </a:solidFill>
                <a:latin typeface="Arial Black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99"/>
                </a:solidFill>
                <a:latin typeface="Arial Black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99"/>
                </a:solidFill>
                <a:latin typeface="Arial Black" pitchFamily="34" charset="0"/>
                <a:cs typeface="Arial" charset="0"/>
              </a:defRPr>
            </a:lvl9pPr>
          </a:lstStyle>
          <a:p>
            <a:r>
              <a:rPr lang="de-CH" b="1" dirty="0">
                <a:latin typeface="Arial Rounded MT Bold" pitchFamily="34" charset="0"/>
              </a:rPr>
              <a:t>Eiffel vs Java: creation features vs. constructors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Eiffel vs Java: </a:t>
            </a:r>
            <a:r>
              <a:rPr lang="de-CH" b="1" dirty="0" err="1">
                <a:latin typeface="Arial Rounded MT Bold" pitchFamily="34" charset="0"/>
              </a:rPr>
              <a:t>constructor</a:t>
            </a:r>
            <a:r>
              <a:rPr lang="de-CH" b="1" dirty="0">
                <a:latin typeface="Arial Rounded MT Bold" pitchFamily="34" charset="0"/>
              </a:rPr>
              <a:t> overloading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397375" cy="5422900"/>
          </a:xfrm>
        </p:spPr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i="1" dirty="0" smtClean="0">
                <a:solidFill>
                  <a:srgbClr val="0033CC"/>
                </a:solidFill>
              </a:rPr>
              <a:t>	</a:t>
            </a:r>
            <a:r>
              <a:rPr lang="en-US" sz="2000" i="1" dirty="0" smtClean="0">
                <a:solidFill>
                  <a:srgbClr val="0000FF"/>
                </a:solidFill>
              </a:rPr>
              <a:t>ACCOUNT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create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make, </a:t>
            </a:r>
            <a:r>
              <a:rPr lang="en-US" sz="2000" i="1" dirty="0" err="1" smtClean="0">
                <a:solidFill>
                  <a:srgbClr val="0000FF"/>
                </a:solidFill>
              </a:rPr>
              <a:t>make_amount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make	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do end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b="1" dirty="0" smtClean="0">
              <a:solidFill>
                <a:srgbClr val="003399"/>
              </a:solidFill>
            </a:endParaRPr>
          </a:p>
          <a:p>
            <a:pPr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</a:t>
            </a:r>
            <a:r>
              <a:rPr lang="en-US" sz="2000" i="1" dirty="0" err="1" smtClean="0">
                <a:solidFill>
                  <a:srgbClr val="0000FF"/>
                </a:solidFill>
              </a:rPr>
              <a:t>make_amount</a:t>
            </a:r>
            <a:r>
              <a:rPr lang="en-US" sz="2000" i="1" dirty="0" smtClean="0">
                <a:solidFill>
                  <a:srgbClr val="0000FF"/>
                </a:solidFill>
              </a:rPr>
              <a:t> (</a:t>
            </a:r>
            <a:r>
              <a:rPr lang="en-US" sz="2000" i="1" dirty="0" err="1" smtClean="0">
                <a:solidFill>
                  <a:srgbClr val="0000FF"/>
                </a:solidFill>
              </a:rPr>
              <a:t>a_amount</a:t>
            </a:r>
            <a:r>
              <a:rPr lang="en-US" sz="2000" i="1" dirty="0" smtClean="0">
                <a:solidFill>
                  <a:srgbClr val="0000FF"/>
                </a:solidFill>
              </a:rPr>
              <a:t>: INT)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do end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b="1" dirty="0" smtClean="0">
              <a:solidFill>
                <a:srgbClr val="003399"/>
              </a:solidFill>
            </a:endParaRPr>
          </a:p>
          <a:p>
            <a:pPr lvl="0"/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endParaRPr lang="de-CH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public class Account {</a:t>
            </a: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  	public Account() {}</a:t>
            </a: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  	public Account(int a) {}</a:t>
            </a: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}</a:t>
            </a:r>
          </a:p>
          <a:p>
            <a:endParaRPr lang="de-CH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Eiffel vs Java: </a:t>
            </a:r>
            <a:r>
              <a:rPr lang="de-CH" b="1" dirty="0" err="1">
                <a:latin typeface="Arial Rounded MT Bold" pitchFamily="34" charset="0"/>
              </a:rPr>
              <a:t>method</a:t>
            </a:r>
            <a:r>
              <a:rPr lang="de-CH" b="1" dirty="0">
                <a:latin typeface="Arial Rounded MT Bold" pitchFamily="34" charset="0"/>
              </a:rPr>
              <a:t> </a:t>
            </a:r>
            <a:r>
              <a:rPr lang="de-CH" b="1" dirty="0" err="1">
                <a:latin typeface="Arial Rounded MT Bold" pitchFamily="34" charset="0"/>
              </a:rPr>
              <a:t>overloading</a:t>
            </a:r>
            <a:endParaRPr lang="de-CH" b="1" dirty="0">
              <a:latin typeface="Arial Rounded MT Bold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98449" y="1100138"/>
            <a:ext cx="4911725" cy="5422900"/>
          </a:xfrm>
        </p:spPr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i="1" dirty="0" smtClean="0">
                <a:solidFill>
                  <a:srgbClr val="0033CC"/>
                </a:solidFill>
              </a:rPr>
              <a:t>	</a:t>
            </a:r>
            <a:r>
              <a:rPr lang="en-US" sz="2000" i="1" dirty="0" smtClean="0">
                <a:solidFill>
                  <a:srgbClr val="0000FF"/>
                </a:solidFill>
              </a:rPr>
              <a:t>PRINTER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</a:t>
            </a:r>
            <a:r>
              <a:rPr lang="en-US" sz="2000" i="1" dirty="0" err="1" smtClean="0">
                <a:solidFill>
                  <a:srgbClr val="0000FF"/>
                </a:solidFill>
              </a:rPr>
              <a:t>print_int</a:t>
            </a:r>
            <a:r>
              <a:rPr lang="en-US" sz="2000" i="1" dirty="0" smtClean="0">
                <a:solidFill>
                  <a:srgbClr val="0000FF"/>
                </a:solidFill>
              </a:rPr>
              <a:t> (</a:t>
            </a:r>
            <a:r>
              <a:rPr lang="en-US" sz="2000" i="1" dirty="0" err="1" smtClean="0">
                <a:solidFill>
                  <a:srgbClr val="0000FF"/>
                </a:solidFill>
              </a:rPr>
              <a:t>a_int</a:t>
            </a:r>
            <a:r>
              <a:rPr lang="en-US" sz="2000" i="1" dirty="0" smtClean="0">
                <a:solidFill>
                  <a:srgbClr val="0000FF"/>
                </a:solidFill>
              </a:rPr>
              <a:t>: INTEGER)</a:t>
            </a:r>
            <a:br>
              <a:rPr lang="en-US" sz="2000" i="1" dirty="0" smtClean="0">
                <a:solidFill>
                  <a:srgbClr val="0000FF"/>
                </a:solidFill>
              </a:rPr>
            </a:b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do end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b="1" dirty="0" smtClean="0">
              <a:solidFill>
                <a:srgbClr val="003399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</a:t>
            </a:r>
            <a:r>
              <a:rPr lang="en-US" sz="2000" i="1" dirty="0" err="1" smtClean="0">
                <a:solidFill>
                  <a:srgbClr val="0000FF"/>
                </a:solidFill>
              </a:rPr>
              <a:t>print_real</a:t>
            </a:r>
            <a:r>
              <a:rPr lang="en-US" sz="2000" i="1" dirty="0" smtClean="0">
                <a:solidFill>
                  <a:srgbClr val="0000FF"/>
                </a:solidFill>
              </a:rPr>
              <a:t> (</a:t>
            </a:r>
            <a:r>
              <a:rPr lang="en-US" sz="2000" i="1" dirty="0" err="1" smtClean="0">
                <a:solidFill>
                  <a:srgbClr val="0000FF"/>
                </a:solidFill>
              </a:rPr>
              <a:t>a_real</a:t>
            </a:r>
            <a:r>
              <a:rPr lang="en-US" sz="2000" i="1" dirty="0" smtClean="0">
                <a:solidFill>
                  <a:srgbClr val="0000FF"/>
                </a:solidFill>
              </a:rPr>
              <a:t>: REAL)</a:t>
            </a:r>
            <a:br>
              <a:rPr lang="en-US" sz="2000" i="1" dirty="0" smtClean="0">
                <a:solidFill>
                  <a:srgbClr val="0000FF"/>
                </a:solidFill>
              </a:rPr>
            </a:b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do end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b="1" dirty="0" smtClean="0">
              <a:solidFill>
                <a:srgbClr val="003399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</a:t>
            </a:r>
            <a:r>
              <a:rPr lang="en-US" sz="2000" i="1" dirty="0" err="1" smtClean="0">
                <a:solidFill>
                  <a:srgbClr val="0000FF"/>
                </a:solidFill>
              </a:rPr>
              <a:t>print_string</a:t>
            </a:r>
            <a:r>
              <a:rPr lang="en-US" sz="2000" i="1" dirty="0" smtClean="0">
                <a:solidFill>
                  <a:srgbClr val="0000FF"/>
                </a:solidFill>
              </a:rPr>
              <a:t> (</a:t>
            </a:r>
            <a:r>
              <a:rPr lang="en-US" sz="2000" i="1" dirty="0" err="1" smtClean="0">
                <a:solidFill>
                  <a:srgbClr val="0000FF"/>
                </a:solidFill>
              </a:rPr>
              <a:t>a_str</a:t>
            </a:r>
            <a:r>
              <a:rPr lang="en-US" sz="2000" i="1" dirty="0" smtClean="0">
                <a:solidFill>
                  <a:srgbClr val="0000FF"/>
                </a:solidFill>
              </a:rPr>
              <a:t>: STRING)</a:t>
            </a:r>
            <a:br>
              <a:rPr lang="en-US" sz="2000" i="1" dirty="0" smtClean="0">
                <a:solidFill>
                  <a:srgbClr val="0000FF"/>
                </a:solidFill>
              </a:rPr>
            </a:b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do end</a:t>
            </a:r>
          </a:p>
          <a:p>
            <a:pPr lvl="0"/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endParaRPr lang="de-CH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816861" y="1100138"/>
            <a:ext cx="4221162" cy="5422900"/>
          </a:xfrm>
        </p:spPr>
        <p:txBody>
          <a:bodyPr/>
          <a:lstStyle/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public class Printer {</a:t>
            </a: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public print(int i) {}</a:t>
            </a: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  	public print(float f) {}</a:t>
            </a: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  	public print(String s) {}</a:t>
            </a: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}</a:t>
            </a:r>
          </a:p>
          <a:p>
            <a:endParaRPr lang="de-CH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Eiffel: Exception Handling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98449" y="1100138"/>
            <a:ext cx="8248022" cy="5422900"/>
          </a:xfrm>
        </p:spPr>
        <p:txBody>
          <a:bodyPr/>
          <a:lstStyle/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b="1" i="1" dirty="0" smtClean="0">
                <a:solidFill>
                  <a:srgbClr val="0033CC"/>
                </a:solidFill>
              </a:rPr>
              <a:t>	</a:t>
            </a:r>
            <a:r>
              <a:rPr lang="en-US" sz="2000" i="1" dirty="0" smtClean="0">
                <a:solidFill>
                  <a:srgbClr val="0000FF"/>
                </a:solidFill>
              </a:rPr>
              <a:t>PRINTER</a:t>
            </a:r>
          </a:p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</a:t>
            </a:r>
            <a:r>
              <a:rPr lang="en-US" sz="2000" i="1" dirty="0" err="1" smtClean="0">
                <a:solidFill>
                  <a:srgbClr val="0000FF"/>
                </a:solidFill>
              </a:rPr>
              <a:t>print_int</a:t>
            </a:r>
            <a:r>
              <a:rPr lang="en-US" sz="2000" i="1" dirty="0" smtClean="0">
                <a:solidFill>
                  <a:srgbClr val="0000FF"/>
                </a:solidFill>
              </a:rPr>
              <a:t> (</a:t>
            </a:r>
            <a:r>
              <a:rPr lang="en-US" sz="2000" i="1" dirty="0" err="1" smtClean="0">
                <a:solidFill>
                  <a:srgbClr val="0000FF"/>
                </a:solidFill>
              </a:rPr>
              <a:t>a_int</a:t>
            </a:r>
            <a:r>
              <a:rPr lang="en-US" sz="2000" i="1" dirty="0" smtClean="0">
                <a:solidFill>
                  <a:srgbClr val="0000FF"/>
                </a:solidFill>
              </a:rPr>
              <a:t>: INTEGER)</a:t>
            </a:r>
            <a:br>
              <a:rPr lang="en-US" sz="2000" i="1" dirty="0" smtClean="0">
                <a:solidFill>
                  <a:srgbClr val="0000FF"/>
                </a:solidFill>
              </a:rPr>
            </a:b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local</a:t>
            </a:r>
          </a:p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</a:t>
            </a:r>
            <a:r>
              <a:rPr lang="en-US" sz="2000" i="1" dirty="0" err="1" smtClean="0">
                <a:solidFill>
                  <a:srgbClr val="0000FF"/>
                </a:solidFill>
              </a:rPr>
              <a:t>l_retried</a:t>
            </a:r>
            <a:r>
              <a:rPr lang="en-US" sz="2000" i="1" dirty="0" smtClean="0">
                <a:solidFill>
                  <a:srgbClr val="0000FF"/>
                </a:solidFill>
              </a:rPr>
              <a:t>: BOOLEAN</a:t>
            </a:r>
          </a:p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b="1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do</a:t>
            </a:r>
          </a:p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if not </a:t>
            </a:r>
            <a:r>
              <a:rPr lang="en-US" sz="2000" i="1" dirty="0" err="1" smtClean="0">
                <a:solidFill>
                  <a:srgbClr val="0000FF"/>
                </a:solidFill>
              </a:rPr>
              <a:t>l_retried</a:t>
            </a:r>
            <a:r>
              <a:rPr lang="en-US" sz="2000" i="1" dirty="0" smtClean="0">
                <a:solidFill>
                  <a:srgbClr val="0000FF"/>
                </a:solidFill>
              </a:rPr>
              <a:t>  </a:t>
            </a:r>
            <a:r>
              <a:rPr lang="en-US" sz="2000" b="1" dirty="0" smtClean="0">
                <a:solidFill>
                  <a:srgbClr val="003399"/>
                </a:solidFill>
              </a:rPr>
              <a:t>then</a:t>
            </a:r>
          </a:p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	</a:t>
            </a:r>
            <a:r>
              <a:rPr lang="en-US" sz="2000" i="1" dirty="0" smtClean="0">
                <a:solidFill>
                  <a:srgbClr val="0000FF"/>
                </a:solidFill>
              </a:rPr>
              <a:t>(</a:t>
            </a:r>
            <a:r>
              <a:rPr lang="en-US" sz="2000" b="1" dirty="0" smtClean="0">
                <a:solidFill>
                  <a:srgbClr val="003399"/>
                </a:solidFill>
              </a:rPr>
              <a:t>create</a:t>
            </a:r>
            <a:r>
              <a:rPr lang="en-US" sz="2000" i="1" dirty="0" smtClean="0">
                <a:solidFill>
                  <a:srgbClr val="0000FF"/>
                </a:solidFill>
              </a:rPr>
              <a:t> {DEVELOPER_EXCEPTION}).raise</a:t>
            </a:r>
          </a:p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</a:t>
            </a:r>
            <a:r>
              <a:rPr lang="en-US" sz="2000" b="1" dirty="0" smtClean="0">
                <a:solidFill>
                  <a:srgbClr val="003399"/>
                </a:solidFill>
              </a:rPr>
              <a:t>else</a:t>
            </a:r>
          </a:p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	</a:t>
            </a:r>
            <a:r>
              <a:rPr lang="en-US" sz="2000" dirty="0" smtClean="0">
                <a:solidFill>
                  <a:srgbClr val="990000"/>
                </a:solidFill>
              </a:rPr>
              <a:t>-- Do something (e.g. continue)</a:t>
            </a:r>
          </a:p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</a:t>
            </a:r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</a:p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rescue</a:t>
            </a:r>
          </a:p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</a:t>
            </a:r>
            <a:r>
              <a:rPr lang="en-US" sz="2000" i="1" dirty="0" err="1" smtClean="0">
                <a:solidFill>
                  <a:srgbClr val="0000FF"/>
                </a:solidFill>
              </a:rPr>
              <a:t>l_retried</a:t>
            </a:r>
            <a:r>
              <a:rPr lang="en-US" sz="2000" b="1" dirty="0" smtClean="0">
                <a:solidFill>
                  <a:srgbClr val="003399"/>
                </a:solidFill>
              </a:rPr>
              <a:t> </a:t>
            </a:r>
            <a:r>
              <a:rPr lang="en-US" sz="2000" i="1" dirty="0" smtClean="0">
                <a:solidFill>
                  <a:srgbClr val="0000FF"/>
                </a:solidFill>
              </a:rPr>
              <a:t>:=</a:t>
            </a:r>
            <a:r>
              <a:rPr lang="en-US" sz="2000" b="1" dirty="0" smtClean="0">
                <a:solidFill>
                  <a:srgbClr val="003399"/>
                </a:solidFill>
              </a:rPr>
              <a:t> True</a:t>
            </a:r>
          </a:p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b="1" dirty="0">
                <a:solidFill>
                  <a:srgbClr val="003399"/>
                </a:solidFill>
              </a:rPr>
              <a:t>	</a:t>
            </a:r>
            <a:r>
              <a:rPr lang="en-US" sz="2000" b="1" dirty="0" smtClean="0">
                <a:solidFill>
                  <a:srgbClr val="003399"/>
                </a:solidFill>
              </a:rPr>
              <a:t>		</a:t>
            </a:r>
            <a:r>
              <a:rPr lang="en-US" sz="2000" dirty="0">
                <a:solidFill>
                  <a:srgbClr val="990000"/>
                </a:solidFill>
              </a:rPr>
              <a:t>-- </a:t>
            </a:r>
            <a:r>
              <a:rPr lang="en-US" sz="2000" dirty="0" smtClean="0">
                <a:solidFill>
                  <a:srgbClr val="990000"/>
                </a:solidFill>
              </a:rPr>
              <a:t>Fix object state </a:t>
            </a:r>
            <a:endParaRPr lang="en-US" sz="2000" b="1" dirty="0" smtClean="0">
              <a:solidFill>
                <a:srgbClr val="003399"/>
              </a:solidFill>
            </a:endParaRPr>
          </a:p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retry</a:t>
            </a:r>
          </a:p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     end</a:t>
            </a:r>
          </a:p>
          <a:p>
            <a:pPr lvl="0"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</a:pPr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en-US" sz="2000" b="1" dirty="0" smtClean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8651" y="115888"/>
            <a:ext cx="8117522" cy="442912"/>
          </a:xfrm>
        </p:spPr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Java: Exception Handling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307819" y="1113565"/>
            <a:ext cx="5856152" cy="4083124"/>
          </a:xfrm>
        </p:spPr>
        <p:txBody>
          <a:bodyPr/>
          <a:lstStyle/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public class Printer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public print(int i)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try { 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	throw new Exception() 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}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catch(Exception e) { //handle </a:t>
            </a:r>
            <a:r>
              <a:rPr lang="de-CH" sz="2000" dirty="0" err="1" smtClean="0">
                <a:solidFill>
                  <a:schemeClr val="tx1"/>
                </a:solidFill>
              </a:rPr>
              <a:t>exception</a:t>
            </a:r>
            <a:r>
              <a:rPr lang="de-CH" sz="2000" dirty="0" smtClean="0">
                <a:solidFill>
                  <a:schemeClr val="tx1"/>
                </a:solidFill>
              </a:rPr>
              <a:t>  }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>
                <a:solidFill>
                  <a:schemeClr val="tx1"/>
                </a:solidFill>
              </a:rPr>
              <a:t> </a:t>
            </a:r>
            <a:r>
              <a:rPr lang="de-CH" sz="2000" dirty="0" smtClean="0">
                <a:solidFill>
                  <a:schemeClr val="tx1"/>
                </a:solidFill>
              </a:rPr>
              <a:t>    </a:t>
            </a:r>
            <a:r>
              <a:rPr lang="de-CH" sz="2000" dirty="0" err="1" smtClean="0">
                <a:solidFill>
                  <a:schemeClr val="tx1"/>
                </a:solidFill>
              </a:rPr>
              <a:t>finally</a:t>
            </a:r>
            <a:r>
              <a:rPr lang="de-CH" sz="2000" dirty="0" smtClean="0">
                <a:solidFill>
                  <a:schemeClr val="tx1"/>
                </a:solidFill>
              </a:rPr>
              <a:t> {//clean-</a:t>
            </a:r>
            <a:r>
              <a:rPr lang="de-CH" sz="2000" dirty="0" err="1" smtClean="0">
                <a:solidFill>
                  <a:schemeClr val="tx1"/>
                </a:solidFill>
              </a:rPr>
              <a:t>up</a:t>
            </a:r>
            <a:r>
              <a:rPr lang="de-CH" sz="2000" dirty="0" smtClean="0">
                <a:solidFill>
                  <a:schemeClr val="tx1"/>
                </a:solidFill>
              </a:rPr>
              <a:t> }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}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}</a:t>
            </a:r>
          </a:p>
          <a:p>
            <a:endParaRPr lang="de-CH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Eiffel vs Java: Conditional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98449" y="1100138"/>
            <a:ext cx="4911725" cy="5422900"/>
          </a:xfrm>
        </p:spPr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i="1" dirty="0" smtClean="0">
                <a:solidFill>
                  <a:srgbClr val="0033CC"/>
                </a:solidFill>
              </a:rPr>
              <a:t>	</a:t>
            </a:r>
            <a:r>
              <a:rPr lang="en-US" sz="2000" i="1" dirty="0" smtClean="0">
                <a:solidFill>
                  <a:srgbClr val="0000FF"/>
                </a:solidFill>
              </a:rPr>
              <a:t>PRINTER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print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do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if True then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	…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       else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	…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   		    end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     	end</a:t>
            </a:r>
          </a:p>
          <a:p>
            <a:pPr lvl="0"/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endParaRPr lang="de-CH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72012" y="1100138"/>
            <a:ext cx="4471987" cy="5422900"/>
          </a:xfrm>
        </p:spPr>
        <p:txBody>
          <a:bodyPr/>
          <a:lstStyle/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public class Printer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public print()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if (true)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	...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} 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else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	...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}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}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}</a:t>
            </a:r>
          </a:p>
          <a:p>
            <a:endParaRPr lang="de-CH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Eiffel vs Java: </a:t>
            </a:r>
            <a:r>
              <a:rPr lang="de-CH" b="1" dirty="0" smtClean="0">
                <a:latin typeface="Arial Rounded MT Bold" pitchFamily="34" charset="0"/>
              </a:rPr>
              <a:t>Assignment and equality</a:t>
            </a:r>
            <a:endParaRPr lang="de-CH" b="1" dirty="0">
              <a:latin typeface="Arial Rounded MT Bold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98449" y="1100138"/>
            <a:ext cx="4911725" cy="5422900"/>
          </a:xfrm>
        </p:spPr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i="1" dirty="0" smtClean="0">
                <a:solidFill>
                  <a:srgbClr val="0033CC"/>
                </a:solidFill>
              </a:rPr>
              <a:t>	</a:t>
            </a:r>
            <a:r>
              <a:rPr lang="en-US" sz="2000" i="1" dirty="0" smtClean="0">
                <a:solidFill>
                  <a:srgbClr val="0000FF"/>
                </a:solidFill>
              </a:rPr>
              <a:t>PRINTER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print (j: </a:t>
            </a:r>
            <a:r>
              <a:rPr lang="en-US" sz="2000" b="1" dirty="0" smtClean="0">
                <a:solidFill>
                  <a:srgbClr val="003399"/>
                </a:solidFill>
              </a:rPr>
              <a:t>detachable </a:t>
            </a:r>
            <a:r>
              <a:rPr lang="en-US" sz="2000" i="1" dirty="0" smtClean="0">
                <a:solidFill>
                  <a:srgbClr val="0000FF"/>
                </a:solidFill>
              </a:rPr>
              <a:t>JOB</a:t>
            </a:r>
            <a:r>
              <a:rPr lang="en-US" sz="2000" i="1" dirty="0" smtClean="0">
                <a:solidFill>
                  <a:srgbClr val="0000FF"/>
                </a:solidFill>
              </a:rPr>
              <a:t>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do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if </a:t>
            </a:r>
            <a:r>
              <a:rPr lang="en-US" sz="2000" i="1" dirty="0" smtClean="0">
                <a:solidFill>
                  <a:srgbClr val="0000FF"/>
                </a:solidFill>
              </a:rPr>
              <a:t>j = Void  </a:t>
            </a:r>
            <a:r>
              <a:rPr lang="en-US" sz="2000" b="1" dirty="0" smtClean="0">
                <a:solidFill>
                  <a:srgbClr val="003399"/>
                </a:solidFill>
              </a:rPr>
              <a:t>then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</a:t>
            </a:r>
            <a:r>
              <a:rPr lang="en-US" sz="2000" b="1" dirty="0">
                <a:solidFill>
                  <a:srgbClr val="003399"/>
                </a:solidFill>
              </a:rPr>
              <a:t>	</a:t>
            </a:r>
            <a:r>
              <a:rPr lang="en-US" sz="2000" b="1" dirty="0" smtClean="0">
                <a:solidFill>
                  <a:srgbClr val="003399"/>
                </a:solidFill>
              </a:rPr>
              <a:t>…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       else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	</a:t>
            </a:r>
            <a:r>
              <a:rPr lang="en-US" sz="2000" i="1" dirty="0" smtClean="0">
                <a:solidFill>
                  <a:srgbClr val="0000FF"/>
                </a:solidFill>
              </a:rPr>
              <a:t>count := </a:t>
            </a:r>
            <a:r>
              <a:rPr lang="en-US" sz="2000" i="1" dirty="0" err="1" smtClean="0">
                <a:solidFill>
                  <a:srgbClr val="0000FF"/>
                </a:solidFill>
              </a:rPr>
              <a:t>j.num_pages</a:t>
            </a:r>
            <a:endParaRPr lang="en-US" sz="2000" b="1" dirty="0">
              <a:solidFill>
                <a:srgbClr val="003399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   		    end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     	end</a:t>
            </a:r>
          </a:p>
          <a:p>
            <a:pPr lvl="0"/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endParaRPr lang="de-CH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72012" y="1100138"/>
            <a:ext cx="4471987" cy="5422900"/>
          </a:xfrm>
        </p:spPr>
        <p:txBody>
          <a:bodyPr/>
          <a:lstStyle/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public class Printer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public print(Job j)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if (j == null)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	...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} 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else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	count = j.num_pages;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}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}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}</a:t>
            </a:r>
          </a:p>
          <a:p>
            <a:endParaRPr lang="de-CH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445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Eiffel vs Java: Loop 1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98449" y="1100138"/>
            <a:ext cx="4911725" cy="5422900"/>
          </a:xfrm>
        </p:spPr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print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local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</a:t>
            </a:r>
            <a:r>
              <a:rPr lang="en-US" sz="2000" i="1" dirty="0" err="1" smtClean="0">
                <a:solidFill>
                  <a:srgbClr val="0000FF"/>
                </a:solidFill>
              </a:rPr>
              <a:t>i</a:t>
            </a:r>
            <a:r>
              <a:rPr lang="en-US" sz="2000" i="1" dirty="0" smtClean="0">
                <a:solidFill>
                  <a:srgbClr val="0000FF"/>
                </a:solidFill>
              </a:rPr>
              <a:t>: INTEGER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do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from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	</a:t>
            </a:r>
            <a:r>
              <a:rPr lang="en-US" sz="2000" i="1" dirty="0" err="1" smtClean="0">
                <a:solidFill>
                  <a:srgbClr val="0000FF"/>
                </a:solidFill>
              </a:rPr>
              <a:t>i</a:t>
            </a:r>
            <a:r>
              <a:rPr lang="en-US" sz="2000" i="1" dirty="0" smtClean="0">
                <a:solidFill>
                  <a:srgbClr val="0000FF"/>
                </a:solidFill>
              </a:rPr>
              <a:t> := 1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until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	</a:t>
            </a:r>
            <a:r>
              <a:rPr lang="en-US" sz="2000" i="1" dirty="0" err="1" smtClean="0">
                <a:solidFill>
                  <a:srgbClr val="0000FF"/>
                </a:solidFill>
              </a:rPr>
              <a:t>i</a:t>
            </a:r>
            <a:r>
              <a:rPr lang="en-US" sz="2000" i="1" dirty="0" smtClean="0">
                <a:solidFill>
                  <a:srgbClr val="0000FF"/>
                </a:solidFill>
              </a:rPr>
              <a:t> &gt;= 10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loop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	…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	</a:t>
            </a:r>
            <a:r>
              <a:rPr lang="en-US" sz="2000" i="1" dirty="0" err="1" smtClean="0">
                <a:solidFill>
                  <a:srgbClr val="0000FF"/>
                </a:solidFill>
              </a:rPr>
              <a:t>i</a:t>
            </a:r>
            <a:r>
              <a:rPr lang="en-US" sz="2000" i="1" dirty="0" smtClean="0">
                <a:solidFill>
                  <a:srgbClr val="0000FF"/>
                </a:solidFill>
              </a:rPr>
              <a:t> := </a:t>
            </a:r>
            <a:r>
              <a:rPr lang="en-US" sz="2000" i="1" dirty="0" err="1" smtClean="0">
                <a:solidFill>
                  <a:srgbClr val="0000FF"/>
                </a:solidFill>
              </a:rPr>
              <a:t>i</a:t>
            </a:r>
            <a:r>
              <a:rPr lang="en-US" sz="2000" i="1" dirty="0" smtClean="0">
                <a:solidFill>
                  <a:srgbClr val="0000FF"/>
                </a:solidFill>
              </a:rPr>
              <a:t> + 1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end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     end</a:t>
            </a:r>
          </a:p>
          <a:p>
            <a:endParaRPr lang="de-CH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72012" y="1100138"/>
            <a:ext cx="4471987" cy="5422900"/>
          </a:xfrm>
        </p:spPr>
        <p:txBody>
          <a:bodyPr/>
          <a:lstStyle/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public class Printer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public print()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for(int i=1;i&lt;10;i++)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	...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} 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}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}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endParaRPr lang="de-CH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Eiffel vs Java: Loop 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98449" y="1100138"/>
            <a:ext cx="4911725" cy="5422900"/>
          </a:xfrm>
        </p:spPr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print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local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</a:t>
            </a:r>
            <a:r>
              <a:rPr lang="en-US" sz="2000" i="1" dirty="0" err="1" smtClean="0">
                <a:solidFill>
                  <a:srgbClr val="0000FF"/>
                </a:solidFill>
              </a:rPr>
              <a:t>i</a:t>
            </a:r>
            <a:r>
              <a:rPr lang="en-US" sz="2000" i="1" dirty="0" smtClean="0">
                <a:solidFill>
                  <a:srgbClr val="0000FF"/>
                </a:solidFill>
              </a:rPr>
              <a:t>: INTEGER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do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from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	</a:t>
            </a:r>
            <a:r>
              <a:rPr lang="en-US" sz="2000" i="1" dirty="0" err="1" smtClean="0">
                <a:solidFill>
                  <a:srgbClr val="0000FF"/>
                </a:solidFill>
              </a:rPr>
              <a:t>i</a:t>
            </a:r>
            <a:r>
              <a:rPr lang="en-US" sz="2000" i="1" dirty="0" smtClean="0">
                <a:solidFill>
                  <a:srgbClr val="0000FF"/>
                </a:solidFill>
              </a:rPr>
              <a:t> := 1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until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	</a:t>
            </a:r>
            <a:r>
              <a:rPr lang="en-US" sz="2000" i="1" dirty="0" err="1" smtClean="0">
                <a:solidFill>
                  <a:srgbClr val="0000FF"/>
                </a:solidFill>
              </a:rPr>
              <a:t>i</a:t>
            </a:r>
            <a:r>
              <a:rPr lang="en-US" sz="2000" i="1" dirty="0" smtClean="0">
                <a:solidFill>
                  <a:srgbClr val="0000FF"/>
                </a:solidFill>
              </a:rPr>
              <a:t> &gt;= 10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loop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	</a:t>
            </a:r>
            <a:r>
              <a:rPr lang="en-US" sz="2000" i="1" dirty="0" err="1" smtClean="0">
                <a:solidFill>
                  <a:srgbClr val="0000FF"/>
                </a:solidFill>
              </a:rPr>
              <a:t>i</a:t>
            </a:r>
            <a:r>
              <a:rPr lang="en-US" sz="2000" i="1" dirty="0" smtClean="0">
                <a:solidFill>
                  <a:srgbClr val="0000FF"/>
                </a:solidFill>
              </a:rPr>
              <a:t> := </a:t>
            </a:r>
            <a:r>
              <a:rPr lang="en-US" sz="2000" i="1" dirty="0" err="1" smtClean="0">
                <a:solidFill>
                  <a:srgbClr val="0000FF"/>
                </a:solidFill>
              </a:rPr>
              <a:t>i</a:t>
            </a:r>
            <a:r>
              <a:rPr lang="en-US" sz="2000" i="1" dirty="0" smtClean="0">
                <a:solidFill>
                  <a:srgbClr val="0000FF"/>
                </a:solidFill>
              </a:rPr>
              <a:t> + 1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end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     end</a:t>
            </a:r>
          </a:p>
          <a:p>
            <a:endParaRPr lang="de-CH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72012" y="1100138"/>
            <a:ext cx="4471987" cy="5422900"/>
          </a:xfrm>
        </p:spPr>
        <p:txBody>
          <a:bodyPr/>
          <a:lstStyle/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public class Printer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public print()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int i=1;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while(i&lt;10)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	i++;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} 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}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}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endParaRPr lang="de-CH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Outline</a:t>
            </a:r>
            <a:endParaRPr lang="de-CH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CH" dirty="0" smtClean="0"/>
              <a:t>Syntax comparison: Eiffel vs Java</a:t>
            </a:r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Naming in Eiffel</a:t>
            </a:r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Feature comments: Less is better (sometimes...)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Eiffel vs Java: Loop 3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98449" y="823865"/>
            <a:ext cx="4911725" cy="5699173"/>
          </a:xfrm>
        </p:spPr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print_1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</a:t>
            </a:r>
            <a:r>
              <a:rPr lang="en-US" sz="2000" b="1" dirty="0" smtClean="0">
                <a:solidFill>
                  <a:srgbClr val="003399"/>
                </a:solidFill>
              </a:rPr>
              <a:t>do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from </a:t>
            </a:r>
            <a:r>
              <a:rPr lang="en-US" sz="2000" i="1" dirty="0" err="1" smtClean="0">
                <a:solidFill>
                  <a:srgbClr val="0000FF"/>
                </a:solidFill>
              </a:rPr>
              <a:t>list.start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until </a:t>
            </a:r>
            <a:r>
              <a:rPr lang="en-US" sz="2000" i="1" dirty="0" err="1" smtClean="0">
                <a:solidFill>
                  <a:srgbClr val="0000FF"/>
                </a:solidFill>
              </a:rPr>
              <a:t>list.after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loop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</a:t>
            </a:r>
            <a:r>
              <a:rPr lang="en-US" sz="2000" i="1" dirty="0" err="1" smtClean="0">
                <a:solidFill>
                  <a:srgbClr val="0000FF"/>
                </a:solidFill>
              </a:rPr>
              <a:t>list.item.print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</a:t>
            </a:r>
            <a:r>
              <a:rPr lang="en-US" sz="2000" i="1" dirty="0" err="1" smtClean="0">
                <a:solidFill>
                  <a:srgbClr val="0000FF"/>
                </a:solidFill>
              </a:rPr>
              <a:t>list.forth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end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    end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b="1" dirty="0" smtClean="0">
              <a:solidFill>
                <a:srgbClr val="003399"/>
              </a:solidFill>
            </a:endParaRPr>
          </a:p>
          <a:p>
            <a:pPr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print_2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   do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990000"/>
                </a:solidFill>
              </a:rPr>
              <a:t>	</a:t>
            </a:r>
            <a:r>
              <a:rPr lang="en-US" sz="2000" b="1" dirty="0" smtClean="0">
                <a:solidFill>
                  <a:srgbClr val="003399"/>
                </a:solidFill>
              </a:rPr>
              <a:t>	across </a:t>
            </a:r>
            <a:r>
              <a:rPr lang="en-US" sz="2000" i="1" dirty="0" smtClean="0">
                <a:solidFill>
                  <a:srgbClr val="0000FF"/>
                </a:solidFill>
              </a:rPr>
              <a:t>list</a:t>
            </a:r>
            <a:r>
              <a:rPr lang="en-US" sz="2000" b="1" dirty="0" smtClean="0">
                <a:solidFill>
                  <a:srgbClr val="003399"/>
                </a:solidFill>
              </a:rPr>
              <a:t> as </a:t>
            </a:r>
            <a:r>
              <a:rPr lang="en-US" sz="2000" i="1" dirty="0" err="1" smtClean="0">
                <a:solidFill>
                  <a:srgbClr val="0000FF"/>
                </a:solidFill>
              </a:rPr>
              <a:t>ic</a:t>
            </a:r>
            <a:r>
              <a:rPr lang="en-US" sz="2000" b="1" dirty="0" smtClean="0">
                <a:solidFill>
                  <a:srgbClr val="003399"/>
                </a:solidFill>
              </a:rPr>
              <a:t> </a:t>
            </a:r>
            <a:r>
              <a:rPr lang="en-US" sz="2000" b="1" dirty="0" smtClean="0">
                <a:solidFill>
                  <a:srgbClr val="003399"/>
                </a:solidFill>
              </a:rPr>
              <a:t>loop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    </a:t>
            </a:r>
            <a:r>
              <a:rPr lang="en-US" sz="2000" i="1" dirty="0" err="1" smtClean="0">
                <a:solidFill>
                  <a:srgbClr val="0000FF"/>
                </a:solidFill>
              </a:rPr>
              <a:t>ic</a:t>
            </a:r>
            <a:r>
              <a:rPr lang="en-US" sz="2000" i="1" dirty="0" err="1" smtClean="0">
                <a:solidFill>
                  <a:srgbClr val="0000FF"/>
                </a:solidFill>
              </a:rPr>
              <a:t>.item.print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end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end</a:t>
            </a:r>
          </a:p>
          <a:p>
            <a:endParaRPr lang="de-CH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151822" y="760491"/>
            <a:ext cx="3666230" cy="5762547"/>
          </a:xfrm>
        </p:spPr>
        <p:txBody>
          <a:bodyPr/>
          <a:lstStyle/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public class Printer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public print()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for(Element e: list)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	e.print();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} 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}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}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endParaRPr lang="de-CH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Eiffel</a:t>
            </a:r>
            <a:r>
              <a:rPr lang="de-CH" dirty="0" smtClean="0"/>
              <a:t> Naming: Classes</a:t>
            </a:r>
            <a:endParaRPr lang="de-CH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CH" dirty="0" smtClean="0"/>
              <a:t>Full words, no abbreviations (with some exceptions)</a:t>
            </a:r>
          </a:p>
          <a:p>
            <a:pPr>
              <a:buFont typeface="Wingdings" pitchFamily="2" charset="2"/>
              <a:buChar char="Ø"/>
            </a:pPr>
            <a:endParaRPr lang="de-CH" dirty="0" smtClean="0"/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Classes have global namespace</a:t>
            </a:r>
          </a:p>
          <a:p>
            <a:pPr lvl="1"/>
            <a:r>
              <a:rPr lang="de-CH" dirty="0" smtClean="0"/>
              <a:t>Name </a:t>
            </a:r>
            <a:r>
              <a:rPr lang="de-CH" dirty="0" err="1" smtClean="0"/>
              <a:t>clashes</a:t>
            </a:r>
            <a:r>
              <a:rPr lang="de-CH" dirty="0" smtClean="0"/>
              <a:t> </a:t>
            </a:r>
            <a:r>
              <a:rPr lang="de-CH" dirty="0" err="1" smtClean="0"/>
              <a:t>may</a:t>
            </a:r>
            <a:r>
              <a:rPr lang="de-CH" dirty="0" smtClean="0"/>
              <a:t> </a:t>
            </a:r>
            <a:r>
              <a:rPr lang="de-CH" dirty="0" err="1" smtClean="0"/>
              <a:t>arise</a:t>
            </a:r>
            <a:r>
              <a:rPr lang="de-CH" dirty="0" smtClean="0"/>
              <a:t> </a:t>
            </a:r>
            <a:endParaRPr lang="de-CH" dirty="0" smtClean="0"/>
          </a:p>
          <a:p>
            <a:pPr>
              <a:buFont typeface="Wingdings" pitchFamily="2" charset="2"/>
              <a:buChar char="Ø"/>
            </a:pPr>
            <a:endParaRPr lang="de-CH" dirty="0" smtClean="0"/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Usually, classes are prefixed with a library prefix</a:t>
            </a:r>
          </a:p>
          <a:p>
            <a:pPr lvl="1"/>
            <a:r>
              <a:rPr lang="de-CH" dirty="0" smtClean="0"/>
              <a:t>Traffic: TRAFFIC_</a:t>
            </a:r>
          </a:p>
          <a:p>
            <a:pPr lvl="1"/>
            <a:r>
              <a:rPr lang="de-CH" dirty="0" smtClean="0"/>
              <a:t>EiffelVision2: EV_</a:t>
            </a:r>
          </a:p>
          <a:p>
            <a:pPr lvl="1"/>
            <a:r>
              <a:rPr lang="de-CH" dirty="0" smtClean="0"/>
              <a:t>EiffelBase2: V_		</a:t>
            </a:r>
            <a:r>
              <a:rPr lang="de-CH" sz="1800" dirty="0" smtClean="0"/>
              <a:t>(stands for </a:t>
            </a:r>
            <a:r>
              <a:rPr lang="de-CH" sz="1800" i="1" dirty="0" smtClean="0"/>
              <a:t>verified</a:t>
            </a:r>
            <a:r>
              <a:rPr lang="de-CH" sz="1800" dirty="0" smtClean="0"/>
              <a:t>)</a:t>
            </a:r>
          </a:p>
          <a:p>
            <a:pPr lvl="1"/>
            <a:r>
              <a:rPr lang="de-CH" dirty="0" smtClean="0"/>
              <a:t>Base is not prefixed</a:t>
            </a:r>
          </a:p>
          <a:p>
            <a:endParaRPr lang="de-CH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Eiffel Naming: Features</a:t>
            </a:r>
            <a:endParaRPr lang="de-CH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CH" dirty="0" smtClean="0"/>
              <a:t>Full words, no abbreviations (with some exceptions)</a:t>
            </a:r>
          </a:p>
          <a:p>
            <a:pPr>
              <a:buFont typeface="Wingdings" pitchFamily="2" charset="2"/>
              <a:buChar char="Ø"/>
            </a:pPr>
            <a:endParaRPr lang="de-CH" dirty="0" smtClean="0"/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Features have namespace per class hierarchy</a:t>
            </a:r>
          </a:p>
          <a:p>
            <a:pPr lvl="1"/>
            <a:r>
              <a:rPr lang="de-CH" dirty="0" smtClean="0"/>
              <a:t>Introducing features in parent classes can cause clashes with features from descendants</a:t>
            </a:r>
          </a:p>
          <a:p>
            <a:pPr lvl="1"/>
            <a:r>
              <a:rPr lang="de-CH" dirty="0" smtClean="0"/>
              <a:t>Not possible to hide feature or introduce hidden feature. No </a:t>
            </a:r>
            <a:r>
              <a:rPr lang="de-CH" i="1" dirty="0" smtClean="0"/>
              <a:t>private</a:t>
            </a:r>
            <a:r>
              <a:rPr lang="de-CH" dirty="0" smtClean="0"/>
              <a:t> like in Java.</a:t>
            </a:r>
          </a:p>
          <a:p>
            <a:endParaRPr lang="de-CH" dirty="0" smtClean="0"/>
          </a:p>
          <a:p>
            <a:endParaRPr lang="de-CH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Eiffel Naming: Locals  / Arguments</a:t>
            </a:r>
            <a:endParaRPr lang="de-CH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CH" dirty="0" smtClean="0"/>
              <a:t>Locals and arguments share namespace with features</a:t>
            </a:r>
          </a:p>
          <a:p>
            <a:pPr lvl="1"/>
            <a:r>
              <a:rPr lang="de-CH" dirty="0" smtClean="0"/>
              <a:t>Name clashes arise when a feature is introduced,</a:t>
            </a:r>
            <a:br>
              <a:rPr lang="de-CH" dirty="0" smtClean="0"/>
            </a:br>
            <a:r>
              <a:rPr lang="de-CH" dirty="0" smtClean="0"/>
              <a:t>which has the same name as a local (even in parent)</a:t>
            </a:r>
          </a:p>
          <a:p>
            <a:pPr>
              <a:buFont typeface="Wingdings" pitchFamily="2" charset="2"/>
              <a:buChar char="Ø"/>
            </a:pPr>
            <a:endParaRPr lang="de-CH" dirty="0" smtClean="0"/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To prevent name clashes:</a:t>
            </a:r>
          </a:p>
          <a:p>
            <a:pPr lvl="1"/>
            <a:r>
              <a:rPr lang="de-CH" dirty="0" smtClean="0"/>
              <a:t>Locals are prefixed with </a:t>
            </a:r>
            <a:r>
              <a:rPr lang="de-CH" sz="2800" b="1" dirty="0" smtClean="0">
                <a:solidFill>
                  <a:srgbClr val="003399"/>
                </a:solidFill>
              </a:rPr>
              <a:t>l_</a:t>
            </a:r>
          </a:p>
          <a:p>
            <a:pPr lvl="1"/>
            <a:r>
              <a:rPr lang="de-CH" dirty="0" smtClean="0">
                <a:ea typeface="+mn-ea"/>
              </a:rPr>
              <a:t>Some exceptions like “i“ </a:t>
            </a:r>
            <a:r>
              <a:rPr lang="de-CH" dirty="0" err="1" smtClean="0">
                <a:ea typeface="+mn-ea"/>
              </a:rPr>
              <a:t>exist</a:t>
            </a:r>
            <a:r>
              <a:rPr lang="de-CH" dirty="0" smtClean="0">
                <a:ea typeface="+mn-ea"/>
              </a:rPr>
              <a:t> (</a:t>
            </a:r>
            <a:r>
              <a:rPr lang="de-CH" dirty="0" err="1" smtClean="0">
                <a:ea typeface="+mn-ea"/>
              </a:rPr>
              <a:t>max</a:t>
            </a:r>
            <a:r>
              <a:rPr lang="de-CH" smtClean="0">
                <a:ea typeface="+mn-ea"/>
              </a:rPr>
              <a:t> 3 letters</a:t>
            </a:r>
            <a:r>
              <a:rPr lang="de-CH" dirty="0" smtClean="0">
                <a:ea typeface="+mn-ea"/>
              </a:rPr>
              <a:t>)</a:t>
            </a:r>
            <a:endParaRPr lang="de-CH" sz="2800" b="1" dirty="0" smtClean="0">
              <a:solidFill>
                <a:srgbClr val="003399"/>
              </a:solidFill>
            </a:endParaRPr>
          </a:p>
          <a:p>
            <a:pPr lvl="1"/>
            <a:r>
              <a:rPr lang="de-CH" dirty="0" smtClean="0"/>
              <a:t>Arguments are prefixed with </a:t>
            </a:r>
            <a:r>
              <a:rPr lang="de-CH" sz="2800" b="1" dirty="0" smtClean="0">
                <a:solidFill>
                  <a:srgbClr val="003399"/>
                </a:solidFill>
              </a:rPr>
              <a:t>a_</a:t>
            </a:r>
          </a:p>
          <a:p>
            <a:endParaRPr lang="de-CH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Feature comments: Version 1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tangent_ from (</a:t>
            </a:r>
            <a:r>
              <a:rPr lang="en-US" sz="2000" dirty="0" err="1" smtClean="0"/>
              <a:t>a_point</a:t>
            </a:r>
            <a:r>
              <a:rPr lang="en-US" sz="2000" dirty="0" smtClean="0"/>
              <a:t>: POINT): LINE</a:t>
            </a:r>
          </a:p>
          <a:p>
            <a:r>
              <a:rPr lang="en-US" sz="2000" dirty="0" smtClean="0"/>
              <a:t>        </a:t>
            </a:r>
            <a:r>
              <a:rPr lang="en-US" sz="2000" dirty="0" smtClean="0">
                <a:solidFill>
                  <a:srgbClr val="990000"/>
                </a:solidFill>
              </a:rPr>
              <a:t>-- Return the tangent line to the current circle</a:t>
            </a:r>
          </a:p>
          <a:p>
            <a:r>
              <a:rPr lang="en-US" sz="2000" dirty="0" smtClean="0">
                <a:solidFill>
                  <a:srgbClr val="990000"/>
                </a:solidFill>
              </a:rPr>
              <a:t>        -- going through the point `</a:t>
            </a:r>
            <a:r>
              <a:rPr lang="en-US" sz="2000" dirty="0" err="1" smtClean="0">
                <a:solidFill>
                  <a:srgbClr val="0070C0"/>
                </a:solidFill>
              </a:rPr>
              <a:t>a_point</a:t>
            </a:r>
            <a:r>
              <a:rPr lang="en-US" sz="2000" dirty="0" smtClean="0">
                <a:solidFill>
                  <a:srgbClr val="990000"/>
                </a:solidFill>
              </a:rPr>
              <a:t>’, if the point </a:t>
            </a:r>
          </a:p>
          <a:p>
            <a:r>
              <a:rPr lang="en-US" sz="2000" dirty="0" smtClean="0">
                <a:solidFill>
                  <a:srgbClr val="990000"/>
                </a:solidFill>
              </a:rPr>
              <a:t>        -- is outside of the current circle.</a:t>
            </a:r>
          </a:p>
          <a:p>
            <a:r>
              <a:rPr lang="en-US" sz="2000" dirty="0" smtClean="0"/>
              <a:t>    </a:t>
            </a:r>
            <a:r>
              <a:rPr lang="en-US" b="1" dirty="0" smtClean="0">
                <a:solidFill>
                  <a:srgbClr val="003399"/>
                </a:solidFill>
              </a:rPr>
              <a:t>require</a:t>
            </a:r>
          </a:p>
          <a:p>
            <a:r>
              <a:rPr lang="en-US" sz="2000" dirty="0" smtClean="0"/>
              <a:t>        </a:t>
            </a:r>
            <a:r>
              <a:rPr lang="en-US" sz="2000" dirty="0" err="1" smtClean="0"/>
              <a:t>outside_circle</a:t>
            </a:r>
            <a:r>
              <a:rPr lang="en-US" sz="2000" dirty="0" smtClean="0"/>
              <a:t>: not has (</a:t>
            </a:r>
            <a:r>
              <a:rPr lang="en-US" sz="2000" dirty="0" err="1" smtClean="0"/>
              <a:t>a_point</a:t>
            </a:r>
            <a:r>
              <a:rPr lang="en-US" sz="2000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Example from http://dev.eiffel.com/Style_Guidelines</a:t>
            </a: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Feature comments: Version 2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tangent_ from (</a:t>
            </a:r>
            <a:r>
              <a:rPr lang="en-US" sz="2000" dirty="0" err="1" smtClean="0"/>
              <a:t>a_point</a:t>
            </a:r>
            <a:r>
              <a:rPr lang="en-US" sz="2000" dirty="0" smtClean="0"/>
              <a:t> : POINT): LINE</a:t>
            </a:r>
          </a:p>
          <a:p>
            <a:r>
              <a:rPr lang="en-US" sz="2000" dirty="0" smtClean="0"/>
              <a:t>        </a:t>
            </a:r>
            <a:r>
              <a:rPr lang="en-US" sz="2000" dirty="0" smtClean="0">
                <a:solidFill>
                  <a:srgbClr val="990000"/>
                </a:solidFill>
              </a:rPr>
              <a:t>-- The tangent line to the current circle</a:t>
            </a:r>
          </a:p>
          <a:p>
            <a:r>
              <a:rPr lang="en-US" sz="2000" dirty="0" smtClean="0">
                <a:solidFill>
                  <a:srgbClr val="990000"/>
                </a:solidFill>
              </a:rPr>
              <a:t>        -- going through the point `</a:t>
            </a:r>
            <a:r>
              <a:rPr lang="en-US" sz="2000" dirty="0" err="1" smtClean="0">
                <a:solidFill>
                  <a:srgbClr val="0070C0"/>
                </a:solidFill>
              </a:rPr>
              <a:t>a_point</a:t>
            </a:r>
            <a:r>
              <a:rPr lang="en-US" sz="2000" dirty="0" smtClean="0">
                <a:solidFill>
                  <a:srgbClr val="990000"/>
                </a:solidFill>
              </a:rPr>
              <a:t>’, if the point </a:t>
            </a:r>
          </a:p>
          <a:p>
            <a:r>
              <a:rPr lang="en-US" sz="2000" dirty="0" smtClean="0">
                <a:solidFill>
                  <a:srgbClr val="990000"/>
                </a:solidFill>
              </a:rPr>
              <a:t>        -- is outside of the current circle.</a:t>
            </a:r>
          </a:p>
          <a:p>
            <a:r>
              <a:rPr lang="en-US" sz="2000" dirty="0" smtClean="0"/>
              <a:t>    </a:t>
            </a:r>
            <a:r>
              <a:rPr lang="en-US" b="1" dirty="0" smtClean="0">
                <a:solidFill>
                  <a:srgbClr val="003399"/>
                </a:solidFill>
              </a:rPr>
              <a:t>require</a:t>
            </a:r>
          </a:p>
          <a:p>
            <a:r>
              <a:rPr lang="en-US" sz="2000" dirty="0" smtClean="0"/>
              <a:t>        </a:t>
            </a:r>
            <a:r>
              <a:rPr lang="en-US" sz="2000" dirty="0" err="1" smtClean="0"/>
              <a:t>outside_circle</a:t>
            </a:r>
            <a:r>
              <a:rPr lang="en-US" sz="2000" dirty="0" smtClean="0"/>
              <a:t>: not has (</a:t>
            </a:r>
            <a:r>
              <a:rPr lang="en-US" sz="2000" dirty="0" err="1" smtClean="0"/>
              <a:t>a_point</a:t>
            </a:r>
            <a:r>
              <a:rPr lang="en-US" sz="2000" dirty="0" smtClean="0"/>
              <a:t>)</a:t>
            </a: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Feature comments: Version 3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tangent_ from (</a:t>
            </a:r>
            <a:r>
              <a:rPr lang="en-US" sz="2000" dirty="0" err="1" smtClean="0"/>
              <a:t>a_point</a:t>
            </a:r>
            <a:r>
              <a:rPr lang="en-US" sz="2000" dirty="0" smtClean="0"/>
              <a:t> : POINT): LINE</a:t>
            </a:r>
          </a:p>
          <a:p>
            <a:r>
              <a:rPr lang="en-US" sz="2000" dirty="0" smtClean="0"/>
              <a:t>        </a:t>
            </a:r>
            <a:r>
              <a:rPr lang="en-US" sz="2000" dirty="0" smtClean="0">
                <a:solidFill>
                  <a:srgbClr val="990000"/>
                </a:solidFill>
              </a:rPr>
              <a:t>-- Tangent line to current circle from point `</a:t>
            </a:r>
            <a:r>
              <a:rPr lang="en-US" sz="2000" dirty="0" err="1" smtClean="0">
                <a:solidFill>
                  <a:srgbClr val="0070C0"/>
                </a:solidFill>
              </a:rPr>
              <a:t>a_point</a:t>
            </a:r>
            <a:r>
              <a:rPr lang="en-US" sz="2000" dirty="0" smtClean="0">
                <a:solidFill>
                  <a:srgbClr val="990000"/>
                </a:solidFill>
              </a:rPr>
              <a:t>’</a:t>
            </a:r>
          </a:p>
          <a:p>
            <a:r>
              <a:rPr lang="en-US" sz="2000" dirty="0" smtClean="0">
                <a:solidFill>
                  <a:srgbClr val="990000"/>
                </a:solidFill>
              </a:rPr>
              <a:t>        -- if the point is outside of the current circle.</a:t>
            </a:r>
          </a:p>
          <a:p>
            <a:r>
              <a:rPr lang="en-US" sz="2000" dirty="0" smtClean="0"/>
              <a:t>    </a:t>
            </a:r>
            <a:r>
              <a:rPr lang="en-US" b="1" dirty="0" smtClean="0">
                <a:solidFill>
                  <a:srgbClr val="003399"/>
                </a:solidFill>
              </a:rPr>
              <a:t>require</a:t>
            </a:r>
          </a:p>
          <a:p>
            <a:r>
              <a:rPr lang="en-US" sz="2000" dirty="0" smtClean="0"/>
              <a:t>        </a:t>
            </a:r>
            <a:r>
              <a:rPr lang="en-US" sz="2000" dirty="0" err="1" smtClean="0"/>
              <a:t>outside_circle</a:t>
            </a:r>
            <a:r>
              <a:rPr lang="en-US" sz="2000" dirty="0" smtClean="0"/>
              <a:t>: not has (</a:t>
            </a:r>
            <a:r>
              <a:rPr lang="en-US" sz="2000" dirty="0" err="1" smtClean="0"/>
              <a:t>a_point</a:t>
            </a:r>
            <a:r>
              <a:rPr lang="en-US" sz="2000" dirty="0" smtClean="0"/>
              <a:t>)</a:t>
            </a: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Feature comments: Version 4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tangent_ from (</a:t>
            </a:r>
            <a:r>
              <a:rPr lang="en-US" sz="2000" dirty="0" err="1" smtClean="0"/>
              <a:t>a_point</a:t>
            </a:r>
            <a:r>
              <a:rPr lang="en-US" sz="2000" dirty="0" smtClean="0"/>
              <a:t> : POINT): LINE</a:t>
            </a:r>
          </a:p>
          <a:p>
            <a:r>
              <a:rPr lang="en-US" sz="2000" dirty="0" smtClean="0"/>
              <a:t>        </a:t>
            </a:r>
            <a:r>
              <a:rPr lang="en-US" sz="2000" dirty="0" smtClean="0">
                <a:solidFill>
                  <a:srgbClr val="990000"/>
                </a:solidFill>
              </a:rPr>
              <a:t>-- Tangent line to current circle from point `</a:t>
            </a:r>
            <a:r>
              <a:rPr lang="en-US" sz="2000" dirty="0" err="1" smtClean="0">
                <a:solidFill>
                  <a:srgbClr val="0070C0"/>
                </a:solidFill>
              </a:rPr>
              <a:t>a_point</a:t>
            </a:r>
            <a:r>
              <a:rPr lang="en-US" sz="2000" dirty="0" smtClean="0">
                <a:solidFill>
                  <a:srgbClr val="990000"/>
                </a:solidFill>
              </a:rPr>
              <a:t>’.</a:t>
            </a:r>
          </a:p>
          <a:p>
            <a:r>
              <a:rPr lang="en-US" sz="2000" dirty="0" smtClean="0"/>
              <a:t>    </a:t>
            </a:r>
            <a:r>
              <a:rPr lang="en-US" b="1" dirty="0" smtClean="0">
                <a:solidFill>
                  <a:srgbClr val="003399"/>
                </a:solidFill>
              </a:rPr>
              <a:t>require</a:t>
            </a:r>
          </a:p>
          <a:p>
            <a:r>
              <a:rPr lang="en-US" sz="2000" dirty="0" smtClean="0"/>
              <a:t>        </a:t>
            </a:r>
            <a:r>
              <a:rPr lang="en-US" sz="2000" dirty="0" err="1" smtClean="0"/>
              <a:t>outside_circle</a:t>
            </a:r>
            <a:r>
              <a:rPr lang="en-US" sz="2000" dirty="0" smtClean="0"/>
              <a:t>: not has (</a:t>
            </a:r>
            <a:r>
              <a:rPr lang="en-US" sz="2000" dirty="0" err="1" smtClean="0"/>
              <a:t>a_point</a:t>
            </a:r>
            <a:r>
              <a:rPr lang="en-US" sz="2000" dirty="0" smtClean="0"/>
              <a:t>)</a:t>
            </a: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Feature comments: Final version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tangent_ from (</a:t>
            </a:r>
            <a:r>
              <a:rPr lang="en-US" sz="2000" dirty="0" err="1" smtClean="0"/>
              <a:t>a_point</a:t>
            </a:r>
            <a:r>
              <a:rPr lang="en-US" sz="2000" dirty="0" smtClean="0"/>
              <a:t> : POINT): LINE</a:t>
            </a:r>
          </a:p>
          <a:p>
            <a:r>
              <a:rPr lang="en-US" sz="2000" dirty="0" smtClean="0"/>
              <a:t>        </a:t>
            </a:r>
            <a:r>
              <a:rPr lang="en-US" sz="2000" dirty="0" smtClean="0">
                <a:solidFill>
                  <a:srgbClr val="990000"/>
                </a:solidFill>
              </a:rPr>
              <a:t>-- Tangent from `</a:t>
            </a:r>
            <a:r>
              <a:rPr lang="en-US" sz="2000" dirty="0" err="1" smtClean="0">
                <a:solidFill>
                  <a:srgbClr val="0070C0"/>
                </a:solidFill>
              </a:rPr>
              <a:t>a_point</a:t>
            </a:r>
            <a:r>
              <a:rPr lang="en-US" sz="2000" dirty="0" smtClean="0">
                <a:solidFill>
                  <a:srgbClr val="990000"/>
                </a:solidFill>
              </a:rPr>
              <a:t>’.</a:t>
            </a:r>
          </a:p>
          <a:p>
            <a:r>
              <a:rPr lang="en-US" sz="2000" dirty="0" smtClean="0"/>
              <a:t>    </a:t>
            </a:r>
            <a:r>
              <a:rPr lang="en-US" b="1" dirty="0" smtClean="0">
                <a:solidFill>
                  <a:srgbClr val="003399"/>
                </a:solidFill>
              </a:rPr>
              <a:t>require</a:t>
            </a:r>
          </a:p>
          <a:p>
            <a:r>
              <a:rPr lang="en-US" sz="2000" dirty="0" smtClean="0"/>
              <a:t>        </a:t>
            </a:r>
            <a:r>
              <a:rPr lang="en-US" sz="2000" dirty="0" err="1" smtClean="0"/>
              <a:t>outside_circle</a:t>
            </a:r>
            <a:r>
              <a:rPr lang="en-US" sz="2000" dirty="0" smtClean="0"/>
              <a:t>: not has (</a:t>
            </a:r>
            <a:r>
              <a:rPr lang="en-US" sz="2000" dirty="0" err="1" smtClean="0"/>
              <a:t>a_point</a:t>
            </a:r>
            <a:r>
              <a:rPr lang="en-US" sz="2000" dirty="0" smtClean="0"/>
              <a:t>)</a:t>
            </a:r>
          </a:p>
          <a:p>
            <a:endParaRPr lang="en-US" dirty="0" smtClean="0"/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Feature comments: More information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tangent_ from (</a:t>
            </a:r>
            <a:r>
              <a:rPr lang="en-US" sz="2000" dirty="0" err="1" smtClean="0"/>
              <a:t>a_point</a:t>
            </a:r>
            <a:r>
              <a:rPr lang="en-US" sz="2000" dirty="0" smtClean="0"/>
              <a:t> : POINT): LINE</a:t>
            </a:r>
          </a:p>
          <a:p>
            <a:r>
              <a:rPr lang="en-US" sz="2000" dirty="0" smtClean="0"/>
              <a:t>        </a:t>
            </a:r>
            <a:r>
              <a:rPr lang="en-US" sz="2000" dirty="0" smtClean="0">
                <a:solidFill>
                  <a:srgbClr val="990000"/>
                </a:solidFill>
              </a:rPr>
              <a:t>-- Tangent from `</a:t>
            </a:r>
            <a:r>
              <a:rPr lang="en-US" sz="2000" dirty="0" err="1" smtClean="0">
                <a:solidFill>
                  <a:srgbClr val="0070C0"/>
                </a:solidFill>
              </a:rPr>
              <a:t>a_point</a:t>
            </a:r>
            <a:r>
              <a:rPr lang="en-US" sz="2000" dirty="0" smtClean="0">
                <a:solidFill>
                  <a:srgbClr val="990000"/>
                </a:solidFill>
              </a:rPr>
              <a:t>’.</a:t>
            </a:r>
          </a:p>
          <a:p>
            <a:r>
              <a:rPr lang="en-US" sz="2000" dirty="0" smtClean="0"/>
              <a:t>        </a:t>
            </a:r>
            <a:r>
              <a:rPr lang="en-US" sz="2000" dirty="0" smtClean="0">
                <a:solidFill>
                  <a:srgbClr val="990000"/>
                </a:solidFill>
              </a:rPr>
              <a:t>-- </a:t>
            </a:r>
          </a:p>
          <a:p>
            <a:r>
              <a:rPr lang="en-US" sz="2000" dirty="0" smtClean="0"/>
              <a:t>        </a:t>
            </a:r>
            <a:r>
              <a:rPr lang="en-US" sz="2000" dirty="0" smtClean="0">
                <a:solidFill>
                  <a:srgbClr val="990000"/>
                </a:solidFill>
              </a:rPr>
              <a:t>-- `</a:t>
            </a:r>
            <a:r>
              <a:rPr lang="en-US" sz="2000" dirty="0" err="1" smtClean="0">
                <a:solidFill>
                  <a:srgbClr val="0070C0"/>
                </a:solidFill>
              </a:rPr>
              <a:t>a_point</a:t>
            </a:r>
            <a:r>
              <a:rPr lang="en-US" sz="2000" dirty="0" smtClean="0">
                <a:solidFill>
                  <a:srgbClr val="990000"/>
                </a:solidFill>
              </a:rPr>
              <a:t>’: The point from …</a:t>
            </a:r>
          </a:p>
          <a:p>
            <a:r>
              <a:rPr lang="en-US" sz="2000" dirty="0" smtClean="0">
                <a:solidFill>
                  <a:srgbClr val="990000"/>
                </a:solidFill>
              </a:rPr>
              <a:t>        -- `</a:t>
            </a:r>
            <a:r>
              <a:rPr lang="en-US" sz="2000" dirty="0" smtClean="0">
                <a:solidFill>
                  <a:srgbClr val="0070C0"/>
                </a:solidFill>
              </a:rPr>
              <a:t>Result</a:t>
            </a:r>
            <a:r>
              <a:rPr lang="en-US" sz="2000" dirty="0" smtClean="0">
                <a:solidFill>
                  <a:srgbClr val="990000"/>
                </a:solidFill>
              </a:rPr>
              <a:t>’: The tangent line …</a:t>
            </a:r>
          </a:p>
          <a:p>
            <a:r>
              <a:rPr lang="en-US" sz="2000" dirty="0" smtClean="0">
                <a:solidFill>
                  <a:srgbClr val="990000"/>
                </a:solidFill>
              </a:rPr>
              <a:t>        --</a:t>
            </a:r>
          </a:p>
          <a:p>
            <a:r>
              <a:rPr lang="en-US" sz="2000" dirty="0" smtClean="0">
                <a:solidFill>
                  <a:srgbClr val="990000"/>
                </a:solidFill>
              </a:rPr>
              <a:t>        -- The tangent is calculated using the </a:t>
            </a:r>
          </a:p>
          <a:p>
            <a:r>
              <a:rPr lang="en-US" sz="2000" dirty="0" smtClean="0">
                <a:solidFill>
                  <a:srgbClr val="990000"/>
                </a:solidFill>
              </a:rPr>
              <a:t>        -- following algorithm:</a:t>
            </a:r>
          </a:p>
          <a:p>
            <a:r>
              <a:rPr lang="en-US" sz="2000" dirty="0" smtClean="0">
                <a:solidFill>
                  <a:srgbClr val="990000"/>
                </a:solidFill>
              </a:rPr>
              <a:t>        --  …</a:t>
            </a:r>
          </a:p>
          <a:p>
            <a:r>
              <a:rPr lang="en-US" b="1" dirty="0" smtClean="0">
                <a:solidFill>
                  <a:srgbClr val="990000"/>
                </a:solidFill>
              </a:rPr>
              <a:t>  </a:t>
            </a:r>
            <a:r>
              <a:rPr lang="en-US" b="1" dirty="0" smtClean="0">
                <a:solidFill>
                  <a:srgbClr val="003399"/>
                </a:solidFill>
              </a:rPr>
              <a:t>require</a:t>
            </a:r>
          </a:p>
          <a:p>
            <a:r>
              <a:rPr lang="en-US" sz="2000" dirty="0" smtClean="0"/>
              <a:t>        </a:t>
            </a:r>
            <a:r>
              <a:rPr lang="en-US" sz="2000" dirty="0" err="1" smtClean="0"/>
              <a:t>outside_circle</a:t>
            </a:r>
            <a:r>
              <a:rPr lang="en-US" sz="2000" dirty="0" smtClean="0"/>
              <a:t>: not has (</a:t>
            </a:r>
            <a:r>
              <a:rPr lang="en-US" sz="2000" dirty="0" err="1" smtClean="0"/>
              <a:t>a_point</a:t>
            </a:r>
            <a:r>
              <a:rPr lang="en-US" sz="2000" dirty="0" smtClean="0"/>
              <a:t>)</a:t>
            </a: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Eiffel vs Java: Class declaration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>
                <a:solidFill>
                  <a:srgbClr val="0000FF"/>
                </a:solidFill>
              </a:rPr>
              <a:t>	ACCOUNT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lvl="0"/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endParaRPr lang="de-CH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CH" sz="2000" dirty="0" smtClean="0">
                <a:solidFill>
                  <a:schemeClr val="tx1"/>
                </a:solidFill>
              </a:rPr>
              <a:t>class Account {</a:t>
            </a:r>
          </a:p>
          <a:p>
            <a:endParaRPr lang="de-CH" sz="2000" dirty="0" smtClean="0">
              <a:solidFill>
                <a:schemeClr val="tx1"/>
              </a:solidFill>
            </a:endParaRPr>
          </a:p>
          <a:p>
            <a:r>
              <a:rPr lang="de-CH" sz="2000" dirty="0" smtClean="0">
                <a:solidFill>
                  <a:schemeClr val="tx1"/>
                </a:solidFill>
              </a:rPr>
              <a:t>}</a:t>
            </a:r>
          </a:p>
          <a:p>
            <a:endParaRPr lang="de-CH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Feature comments: Inherited comments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tangent_ from (</a:t>
            </a:r>
            <a:r>
              <a:rPr lang="en-US" sz="2000" dirty="0" err="1" smtClean="0"/>
              <a:t>a_point</a:t>
            </a:r>
            <a:r>
              <a:rPr lang="en-US" sz="2000" dirty="0" smtClean="0"/>
              <a:t> : POINT): LINE</a:t>
            </a:r>
          </a:p>
          <a:p>
            <a:r>
              <a:rPr lang="en-US" sz="2000" dirty="0" smtClean="0"/>
              <a:t>        </a:t>
            </a:r>
            <a:r>
              <a:rPr lang="en-US" sz="2000" dirty="0" smtClean="0">
                <a:solidFill>
                  <a:srgbClr val="990000"/>
                </a:solidFill>
              </a:rPr>
              <a:t>-- &lt;Precursor&gt;</a:t>
            </a:r>
          </a:p>
          <a:p>
            <a:r>
              <a:rPr lang="en-US" sz="2000" dirty="0" smtClean="0"/>
              <a:t>    </a:t>
            </a:r>
            <a:r>
              <a:rPr lang="en-US" b="1" dirty="0" smtClean="0">
                <a:solidFill>
                  <a:srgbClr val="003399"/>
                </a:solidFill>
              </a:rPr>
              <a:t>require</a:t>
            </a:r>
          </a:p>
          <a:p>
            <a:r>
              <a:rPr lang="en-US" sz="2000" dirty="0" smtClean="0"/>
              <a:t>        </a:t>
            </a:r>
            <a:r>
              <a:rPr lang="en-US" sz="2000" dirty="0" err="1" smtClean="0"/>
              <a:t>outside_circle</a:t>
            </a:r>
            <a:r>
              <a:rPr lang="en-US" sz="2000" dirty="0" smtClean="0"/>
              <a:t>: not has (</a:t>
            </a:r>
            <a:r>
              <a:rPr lang="en-US" sz="2000" dirty="0" err="1" smtClean="0"/>
              <a:t>a_point</a:t>
            </a:r>
            <a:r>
              <a:rPr lang="en-US" sz="2000" dirty="0" smtClean="0"/>
              <a:t>)</a:t>
            </a: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Eiffel vs Java: </a:t>
            </a:r>
            <a:r>
              <a:rPr lang="de-CH" b="1" dirty="0" err="1">
                <a:latin typeface="Arial Rounded MT Bold" pitchFamily="34" charset="0"/>
              </a:rPr>
              <a:t>inheritance</a:t>
            </a:r>
            <a:endParaRPr lang="de-CH" b="1" dirty="0">
              <a:latin typeface="Arial Rounded MT Bold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>
                <a:solidFill>
                  <a:srgbClr val="0000FF"/>
                </a:solidFill>
              </a:rPr>
              <a:t>	ACCOUNT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inherit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>
                <a:solidFill>
                  <a:srgbClr val="0000FF"/>
                </a:solidFill>
              </a:rPr>
              <a:t>	ANY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lvl="0"/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endParaRPr lang="de-CH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CH" sz="2000" dirty="0" smtClean="0">
                <a:solidFill>
                  <a:schemeClr val="tx1"/>
                </a:solidFill>
              </a:rPr>
              <a:t>public class Account </a:t>
            </a: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extends Object {</a:t>
            </a:r>
          </a:p>
          <a:p>
            <a:endParaRPr lang="de-CH" sz="2000" dirty="0" smtClean="0">
              <a:solidFill>
                <a:schemeClr val="tx1"/>
              </a:solidFill>
            </a:endParaRPr>
          </a:p>
          <a:p>
            <a:r>
              <a:rPr lang="de-CH" sz="2000" dirty="0" smtClean="0">
                <a:solidFill>
                  <a:schemeClr val="tx1"/>
                </a:solidFill>
              </a:rPr>
              <a:t>}</a:t>
            </a:r>
          </a:p>
          <a:p>
            <a:endParaRPr lang="de-CH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Eiffel vs Java: </a:t>
            </a:r>
            <a:r>
              <a:rPr lang="de-CH" b="1" dirty="0" err="1">
                <a:latin typeface="Arial Rounded MT Bold" pitchFamily="34" charset="0"/>
              </a:rPr>
              <a:t>feature</a:t>
            </a:r>
            <a:r>
              <a:rPr lang="de-CH" b="1" dirty="0">
                <a:latin typeface="Arial Rounded MT Bold" pitchFamily="34" charset="0"/>
              </a:rPr>
              <a:t> redefinition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>
                <a:solidFill>
                  <a:srgbClr val="0000FF"/>
                </a:solidFill>
              </a:rPr>
              <a:t>	ACCOUNT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inherit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>
                <a:solidFill>
                  <a:srgbClr val="0000FF"/>
                </a:solidFill>
              </a:rPr>
              <a:t>	ANY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redefine</a:t>
            </a:r>
            <a:r>
              <a:rPr lang="en-US" sz="2000" i="1" dirty="0" smtClean="0">
                <a:solidFill>
                  <a:srgbClr val="0000FF"/>
                </a:solidFill>
              </a:rPr>
              <a:t> out </a:t>
            </a:r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b="1" dirty="0" smtClean="0">
              <a:solidFill>
                <a:srgbClr val="003399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b="1" dirty="0" smtClean="0">
              <a:solidFill>
                <a:srgbClr val="003399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out: STRING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do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Result </a:t>
            </a:r>
            <a:r>
              <a:rPr lang="en-US" sz="2000" i="1" dirty="0" smtClean="0">
                <a:solidFill>
                  <a:srgbClr val="0000FF"/>
                </a:solidFill>
              </a:rPr>
              <a:t>:= “</a:t>
            </a:r>
            <a:r>
              <a:rPr lang="en-US" sz="2000" i="1" dirty="0" err="1" smtClean="0">
                <a:solidFill>
                  <a:srgbClr val="0000FF"/>
                </a:solidFill>
              </a:rPr>
              <a:t>abc</a:t>
            </a:r>
            <a:r>
              <a:rPr lang="en-US" sz="2000" i="1" dirty="0" smtClean="0">
                <a:solidFill>
                  <a:srgbClr val="0000FF"/>
                </a:solidFill>
              </a:rPr>
              <a:t>”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end</a:t>
            </a:r>
          </a:p>
          <a:p>
            <a:pPr lvl="0"/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endParaRPr lang="de-CH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tabLst>
                <a:tab pos="461963" algn="l"/>
                <a:tab pos="914400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public class Account 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extends Object {</a:t>
            </a:r>
          </a:p>
          <a:p>
            <a:pPr>
              <a:tabLst>
                <a:tab pos="461963" algn="l"/>
                <a:tab pos="914400" algn="l"/>
              </a:tabLst>
            </a:pPr>
            <a:endParaRPr lang="de-CH" sz="2000" dirty="0" smtClean="0">
              <a:solidFill>
                <a:schemeClr val="tx1"/>
              </a:solidFill>
            </a:endParaRPr>
          </a:p>
          <a:p>
            <a:pPr>
              <a:tabLst>
                <a:tab pos="461963" algn="l"/>
                <a:tab pos="914400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String toString() {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return “abc“;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}</a:t>
            </a:r>
          </a:p>
          <a:p>
            <a:pPr>
              <a:tabLst>
                <a:tab pos="461963" algn="l"/>
                <a:tab pos="914400" algn="l"/>
              </a:tabLst>
            </a:pPr>
            <a:endParaRPr lang="de-CH" sz="2000" dirty="0" smtClean="0">
              <a:solidFill>
                <a:schemeClr val="tx1"/>
              </a:solidFill>
            </a:endParaRPr>
          </a:p>
          <a:p>
            <a:pPr>
              <a:tabLst>
                <a:tab pos="461963" algn="l"/>
                <a:tab pos="914400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}</a:t>
            </a:r>
          </a:p>
          <a:p>
            <a:endParaRPr lang="de-CH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Eiffel vs Java: </a:t>
            </a:r>
            <a:r>
              <a:rPr lang="de-CH" b="1" dirty="0" err="1">
                <a:latin typeface="Arial Rounded MT Bold" pitchFamily="34" charset="0"/>
              </a:rPr>
              <a:t>Precursor</a:t>
            </a:r>
            <a:r>
              <a:rPr lang="de-CH" b="1" dirty="0">
                <a:latin typeface="Arial Rounded MT Bold" pitchFamily="34" charset="0"/>
              </a:rPr>
              <a:t> vs. super </a:t>
            </a:r>
            <a:r>
              <a:rPr lang="de-CH" b="1" dirty="0" err="1">
                <a:latin typeface="Arial Rounded MT Bold" pitchFamily="34" charset="0"/>
              </a:rPr>
              <a:t>call</a:t>
            </a:r>
            <a:endParaRPr lang="de-CH" b="1" dirty="0">
              <a:latin typeface="Arial Rounded MT Bold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>
                <a:solidFill>
                  <a:srgbClr val="0000FF"/>
                </a:solidFill>
              </a:rPr>
              <a:t>	ACCOUNT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inherit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>
                <a:solidFill>
                  <a:srgbClr val="0000FF"/>
                </a:solidFill>
              </a:rPr>
              <a:t>	ANY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</a:t>
            </a:r>
            <a:r>
              <a:rPr lang="en-US" sz="2000" i="1" dirty="0">
                <a:solidFill>
                  <a:srgbClr val="0000FF"/>
                </a:solidFill>
              </a:rPr>
              <a:t>	</a:t>
            </a:r>
            <a:r>
              <a:rPr lang="en-US" sz="2000" b="1" dirty="0" smtClean="0">
                <a:solidFill>
                  <a:srgbClr val="003399"/>
                </a:solidFill>
              </a:rPr>
              <a:t>redefine</a:t>
            </a:r>
            <a:r>
              <a:rPr lang="en-US" sz="2000" i="1" dirty="0" smtClean="0">
                <a:solidFill>
                  <a:srgbClr val="0000FF"/>
                </a:solidFill>
              </a:rPr>
              <a:t> out </a:t>
            </a:r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>
                <a:solidFill>
                  <a:srgbClr val="0000FF"/>
                </a:solidFill>
              </a:rPr>
              <a:t>	</a:t>
            </a:r>
            <a:r>
              <a:rPr lang="en-US" sz="2000" i="1" dirty="0" smtClean="0">
                <a:solidFill>
                  <a:srgbClr val="0000FF"/>
                </a:solidFill>
              </a:rPr>
              <a:t>OTHER_PARENT</a:t>
            </a:r>
            <a:endParaRPr lang="en-US" sz="2000" b="1" dirty="0" smtClean="0">
              <a:solidFill>
                <a:srgbClr val="003399"/>
              </a:solidFill>
            </a:endParaRPr>
          </a:p>
          <a:p>
            <a:pPr defTabSz="360000">
              <a:lnSpc>
                <a:spcPct val="80000"/>
              </a:lnSpc>
              <a:defRPr/>
            </a:pPr>
            <a:r>
              <a:rPr lang="en-US" sz="2000" i="1" dirty="0">
                <a:solidFill>
                  <a:srgbClr val="0000FF"/>
                </a:solidFill>
              </a:rPr>
              <a:t>		</a:t>
            </a:r>
            <a:r>
              <a:rPr lang="en-US" sz="2000" b="1" dirty="0">
                <a:solidFill>
                  <a:srgbClr val="003399"/>
                </a:solidFill>
              </a:rPr>
              <a:t>redefine</a:t>
            </a:r>
            <a:r>
              <a:rPr lang="en-US" sz="2000" i="1" dirty="0">
                <a:solidFill>
                  <a:srgbClr val="0000FF"/>
                </a:solidFill>
              </a:rPr>
              <a:t> out </a:t>
            </a:r>
            <a:r>
              <a:rPr lang="en-US" sz="2000" b="1" dirty="0">
                <a:solidFill>
                  <a:srgbClr val="003399"/>
                </a:solidFill>
              </a:rPr>
              <a:t>end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b="1" dirty="0" smtClean="0">
              <a:solidFill>
                <a:srgbClr val="003399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b="1" dirty="0" smtClean="0">
              <a:solidFill>
                <a:srgbClr val="003399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>
                <a:solidFill>
                  <a:srgbClr val="0000FF"/>
                </a:solidFill>
              </a:rPr>
              <a:t>	out</a:t>
            </a:r>
            <a:r>
              <a:rPr lang="en-US" sz="2000" i="1" dirty="0" smtClean="0">
                <a:solidFill>
                  <a:srgbClr val="0000FF"/>
                </a:solidFill>
              </a:rPr>
              <a:t>: STRING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do 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      	Result </a:t>
            </a:r>
            <a:r>
              <a:rPr lang="en-US" sz="2000" i="1" dirty="0" smtClean="0">
                <a:solidFill>
                  <a:srgbClr val="0000FF"/>
                </a:solidFill>
              </a:rPr>
              <a:t>:=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i="1" dirty="0" smtClean="0">
                <a:solidFill>
                  <a:srgbClr val="0000FF"/>
                </a:solidFill>
              </a:rPr>
              <a:t>       </a:t>
            </a:r>
            <a:r>
              <a:rPr lang="en-US" sz="2000" b="1" dirty="0" smtClean="0">
                <a:solidFill>
                  <a:srgbClr val="003399"/>
                </a:solidFill>
              </a:rPr>
              <a:t> 		</a:t>
            </a:r>
            <a:r>
              <a:rPr lang="en-US" sz="2000" b="1" dirty="0" smtClean="0">
                <a:solidFill>
                  <a:srgbClr val="003399"/>
                </a:solidFill>
              </a:rPr>
              <a:t>Precursor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end</a:t>
            </a:r>
          </a:p>
          <a:p>
            <a:pPr lvl="0"/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endParaRPr lang="de-CH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public class Account </a:t>
            </a: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extends Object {</a:t>
            </a:r>
          </a:p>
          <a:p>
            <a:pPr>
              <a:tabLst>
                <a:tab pos="461963" algn="l"/>
              </a:tabLst>
            </a:pPr>
            <a:endParaRPr lang="de-CH" sz="2000" dirty="0" smtClean="0">
              <a:solidFill>
                <a:schemeClr val="tx1"/>
              </a:solidFill>
            </a:endParaRP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String toString() {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return super();</a:t>
            </a: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}</a:t>
            </a:r>
          </a:p>
          <a:p>
            <a:pPr>
              <a:tabLst>
                <a:tab pos="461963" algn="l"/>
              </a:tabLst>
            </a:pPr>
            <a:endParaRPr lang="de-CH" sz="2000" dirty="0" smtClean="0">
              <a:solidFill>
                <a:schemeClr val="tx1"/>
              </a:solidFill>
            </a:endParaRP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}</a:t>
            </a:r>
          </a:p>
          <a:p>
            <a:endParaRPr lang="de-CH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Eiffel vs Java: </a:t>
            </a:r>
            <a:r>
              <a:rPr lang="de-CH" b="1" dirty="0" err="1">
                <a:latin typeface="Arial Rounded MT Bold" pitchFamily="34" charset="0"/>
              </a:rPr>
              <a:t>deferred</a:t>
            </a:r>
            <a:r>
              <a:rPr lang="de-CH" b="1" dirty="0">
                <a:latin typeface="Arial Rounded MT Bold" pitchFamily="34" charset="0"/>
              </a:rPr>
              <a:t> vs. </a:t>
            </a:r>
            <a:r>
              <a:rPr lang="de-CH" b="1" dirty="0" err="1">
                <a:latin typeface="Arial Rounded MT Bold" pitchFamily="34" charset="0"/>
              </a:rPr>
              <a:t>abstract</a:t>
            </a:r>
            <a:endParaRPr lang="de-CH" b="1" dirty="0">
              <a:latin typeface="Arial Rounded MT Bold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deferred 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CC"/>
                </a:solidFill>
              </a:rPr>
              <a:t>     </a:t>
            </a:r>
            <a:r>
              <a:rPr lang="en-US" sz="2000" i="1" dirty="0" smtClean="0">
                <a:solidFill>
                  <a:srgbClr val="0000FF"/>
                </a:solidFill>
              </a:rPr>
              <a:t>ACCOUNT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CC"/>
                </a:solidFill>
              </a:rPr>
              <a:t>     </a:t>
            </a:r>
            <a:r>
              <a:rPr lang="en-US" sz="2000" i="1" dirty="0" smtClean="0">
                <a:solidFill>
                  <a:srgbClr val="0000FF"/>
                </a:solidFill>
              </a:rPr>
              <a:t>deposit (</a:t>
            </a:r>
            <a:r>
              <a:rPr lang="en-US" sz="2000" i="1" dirty="0" err="1" smtClean="0">
                <a:solidFill>
                  <a:srgbClr val="0000FF"/>
                </a:solidFill>
              </a:rPr>
              <a:t>a_num</a:t>
            </a:r>
            <a:r>
              <a:rPr lang="en-US" sz="2000" i="1" dirty="0" smtClean="0">
                <a:solidFill>
                  <a:srgbClr val="0000FF"/>
                </a:solidFill>
              </a:rPr>
              <a:t>: INT)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</a:t>
            </a:r>
            <a:r>
              <a:rPr lang="en-US" sz="2000" b="1" dirty="0" smtClean="0">
                <a:solidFill>
                  <a:srgbClr val="003399"/>
                </a:solidFill>
              </a:rPr>
              <a:t>deferred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end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lvl="0"/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endParaRPr lang="de-CH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310062" cy="5422900"/>
          </a:xfrm>
        </p:spPr>
        <p:txBody>
          <a:bodyPr/>
          <a:lstStyle/>
          <a:p>
            <a:pPr>
              <a:tabLst>
                <a:tab pos="461963" algn="l"/>
                <a:tab pos="914400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abstract class Account {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abstract void deposit(int a);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}</a:t>
            </a:r>
          </a:p>
          <a:p>
            <a:endParaRPr lang="de-CH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Eiffel vs Java: </a:t>
            </a:r>
            <a:r>
              <a:rPr lang="de-CH" b="1" dirty="0" smtClean="0">
                <a:latin typeface="Arial Rounded MT Bold" pitchFamily="34" charset="0"/>
              </a:rPr>
              <a:t>genericity vs</a:t>
            </a:r>
            <a:r>
              <a:rPr lang="de-CH" b="1" dirty="0">
                <a:latin typeface="Arial Rounded MT Bold" pitchFamily="34" charset="0"/>
              </a:rPr>
              <a:t>. </a:t>
            </a:r>
            <a:r>
              <a:rPr lang="de-CH" b="1" dirty="0" err="1" smtClean="0">
                <a:latin typeface="Arial Rounded MT Bold" pitchFamily="34" charset="0"/>
              </a:rPr>
              <a:t>generics</a:t>
            </a:r>
            <a:endParaRPr lang="de-CH" b="1" dirty="0">
              <a:latin typeface="Arial Rounded MT Bold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98449" y="1100138"/>
            <a:ext cx="4711961" cy="5422900"/>
          </a:xfrm>
        </p:spPr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CC"/>
                </a:solidFill>
              </a:rPr>
              <a:t>     </a:t>
            </a:r>
            <a:r>
              <a:rPr lang="en-US" sz="2000" i="1" dirty="0" smtClean="0">
                <a:solidFill>
                  <a:srgbClr val="0000FF"/>
                </a:solidFill>
              </a:rPr>
              <a:t>OBJECT_QUERY [G]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CC"/>
                </a:solidFill>
              </a:rPr>
              <a:t>     </a:t>
            </a:r>
            <a:r>
              <a:rPr lang="en-US" sz="2000" i="1" dirty="0" smtClean="0">
                <a:solidFill>
                  <a:srgbClr val="0000FF"/>
                </a:solidFill>
              </a:rPr>
              <a:t> </a:t>
            </a:r>
            <a:r>
              <a:rPr lang="en-US" sz="2000" i="1" dirty="0" err="1" smtClean="0">
                <a:solidFill>
                  <a:srgbClr val="0000FF"/>
                </a:solidFill>
              </a:rPr>
              <a:t>result_cursor</a:t>
            </a:r>
            <a:r>
              <a:rPr lang="en-US" sz="2000" i="1" dirty="0" smtClean="0">
                <a:solidFill>
                  <a:srgbClr val="0000FF"/>
                </a:solidFill>
              </a:rPr>
              <a:t>: RESULT_SET [G]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</a:t>
            </a:r>
          </a:p>
          <a:p>
            <a:pPr lvl="0"/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endParaRPr lang="de-CH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068672" y="1100138"/>
            <a:ext cx="3913403" cy="5422900"/>
          </a:xfrm>
        </p:spPr>
        <p:txBody>
          <a:bodyPr/>
          <a:lstStyle/>
          <a:p>
            <a:pPr>
              <a:tabLst>
                <a:tab pos="461963" algn="l"/>
                <a:tab pos="914400" algn="l"/>
              </a:tabLst>
            </a:pPr>
            <a:r>
              <a:rPr lang="de-CH" sz="2000" dirty="0" err="1" smtClean="0">
                <a:solidFill>
                  <a:schemeClr val="tx1"/>
                </a:solidFill>
              </a:rPr>
              <a:t>class</a:t>
            </a:r>
            <a:r>
              <a:rPr lang="de-CH" sz="2000" dirty="0" smtClean="0">
                <a:solidFill>
                  <a:schemeClr val="tx1"/>
                </a:solidFill>
              </a:rPr>
              <a:t> </a:t>
            </a:r>
            <a:r>
              <a:rPr lang="de-CH" sz="2000" dirty="0" err="1" smtClean="0">
                <a:solidFill>
                  <a:schemeClr val="tx1"/>
                </a:solidFill>
              </a:rPr>
              <a:t>ObjectQuery</a:t>
            </a:r>
            <a:r>
              <a:rPr lang="de-CH" sz="2000" dirty="0" smtClean="0">
                <a:solidFill>
                  <a:schemeClr val="tx1"/>
                </a:solidFill>
              </a:rPr>
              <a:t> &lt;E&gt; {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</a:t>
            </a:r>
            <a:r>
              <a:rPr lang="de-CH" sz="2000" dirty="0" err="1" smtClean="0">
                <a:solidFill>
                  <a:schemeClr val="tx1"/>
                </a:solidFill>
              </a:rPr>
              <a:t>ResultSet</a:t>
            </a:r>
            <a:r>
              <a:rPr lang="de-CH" sz="2000" smtClean="0">
                <a:solidFill>
                  <a:schemeClr val="tx1"/>
                </a:solidFill>
              </a:rPr>
              <a:t>&lt;E&gt; </a:t>
            </a:r>
            <a:r>
              <a:rPr lang="de-CH" sz="2000" dirty="0" err="1" smtClean="0">
                <a:solidFill>
                  <a:schemeClr val="tx1"/>
                </a:solidFill>
              </a:rPr>
              <a:t>resultCursor</a:t>
            </a:r>
            <a:r>
              <a:rPr lang="de-CH" sz="2000" dirty="0" smtClean="0">
                <a:solidFill>
                  <a:schemeClr val="tx1"/>
                </a:solidFill>
              </a:rPr>
              <a:t>;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}</a:t>
            </a:r>
          </a:p>
          <a:p>
            <a:endParaRPr lang="de-CH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572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36664" y="141037"/>
            <a:ext cx="8117522" cy="442912"/>
          </a:xfrm>
        </p:spPr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Eiffel vs Java: </a:t>
            </a:r>
            <a:r>
              <a:rPr lang="de-CH" b="1" dirty="0" err="1">
                <a:latin typeface="Arial Rounded MT Bold" pitchFamily="34" charset="0"/>
              </a:rPr>
              <a:t>frozen</a:t>
            </a:r>
            <a:r>
              <a:rPr lang="de-CH" b="1" dirty="0">
                <a:latin typeface="Arial Rounded MT Bold" pitchFamily="34" charset="0"/>
              </a:rPr>
              <a:t> vs. final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frozen 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i="1" dirty="0">
                <a:solidFill>
                  <a:srgbClr val="0000FF"/>
                </a:solidFill>
              </a:rPr>
              <a:t>	</a:t>
            </a:r>
            <a:r>
              <a:rPr lang="en-US" sz="2000" i="1" dirty="0" smtClean="0">
                <a:solidFill>
                  <a:srgbClr val="0000FF"/>
                </a:solidFill>
              </a:rPr>
              <a:t>ACCOUNT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inherit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i="1" dirty="0">
                <a:solidFill>
                  <a:srgbClr val="0000FF"/>
                </a:solidFill>
              </a:rPr>
              <a:t>	</a:t>
            </a:r>
            <a:r>
              <a:rPr lang="en-US" sz="2000" i="1" dirty="0" smtClean="0">
                <a:solidFill>
                  <a:srgbClr val="0000FF"/>
                </a:solidFill>
              </a:rPr>
              <a:t>ANY</a:t>
            </a:r>
          </a:p>
          <a:p>
            <a:pPr lvl="0"/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endParaRPr lang="de-CH" sz="2000" dirty="0" smtClean="0"/>
          </a:p>
          <a:p>
            <a:endParaRPr lang="de-CH" sz="2000" dirty="0" smtClean="0"/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class</a:t>
            </a:r>
            <a:endParaRPr lang="en-US" sz="2000" b="1" dirty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i="1" dirty="0">
                <a:solidFill>
                  <a:srgbClr val="0000FF"/>
                </a:solidFill>
              </a:rPr>
              <a:t>	</a:t>
            </a:r>
            <a:r>
              <a:rPr lang="en-US" sz="2000" i="1" dirty="0" smtClean="0">
                <a:solidFill>
                  <a:srgbClr val="0000FF"/>
                </a:solidFill>
              </a:rPr>
              <a:t>ACCOUNT</a:t>
            </a:r>
            <a:endParaRPr lang="en-US" sz="2000" i="1" dirty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feature</a:t>
            </a:r>
            <a:endParaRPr lang="en-US" sz="2000" b="1" dirty="0">
              <a:solidFill>
                <a:srgbClr val="0033CC"/>
              </a:solidFill>
            </a:endParaRPr>
          </a:p>
          <a:p>
            <a:pPr defTabSz="360000">
              <a:lnSpc>
                <a:spcPct val="80000"/>
              </a:lnSpc>
              <a:defRPr/>
            </a:pPr>
            <a:r>
              <a:rPr lang="en-US" sz="2000" b="1" i="1" dirty="0">
                <a:solidFill>
                  <a:srgbClr val="0000FF"/>
                </a:solidFill>
              </a:rPr>
              <a:t>	</a:t>
            </a:r>
            <a:r>
              <a:rPr lang="en-US" sz="2000" b="1" dirty="0" smtClean="0">
                <a:solidFill>
                  <a:srgbClr val="003399"/>
                </a:solidFill>
              </a:rPr>
              <a:t>frozen</a:t>
            </a:r>
            <a:r>
              <a:rPr lang="en-US" sz="2000" b="1" dirty="0" smtClean="0">
                <a:solidFill>
                  <a:srgbClr val="0033CC"/>
                </a:solidFill>
              </a:rPr>
              <a:t> </a:t>
            </a:r>
            <a:r>
              <a:rPr lang="en-US" sz="2000" i="1" dirty="0" smtClean="0">
                <a:solidFill>
                  <a:srgbClr val="0000FF"/>
                </a:solidFill>
              </a:rPr>
              <a:t>deposit (</a:t>
            </a:r>
            <a:r>
              <a:rPr lang="en-US" sz="2000" i="1" dirty="0" err="1" smtClean="0">
                <a:solidFill>
                  <a:srgbClr val="0000FF"/>
                </a:solidFill>
              </a:rPr>
              <a:t>i</a:t>
            </a:r>
            <a:r>
              <a:rPr lang="en-US" sz="2000" i="1" dirty="0" smtClean="0">
                <a:solidFill>
                  <a:srgbClr val="0000FF"/>
                </a:solidFill>
              </a:rPr>
              <a:t>: INTEGER)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i="1" dirty="0">
                <a:solidFill>
                  <a:srgbClr val="0000FF"/>
                </a:solidFill>
              </a:rPr>
              <a:t>		</a:t>
            </a:r>
            <a:r>
              <a:rPr lang="en-US" sz="2000" b="1" dirty="0">
                <a:solidFill>
                  <a:srgbClr val="003399"/>
                </a:solidFill>
              </a:rPr>
              <a:t>do end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en-US" sz="2000" b="1" dirty="0">
              <a:solidFill>
                <a:srgbClr val="0033CC"/>
              </a:solidFill>
            </a:endParaRPr>
          </a:p>
          <a:p>
            <a:endParaRPr lang="de-CH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final class Account </a:t>
            </a: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extends Object {</a:t>
            </a: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}</a:t>
            </a:r>
          </a:p>
          <a:p>
            <a:endParaRPr lang="de-CH" sz="2000" dirty="0" smtClean="0">
              <a:solidFill>
                <a:schemeClr val="tx1"/>
              </a:solidFill>
            </a:endParaRPr>
          </a:p>
          <a:p>
            <a:endParaRPr lang="de-CH" sz="2000" dirty="0" smtClean="0">
              <a:solidFill>
                <a:schemeClr val="tx1"/>
              </a:solidFill>
            </a:endParaRPr>
          </a:p>
          <a:p>
            <a:endParaRPr lang="de-CH" sz="2000" dirty="0">
              <a:solidFill>
                <a:schemeClr val="tx1"/>
              </a:solidFill>
            </a:endParaRPr>
          </a:p>
          <a:p>
            <a:r>
              <a:rPr lang="de-CH" sz="2000" dirty="0" smtClean="0">
                <a:solidFill>
                  <a:schemeClr val="tx1"/>
                </a:solidFill>
              </a:rPr>
              <a:t>class Account {</a:t>
            </a:r>
          </a:p>
          <a:p>
            <a:pPr>
              <a:tabLst>
                <a:tab pos="461963" algn="l"/>
              </a:tabLst>
            </a:pPr>
            <a:r>
              <a:rPr lang="de-CH" sz="2000" dirty="0">
                <a:solidFill>
                  <a:schemeClr val="tx1"/>
                </a:solidFill>
              </a:rPr>
              <a:t>	</a:t>
            </a:r>
            <a:r>
              <a:rPr lang="de-CH" sz="2000" dirty="0" smtClean="0">
                <a:solidFill>
                  <a:schemeClr val="tx1"/>
                </a:solidFill>
              </a:rPr>
              <a:t>final void deposit(final int i) {}</a:t>
            </a: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}</a:t>
            </a:r>
            <a:endParaRPr lang="de-CH" sz="2000" dirty="0">
              <a:solidFill>
                <a:schemeClr val="tx1"/>
              </a:solidFill>
            </a:endParaRPr>
          </a:p>
          <a:p>
            <a:endParaRPr lang="de-CH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818</Words>
  <Application>Microsoft Macintosh PowerPoint</Application>
  <PresentationFormat>On-screen Show (4:3)</PresentationFormat>
  <Paragraphs>406</Paragraphs>
  <Slides>30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NORMAL</vt:lpstr>
      <vt:lpstr>MINIMAL</vt:lpstr>
      <vt:lpstr>TITLE</vt:lpstr>
      <vt:lpstr>Advanced Material</vt:lpstr>
      <vt:lpstr>Outline</vt:lpstr>
      <vt:lpstr>Eiffel vs Java: Class declaration</vt:lpstr>
      <vt:lpstr>Eiffel vs Java: inheritance</vt:lpstr>
      <vt:lpstr>Eiffel vs Java: feature redefinition</vt:lpstr>
      <vt:lpstr>Eiffel vs Java: Precursor vs. super call</vt:lpstr>
      <vt:lpstr>Eiffel vs Java: deferred vs. abstract</vt:lpstr>
      <vt:lpstr>Eiffel vs Java: genericity vs. generics</vt:lpstr>
      <vt:lpstr>Eiffel vs Java: frozen vs. final</vt:lpstr>
      <vt:lpstr>Eiffel vs Java: expanded vs. primitive types</vt:lpstr>
      <vt:lpstr>PowerPoint Presentation</vt:lpstr>
      <vt:lpstr>Eiffel vs Java: constructor overloading</vt:lpstr>
      <vt:lpstr>Eiffel vs Java: method overloading</vt:lpstr>
      <vt:lpstr>Eiffel: Exception Handling</vt:lpstr>
      <vt:lpstr>Java: Exception Handling</vt:lpstr>
      <vt:lpstr>Eiffel vs Java: Conditional</vt:lpstr>
      <vt:lpstr>Eiffel vs Java: Assignment and equality</vt:lpstr>
      <vt:lpstr>Eiffel vs Java: Loop 1</vt:lpstr>
      <vt:lpstr>Eiffel vs Java: Loop 2</vt:lpstr>
      <vt:lpstr>Eiffel vs Java: Loop 3</vt:lpstr>
      <vt:lpstr>Eiffel Naming: Classes</vt:lpstr>
      <vt:lpstr>Eiffel Naming: Features</vt:lpstr>
      <vt:lpstr>Eiffel Naming: Locals  / Arguments</vt:lpstr>
      <vt:lpstr>Feature comments: Version 1</vt:lpstr>
      <vt:lpstr>Feature comments: Version 2</vt:lpstr>
      <vt:lpstr>Feature comments: Version 3</vt:lpstr>
      <vt:lpstr>Feature comments: Version 4</vt:lpstr>
      <vt:lpstr>Feature comments: Final version</vt:lpstr>
      <vt:lpstr>Feature comments: More information</vt:lpstr>
      <vt:lpstr>Feature comments: Inherited comments</vt:lpstr>
    </vt:vector>
  </TitlesOfParts>
  <Company>ETH Zürich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session 2</dc:title>
  <dc:creator>Prof. Dr. Bertrand Meyer</dc:creator>
  <cp:lastModifiedBy>Marco Piccioni</cp:lastModifiedBy>
  <cp:revision>2259</cp:revision>
  <dcterms:created xsi:type="dcterms:W3CDTF">2011-09-23T17:15:27Z</dcterms:created>
  <dcterms:modified xsi:type="dcterms:W3CDTF">2014-10-13T08:23:04Z</dcterms:modified>
</cp:coreProperties>
</file>