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25" r:id="rId3"/>
    <p:sldId id="326" r:id="rId4"/>
    <p:sldId id="327" r:id="rId5"/>
    <p:sldId id="324" r:id="rId6"/>
    <p:sldId id="328" r:id="rId7"/>
    <p:sldId id="329" r:id="rId8"/>
    <p:sldId id="330" r:id="rId9"/>
    <p:sldId id="331" r:id="rId10"/>
    <p:sldId id="332" r:id="rId11"/>
    <p:sldId id="333" r:id="rId12"/>
    <p:sldId id="345" r:id="rId13"/>
    <p:sldId id="334" r:id="rId14"/>
    <p:sldId id="341" r:id="rId15"/>
    <p:sldId id="343" r:id="rId16"/>
    <p:sldId id="340" r:id="rId17"/>
    <p:sldId id="335" r:id="rId18"/>
    <p:sldId id="336" r:id="rId19"/>
    <p:sldId id="34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FF"/>
    <a:srgbClr val="A7926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93" autoAdjust="0"/>
  </p:normalViewPr>
  <p:slideViewPr>
    <p:cSldViewPr>
      <p:cViewPr varScale="1">
        <p:scale>
          <a:sx n="62" d="100"/>
          <a:sy n="62" d="100"/>
        </p:scale>
        <p:origin x="-15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B1CA43-CAF1-4E19-AE23-D54EC343DFFC}" type="datetimeFigureOut">
              <a:rPr lang="de-CH" smtClean="0"/>
              <a:pPr/>
              <a:t>16.10.2012</a:t>
            </a:fld>
            <a:endParaRPr lang="de-C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D156A-4220-4D4D-8D3C-909A897AA4D5}" type="slidenum">
              <a:rPr lang="de-CH" smtClean="0"/>
              <a:pPr/>
              <a:t>‹#›</a:t>
            </a:fld>
            <a:endParaRPr lang="de-CH"/>
          </a:p>
        </p:txBody>
      </p:sp>
    </p:spTree>
    <p:extLst>
      <p:ext uri="{BB962C8B-B14F-4D97-AF65-F5344CB8AC3E}">
        <p14:creationId xmlns:p14="http://schemas.microsoft.com/office/powerpoint/2010/main" xmlns="" val="340337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290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5C75D8-33AB-4413-A167-858A6BC11238}" type="datetime1">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pic>
        <p:nvPicPr>
          <p:cNvPr id="8" name="Picture 14" descr="eth_zurich_pic"/>
          <p:cNvPicPr>
            <a:picLocks noChangeAspect="1" noChangeArrowheads="1"/>
          </p:cNvPicPr>
          <p:nvPr userDrawn="1"/>
        </p:nvPicPr>
        <p:blipFill>
          <a:blip r:embed="rId2" cstate="print"/>
          <a:srcRect/>
          <a:stretch>
            <a:fillRect/>
          </a:stretch>
        </p:blipFill>
        <p:spPr bwMode="auto">
          <a:xfrm>
            <a:off x="492195" y="408334"/>
            <a:ext cx="720725" cy="219075"/>
          </a:xfrm>
          <a:prstGeom prst="rect">
            <a:avLst/>
          </a:prstGeom>
          <a:noFill/>
        </p:spPr>
      </p:pic>
      <p:sp>
        <p:nvSpPr>
          <p:cNvPr id="9" name="Text Box 15"/>
          <p:cNvSpPr txBox="1">
            <a:spLocks noChangeArrowheads="1"/>
          </p:cNvSpPr>
          <p:nvPr userDrawn="1"/>
        </p:nvSpPr>
        <p:spPr bwMode="auto">
          <a:xfrm>
            <a:off x="429248" y="68580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pic>
        <p:nvPicPr>
          <p:cNvPr id="11" name="Picture 16" descr="se_logo"/>
          <p:cNvPicPr>
            <a:picLocks noChangeAspect="1" noChangeArrowheads="1"/>
          </p:cNvPicPr>
          <p:nvPr userDrawn="1"/>
        </p:nvPicPr>
        <p:blipFill>
          <a:blip r:embed="rId3" cstate="print"/>
          <a:srcRect/>
          <a:stretch>
            <a:fillRect/>
          </a:stretch>
        </p:blipFill>
        <p:spPr bwMode="auto">
          <a:xfrm>
            <a:off x="8186668" y="338424"/>
            <a:ext cx="500132" cy="518630"/>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983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749722-F304-48C7-89F3-EC4C3C5A7C97}" type="datetime1">
              <a:rPr lang="en-US" smtClean="0"/>
              <a:pPr/>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2F221-C054-49AD-88D6-39AFBA08DDE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A5CE6D93-3B9A-43CB-A6AF-671D46E94D73}" type="datetime1">
              <a:rPr lang="en-US" smtClean="0"/>
              <a:pPr/>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95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999278-7788-4FC0-AE0F-9B5E73B3D91C}" type="datetime1">
              <a:rPr lang="en-US" smtClean="0"/>
              <a:pPr/>
              <a:t>10/16/2012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135BD-8F1E-48DE-98AE-ACABE9178241}" type="datetime1">
              <a:rPr lang="en-US" smtClean="0"/>
              <a:pPr/>
              <a:t>10/16/2012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627F9-64AC-4E44-9A48-58AF04DBB3CA}" type="datetime1">
              <a:rPr lang="en-US" smtClean="0"/>
              <a:pPr/>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de-CH" dirty="0"/>
          </a:p>
        </p:txBody>
      </p:sp>
      <p:sp>
        <p:nvSpPr>
          <p:cNvPr id="3" name="Date Placeholder 2"/>
          <p:cNvSpPr>
            <a:spLocks noGrp="1"/>
          </p:cNvSpPr>
          <p:nvPr>
            <p:ph type="dt" sz="half" idx="10"/>
          </p:nvPr>
        </p:nvSpPr>
        <p:spPr/>
        <p:txBody>
          <a:bodyPr/>
          <a:lstStyle/>
          <a:p>
            <a:fld id="{1D50AA4A-0F7B-4195-98EF-E61752F4F86B}" type="datetime1">
              <a:rPr lang="en-US" smtClean="0"/>
              <a:pPr/>
              <a:t>10/16/2012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77AD9B-1230-4E2A-842E-F67B44E7D9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err="1" smtClean="0"/>
              <a:t>econd</a:t>
            </a:r>
            <a:r>
              <a:rPr lang="en-US" dirty="0" smtClean="0"/>
              <a:t>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0AA4A-0F7B-4195-98EF-E61752F4F86B}" type="datetime1">
              <a:rPr lang="en-US" smtClean="0"/>
              <a:pPr/>
              <a:t>10/16/2012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7AD9B-1230-4E2A-842E-F67B44E7D95B}" type="slidenum">
              <a:rPr lang="en-US" smtClean="0"/>
              <a:pPr/>
              <a:t>‹#›</a:t>
            </a:fld>
            <a:endParaRPr lang="en-US" dirty="0"/>
          </a:p>
        </p:txBody>
      </p:sp>
      <p:pic>
        <p:nvPicPr>
          <p:cNvPr id="10" name="Picture 16" descr="se_logo"/>
          <p:cNvPicPr>
            <a:picLocks noChangeAspect="1" noChangeArrowheads="1"/>
          </p:cNvPicPr>
          <p:nvPr userDrawn="1"/>
        </p:nvPicPr>
        <p:blipFill>
          <a:blip r:embed="rId9" cstate="print"/>
          <a:srcRect/>
          <a:stretch>
            <a:fillRect/>
          </a:stretch>
        </p:blipFill>
        <p:spPr bwMode="auto">
          <a:xfrm>
            <a:off x="8186668" y="338424"/>
            <a:ext cx="500132" cy="518630"/>
          </a:xfrm>
          <a:prstGeom prst="rect">
            <a:avLst/>
          </a:prstGeom>
          <a:noFill/>
        </p:spPr>
      </p:pic>
      <p:cxnSp>
        <p:nvCxnSpPr>
          <p:cNvPr id="9" name="Straight Connector 8"/>
          <p:cNvCxnSpPr/>
          <p:nvPr userDrawn="1"/>
        </p:nvCxnSpPr>
        <p:spPr>
          <a:xfrm rot="10800000">
            <a:off x="457200" y="914400"/>
            <a:ext cx="8229600" cy="0"/>
          </a:xfrm>
          <a:prstGeom prst="line">
            <a:avLst/>
          </a:prstGeom>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iffel.com/void_safety_paper" TargetMode="External"/><Relationship Id="rId2" Type="http://schemas.openxmlformats.org/officeDocument/2006/relationships/hyperlink" Target="http://docs.eiffel.com/book/method/void-safe-programming-eiffel" TargetMode="External"/><Relationship Id="rId1" Type="http://schemas.openxmlformats.org/officeDocument/2006/relationships/slideLayout" Target="../slideLayouts/slideLayout2.xml"/><Relationship Id="rId4" Type="http://schemas.openxmlformats.org/officeDocument/2006/relationships/hyperlink" Target="http://se.ethz.ch/~meyer/publications/online/targeted.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CH" dirty="0" smtClean="0"/>
              <a:t>Void safety</a:t>
            </a:r>
            <a:endParaRPr lang="de-CH" dirty="0"/>
          </a:p>
        </p:txBody>
      </p:sp>
      <p:sp>
        <p:nvSpPr>
          <p:cNvPr id="3" name="Subtitle 2"/>
          <p:cNvSpPr>
            <a:spLocks noGrp="1"/>
          </p:cNvSpPr>
          <p:nvPr>
            <p:ph type="subTitle" idx="1"/>
          </p:nvPr>
        </p:nvSpPr>
        <p:spPr/>
        <p:txBody>
          <a:bodyPr/>
          <a:lstStyle/>
          <a:p>
            <a:r>
              <a:rPr lang="en-US" sz="2400" dirty="0" smtClean="0"/>
              <a:t>these slides contain advanced </a:t>
            </a:r>
            <a:br>
              <a:rPr lang="en-US" sz="2400" dirty="0" smtClean="0"/>
            </a:br>
            <a:r>
              <a:rPr lang="en-US" sz="2400" dirty="0" smtClean="0"/>
              <a:t>material and are optional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CAP demo</a:t>
            </a:r>
          </a:p>
        </p:txBody>
      </p:sp>
      <p:sp>
        <p:nvSpPr>
          <p:cNvPr id="3" name="Content Placeholder 2"/>
          <p:cNvSpPr>
            <a:spLocks noGrp="1"/>
          </p:cNvSpPr>
          <p:nvPr>
            <p:ph idx="1"/>
          </p:nvPr>
        </p:nvSpPr>
        <p:spPr/>
        <p:txBody>
          <a:bodyPr/>
          <a:lstStyle/>
          <a:p>
            <a:r>
              <a:rPr lang="en-US" dirty="0"/>
              <a:t>Different CAPs for locals and arguments</a:t>
            </a:r>
          </a:p>
          <a:p>
            <a:pPr lvl="1"/>
            <a:r>
              <a:rPr lang="en-US" dirty="0"/>
              <a:t>Void check in contract</a:t>
            </a:r>
          </a:p>
          <a:p>
            <a:pPr lvl="1"/>
            <a:r>
              <a:rPr lang="en-US" dirty="0"/>
              <a:t>Void check in conditional</a:t>
            </a:r>
          </a:p>
          <a:p>
            <a:pPr lvl="1"/>
            <a:r>
              <a:rPr lang="en-US" dirty="0" smtClean="0"/>
              <a:t>Setter</a:t>
            </a:r>
            <a:endParaRPr lang="en-US" dirty="0"/>
          </a:p>
          <a:p>
            <a:pPr lvl="1"/>
            <a:r>
              <a:rPr lang="en-US" dirty="0" smtClean="0"/>
              <a:t>Creator</a:t>
            </a:r>
            <a:endParaRPr lang="en-US"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10</a:t>
            </a:fld>
            <a:endParaRPr lang="en-US" dirty="0"/>
          </a:p>
        </p:txBody>
      </p:sp>
    </p:spTree>
    <p:extLst>
      <p:ext uri="{BB962C8B-B14F-4D97-AF65-F5344CB8AC3E}">
        <p14:creationId xmlns:p14="http://schemas.microsoft.com/office/powerpoint/2010/main" xmlns="" val="146335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Object test</a:t>
            </a:r>
          </a:p>
        </p:txBody>
      </p:sp>
      <p:sp>
        <p:nvSpPr>
          <p:cNvPr id="3" name="Content Placeholder 2"/>
          <p:cNvSpPr>
            <a:spLocks noGrp="1"/>
          </p:cNvSpPr>
          <p:nvPr>
            <p:ph idx="1"/>
          </p:nvPr>
        </p:nvSpPr>
        <p:spPr/>
        <p:txBody>
          <a:bodyPr/>
          <a:lstStyle/>
          <a:p>
            <a:r>
              <a:rPr lang="en-US" dirty="0"/>
              <a:t>Checking attachment of an expression (and its type)</a:t>
            </a:r>
          </a:p>
          <a:p>
            <a:r>
              <a:rPr lang="en-US" dirty="0"/>
              <a:t>Assignment to a </a:t>
            </a:r>
            <a:r>
              <a:rPr lang="en-US" dirty="0" smtClean="0"/>
              <a:t>local variable</a:t>
            </a:r>
            <a:endParaRPr lang="en-US" dirty="0"/>
          </a:p>
          <a:p>
            <a:pPr lvl="1"/>
            <a:r>
              <a:rPr lang="en-US" dirty="0"/>
              <a:t>Local is not declared and only available in one branch</a:t>
            </a:r>
          </a:p>
          <a:p>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11</a:t>
            </a:fld>
            <a:endParaRPr lang="en-US" dirty="0"/>
          </a:p>
        </p:txBody>
      </p:sp>
      <p:sp>
        <p:nvSpPr>
          <p:cNvPr id="6" name="Rectangle 5"/>
          <p:cNvSpPr/>
          <p:nvPr/>
        </p:nvSpPr>
        <p:spPr>
          <a:xfrm>
            <a:off x="838200" y="2818180"/>
            <a:ext cx="7391400" cy="32778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15000"/>
              </a:lnSpc>
              <a:spcAft>
                <a:spcPts val="0"/>
              </a:spcAft>
            </a:pPr>
            <a:r>
              <a:rPr lang="de-CH" dirty="0">
                <a:solidFill>
                  <a:srgbClr val="000000"/>
                </a:solidFill>
                <a:latin typeface="Consolas" pitchFamily="49" charset="0"/>
                <a:ea typeface="Times New Roman"/>
                <a:cs typeface="Consolas" pitchFamily="49" charset="0"/>
              </a:rPr>
              <a:t>name</a:t>
            </a:r>
            <a:r>
              <a:rPr lang="de-CH" b="1" dirty="0">
                <a:solidFill>
                  <a:srgbClr val="400080"/>
                </a:solidFill>
                <a:latin typeface="Consolas" pitchFamily="49" charset="0"/>
                <a:ea typeface="Times New Roman"/>
                <a:cs typeface="Consolas" pitchFamily="49" charset="0"/>
              </a:rPr>
              <a:t>:</a:t>
            </a: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detachable</a:t>
            </a:r>
            <a:r>
              <a:rPr lang="de-CH" dirty="0">
                <a:solidFill>
                  <a:srgbClr val="000000"/>
                </a:solidFill>
                <a:latin typeface="Consolas" pitchFamily="49" charset="0"/>
                <a:ea typeface="Times New Roman"/>
                <a:cs typeface="Consolas" pitchFamily="49" charset="0"/>
              </a:rPr>
              <a:t> </a:t>
            </a:r>
            <a:r>
              <a:rPr lang="de-CH" dirty="0">
                <a:solidFill>
                  <a:srgbClr val="0000FF"/>
                </a:solidFill>
                <a:latin typeface="Consolas" pitchFamily="49" charset="0"/>
                <a:ea typeface="Times New Roman"/>
                <a:cs typeface="Consolas" pitchFamily="49" charset="0"/>
              </a:rPr>
              <a:t>STRING</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capitalize_name</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do</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if</a:t>
            </a: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attached</a:t>
            </a:r>
            <a:r>
              <a:rPr lang="de-CH" dirty="0">
                <a:solidFill>
                  <a:srgbClr val="000000"/>
                </a:solidFill>
                <a:latin typeface="Consolas" pitchFamily="49" charset="0"/>
                <a:ea typeface="Times New Roman"/>
                <a:cs typeface="Consolas" pitchFamily="49" charset="0"/>
              </a:rPr>
              <a:t> name </a:t>
            </a:r>
            <a:r>
              <a:rPr lang="de-CH" b="1" dirty="0">
                <a:solidFill>
                  <a:srgbClr val="000080"/>
                </a:solidFill>
                <a:latin typeface="Consolas" pitchFamily="49" charset="0"/>
                <a:ea typeface="Times New Roman"/>
                <a:cs typeface="Consolas" pitchFamily="49" charset="0"/>
              </a:rPr>
              <a:t>as</a:t>
            </a:r>
            <a:r>
              <a:rPr lang="de-CH" dirty="0">
                <a:solidFill>
                  <a:srgbClr val="000000"/>
                </a:solidFill>
                <a:latin typeface="Consolas" pitchFamily="49" charset="0"/>
                <a:ea typeface="Times New Roman"/>
                <a:cs typeface="Consolas" pitchFamily="49" charset="0"/>
              </a:rPr>
              <a:t> l_name </a:t>
            </a:r>
            <a:r>
              <a:rPr lang="de-CH" b="1" dirty="0" smtClean="0">
                <a:solidFill>
                  <a:srgbClr val="000080"/>
                </a:solidFill>
                <a:latin typeface="Consolas" pitchFamily="49" charset="0"/>
                <a:ea typeface="Times New Roman"/>
                <a:cs typeface="Consolas" pitchFamily="49" charset="0"/>
              </a:rPr>
              <a:t>then</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l_name</a:t>
            </a:r>
            <a:r>
              <a:rPr lang="de-CH" b="1" dirty="0">
                <a:solidFill>
                  <a:srgbClr val="400080"/>
                </a:solidFill>
                <a:latin typeface="Consolas" pitchFamily="49" charset="0"/>
                <a:ea typeface="Times New Roman"/>
                <a:cs typeface="Consolas" pitchFamily="49" charset="0"/>
              </a:rPr>
              <a:t>.</a:t>
            </a:r>
            <a:r>
              <a:rPr lang="de-CH" dirty="0">
                <a:solidFill>
                  <a:srgbClr val="000000"/>
                </a:solidFill>
                <a:latin typeface="Consolas" pitchFamily="49" charset="0"/>
                <a:ea typeface="Times New Roman"/>
                <a:cs typeface="Consolas" pitchFamily="49" charset="0"/>
              </a:rPr>
              <a:t>to_upper</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end</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ensure</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attached</a:t>
            </a:r>
            <a:r>
              <a:rPr lang="de-CH" dirty="0">
                <a:solidFill>
                  <a:srgbClr val="000000"/>
                </a:solidFill>
                <a:latin typeface="Consolas" pitchFamily="49" charset="0"/>
                <a:ea typeface="Times New Roman"/>
                <a:cs typeface="Consolas" pitchFamily="49" charset="0"/>
              </a:rPr>
              <a:t> name </a:t>
            </a:r>
            <a:r>
              <a:rPr lang="de-CH" b="1" dirty="0">
                <a:solidFill>
                  <a:srgbClr val="000080"/>
                </a:solidFill>
                <a:latin typeface="Consolas" pitchFamily="49" charset="0"/>
                <a:ea typeface="Times New Roman"/>
                <a:cs typeface="Consolas" pitchFamily="49" charset="0"/>
              </a:rPr>
              <a:t>as</a:t>
            </a:r>
            <a:r>
              <a:rPr lang="de-CH" dirty="0">
                <a:solidFill>
                  <a:srgbClr val="000000"/>
                </a:solidFill>
                <a:latin typeface="Consolas" pitchFamily="49" charset="0"/>
                <a:ea typeface="Times New Roman"/>
                <a:cs typeface="Consolas" pitchFamily="49" charset="0"/>
              </a:rPr>
              <a:t> n </a:t>
            </a:r>
            <a:r>
              <a:rPr lang="de-CH" b="1" dirty="0" smtClean="0">
                <a:solidFill>
                  <a:srgbClr val="000080"/>
                </a:solidFill>
                <a:latin typeface="Consolas" pitchFamily="49" charset="0"/>
                <a:ea typeface="Times New Roman"/>
                <a:cs typeface="Consolas" pitchFamily="49" charset="0"/>
              </a:rPr>
              <a:t>implies</a:t>
            </a:r>
            <a:r>
              <a:rPr lang="de-CH" dirty="0" smtClean="0">
                <a:solidFill>
                  <a:srgbClr val="000000"/>
                </a:solidFill>
                <a:latin typeface="Consolas" pitchFamily="49" charset="0"/>
                <a:ea typeface="Times New Roman"/>
                <a:cs typeface="Consolas" pitchFamily="49" charset="0"/>
              </a:rPr>
              <a:t> </a:t>
            </a:r>
            <a:r>
              <a:rPr lang="de-CH" dirty="0">
                <a:solidFill>
                  <a:srgbClr val="000000"/>
                </a:solidFill>
                <a:latin typeface="Consolas" pitchFamily="49" charset="0"/>
                <a:ea typeface="Times New Roman"/>
                <a:cs typeface="Consolas" pitchFamily="49" charset="0"/>
              </a:rPr>
              <a:t>n</a:t>
            </a:r>
            <a:r>
              <a:rPr lang="de-CH" b="1" dirty="0">
                <a:solidFill>
                  <a:srgbClr val="400080"/>
                </a:solidFill>
                <a:latin typeface="Consolas" pitchFamily="49" charset="0"/>
                <a:ea typeface="Times New Roman"/>
                <a:cs typeface="Consolas" pitchFamily="49" charset="0"/>
              </a:rPr>
              <a:t>.</a:t>
            </a:r>
            <a:r>
              <a:rPr lang="de-CH" dirty="0">
                <a:solidFill>
                  <a:srgbClr val="000000"/>
                </a:solidFill>
                <a:latin typeface="Consolas" pitchFamily="49" charset="0"/>
                <a:ea typeface="Times New Roman"/>
                <a:cs typeface="Consolas" pitchFamily="49" charset="0"/>
              </a:rPr>
              <a:t>is_upper</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end</a:t>
            </a:r>
            <a:endParaRPr lang="de-CH" sz="2400" dirty="0">
              <a:latin typeface="Consolas" pitchFamily="49" charset="0"/>
              <a:ea typeface="Times New Roman"/>
              <a:cs typeface="Consolas" pitchFamily="49" charset="0"/>
            </a:endParaRPr>
          </a:p>
        </p:txBody>
      </p:sp>
    </p:spTree>
    <p:extLst>
      <p:ext uri="{BB962C8B-B14F-4D97-AF65-F5344CB8AC3E}">
        <p14:creationId xmlns:p14="http://schemas.microsoft.com/office/powerpoint/2010/main" xmlns="" val="4074635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Side note on object tests</a:t>
            </a:r>
            <a:endParaRPr lang="de-CH" dirty="0"/>
          </a:p>
        </p:txBody>
      </p:sp>
      <p:sp>
        <p:nvSpPr>
          <p:cNvPr id="3" name="Content Placeholder 2"/>
          <p:cNvSpPr>
            <a:spLocks noGrp="1"/>
          </p:cNvSpPr>
          <p:nvPr>
            <p:ph idx="1"/>
          </p:nvPr>
        </p:nvSpPr>
        <p:spPr/>
        <p:txBody>
          <a:bodyPr/>
          <a:lstStyle/>
          <a:p>
            <a:r>
              <a:rPr lang="en-US" dirty="0" smtClean="0"/>
              <a:t>Object test can also be used to make a type cast</a:t>
            </a:r>
          </a:p>
          <a:p>
            <a:r>
              <a:rPr lang="en-US" dirty="0" smtClean="0"/>
              <a:t>The test is </a:t>
            </a:r>
            <a:r>
              <a:rPr lang="en-US" b="1" dirty="0">
                <a:solidFill>
                  <a:srgbClr val="0080FF"/>
                </a:solidFill>
                <a:latin typeface="Consolas"/>
                <a:ea typeface="Times New Roman"/>
                <a:cs typeface="Times New Roman"/>
              </a:rPr>
              <a:t>True</a:t>
            </a:r>
            <a:r>
              <a:rPr lang="en-US" dirty="0" smtClean="0"/>
              <a:t>, if object conforms to specified type</a:t>
            </a:r>
          </a:p>
          <a:p>
            <a:r>
              <a:rPr lang="en-US" dirty="0" smtClean="0"/>
              <a:t>Local variable will have specified type</a:t>
            </a:r>
          </a:p>
        </p:txBody>
      </p:sp>
      <p:sp>
        <p:nvSpPr>
          <p:cNvPr id="4" name="Slide Number Placeholder 3"/>
          <p:cNvSpPr>
            <a:spLocks noGrp="1"/>
          </p:cNvSpPr>
          <p:nvPr>
            <p:ph type="sldNum" sz="quarter" idx="12"/>
          </p:nvPr>
        </p:nvSpPr>
        <p:spPr/>
        <p:txBody>
          <a:bodyPr/>
          <a:lstStyle/>
          <a:p>
            <a:fld id="{EC62F221-C054-49AD-88D6-39AFBA08DDE5}" type="slidenum">
              <a:rPr lang="en-US" smtClean="0"/>
              <a:pPr/>
              <a:t>12</a:t>
            </a:fld>
            <a:endParaRPr lang="en-US" dirty="0"/>
          </a:p>
        </p:txBody>
      </p:sp>
      <p:sp>
        <p:nvSpPr>
          <p:cNvPr id="6" name="Rectangle 5"/>
          <p:cNvSpPr/>
          <p:nvPr/>
        </p:nvSpPr>
        <p:spPr>
          <a:xfrm>
            <a:off x="838200" y="2819400"/>
            <a:ext cx="7391400" cy="32778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15000"/>
              </a:lnSpc>
              <a:spcAft>
                <a:spcPts val="0"/>
              </a:spcAft>
            </a:pPr>
            <a:r>
              <a:rPr lang="en-US" dirty="0">
                <a:solidFill>
                  <a:srgbClr val="000000"/>
                </a:solidFill>
                <a:latin typeface="Consolas"/>
                <a:ea typeface="Times New Roman"/>
                <a:cs typeface="Times New Roman"/>
              </a:rPr>
              <a:t>name</a:t>
            </a:r>
            <a:r>
              <a:rPr lang="en-US" b="1" dirty="0">
                <a:solidFill>
                  <a:srgbClr val="400080"/>
                </a:solidFill>
                <a:latin typeface="Consolas"/>
                <a:ea typeface="Times New Roman"/>
                <a:cs typeface="Times New Roman"/>
              </a:rPr>
              <a:t>:</a:t>
            </a: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detachable</a:t>
            </a:r>
            <a:r>
              <a:rPr lang="en-US" dirty="0">
                <a:solidFill>
                  <a:srgbClr val="000000"/>
                </a:solidFill>
                <a:latin typeface="Consolas"/>
                <a:ea typeface="Times New Roman"/>
                <a:cs typeface="Times New Roman"/>
              </a:rPr>
              <a:t> </a:t>
            </a:r>
            <a:r>
              <a:rPr lang="en-US" dirty="0">
                <a:solidFill>
                  <a:srgbClr val="0000FF"/>
                </a:solidFill>
                <a:latin typeface="Consolas"/>
                <a:ea typeface="Times New Roman"/>
                <a:cs typeface="Times New Roman"/>
              </a:rPr>
              <a:t>ANY</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endParaRPr lang="de-CH" sz="2400" dirty="0">
              <a:ea typeface="Times New Roman"/>
              <a:cs typeface="Times New Roman"/>
            </a:endParaRPr>
          </a:p>
          <a:p>
            <a:pPr>
              <a:lnSpc>
                <a:spcPct val="115000"/>
              </a:lnSpc>
              <a:spcAft>
                <a:spcPts val="0"/>
              </a:spcAft>
            </a:pPr>
            <a:r>
              <a:rPr lang="en-US" dirty="0" err="1">
                <a:solidFill>
                  <a:srgbClr val="000000"/>
                </a:solidFill>
                <a:latin typeface="Consolas"/>
                <a:ea typeface="Times New Roman"/>
                <a:cs typeface="Times New Roman"/>
              </a:rPr>
              <a:t>capitalize_name</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do</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if</a:t>
            </a: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attached</a:t>
            </a:r>
            <a:r>
              <a:rPr lang="en-US" dirty="0">
                <a:solidFill>
                  <a:srgbClr val="000000"/>
                </a:solidFill>
                <a:latin typeface="Consolas"/>
                <a:ea typeface="Times New Roman"/>
                <a:cs typeface="Times New Roman"/>
              </a:rPr>
              <a:t> </a:t>
            </a:r>
            <a:r>
              <a:rPr lang="en-US" b="1" dirty="0">
                <a:solidFill>
                  <a:srgbClr val="400080"/>
                </a:solidFill>
                <a:latin typeface="Consolas"/>
                <a:ea typeface="Times New Roman"/>
                <a:cs typeface="Times New Roman"/>
              </a:rPr>
              <a:t>{</a:t>
            </a:r>
            <a:r>
              <a:rPr lang="en-US" dirty="0">
                <a:solidFill>
                  <a:srgbClr val="0000FF"/>
                </a:solidFill>
                <a:latin typeface="Consolas"/>
                <a:ea typeface="Times New Roman"/>
                <a:cs typeface="Times New Roman"/>
              </a:rPr>
              <a:t>STRING</a:t>
            </a:r>
            <a:r>
              <a:rPr lang="en-US" b="1" dirty="0">
                <a:solidFill>
                  <a:srgbClr val="400080"/>
                </a:solidFill>
                <a:latin typeface="Consolas"/>
                <a:ea typeface="Times New Roman"/>
                <a:cs typeface="Times New Roman"/>
              </a:rPr>
              <a:t>}</a:t>
            </a:r>
            <a:r>
              <a:rPr lang="en-US" dirty="0">
                <a:solidFill>
                  <a:srgbClr val="000000"/>
                </a:solidFill>
                <a:latin typeface="Consolas"/>
                <a:ea typeface="Times New Roman"/>
                <a:cs typeface="Times New Roman"/>
              </a:rPr>
              <a:t> name </a:t>
            </a:r>
            <a:r>
              <a:rPr lang="en-US" b="1" dirty="0">
                <a:solidFill>
                  <a:srgbClr val="000080"/>
                </a:solidFill>
                <a:latin typeface="Consolas"/>
                <a:ea typeface="Times New Roman"/>
                <a:cs typeface="Times New Roman"/>
              </a:rPr>
              <a:t>as</a:t>
            </a:r>
            <a:r>
              <a:rPr lang="en-US" dirty="0">
                <a:solidFill>
                  <a:srgbClr val="000000"/>
                </a:solidFill>
                <a:latin typeface="Consolas"/>
                <a:ea typeface="Times New Roman"/>
                <a:cs typeface="Times New Roman"/>
              </a:rPr>
              <a:t> </a:t>
            </a:r>
            <a:r>
              <a:rPr lang="en-US" dirty="0" err="1">
                <a:solidFill>
                  <a:srgbClr val="000000"/>
                </a:solidFill>
                <a:latin typeface="Consolas"/>
                <a:ea typeface="Times New Roman"/>
                <a:cs typeface="Times New Roman"/>
              </a:rPr>
              <a:t>l_name</a:t>
            </a:r>
            <a:r>
              <a:rPr lang="en-US" dirty="0">
                <a:solidFill>
                  <a:srgbClr val="000000"/>
                </a:solidFill>
                <a:latin typeface="Consolas"/>
                <a:ea typeface="Times New Roman"/>
                <a:cs typeface="Times New Roman"/>
              </a:rPr>
              <a:t> </a:t>
            </a:r>
            <a:r>
              <a:rPr lang="en-US" b="1" dirty="0" smtClean="0">
                <a:solidFill>
                  <a:srgbClr val="000080"/>
                </a:solidFill>
                <a:latin typeface="Consolas"/>
                <a:ea typeface="Times New Roman"/>
                <a:cs typeface="Times New Roman"/>
              </a:rPr>
              <a:t>then</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dirty="0" err="1">
                <a:solidFill>
                  <a:srgbClr val="000000"/>
                </a:solidFill>
                <a:latin typeface="Consolas"/>
                <a:ea typeface="Times New Roman"/>
                <a:cs typeface="Times New Roman"/>
              </a:rPr>
              <a:t>l_name</a:t>
            </a:r>
            <a:r>
              <a:rPr lang="en-US" b="1" dirty="0" err="1">
                <a:solidFill>
                  <a:srgbClr val="400080"/>
                </a:solidFill>
                <a:latin typeface="Consolas"/>
                <a:ea typeface="Times New Roman"/>
                <a:cs typeface="Times New Roman"/>
              </a:rPr>
              <a:t>.</a:t>
            </a:r>
            <a:r>
              <a:rPr lang="en-US" dirty="0" err="1">
                <a:solidFill>
                  <a:srgbClr val="000000"/>
                </a:solidFill>
                <a:latin typeface="Consolas"/>
                <a:ea typeface="Times New Roman"/>
                <a:cs typeface="Times New Roman"/>
              </a:rPr>
              <a:t>to_upper</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end</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ensure</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en-US" b="1" dirty="0">
                <a:solidFill>
                  <a:srgbClr val="000080"/>
                </a:solidFill>
                <a:latin typeface="Consolas"/>
                <a:ea typeface="Times New Roman"/>
                <a:cs typeface="Times New Roman"/>
              </a:rPr>
              <a:t>attached</a:t>
            </a:r>
            <a:r>
              <a:rPr lang="en-US" dirty="0">
                <a:solidFill>
                  <a:srgbClr val="000000"/>
                </a:solidFill>
                <a:latin typeface="Consolas"/>
                <a:ea typeface="Times New Roman"/>
                <a:cs typeface="Times New Roman"/>
              </a:rPr>
              <a:t> </a:t>
            </a:r>
            <a:r>
              <a:rPr lang="en-US" b="1" dirty="0">
                <a:solidFill>
                  <a:srgbClr val="400080"/>
                </a:solidFill>
                <a:latin typeface="Consolas"/>
                <a:ea typeface="Times New Roman"/>
                <a:cs typeface="Times New Roman"/>
              </a:rPr>
              <a:t>{</a:t>
            </a:r>
            <a:r>
              <a:rPr lang="en-US" dirty="0">
                <a:solidFill>
                  <a:srgbClr val="0000FF"/>
                </a:solidFill>
                <a:latin typeface="Consolas"/>
                <a:ea typeface="Times New Roman"/>
                <a:cs typeface="Times New Roman"/>
              </a:rPr>
              <a:t>STRING</a:t>
            </a:r>
            <a:r>
              <a:rPr lang="en-US" b="1" dirty="0">
                <a:solidFill>
                  <a:srgbClr val="400080"/>
                </a:solidFill>
                <a:latin typeface="Consolas"/>
                <a:ea typeface="Times New Roman"/>
                <a:cs typeface="Times New Roman"/>
              </a:rPr>
              <a:t>}</a:t>
            </a:r>
            <a:r>
              <a:rPr lang="en-US" dirty="0">
                <a:solidFill>
                  <a:srgbClr val="000000"/>
                </a:solidFill>
                <a:latin typeface="Consolas"/>
                <a:ea typeface="Times New Roman"/>
                <a:cs typeface="Times New Roman"/>
              </a:rPr>
              <a:t> name </a:t>
            </a:r>
            <a:r>
              <a:rPr lang="en-US" b="1" dirty="0">
                <a:solidFill>
                  <a:srgbClr val="000080"/>
                </a:solidFill>
                <a:latin typeface="Consolas"/>
                <a:ea typeface="Times New Roman"/>
                <a:cs typeface="Times New Roman"/>
              </a:rPr>
              <a:t>as</a:t>
            </a:r>
            <a:r>
              <a:rPr lang="en-US" dirty="0">
                <a:solidFill>
                  <a:srgbClr val="000000"/>
                </a:solidFill>
                <a:latin typeface="Consolas"/>
                <a:ea typeface="Times New Roman"/>
                <a:cs typeface="Times New Roman"/>
              </a:rPr>
              <a:t> n </a:t>
            </a:r>
            <a:r>
              <a:rPr lang="en-US" b="1" dirty="0" smtClean="0">
                <a:solidFill>
                  <a:srgbClr val="000080"/>
                </a:solidFill>
                <a:latin typeface="Consolas"/>
                <a:ea typeface="Times New Roman"/>
                <a:cs typeface="Times New Roman"/>
              </a:rPr>
              <a:t>implies</a:t>
            </a:r>
            <a:r>
              <a:rPr lang="en-US" dirty="0" smtClean="0">
                <a:solidFill>
                  <a:srgbClr val="000000"/>
                </a:solidFill>
                <a:latin typeface="Consolas"/>
                <a:ea typeface="Times New Roman"/>
                <a:cs typeface="Times New Roman"/>
              </a:rPr>
              <a:t> </a:t>
            </a:r>
            <a:r>
              <a:rPr lang="en-US" dirty="0" err="1">
                <a:solidFill>
                  <a:srgbClr val="000000"/>
                </a:solidFill>
                <a:latin typeface="Consolas"/>
                <a:ea typeface="Times New Roman"/>
                <a:cs typeface="Times New Roman"/>
              </a:rPr>
              <a:t>n</a:t>
            </a:r>
            <a:r>
              <a:rPr lang="en-US" b="1" dirty="0" err="1">
                <a:solidFill>
                  <a:srgbClr val="400080"/>
                </a:solidFill>
                <a:latin typeface="Consolas"/>
                <a:ea typeface="Times New Roman"/>
                <a:cs typeface="Times New Roman"/>
              </a:rPr>
              <a:t>.</a:t>
            </a:r>
            <a:r>
              <a:rPr lang="en-US" dirty="0" err="1">
                <a:solidFill>
                  <a:srgbClr val="000000"/>
                </a:solidFill>
                <a:latin typeface="Consolas"/>
                <a:ea typeface="Times New Roman"/>
                <a:cs typeface="Times New Roman"/>
              </a:rPr>
              <a:t>is_upper</a:t>
            </a:r>
            <a:endParaRPr lang="de-CH" sz="2400" dirty="0">
              <a:ea typeface="Times New Roman"/>
              <a:cs typeface="Times New Roman"/>
            </a:endParaRPr>
          </a:p>
          <a:p>
            <a:pPr>
              <a:lnSpc>
                <a:spcPct val="115000"/>
              </a:lnSpc>
              <a:spcAft>
                <a:spcPts val="0"/>
              </a:spcAft>
            </a:pPr>
            <a:r>
              <a:rPr lang="en-US"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end</a:t>
            </a:r>
            <a:endParaRPr lang="de-CH" sz="2400" dirty="0">
              <a:ea typeface="Times New Roman"/>
              <a:cs typeface="Times New Roman"/>
            </a:endParaRPr>
          </a:p>
        </p:txBody>
      </p:sp>
    </p:spTree>
    <p:extLst>
      <p:ext uri="{BB962C8B-B14F-4D97-AF65-F5344CB8AC3E}">
        <p14:creationId xmlns:p14="http://schemas.microsoft.com/office/powerpoint/2010/main" xmlns="" val="1789050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Object test demo</a:t>
            </a:r>
          </a:p>
        </p:txBody>
      </p:sp>
      <p:sp>
        <p:nvSpPr>
          <p:cNvPr id="3" name="Content Placeholder 2"/>
          <p:cNvSpPr>
            <a:spLocks noGrp="1"/>
          </p:cNvSpPr>
          <p:nvPr>
            <p:ph idx="1"/>
          </p:nvPr>
        </p:nvSpPr>
        <p:spPr/>
        <p:txBody>
          <a:bodyPr/>
          <a:lstStyle/>
          <a:p>
            <a:r>
              <a:rPr lang="en-US" dirty="0"/>
              <a:t>Object test in body</a:t>
            </a:r>
          </a:p>
          <a:p>
            <a:r>
              <a:rPr lang="en-US" dirty="0"/>
              <a:t>Object test in assertion</a:t>
            </a:r>
          </a:p>
          <a:p>
            <a:r>
              <a:rPr lang="en-US" dirty="0"/>
              <a:t>Object test to test for </a:t>
            </a:r>
            <a:r>
              <a:rPr lang="en-US" dirty="0" smtClean="0"/>
              <a:t>type</a:t>
            </a:r>
            <a:endParaRPr lang="en-US"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13</a:t>
            </a:fld>
            <a:endParaRPr lang="en-US" dirty="0"/>
          </a:p>
        </p:txBody>
      </p:sp>
    </p:spTree>
    <p:extLst>
      <p:ext uri="{BB962C8B-B14F-4D97-AF65-F5344CB8AC3E}">
        <p14:creationId xmlns:p14="http://schemas.microsoft.com/office/powerpoint/2010/main" xmlns="" val="1678270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Stable attributes</a:t>
            </a:r>
            <a:endParaRPr lang="de-CH" dirty="0"/>
          </a:p>
        </p:txBody>
      </p:sp>
      <p:sp>
        <p:nvSpPr>
          <p:cNvPr id="3" name="Content Placeholder 2"/>
          <p:cNvSpPr>
            <a:spLocks noGrp="1"/>
          </p:cNvSpPr>
          <p:nvPr>
            <p:ph idx="1"/>
          </p:nvPr>
        </p:nvSpPr>
        <p:spPr/>
        <p:txBody>
          <a:bodyPr/>
          <a:lstStyle/>
          <a:p>
            <a:r>
              <a:rPr lang="en-US" dirty="0" smtClean="0"/>
              <a:t>Detachable </a:t>
            </a:r>
            <a:r>
              <a:rPr lang="en-US" dirty="0"/>
              <a:t>attributes which are never set to void</a:t>
            </a:r>
          </a:p>
          <a:p>
            <a:r>
              <a:rPr lang="en-US" dirty="0"/>
              <a:t>They are initially void, but once attached will stay </a:t>
            </a:r>
            <a:r>
              <a:rPr lang="en-US" dirty="0" smtClean="0"/>
              <a:t>so</a:t>
            </a:r>
            <a:endParaRPr lang="en-US"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14</a:t>
            </a:fld>
            <a:endParaRPr lang="en-US" dirty="0"/>
          </a:p>
        </p:txBody>
      </p:sp>
      <p:sp>
        <p:nvSpPr>
          <p:cNvPr id="6" name="Rectangle 5"/>
          <p:cNvSpPr/>
          <p:nvPr/>
        </p:nvSpPr>
        <p:spPr>
          <a:xfrm>
            <a:off x="827103" y="2209800"/>
            <a:ext cx="7391400" cy="391491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15000"/>
              </a:lnSpc>
              <a:spcAft>
                <a:spcPts val="0"/>
              </a:spcAft>
            </a:pPr>
            <a:r>
              <a:rPr lang="en-US" dirty="0">
                <a:solidFill>
                  <a:srgbClr val="000000"/>
                </a:solidFill>
                <a:latin typeface="Consolas" pitchFamily="49" charset="0"/>
                <a:ea typeface="Times New Roman"/>
                <a:cs typeface="Consolas" pitchFamily="49" charset="0"/>
              </a:rPr>
              <a:t>name</a:t>
            </a:r>
            <a:r>
              <a:rPr lang="en-US" b="1" dirty="0">
                <a:solidFill>
                  <a:srgbClr val="4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detachable</a:t>
            </a:r>
            <a:r>
              <a:rPr lang="en-US" dirty="0">
                <a:solidFill>
                  <a:srgbClr val="000000"/>
                </a:solidFill>
                <a:latin typeface="Consolas" pitchFamily="49" charset="0"/>
                <a:ea typeface="Times New Roman"/>
                <a:cs typeface="Consolas" pitchFamily="49" charset="0"/>
              </a:rPr>
              <a:t> </a:t>
            </a:r>
            <a:r>
              <a:rPr lang="en-US" dirty="0">
                <a:solidFill>
                  <a:srgbClr val="0000FF"/>
                </a:solidFill>
                <a:latin typeface="Consolas" pitchFamily="49" charset="0"/>
                <a:ea typeface="Times New Roman"/>
                <a:cs typeface="Consolas" pitchFamily="49" charset="0"/>
              </a:rPr>
              <a:t>STRING</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r>
              <a:rPr lang="en-US" b="1" dirty="0" smtClean="0">
                <a:solidFill>
                  <a:srgbClr val="000080"/>
                </a:solidFill>
                <a:latin typeface="Consolas" pitchFamily="49" charset="0"/>
                <a:ea typeface="Times New Roman"/>
                <a:cs typeface="Consolas" pitchFamily="49" charset="0"/>
              </a:rPr>
              <a:t>note</a:t>
            </a:r>
            <a:endParaRPr lang="de-CH" sz="2400" dirty="0" smtClean="0">
              <a:latin typeface="Consolas" pitchFamily="49" charset="0"/>
              <a:ea typeface="Times New Roman"/>
              <a:cs typeface="Consolas" pitchFamily="49" charset="0"/>
            </a:endParaRPr>
          </a:p>
          <a:p>
            <a:pPr>
              <a:lnSpc>
                <a:spcPct val="115000"/>
              </a:lnSpc>
              <a:spcAft>
                <a:spcPts val="0"/>
              </a:spcAft>
            </a:pPr>
            <a:r>
              <a:rPr lang="en-US" dirty="0" smtClean="0">
                <a:solidFill>
                  <a:srgbClr val="000000"/>
                </a:solidFill>
                <a:latin typeface="Consolas" pitchFamily="49" charset="0"/>
                <a:ea typeface="Times New Roman"/>
                <a:cs typeface="Consolas" pitchFamily="49" charset="0"/>
              </a:rPr>
              <a:t>        option</a:t>
            </a:r>
            <a:r>
              <a:rPr lang="en-US" b="1" dirty="0" smtClean="0">
                <a:solidFill>
                  <a:srgbClr val="400080"/>
                </a:solidFill>
                <a:latin typeface="Consolas" pitchFamily="49" charset="0"/>
                <a:ea typeface="Times New Roman"/>
                <a:cs typeface="Consolas" pitchFamily="49" charset="0"/>
              </a:rPr>
              <a:t>:</a:t>
            </a:r>
            <a:r>
              <a:rPr lang="en-US" dirty="0" smtClean="0">
                <a:solidFill>
                  <a:srgbClr val="000000"/>
                </a:solidFill>
                <a:latin typeface="Consolas" pitchFamily="49" charset="0"/>
                <a:ea typeface="Times New Roman"/>
                <a:cs typeface="Consolas" pitchFamily="49" charset="0"/>
              </a:rPr>
              <a:t> stable</a:t>
            </a:r>
            <a:endParaRPr lang="de-CH" sz="2400" dirty="0" smtClean="0">
              <a:latin typeface="Consolas" pitchFamily="49" charset="0"/>
              <a:ea typeface="Times New Roman"/>
              <a:cs typeface="Consolas" pitchFamily="49" charset="0"/>
            </a:endParaRPr>
          </a:p>
          <a:p>
            <a:pPr>
              <a:lnSpc>
                <a:spcPct val="115000"/>
              </a:lnSpc>
              <a:spcAft>
                <a:spcPts val="0"/>
              </a:spcAft>
            </a:pPr>
            <a:r>
              <a:rPr lang="en-US" dirty="0" smtClean="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attribute</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end</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spcAft>
                <a:spcPts val="0"/>
              </a:spcAft>
            </a:pPr>
            <a:r>
              <a:rPr lang="en-US" dirty="0" err="1">
                <a:solidFill>
                  <a:srgbClr val="000000"/>
                </a:solidFill>
                <a:latin typeface="Consolas" pitchFamily="49" charset="0"/>
                <a:ea typeface="Times New Roman"/>
                <a:cs typeface="Consolas" pitchFamily="49" charset="0"/>
              </a:rPr>
              <a:t>capitalize_name</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do</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if</a:t>
            </a:r>
            <a:r>
              <a:rPr lang="en-US" dirty="0">
                <a:solidFill>
                  <a:srgbClr val="000000"/>
                </a:solidFill>
                <a:latin typeface="Consolas" pitchFamily="49" charset="0"/>
                <a:ea typeface="Times New Roman"/>
                <a:cs typeface="Consolas" pitchFamily="49" charset="0"/>
              </a:rPr>
              <a:t> name </a:t>
            </a:r>
            <a:r>
              <a:rPr lang="en-US" b="1" dirty="0">
                <a:solidFill>
                  <a:srgbClr val="4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a:t>
            </a:r>
            <a:r>
              <a:rPr lang="en-US" b="1" dirty="0">
                <a:solidFill>
                  <a:srgbClr val="0080FF"/>
                </a:solidFill>
                <a:latin typeface="Consolas" pitchFamily="49" charset="0"/>
                <a:ea typeface="Times New Roman"/>
                <a:cs typeface="Consolas" pitchFamily="49" charset="0"/>
              </a:rPr>
              <a:t>Void</a:t>
            </a:r>
            <a:r>
              <a:rPr lang="en-US" dirty="0">
                <a:solidFill>
                  <a:srgbClr val="000000"/>
                </a:solidFill>
                <a:latin typeface="Consolas" pitchFamily="49" charset="0"/>
                <a:ea typeface="Times New Roman"/>
                <a:cs typeface="Consolas" pitchFamily="49" charset="0"/>
              </a:rPr>
              <a:t> </a:t>
            </a:r>
            <a:r>
              <a:rPr lang="en-US" b="1" dirty="0">
                <a:solidFill>
                  <a:srgbClr val="000080"/>
                </a:solidFill>
                <a:latin typeface="Consolas" pitchFamily="49" charset="0"/>
                <a:ea typeface="Times New Roman"/>
                <a:cs typeface="Consolas" pitchFamily="49" charset="0"/>
              </a:rPr>
              <a:t>then</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r>
              <a:rPr lang="de-CH" dirty="0">
                <a:solidFill>
                  <a:srgbClr val="000000"/>
                </a:solidFill>
                <a:latin typeface="Consolas" pitchFamily="49" charset="0"/>
                <a:ea typeface="Times New Roman"/>
                <a:cs typeface="Consolas" pitchFamily="49" charset="0"/>
              </a:rPr>
              <a:t>name</a:t>
            </a:r>
            <a:r>
              <a:rPr lang="de-CH" b="1" dirty="0">
                <a:solidFill>
                  <a:srgbClr val="400080"/>
                </a:solidFill>
                <a:latin typeface="Consolas" pitchFamily="49" charset="0"/>
                <a:ea typeface="Times New Roman"/>
                <a:cs typeface="Consolas" pitchFamily="49" charset="0"/>
              </a:rPr>
              <a:t>.</a:t>
            </a:r>
            <a:r>
              <a:rPr lang="de-CH" dirty="0">
                <a:solidFill>
                  <a:srgbClr val="000000"/>
                </a:solidFill>
                <a:latin typeface="Consolas" pitchFamily="49" charset="0"/>
                <a:ea typeface="Times New Roman"/>
                <a:cs typeface="Consolas" pitchFamily="49" charset="0"/>
              </a:rPr>
              <a:t>to_upper</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end</a:t>
            </a:r>
            <a:endParaRPr lang="de-CH" sz="2400" dirty="0">
              <a:latin typeface="Consolas" pitchFamily="49" charset="0"/>
              <a:ea typeface="Times New Roman"/>
              <a:cs typeface="Consolas" pitchFamily="49" charset="0"/>
            </a:endParaRPr>
          </a:p>
          <a:p>
            <a:pPr>
              <a:lnSpc>
                <a:spcPct val="115000"/>
              </a:lnSpc>
              <a:spcAft>
                <a:spcPts val="0"/>
              </a:spcAft>
            </a:pPr>
            <a:r>
              <a:rPr lang="de-CH" dirty="0">
                <a:solidFill>
                  <a:srgbClr val="000000"/>
                </a:solidFill>
                <a:latin typeface="Consolas" pitchFamily="49" charset="0"/>
                <a:ea typeface="Times New Roman"/>
                <a:cs typeface="Consolas" pitchFamily="49" charset="0"/>
              </a:rPr>
              <a:t>    </a:t>
            </a:r>
            <a:r>
              <a:rPr lang="de-CH" b="1" dirty="0">
                <a:solidFill>
                  <a:srgbClr val="000080"/>
                </a:solidFill>
                <a:latin typeface="Consolas" pitchFamily="49" charset="0"/>
                <a:ea typeface="Times New Roman"/>
                <a:cs typeface="Consolas" pitchFamily="49" charset="0"/>
              </a:rPr>
              <a:t>end</a:t>
            </a:r>
            <a:endParaRPr lang="de-CH" sz="2400" dirty="0">
              <a:latin typeface="Consolas" pitchFamily="49" charset="0"/>
              <a:ea typeface="Times New Roman"/>
              <a:cs typeface="Consolas" pitchFamily="49" charset="0"/>
            </a:endParaRPr>
          </a:p>
        </p:txBody>
      </p:sp>
    </p:spTree>
    <p:extLst>
      <p:ext uri="{BB962C8B-B14F-4D97-AF65-F5344CB8AC3E}">
        <p14:creationId xmlns:p14="http://schemas.microsoft.com/office/powerpoint/2010/main" xmlns="" val="2539494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Stable </a:t>
            </a:r>
            <a:r>
              <a:rPr lang="de-CH" dirty="0"/>
              <a:t>demo</a:t>
            </a:r>
          </a:p>
        </p:txBody>
      </p:sp>
      <p:sp>
        <p:nvSpPr>
          <p:cNvPr id="3" name="Content Placeholder 2"/>
          <p:cNvSpPr>
            <a:spLocks noGrp="1"/>
          </p:cNvSpPr>
          <p:nvPr>
            <p:ph idx="1"/>
          </p:nvPr>
        </p:nvSpPr>
        <p:spPr/>
        <p:txBody>
          <a:bodyPr/>
          <a:lstStyle/>
          <a:p>
            <a:r>
              <a:rPr lang="en-US" dirty="0" smtClean="0"/>
              <a:t>Declaring stable attributes</a:t>
            </a:r>
          </a:p>
          <a:p>
            <a:r>
              <a:rPr lang="en-US" dirty="0" smtClean="0"/>
              <a:t>CAPs with stable attributes</a:t>
            </a:r>
            <a:endParaRPr lang="en-US"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15</a:t>
            </a:fld>
            <a:endParaRPr lang="en-US" dirty="0"/>
          </a:p>
        </p:txBody>
      </p:sp>
    </p:spTree>
    <p:extLst>
      <p:ext uri="{BB962C8B-B14F-4D97-AF65-F5344CB8AC3E}">
        <p14:creationId xmlns:p14="http://schemas.microsoft.com/office/powerpoint/2010/main" xmlns="" val="1703309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Arrays</a:t>
            </a:r>
            <a:endParaRPr lang="de-CH" dirty="0"/>
          </a:p>
        </p:txBody>
      </p:sp>
      <p:sp>
        <p:nvSpPr>
          <p:cNvPr id="3" name="Content Placeholder 2"/>
          <p:cNvSpPr>
            <a:spLocks noGrp="1"/>
          </p:cNvSpPr>
          <p:nvPr>
            <p:ph idx="1"/>
          </p:nvPr>
        </p:nvSpPr>
        <p:spPr/>
        <p:txBody>
          <a:bodyPr/>
          <a:lstStyle/>
          <a:p>
            <a:r>
              <a:rPr lang="de-CH" dirty="0" smtClean="0"/>
              <a:t>Arrays can have more storage space then elements</a:t>
            </a:r>
          </a:p>
          <a:p>
            <a:r>
              <a:rPr lang="de-CH" dirty="0" smtClean="0"/>
              <a:t>Empty storage space filled with </a:t>
            </a:r>
            <a:r>
              <a:rPr lang="de-CH" i="1" dirty="0" smtClean="0"/>
              <a:t>default</a:t>
            </a:r>
            <a:r>
              <a:rPr lang="de-CH" dirty="0" smtClean="0"/>
              <a:t> values</a:t>
            </a:r>
          </a:p>
          <a:p>
            <a:r>
              <a:rPr lang="de-CH" dirty="0" smtClean="0"/>
              <a:t>What is the default for attached types?</a:t>
            </a:r>
          </a:p>
          <a:p>
            <a:pPr lvl="1"/>
            <a:r>
              <a:rPr lang="en-US" dirty="0" smtClean="0">
                <a:solidFill>
                  <a:srgbClr val="0080FF"/>
                </a:solidFill>
                <a:latin typeface="Consolas" pitchFamily="49" charset="0"/>
                <a:cs typeface="Consolas" pitchFamily="49" charset="0"/>
              </a:rPr>
              <a:t>a</a:t>
            </a:r>
            <a:r>
              <a:rPr lang="en-US" dirty="0" smtClean="0">
                <a:latin typeface="Consolas" pitchFamily="49" charset="0"/>
                <a:cs typeface="Consolas" pitchFamily="49" charset="0"/>
              </a:rPr>
              <a:t>: </a:t>
            </a:r>
            <a:r>
              <a:rPr lang="en-US" b="1" dirty="0" smtClean="0">
                <a:solidFill>
                  <a:srgbClr val="000080"/>
                </a:solidFill>
                <a:latin typeface="Consolas" pitchFamily="49" charset="0"/>
                <a:cs typeface="Consolas" pitchFamily="49" charset="0"/>
              </a:rPr>
              <a:t>attached</a:t>
            </a:r>
            <a:r>
              <a:rPr lang="en-US" dirty="0" smtClean="0">
                <a:latin typeface="Consolas" pitchFamily="49" charset="0"/>
                <a:cs typeface="Consolas" pitchFamily="49" charset="0"/>
              </a:rPr>
              <a:t> </a:t>
            </a:r>
            <a:r>
              <a:rPr lang="en-US" dirty="0" smtClean="0">
                <a:solidFill>
                  <a:srgbClr val="0000FF"/>
                </a:solidFill>
                <a:latin typeface="Consolas" pitchFamily="49" charset="0"/>
                <a:ea typeface="Times New Roman"/>
                <a:cs typeface="Consolas" pitchFamily="49" charset="0"/>
              </a:rPr>
              <a:t>ARRAY </a:t>
            </a:r>
            <a:r>
              <a:rPr lang="en-US" dirty="0" smtClean="0">
                <a:latin typeface="Consolas" pitchFamily="49" charset="0"/>
                <a:cs typeface="Consolas" pitchFamily="49" charset="0"/>
              </a:rPr>
              <a:t>[</a:t>
            </a:r>
            <a:r>
              <a:rPr lang="en-US" b="1" dirty="0" smtClean="0">
                <a:solidFill>
                  <a:srgbClr val="000080"/>
                </a:solidFill>
                <a:latin typeface="Consolas" pitchFamily="49" charset="0"/>
                <a:cs typeface="Consolas" pitchFamily="49" charset="0"/>
              </a:rPr>
              <a:t>attached</a:t>
            </a:r>
            <a:r>
              <a:rPr lang="en-US" dirty="0" smtClean="0">
                <a:latin typeface="Consolas" pitchFamily="49" charset="0"/>
                <a:cs typeface="Consolas" pitchFamily="49" charset="0"/>
              </a:rPr>
              <a:t> </a:t>
            </a:r>
            <a:r>
              <a:rPr lang="en-US" dirty="0" smtClean="0">
                <a:solidFill>
                  <a:srgbClr val="0000FF"/>
                </a:solidFill>
                <a:latin typeface="Consolas" pitchFamily="49" charset="0"/>
                <a:ea typeface="Times New Roman"/>
                <a:cs typeface="Consolas" pitchFamily="49" charset="0"/>
              </a:rPr>
              <a:t>STRING</a:t>
            </a:r>
            <a:r>
              <a:rPr lang="en-US" dirty="0" smtClean="0">
                <a:latin typeface="Consolas" pitchFamily="49" charset="0"/>
                <a:cs typeface="Consolas" pitchFamily="49" charset="0"/>
              </a:rPr>
              <a:t>]</a:t>
            </a:r>
          </a:p>
          <a:p>
            <a:endParaRPr lang="de-CH" dirty="0" smtClean="0">
              <a:latin typeface="Consolas" pitchFamily="49" charset="0"/>
              <a:cs typeface="Consolas" pitchFamily="49" charset="0"/>
            </a:endParaRPr>
          </a:p>
          <a:p>
            <a:r>
              <a:rPr lang="de-CH" dirty="0" smtClean="0">
                <a:latin typeface="Consolas" pitchFamily="49" charset="0"/>
                <a:cs typeface="Consolas" pitchFamily="49" charset="0"/>
              </a:rPr>
              <a:t>See Array demo</a:t>
            </a:r>
            <a:endParaRPr lang="de-CH"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C62F221-C054-49AD-88D6-39AFBA08DDE5}" type="slidenum">
              <a:rPr lang="en-US" smtClean="0"/>
              <a:pPr/>
              <a:t>16</a:t>
            </a:fld>
            <a:endParaRPr lang="en-US" dirty="0"/>
          </a:p>
        </p:txBody>
      </p:sp>
    </p:spTree>
    <p:extLst>
      <p:ext uri="{BB962C8B-B14F-4D97-AF65-F5344CB8AC3E}">
        <p14:creationId xmlns:p14="http://schemas.microsoft.com/office/powerpoint/2010/main" xmlns="" val="4068372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Other </a:t>
            </a:r>
            <a:r>
              <a:rPr lang="de-CH" dirty="0"/>
              <a:t>languages: Spec#</a:t>
            </a:r>
          </a:p>
        </p:txBody>
      </p:sp>
      <p:sp>
        <p:nvSpPr>
          <p:cNvPr id="3" name="Content Placeholder 2"/>
          <p:cNvSpPr>
            <a:spLocks noGrp="1"/>
          </p:cNvSpPr>
          <p:nvPr>
            <p:ph idx="1"/>
          </p:nvPr>
        </p:nvSpPr>
        <p:spPr/>
        <p:txBody>
          <a:bodyPr/>
          <a:lstStyle/>
          <a:p>
            <a:r>
              <a:rPr lang="en-US" dirty="0"/>
              <a:t>Research variant of C#</a:t>
            </a:r>
          </a:p>
          <a:p>
            <a:r>
              <a:rPr lang="en-US" dirty="0"/>
              <a:t>Adds contracts and non-null types (and more)</a:t>
            </a:r>
          </a:p>
          <a:p>
            <a:r>
              <a:rPr lang="en-US" dirty="0"/>
              <a:t>Non-null types are marked with !</a:t>
            </a:r>
          </a:p>
          <a:p>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17</a:t>
            </a:fld>
            <a:endParaRPr lang="en-US" dirty="0"/>
          </a:p>
        </p:txBody>
      </p:sp>
      <p:sp>
        <p:nvSpPr>
          <p:cNvPr id="6" name="Rectangle 5"/>
          <p:cNvSpPr/>
          <p:nvPr/>
        </p:nvSpPr>
        <p:spPr>
          <a:xfrm>
            <a:off x="2286000" y="3429000"/>
            <a:ext cx="4572000" cy="168507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nSpc>
                <a:spcPct val="115000"/>
              </a:lnSpc>
              <a:spcAft>
                <a:spcPts val="0"/>
              </a:spcAft>
            </a:pPr>
            <a:r>
              <a:rPr lang="en-US" dirty="0">
                <a:solidFill>
                  <a:srgbClr val="000000"/>
                </a:solidFill>
                <a:latin typeface="Consolas" pitchFamily="49" charset="0"/>
                <a:ea typeface="Times New Roman"/>
                <a:cs typeface="Consolas" pitchFamily="49" charset="0"/>
              </a:rPr>
              <a:t>String s </a:t>
            </a:r>
            <a:r>
              <a:rPr lang="en-US" b="1" dirty="0">
                <a:solidFill>
                  <a:srgbClr val="0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a:t>
            </a:r>
            <a:r>
              <a:rPr lang="en-US" b="1" dirty="0">
                <a:solidFill>
                  <a:srgbClr val="0000FF"/>
                </a:solidFill>
                <a:latin typeface="Consolas" pitchFamily="49" charset="0"/>
                <a:ea typeface="Times New Roman"/>
                <a:cs typeface="Consolas" pitchFamily="49" charset="0"/>
              </a:rPr>
              <a:t>null</a:t>
            </a:r>
            <a:r>
              <a:rPr lang="en-US" b="1" dirty="0">
                <a:solidFill>
                  <a:srgbClr val="000080"/>
                </a:solidFill>
                <a:latin typeface="Consolas" pitchFamily="49" charset="0"/>
                <a:ea typeface="Times New Roman"/>
                <a:cs typeface="Consolas" pitchFamily="49" charset="0"/>
              </a:rPr>
              <a:t>;</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String</a:t>
            </a:r>
            <a:r>
              <a:rPr lang="en-US" b="1" dirty="0">
                <a:solidFill>
                  <a:srgbClr val="0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s </a:t>
            </a:r>
            <a:r>
              <a:rPr lang="en-US" b="1" dirty="0">
                <a:solidFill>
                  <a:srgbClr val="0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a:t>
            </a:r>
            <a:r>
              <a:rPr lang="en-US" dirty="0" err="1">
                <a:solidFill>
                  <a:srgbClr val="000000"/>
                </a:solidFill>
                <a:latin typeface="Consolas" pitchFamily="49" charset="0"/>
                <a:ea typeface="Times New Roman"/>
                <a:cs typeface="Consolas" pitchFamily="49" charset="0"/>
              </a:rPr>
              <a:t>abc</a:t>
            </a:r>
            <a:r>
              <a:rPr lang="en-US" dirty="0">
                <a:solidFill>
                  <a:srgbClr val="000000"/>
                </a:solidFill>
                <a:latin typeface="Consolas" pitchFamily="49" charset="0"/>
                <a:ea typeface="Times New Roman"/>
                <a:cs typeface="Consolas" pitchFamily="49" charset="0"/>
              </a:rPr>
              <a:t>“</a:t>
            </a:r>
            <a:r>
              <a:rPr lang="en-US" b="1" dirty="0">
                <a:solidFill>
                  <a:srgbClr val="000080"/>
                </a:solidFill>
                <a:latin typeface="Consolas" pitchFamily="49" charset="0"/>
                <a:ea typeface="Times New Roman"/>
                <a:cs typeface="Consolas" pitchFamily="49" charset="0"/>
              </a:rPr>
              <a:t>;</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spcAft>
                <a:spcPts val="0"/>
              </a:spcAft>
            </a:pPr>
            <a:r>
              <a:rPr lang="de-CH" strike="sngStrike" dirty="0">
                <a:solidFill>
                  <a:srgbClr val="FF0000"/>
                </a:solidFill>
                <a:latin typeface="Consolas" pitchFamily="49" charset="0"/>
                <a:ea typeface="Times New Roman"/>
                <a:cs typeface="Consolas" pitchFamily="49" charset="0"/>
              </a:rPr>
              <a:t>String</a:t>
            </a:r>
            <a:r>
              <a:rPr lang="de-CH" b="1" strike="sngStrike" dirty="0">
                <a:solidFill>
                  <a:srgbClr val="FF0000"/>
                </a:solidFill>
                <a:latin typeface="Consolas" pitchFamily="49" charset="0"/>
                <a:ea typeface="Times New Roman"/>
                <a:cs typeface="Consolas" pitchFamily="49" charset="0"/>
              </a:rPr>
              <a:t>!</a:t>
            </a:r>
            <a:r>
              <a:rPr lang="de-CH" strike="sngStrike" dirty="0">
                <a:solidFill>
                  <a:srgbClr val="FF0000"/>
                </a:solidFill>
                <a:latin typeface="Consolas" pitchFamily="49" charset="0"/>
                <a:ea typeface="Times New Roman"/>
                <a:cs typeface="Consolas" pitchFamily="49" charset="0"/>
              </a:rPr>
              <a:t> s </a:t>
            </a:r>
            <a:r>
              <a:rPr lang="de-CH" b="1" strike="sngStrike" dirty="0">
                <a:solidFill>
                  <a:srgbClr val="FF0000"/>
                </a:solidFill>
                <a:latin typeface="Consolas" pitchFamily="49" charset="0"/>
                <a:ea typeface="Times New Roman"/>
                <a:cs typeface="Consolas" pitchFamily="49" charset="0"/>
              </a:rPr>
              <a:t>=</a:t>
            </a:r>
            <a:r>
              <a:rPr lang="de-CH" strike="sngStrike" dirty="0">
                <a:solidFill>
                  <a:srgbClr val="FF0000"/>
                </a:solidFill>
                <a:latin typeface="Consolas" pitchFamily="49" charset="0"/>
                <a:ea typeface="Times New Roman"/>
                <a:cs typeface="Consolas" pitchFamily="49" charset="0"/>
              </a:rPr>
              <a:t> </a:t>
            </a:r>
            <a:r>
              <a:rPr lang="de-CH" b="1" strike="sngStrike" dirty="0">
                <a:solidFill>
                  <a:srgbClr val="FF0000"/>
                </a:solidFill>
                <a:latin typeface="Consolas" pitchFamily="49" charset="0"/>
                <a:ea typeface="Times New Roman"/>
                <a:cs typeface="Consolas" pitchFamily="49" charset="0"/>
              </a:rPr>
              <a:t>null;</a:t>
            </a:r>
            <a:endParaRPr lang="de-CH" sz="2400" strike="sngStrike" dirty="0">
              <a:solidFill>
                <a:srgbClr val="FF0000"/>
              </a:solidFill>
              <a:latin typeface="Consolas" pitchFamily="49" charset="0"/>
              <a:ea typeface="Times New Roman"/>
              <a:cs typeface="Consolas" pitchFamily="49" charset="0"/>
            </a:endParaRPr>
          </a:p>
        </p:txBody>
      </p:sp>
    </p:spTree>
    <p:extLst>
      <p:ext uri="{BB962C8B-B14F-4D97-AF65-F5344CB8AC3E}">
        <p14:creationId xmlns:p14="http://schemas.microsoft.com/office/powerpoint/2010/main" xmlns="" val="1973600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Other languages</a:t>
            </a:r>
            <a:r>
              <a:rPr lang="de-CH" dirty="0"/>
              <a:t>: JML</a:t>
            </a:r>
          </a:p>
        </p:txBody>
      </p:sp>
      <p:sp>
        <p:nvSpPr>
          <p:cNvPr id="3" name="Content Placeholder 2"/>
          <p:cNvSpPr>
            <a:spLocks noGrp="1"/>
          </p:cNvSpPr>
          <p:nvPr>
            <p:ph idx="1"/>
          </p:nvPr>
        </p:nvSpPr>
        <p:spPr/>
        <p:txBody>
          <a:bodyPr/>
          <a:lstStyle/>
          <a:p>
            <a:r>
              <a:rPr lang="en-US" dirty="0"/>
              <a:t>Research variant of Java</a:t>
            </a:r>
          </a:p>
          <a:p>
            <a:r>
              <a:rPr lang="en-US" dirty="0"/>
              <a:t>Adds contracts and non-null types (and more)</a:t>
            </a:r>
          </a:p>
          <a:p>
            <a:r>
              <a:rPr lang="en-US" dirty="0"/>
              <a:t>Types (except locals) are non-null per default</a:t>
            </a:r>
          </a:p>
          <a:p>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18</a:t>
            </a:fld>
            <a:endParaRPr lang="en-US" dirty="0"/>
          </a:p>
        </p:txBody>
      </p:sp>
      <p:sp>
        <p:nvSpPr>
          <p:cNvPr id="5" name="Rectangle 4"/>
          <p:cNvSpPr/>
          <p:nvPr/>
        </p:nvSpPr>
        <p:spPr>
          <a:xfrm>
            <a:off x="2286000" y="3429000"/>
            <a:ext cx="4572000" cy="168507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nSpc>
                <a:spcPct val="115000"/>
              </a:lnSpc>
              <a:spcAft>
                <a:spcPts val="0"/>
              </a:spcAft>
            </a:pPr>
            <a:r>
              <a:rPr lang="en-US" strike="sngStrike" dirty="0">
                <a:solidFill>
                  <a:srgbClr val="FF0000"/>
                </a:solidFill>
                <a:latin typeface="Consolas" pitchFamily="49" charset="0"/>
                <a:ea typeface="Times New Roman"/>
                <a:cs typeface="Consolas" pitchFamily="49" charset="0"/>
              </a:rPr>
              <a:t>String s </a:t>
            </a:r>
            <a:r>
              <a:rPr lang="en-US" b="1" strike="sngStrike" dirty="0">
                <a:solidFill>
                  <a:srgbClr val="FF0000"/>
                </a:solidFill>
                <a:latin typeface="Consolas" pitchFamily="49" charset="0"/>
                <a:ea typeface="Times New Roman"/>
                <a:cs typeface="Consolas" pitchFamily="49" charset="0"/>
              </a:rPr>
              <a:t>=</a:t>
            </a:r>
            <a:r>
              <a:rPr lang="en-US" strike="sngStrike" dirty="0">
                <a:solidFill>
                  <a:srgbClr val="FF0000"/>
                </a:solidFill>
                <a:latin typeface="Consolas" pitchFamily="49" charset="0"/>
                <a:ea typeface="Times New Roman"/>
                <a:cs typeface="Consolas" pitchFamily="49" charset="0"/>
              </a:rPr>
              <a:t> </a:t>
            </a:r>
            <a:r>
              <a:rPr lang="en-US" b="1" strike="sngStrike" dirty="0">
                <a:solidFill>
                  <a:srgbClr val="FF0000"/>
                </a:solidFill>
                <a:latin typeface="Consolas" pitchFamily="49" charset="0"/>
                <a:ea typeface="Times New Roman"/>
                <a:cs typeface="Consolas" pitchFamily="49" charset="0"/>
              </a:rPr>
              <a:t>null;</a:t>
            </a:r>
            <a:endParaRPr lang="de-CH" sz="2400" strike="sngStrike" dirty="0">
              <a:solidFill>
                <a:srgbClr val="FF0000"/>
              </a:solidFill>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spcAft>
                <a:spcPts val="0"/>
              </a:spcAft>
            </a:pPr>
            <a:r>
              <a:rPr lang="en-US" dirty="0" smtClean="0">
                <a:solidFill>
                  <a:srgbClr val="000000"/>
                </a:solidFill>
                <a:latin typeface="Consolas" pitchFamily="49" charset="0"/>
                <a:ea typeface="Times New Roman"/>
                <a:cs typeface="Consolas" pitchFamily="49" charset="0"/>
              </a:rPr>
              <a:t>String </a:t>
            </a:r>
            <a:r>
              <a:rPr lang="en-US" dirty="0">
                <a:solidFill>
                  <a:srgbClr val="000000"/>
                </a:solidFill>
                <a:latin typeface="Consolas" pitchFamily="49" charset="0"/>
                <a:ea typeface="Times New Roman"/>
                <a:cs typeface="Consolas" pitchFamily="49" charset="0"/>
              </a:rPr>
              <a:t>s </a:t>
            </a:r>
            <a:r>
              <a:rPr lang="en-US" b="1" dirty="0">
                <a:solidFill>
                  <a:srgbClr val="000080"/>
                </a:solidFill>
                <a:latin typeface="Consolas" pitchFamily="49" charset="0"/>
                <a:ea typeface="Times New Roman"/>
                <a:cs typeface="Consolas" pitchFamily="49" charset="0"/>
              </a:rPr>
              <a:t>=</a:t>
            </a:r>
            <a:r>
              <a:rPr lang="en-US" dirty="0">
                <a:solidFill>
                  <a:srgbClr val="000000"/>
                </a:solidFill>
                <a:latin typeface="Consolas" pitchFamily="49" charset="0"/>
                <a:ea typeface="Times New Roman"/>
                <a:cs typeface="Consolas" pitchFamily="49" charset="0"/>
              </a:rPr>
              <a:t> „</a:t>
            </a:r>
            <a:r>
              <a:rPr lang="en-US" dirty="0" err="1">
                <a:solidFill>
                  <a:srgbClr val="000000"/>
                </a:solidFill>
                <a:latin typeface="Consolas" pitchFamily="49" charset="0"/>
                <a:ea typeface="Times New Roman"/>
                <a:cs typeface="Consolas" pitchFamily="49" charset="0"/>
              </a:rPr>
              <a:t>abc</a:t>
            </a:r>
            <a:r>
              <a:rPr lang="en-US" dirty="0">
                <a:solidFill>
                  <a:srgbClr val="000000"/>
                </a:solidFill>
                <a:latin typeface="Consolas" pitchFamily="49" charset="0"/>
                <a:ea typeface="Times New Roman"/>
                <a:cs typeface="Consolas" pitchFamily="49" charset="0"/>
              </a:rPr>
              <a:t>“</a:t>
            </a:r>
            <a:r>
              <a:rPr lang="en-US" b="1" dirty="0">
                <a:solidFill>
                  <a:srgbClr val="000080"/>
                </a:solidFill>
                <a:latin typeface="Consolas" pitchFamily="49" charset="0"/>
                <a:ea typeface="Times New Roman"/>
                <a:cs typeface="Consolas" pitchFamily="49" charset="0"/>
              </a:rPr>
              <a:t>;</a:t>
            </a:r>
            <a:endParaRPr lang="de-CH" sz="2400" dirty="0">
              <a:latin typeface="Consolas" pitchFamily="49" charset="0"/>
              <a:ea typeface="Times New Roman"/>
              <a:cs typeface="Consolas" pitchFamily="49" charset="0"/>
            </a:endParaRPr>
          </a:p>
          <a:p>
            <a:pPr>
              <a:lnSpc>
                <a:spcPct val="115000"/>
              </a:lnSpc>
              <a:spcAft>
                <a:spcPts val="0"/>
              </a:spcAft>
            </a:pPr>
            <a:r>
              <a:rPr lang="en-US" dirty="0">
                <a:solidFill>
                  <a:srgbClr val="000000"/>
                </a:solidFill>
                <a:latin typeface="Consolas" pitchFamily="49" charset="0"/>
                <a:ea typeface="Times New Roman"/>
                <a:cs typeface="Consolas" pitchFamily="49" charset="0"/>
              </a:rPr>
              <a:t> </a:t>
            </a:r>
            <a:endParaRPr lang="de-CH" sz="2400" dirty="0">
              <a:latin typeface="Consolas" pitchFamily="49" charset="0"/>
              <a:ea typeface="Times New Roman"/>
              <a:cs typeface="Consolas" pitchFamily="49" charset="0"/>
            </a:endParaRPr>
          </a:p>
          <a:p>
            <a:pPr>
              <a:lnSpc>
                <a:spcPct val="115000"/>
              </a:lnSpc>
            </a:pPr>
            <a:r>
              <a:rPr lang="de-CH" dirty="0">
                <a:solidFill>
                  <a:schemeClr val="accent3">
                    <a:lumMod val="50000"/>
                  </a:schemeClr>
                </a:solidFill>
                <a:latin typeface="Consolas" pitchFamily="49" charset="0"/>
                <a:cs typeface="Consolas" pitchFamily="49" charset="0"/>
              </a:rPr>
              <a:t>/*@ nullable @*/</a:t>
            </a:r>
            <a:r>
              <a:rPr lang="de-CH" dirty="0">
                <a:latin typeface="Consolas" pitchFamily="49" charset="0"/>
                <a:cs typeface="Consolas" pitchFamily="49" charset="0"/>
              </a:rPr>
              <a:t> </a:t>
            </a:r>
            <a:r>
              <a:rPr lang="de-CH" dirty="0" smtClean="0">
                <a:solidFill>
                  <a:schemeClr val="tx1"/>
                </a:solidFill>
                <a:latin typeface="Consolas" pitchFamily="49" charset="0"/>
                <a:ea typeface="Times New Roman"/>
                <a:cs typeface="Consolas" pitchFamily="49" charset="0"/>
              </a:rPr>
              <a:t>String </a:t>
            </a:r>
            <a:r>
              <a:rPr lang="de-CH" dirty="0">
                <a:solidFill>
                  <a:schemeClr val="tx1"/>
                </a:solidFill>
                <a:latin typeface="Consolas" pitchFamily="49" charset="0"/>
                <a:ea typeface="Times New Roman"/>
                <a:cs typeface="Consolas" pitchFamily="49" charset="0"/>
              </a:rPr>
              <a:t>s </a:t>
            </a:r>
            <a:r>
              <a:rPr lang="en-US" b="1" dirty="0">
                <a:solidFill>
                  <a:srgbClr val="000080"/>
                </a:solidFill>
                <a:latin typeface="Consolas" pitchFamily="49" charset="0"/>
                <a:ea typeface="Times New Roman"/>
                <a:cs typeface="Consolas" pitchFamily="49" charset="0"/>
              </a:rPr>
              <a:t>=</a:t>
            </a:r>
            <a:r>
              <a:rPr lang="de-CH" dirty="0" smtClean="0">
                <a:solidFill>
                  <a:schemeClr val="tx1"/>
                </a:solidFill>
                <a:latin typeface="Consolas" pitchFamily="49" charset="0"/>
                <a:ea typeface="Times New Roman"/>
                <a:cs typeface="Consolas" pitchFamily="49" charset="0"/>
              </a:rPr>
              <a:t> </a:t>
            </a:r>
            <a:r>
              <a:rPr lang="de-CH" b="1" dirty="0" smtClean="0">
                <a:solidFill>
                  <a:srgbClr val="0000FF"/>
                </a:solidFill>
                <a:latin typeface="Consolas" pitchFamily="49" charset="0"/>
                <a:ea typeface="Times New Roman"/>
                <a:cs typeface="Consolas" pitchFamily="49" charset="0"/>
              </a:rPr>
              <a:t>null</a:t>
            </a:r>
            <a:r>
              <a:rPr lang="en-US" b="1" dirty="0" smtClean="0">
                <a:solidFill>
                  <a:srgbClr val="000080"/>
                </a:solidFill>
                <a:latin typeface="Consolas" pitchFamily="49" charset="0"/>
                <a:ea typeface="Times New Roman"/>
                <a:cs typeface="Consolas" pitchFamily="49" charset="0"/>
              </a:rPr>
              <a:t>;</a:t>
            </a:r>
            <a:endParaRPr lang="de-CH" sz="2400" dirty="0">
              <a:latin typeface="Consolas" pitchFamily="49" charset="0"/>
              <a:ea typeface="Times New Roman"/>
              <a:cs typeface="Consolas" pitchFamily="49" charset="0"/>
            </a:endParaRPr>
          </a:p>
        </p:txBody>
      </p:sp>
    </p:spTree>
    <p:extLst>
      <p:ext uri="{BB962C8B-B14F-4D97-AF65-F5344CB8AC3E}">
        <p14:creationId xmlns:p14="http://schemas.microsoft.com/office/powerpoint/2010/main" xmlns="" val="1945118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References</a:t>
            </a:r>
            <a:endParaRPr lang="de-CH" dirty="0"/>
          </a:p>
        </p:txBody>
      </p:sp>
      <p:sp>
        <p:nvSpPr>
          <p:cNvPr id="3" name="Content Placeholder 2"/>
          <p:cNvSpPr>
            <a:spLocks noGrp="1"/>
          </p:cNvSpPr>
          <p:nvPr>
            <p:ph idx="1"/>
          </p:nvPr>
        </p:nvSpPr>
        <p:spPr/>
        <p:txBody>
          <a:bodyPr/>
          <a:lstStyle/>
          <a:p>
            <a:r>
              <a:rPr lang="de-CH" dirty="0" smtClean="0"/>
              <a:t>Eiffel documentation on void-safety</a:t>
            </a:r>
          </a:p>
          <a:p>
            <a:pPr lvl="1"/>
            <a:r>
              <a:rPr lang="de-CH" sz="2000" dirty="0">
                <a:hlinkClick r:id="rId2"/>
              </a:rPr>
              <a:t>http://</a:t>
            </a:r>
            <a:r>
              <a:rPr lang="de-CH" sz="2000" dirty="0" smtClean="0">
                <a:hlinkClick r:id="rId2"/>
              </a:rPr>
              <a:t>docs.eiffel.com/book/method/void-safe-programming-eiffel</a:t>
            </a:r>
            <a:endParaRPr lang="de-CH" sz="2000" dirty="0"/>
          </a:p>
          <a:p>
            <a:r>
              <a:rPr lang="en-US" dirty="0"/>
              <a:t>Avoid a Void: The eradication of null dereferencing</a:t>
            </a:r>
            <a:endParaRPr lang="de-CH" dirty="0" smtClean="0"/>
          </a:p>
          <a:p>
            <a:pPr lvl="1"/>
            <a:r>
              <a:rPr lang="de-CH" dirty="0" smtClean="0">
                <a:hlinkClick r:id="rId3"/>
              </a:rPr>
              <a:t>http://s.eiffel.com/void_safety_paper</a:t>
            </a:r>
            <a:endParaRPr lang="de-CH" dirty="0" smtClean="0"/>
          </a:p>
          <a:p>
            <a:r>
              <a:rPr lang="de-CH" dirty="0" smtClean="0"/>
              <a:t>Targeted expressions</a:t>
            </a:r>
          </a:p>
          <a:p>
            <a:pPr lvl="1"/>
            <a:r>
              <a:rPr lang="de-CH" dirty="0" smtClean="0">
                <a:hlinkClick r:id="rId4"/>
              </a:rPr>
              <a:t>http://se.ethz.ch/~meyer/publications/online/targeted.pdf</a:t>
            </a:r>
            <a:endParaRPr lang="de-CH" dirty="0" smtClean="0"/>
          </a:p>
          <a:p>
            <a:endParaRPr lang="de-CH" dirty="0"/>
          </a:p>
          <a:p>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19</a:t>
            </a:fld>
            <a:endParaRPr lang="en-US" dirty="0"/>
          </a:p>
        </p:txBody>
      </p:sp>
    </p:spTree>
    <p:extLst>
      <p:ext uri="{BB962C8B-B14F-4D97-AF65-F5344CB8AC3E}">
        <p14:creationId xmlns:p14="http://schemas.microsoft.com/office/powerpoint/2010/main" xmlns="" val="143235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The inventor of null references</a:t>
            </a:r>
            <a:endParaRPr lang="de-CH" dirty="0"/>
          </a:p>
        </p:txBody>
      </p:sp>
      <p:sp>
        <p:nvSpPr>
          <p:cNvPr id="3" name="Content Placeholder 2"/>
          <p:cNvSpPr>
            <a:spLocks noGrp="1"/>
          </p:cNvSpPr>
          <p:nvPr>
            <p:ph idx="1"/>
          </p:nvPr>
        </p:nvSpPr>
        <p:spPr/>
        <p:txBody>
          <a:bodyPr>
            <a:normAutofit fontScale="92500"/>
          </a:bodyPr>
          <a:lstStyle/>
          <a:p>
            <a:pPr marL="0" indent="0" algn="just">
              <a:buNone/>
            </a:pPr>
            <a:r>
              <a:rPr lang="en-US" dirty="0"/>
              <a:t>I call it my billion-dollar mistake. It was the invention of the null reference in 1965. At that time, I was designing the first comprehensive  type system for references in an object oriented language (ALGOL W). My goal was to ensure that all use of references should be absolutely safe, with checking performed automatically by the compiler. But I couldn't resist the temptation to put in a null reference, simply because it was so easy to implement. This has led to innumerable errors, vulnerabilities, and system crashes, which have probably caused a billion dollars of pain and damage in the last forty years. </a:t>
            </a:r>
          </a:p>
          <a:p>
            <a:pPr marL="0" indent="0">
              <a:buNone/>
            </a:pPr>
            <a:r>
              <a:rPr lang="en-US" dirty="0"/>
              <a:t>					By Tony Hoare, 2009</a:t>
            </a:r>
          </a:p>
          <a:p>
            <a:pPr marL="0" indent="0">
              <a:buNone/>
            </a:pPr>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2</a:t>
            </a:fld>
            <a:endParaRPr lang="en-US" dirty="0"/>
          </a:p>
        </p:txBody>
      </p:sp>
    </p:spTree>
    <p:extLst>
      <p:ext uri="{BB962C8B-B14F-4D97-AF65-F5344CB8AC3E}">
        <p14:creationId xmlns:p14="http://schemas.microsoft.com/office/powerpoint/2010/main" xmlns="" val="354734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Problems of void-calls</a:t>
            </a:r>
            <a:endParaRPr lang="de-CH" dirty="0"/>
          </a:p>
        </p:txBody>
      </p:sp>
      <p:sp>
        <p:nvSpPr>
          <p:cNvPr id="3" name="Content Placeholder 2"/>
          <p:cNvSpPr>
            <a:spLocks noGrp="1"/>
          </p:cNvSpPr>
          <p:nvPr>
            <p:ph idx="1"/>
          </p:nvPr>
        </p:nvSpPr>
        <p:spPr/>
        <p:txBody>
          <a:bodyPr/>
          <a:lstStyle/>
          <a:p>
            <a:r>
              <a:rPr lang="de-CH" dirty="0" smtClean="0"/>
              <a:t>Entities are either</a:t>
            </a:r>
          </a:p>
          <a:p>
            <a:pPr lvl="1"/>
            <a:r>
              <a:rPr lang="de-CH" dirty="0" smtClean="0"/>
              <a:t>Attached: referencing a valid object</a:t>
            </a:r>
          </a:p>
          <a:p>
            <a:pPr lvl="1"/>
            <a:r>
              <a:rPr lang="de-CH" dirty="0" smtClean="0"/>
              <a:t>Detached: Void (or null)</a:t>
            </a:r>
          </a:p>
          <a:p>
            <a:r>
              <a:rPr lang="de-CH" dirty="0" smtClean="0"/>
              <a:t>Calls on detached entities cause a runtime error</a:t>
            </a:r>
          </a:p>
          <a:p>
            <a:r>
              <a:rPr lang="de-CH" dirty="0" smtClean="0"/>
              <a:t>Runtime errors are bad...</a:t>
            </a:r>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3</a:t>
            </a:fld>
            <a:endParaRPr lang="en-US" dirty="0"/>
          </a:p>
        </p:txBody>
      </p:sp>
      <p:sp>
        <p:nvSpPr>
          <p:cNvPr id="5" name="Rounded Rectangle 4"/>
          <p:cNvSpPr/>
          <p:nvPr/>
        </p:nvSpPr>
        <p:spPr>
          <a:xfrm>
            <a:off x="1714500" y="4191000"/>
            <a:ext cx="5715000" cy="685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CH" sz="2800" dirty="0" smtClean="0"/>
              <a:t>How can we prevent this problem?</a:t>
            </a:r>
            <a:endParaRPr lang="de-CH" sz="2800" dirty="0"/>
          </a:p>
        </p:txBody>
      </p:sp>
    </p:spTree>
    <p:extLst>
      <p:ext uri="{BB962C8B-B14F-4D97-AF65-F5344CB8AC3E}">
        <p14:creationId xmlns:p14="http://schemas.microsoft.com/office/powerpoint/2010/main" xmlns="" val="365451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Solution to void-calls</a:t>
            </a:r>
            <a:endParaRPr lang="de-CH" dirty="0"/>
          </a:p>
        </p:txBody>
      </p:sp>
      <p:sp>
        <p:nvSpPr>
          <p:cNvPr id="3" name="Content Placeholder 2"/>
          <p:cNvSpPr>
            <a:spLocks noGrp="1"/>
          </p:cNvSpPr>
          <p:nvPr>
            <p:ph idx="1"/>
          </p:nvPr>
        </p:nvSpPr>
        <p:spPr/>
        <p:txBody>
          <a:bodyPr/>
          <a:lstStyle/>
          <a:p>
            <a:endParaRPr lang="de-CH" dirty="0" smtClean="0"/>
          </a:p>
          <a:p>
            <a:endParaRPr lang="de-CH" dirty="0"/>
          </a:p>
          <a:p>
            <a:endParaRPr lang="de-CH" dirty="0" smtClean="0"/>
          </a:p>
          <a:p>
            <a:r>
              <a:rPr lang="de-CH" dirty="0" smtClean="0"/>
              <a:t>Statically attached: Checked at compile-time</a:t>
            </a:r>
          </a:p>
          <a:p>
            <a:r>
              <a:rPr lang="de-CH" dirty="0" smtClean="0"/>
              <a:t>Dynamically attached: Attached at runtime</a:t>
            </a:r>
          </a:p>
          <a:p>
            <a:endParaRPr lang="de-CH" dirty="0"/>
          </a:p>
          <a:p>
            <a:r>
              <a:rPr lang="de-CH" dirty="0" smtClean="0"/>
              <a:t>Consistency:</a:t>
            </a:r>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4</a:t>
            </a:fld>
            <a:endParaRPr lang="en-US" dirty="0"/>
          </a:p>
        </p:txBody>
      </p:sp>
      <p:sp>
        <p:nvSpPr>
          <p:cNvPr id="5" name="Rounded Rectangle 4"/>
          <p:cNvSpPr/>
          <p:nvPr/>
        </p:nvSpPr>
        <p:spPr>
          <a:xfrm>
            <a:off x="2276475" y="1295400"/>
            <a:ext cx="4648200" cy="1143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CH" sz="2800" dirty="0" smtClean="0"/>
              <a:t>A call </a:t>
            </a:r>
            <a:r>
              <a:rPr lang="de-CH" sz="2800" i="1" dirty="0" smtClean="0">
                <a:solidFill>
                  <a:schemeClr val="accent1">
                    <a:lumMod val="75000"/>
                  </a:schemeClr>
                </a:solidFill>
                <a:cs typeface="Consolas" pitchFamily="49" charset="0"/>
              </a:rPr>
              <a:t>f.x (...)</a:t>
            </a:r>
            <a:r>
              <a:rPr lang="de-CH" sz="2800" dirty="0" smtClean="0"/>
              <a:t> is only allowed,</a:t>
            </a:r>
            <a:br>
              <a:rPr lang="de-CH" sz="2800" dirty="0" smtClean="0"/>
            </a:br>
            <a:r>
              <a:rPr lang="de-CH" sz="2800" dirty="0" smtClean="0"/>
              <a:t>if </a:t>
            </a:r>
            <a:r>
              <a:rPr lang="de-CH" sz="2800" i="1" dirty="0" smtClean="0">
                <a:solidFill>
                  <a:schemeClr val="accent1">
                    <a:lumMod val="75000"/>
                  </a:schemeClr>
                </a:solidFill>
              </a:rPr>
              <a:t>f</a:t>
            </a:r>
            <a:r>
              <a:rPr lang="de-CH" sz="2800" dirty="0" smtClean="0"/>
              <a:t> is statically attached.</a:t>
            </a:r>
            <a:endParaRPr lang="de-CH" sz="2800" dirty="0"/>
          </a:p>
        </p:txBody>
      </p:sp>
      <p:sp>
        <p:nvSpPr>
          <p:cNvPr id="6" name="Rounded Rectangle 5"/>
          <p:cNvSpPr/>
          <p:nvPr/>
        </p:nvSpPr>
        <p:spPr>
          <a:xfrm>
            <a:off x="1600200" y="4800600"/>
            <a:ext cx="59436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CH" sz="2400" dirty="0" smtClean="0"/>
              <a:t>If </a:t>
            </a:r>
            <a:r>
              <a:rPr lang="de-CH" sz="2400" i="1" dirty="0" smtClean="0">
                <a:solidFill>
                  <a:schemeClr val="accent1">
                    <a:lumMod val="75000"/>
                  </a:schemeClr>
                </a:solidFill>
              </a:rPr>
              <a:t>f</a:t>
            </a:r>
            <a:r>
              <a:rPr lang="de-CH" sz="2400" dirty="0" smtClean="0"/>
              <a:t> is statically attached, its possible runtime values are dynamically attached.</a:t>
            </a:r>
            <a:endParaRPr lang="de-CH" sz="2400" dirty="0"/>
          </a:p>
        </p:txBody>
      </p:sp>
    </p:spTree>
    <p:extLst>
      <p:ext uri="{BB962C8B-B14F-4D97-AF65-F5344CB8AC3E}">
        <p14:creationId xmlns:p14="http://schemas.microsoft.com/office/powerpoint/2010/main" xmlns="" val="61324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Statically attached entities</a:t>
            </a:r>
          </a:p>
        </p:txBody>
      </p:sp>
      <p:sp>
        <p:nvSpPr>
          <p:cNvPr id="3" name="Content Placeholder 2"/>
          <p:cNvSpPr>
            <a:spLocks noGrp="1"/>
          </p:cNvSpPr>
          <p:nvPr>
            <p:ph idx="1"/>
          </p:nvPr>
        </p:nvSpPr>
        <p:spPr/>
        <p:txBody>
          <a:bodyPr>
            <a:normAutofit/>
          </a:bodyPr>
          <a:lstStyle/>
          <a:p>
            <a:r>
              <a:rPr lang="en-US" dirty="0"/>
              <a:t>Attached </a:t>
            </a:r>
            <a:r>
              <a:rPr lang="en-US" dirty="0" smtClean="0"/>
              <a:t>types</a:t>
            </a:r>
          </a:p>
          <a:p>
            <a:pPr lvl="1"/>
            <a:r>
              <a:rPr lang="en-US" dirty="0" smtClean="0"/>
              <a:t>Reference types that cannot be </a:t>
            </a:r>
            <a:r>
              <a:rPr lang="en-US" b="1" dirty="0" smtClean="0">
                <a:solidFill>
                  <a:srgbClr val="0080FF"/>
                </a:solidFill>
                <a:latin typeface="Consolas" pitchFamily="49" charset="0"/>
                <a:ea typeface="Times New Roman"/>
                <a:cs typeface="Consolas" pitchFamily="49" charset="0"/>
              </a:rPr>
              <a:t>Void</a:t>
            </a:r>
            <a:endParaRPr lang="en-US" dirty="0" smtClean="0"/>
          </a:p>
          <a:p>
            <a:pPr lvl="1"/>
            <a:r>
              <a:rPr lang="en-US" dirty="0" smtClean="0">
                <a:solidFill>
                  <a:srgbClr val="0080FF"/>
                </a:solidFill>
                <a:latin typeface="Consolas" pitchFamily="49" charset="0"/>
                <a:cs typeface="Consolas" pitchFamily="49" charset="0"/>
              </a:rPr>
              <a:t>x</a:t>
            </a:r>
            <a:r>
              <a:rPr lang="en-US" b="1" dirty="0">
                <a:solidFill>
                  <a:srgbClr val="400080"/>
                </a:solidFill>
                <a:latin typeface="Consolas" pitchFamily="49" charset="0"/>
                <a:ea typeface="Times New Roman"/>
                <a:cs typeface="Consolas" pitchFamily="49" charset="0"/>
              </a:rPr>
              <a:t>:</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attached</a:t>
            </a:r>
            <a:r>
              <a:rPr lang="en-US" dirty="0">
                <a:latin typeface="Consolas" pitchFamily="49" charset="0"/>
                <a:cs typeface="Consolas" pitchFamily="49" charset="0"/>
              </a:rPr>
              <a:t> </a:t>
            </a:r>
            <a:r>
              <a:rPr lang="en-US" dirty="0" smtClean="0">
                <a:solidFill>
                  <a:srgbClr val="0000FF"/>
                </a:solidFill>
                <a:latin typeface="Consolas" pitchFamily="49" charset="0"/>
                <a:ea typeface="Times New Roman"/>
                <a:cs typeface="Consolas" pitchFamily="49" charset="0"/>
              </a:rPr>
              <a:t>STRING</a:t>
            </a:r>
            <a:endParaRPr lang="en-US" dirty="0">
              <a:solidFill>
                <a:srgbClr val="0000FF"/>
              </a:solidFill>
              <a:latin typeface="Consolas" pitchFamily="49" charset="0"/>
              <a:ea typeface="Times New Roman"/>
              <a:cs typeface="Consolas" pitchFamily="49" charset="0"/>
            </a:endParaRPr>
          </a:p>
          <a:p>
            <a:r>
              <a:rPr lang="en-US" dirty="0" smtClean="0"/>
              <a:t>Certified </a:t>
            </a:r>
            <a:r>
              <a:rPr lang="en-US" dirty="0"/>
              <a:t>attachment patterns (CAP)</a:t>
            </a:r>
          </a:p>
          <a:p>
            <a:pPr lvl="1"/>
            <a:r>
              <a:rPr lang="en-US" dirty="0"/>
              <a:t>Code pattern where attachment is guaranteed</a:t>
            </a:r>
          </a:p>
          <a:p>
            <a:pPr lvl="1"/>
            <a:r>
              <a:rPr lang="en-US" b="1" dirty="0">
                <a:solidFill>
                  <a:srgbClr val="000080"/>
                </a:solidFill>
                <a:latin typeface="Consolas" pitchFamily="49" charset="0"/>
                <a:ea typeface="Times New Roman"/>
                <a:cs typeface="Consolas" pitchFamily="49" charset="0"/>
              </a:rPr>
              <a:t>if</a:t>
            </a:r>
            <a:r>
              <a:rPr lang="en-US" dirty="0">
                <a:latin typeface="Consolas" pitchFamily="49" charset="0"/>
                <a:cs typeface="Consolas" pitchFamily="49" charset="0"/>
              </a:rPr>
              <a:t> </a:t>
            </a:r>
            <a:r>
              <a:rPr lang="en-US" dirty="0">
                <a:solidFill>
                  <a:srgbClr val="0080FF"/>
                </a:solidFill>
                <a:latin typeface="Consolas" pitchFamily="49" charset="0"/>
                <a:cs typeface="Consolas" pitchFamily="49" charset="0"/>
              </a:rPr>
              <a:t>x</a:t>
            </a:r>
            <a:r>
              <a:rPr lang="en-US" dirty="0">
                <a:latin typeface="Consolas" pitchFamily="49" charset="0"/>
                <a:cs typeface="Consolas" pitchFamily="49" charset="0"/>
              </a:rPr>
              <a:t> </a:t>
            </a:r>
            <a:r>
              <a:rPr lang="en-US" b="1" dirty="0">
                <a:solidFill>
                  <a:srgbClr val="400080"/>
                </a:solidFill>
                <a:latin typeface="Consolas" pitchFamily="49" charset="0"/>
                <a:ea typeface="Times New Roman"/>
                <a:cs typeface="Consolas" pitchFamily="49" charset="0"/>
              </a:rPr>
              <a:t>/=</a:t>
            </a:r>
            <a:r>
              <a:rPr lang="en-US" dirty="0">
                <a:latin typeface="Consolas" pitchFamily="49" charset="0"/>
                <a:cs typeface="Consolas" pitchFamily="49" charset="0"/>
              </a:rPr>
              <a:t> </a:t>
            </a:r>
            <a:r>
              <a:rPr lang="en-US" b="1" dirty="0">
                <a:solidFill>
                  <a:srgbClr val="0080FF"/>
                </a:solidFill>
                <a:latin typeface="Consolas" pitchFamily="49" charset="0"/>
                <a:ea typeface="Times New Roman"/>
                <a:cs typeface="Consolas" pitchFamily="49" charset="0"/>
              </a:rPr>
              <a:t>Void</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then</a:t>
            </a:r>
            <a:r>
              <a:rPr lang="en-US" dirty="0">
                <a:latin typeface="Consolas" pitchFamily="49" charset="0"/>
                <a:cs typeface="Consolas" pitchFamily="49" charset="0"/>
              </a:rPr>
              <a:t> </a:t>
            </a:r>
            <a:r>
              <a:rPr lang="en-US" dirty="0" err="1">
                <a:solidFill>
                  <a:srgbClr val="0080FF"/>
                </a:solidFill>
                <a:latin typeface="Consolas" pitchFamily="49" charset="0"/>
                <a:cs typeface="Consolas" pitchFamily="49" charset="0"/>
              </a:rPr>
              <a:t>x</a:t>
            </a:r>
            <a:r>
              <a:rPr lang="en-US" b="1" dirty="0" err="1">
                <a:solidFill>
                  <a:srgbClr val="400080"/>
                </a:solidFill>
                <a:latin typeface="Consolas" pitchFamily="49" charset="0"/>
                <a:ea typeface="Times New Roman"/>
                <a:cs typeface="Consolas" pitchFamily="49" charset="0"/>
              </a:rPr>
              <a:t>.</a:t>
            </a:r>
            <a:r>
              <a:rPr lang="en-US" dirty="0" err="1">
                <a:solidFill>
                  <a:srgbClr val="0080FF"/>
                </a:solidFill>
                <a:latin typeface="Consolas" pitchFamily="49" charset="0"/>
                <a:cs typeface="Consolas" pitchFamily="49" charset="0"/>
              </a:rPr>
              <a:t>f</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end</a:t>
            </a:r>
            <a:r>
              <a:rPr lang="en-US" dirty="0">
                <a:latin typeface="Consolas" pitchFamily="49" charset="0"/>
                <a:cs typeface="Consolas" pitchFamily="49" charset="0"/>
              </a:rPr>
              <a:t>    </a:t>
            </a:r>
            <a:r>
              <a:rPr lang="en-US" dirty="0"/>
              <a:t>(where x is a local)</a:t>
            </a:r>
          </a:p>
          <a:p>
            <a:r>
              <a:rPr lang="en-US" dirty="0" smtClean="0"/>
              <a:t>Object </a:t>
            </a:r>
            <a:r>
              <a:rPr lang="en-US" dirty="0"/>
              <a:t>test</a:t>
            </a:r>
          </a:p>
          <a:p>
            <a:pPr lvl="1"/>
            <a:r>
              <a:rPr lang="en-US" dirty="0"/>
              <a:t>Assign result of arbitrary expression to a local</a:t>
            </a:r>
          </a:p>
          <a:p>
            <a:pPr lvl="1"/>
            <a:r>
              <a:rPr lang="en-US" dirty="0"/>
              <a:t>Boolean value indicating if result is attached</a:t>
            </a:r>
          </a:p>
          <a:p>
            <a:pPr lvl="1"/>
            <a:r>
              <a:rPr lang="en-US" b="1" dirty="0">
                <a:solidFill>
                  <a:srgbClr val="000080"/>
                </a:solidFill>
                <a:latin typeface="Consolas" pitchFamily="49" charset="0"/>
                <a:ea typeface="Times New Roman"/>
                <a:cs typeface="Consolas" pitchFamily="49" charset="0"/>
              </a:rPr>
              <a:t>if</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attached</a:t>
            </a:r>
            <a:r>
              <a:rPr lang="en-US" dirty="0">
                <a:latin typeface="Consolas" pitchFamily="49" charset="0"/>
                <a:cs typeface="Consolas" pitchFamily="49" charset="0"/>
              </a:rPr>
              <a:t> </a:t>
            </a:r>
            <a:r>
              <a:rPr lang="en-US" dirty="0">
                <a:solidFill>
                  <a:srgbClr val="0080FF"/>
                </a:solidFill>
                <a:latin typeface="Consolas" pitchFamily="49" charset="0"/>
                <a:cs typeface="Consolas" pitchFamily="49" charset="0"/>
              </a:rPr>
              <a:t>x</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as</a:t>
            </a:r>
            <a:r>
              <a:rPr lang="en-US" dirty="0">
                <a:latin typeface="Consolas" pitchFamily="49" charset="0"/>
                <a:cs typeface="Consolas" pitchFamily="49" charset="0"/>
              </a:rPr>
              <a:t> </a:t>
            </a:r>
            <a:r>
              <a:rPr lang="en-US" dirty="0">
                <a:solidFill>
                  <a:srgbClr val="0080FF"/>
                </a:solidFill>
                <a:latin typeface="Consolas" pitchFamily="49" charset="0"/>
                <a:cs typeface="Consolas" pitchFamily="49" charset="0"/>
              </a:rPr>
              <a:t>l</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then</a:t>
            </a:r>
            <a:r>
              <a:rPr lang="en-US" dirty="0">
                <a:latin typeface="Consolas" pitchFamily="49" charset="0"/>
                <a:cs typeface="Consolas" pitchFamily="49" charset="0"/>
              </a:rPr>
              <a:t> </a:t>
            </a:r>
            <a:r>
              <a:rPr lang="en-US" dirty="0" err="1">
                <a:solidFill>
                  <a:srgbClr val="0080FF"/>
                </a:solidFill>
                <a:latin typeface="Consolas" pitchFamily="49" charset="0"/>
                <a:cs typeface="Consolas" pitchFamily="49" charset="0"/>
              </a:rPr>
              <a:t>l</a:t>
            </a:r>
            <a:r>
              <a:rPr lang="en-US" b="1" dirty="0" err="1">
                <a:solidFill>
                  <a:srgbClr val="400080"/>
                </a:solidFill>
                <a:latin typeface="Consolas" pitchFamily="49" charset="0"/>
                <a:ea typeface="Times New Roman"/>
                <a:cs typeface="Consolas" pitchFamily="49" charset="0"/>
              </a:rPr>
              <a:t>.</a:t>
            </a:r>
            <a:r>
              <a:rPr lang="en-US" dirty="0" err="1">
                <a:solidFill>
                  <a:srgbClr val="0080FF"/>
                </a:solidFill>
                <a:latin typeface="Consolas" pitchFamily="49" charset="0"/>
                <a:cs typeface="Consolas" pitchFamily="49" charset="0"/>
              </a:rPr>
              <a:t>f</a:t>
            </a:r>
            <a:r>
              <a:rPr lang="en-US" dirty="0">
                <a:latin typeface="Consolas" pitchFamily="49" charset="0"/>
                <a:cs typeface="Consolas" pitchFamily="49" charset="0"/>
              </a:rPr>
              <a:t> </a:t>
            </a:r>
            <a:r>
              <a:rPr lang="en-US" b="1" dirty="0" smtClean="0">
                <a:solidFill>
                  <a:srgbClr val="000080"/>
                </a:solidFill>
                <a:latin typeface="Consolas" pitchFamily="49" charset="0"/>
                <a:ea typeface="Times New Roman"/>
                <a:cs typeface="Consolas" pitchFamily="49" charset="0"/>
              </a:rPr>
              <a:t>end</a:t>
            </a:r>
            <a:endParaRPr lang="en-US" b="1" dirty="0">
              <a:solidFill>
                <a:srgbClr val="000080"/>
              </a:solidFill>
              <a:latin typeface="Consolas" pitchFamily="49" charset="0"/>
              <a:ea typeface="Times New Roman"/>
              <a:cs typeface="Consolas" pitchFamily="49" charset="0"/>
            </a:endParaRPr>
          </a:p>
        </p:txBody>
      </p:sp>
      <p:sp>
        <p:nvSpPr>
          <p:cNvPr id="4" name="Slide Number Placeholder 3"/>
          <p:cNvSpPr>
            <a:spLocks noGrp="1"/>
          </p:cNvSpPr>
          <p:nvPr>
            <p:ph type="sldNum" sz="quarter" idx="12"/>
          </p:nvPr>
        </p:nvSpPr>
        <p:spPr/>
        <p:txBody>
          <a:bodyPr/>
          <a:lstStyle/>
          <a:p>
            <a:fld id="{EC62F221-C054-49AD-88D6-39AFBA08DDE5}" type="slidenum">
              <a:rPr lang="en-US" smtClean="0"/>
              <a:pPr/>
              <a:t>5</a:t>
            </a:fld>
            <a:endParaRPr lang="en-US" dirty="0"/>
          </a:p>
        </p:txBody>
      </p:sp>
    </p:spTree>
    <p:extLst>
      <p:ext uri="{BB962C8B-B14F-4D97-AF65-F5344CB8AC3E}">
        <p14:creationId xmlns:p14="http://schemas.microsoft.com/office/powerpoint/2010/main" xmlns="" val="394597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Attached types</a:t>
            </a:r>
          </a:p>
        </p:txBody>
      </p:sp>
      <p:sp>
        <p:nvSpPr>
          <p:cNvPr id="3" name="Content Placeholder 2"/>
          <p:cNvSpPr>
            <a:spLocks noGrp="1"/>
          </p:cNvSpPr>
          <p:nvPr>
            <p:ph idx="1"/>
          </p:nvPr>
        </p:nvSpPr>
        <p:spPr/>
        <p:txBody>
          <a:bodyPr>
            <a:normAutofit fontScale="92500"/>
          </a:bodyPr>
          <a:lstStyle/>
          <a:p>
            <a:r>
              <a:rPr lang="en-US" dirty="0"/>
              <a:t>Can declare type of entities as attached or detachable</a:t>
            </a:r>
          </a:p>
          <a:p>
            <a:pPr lvl="1"/>
            <a:r>
              <a:rPr lang="en-US" dirty="0" err="1" smtClean="0">
                <a:solidFill>
                  <a:srgbClr val="0080FF"/>
                </a:solidFill>
                <a:latin typeface="Consolas" pitchFamily="49" charset="0"/>
                <a:cs typeface="Consolas" pitchFamily="49" charset="0"/>
              </a:rPr>
              <a:t>att</a:t>
            </a:r>
            <a:r>
              <a:rPr lang="en-US" dirty="0" smtClean="0">
                <a:latin typeface="Consolas" pitchFamily="49" charset="0"/>
                <a:cs typeface="Consolas" pitchFamily="49" charset="0"/>
              </a:rPr>
              <a:t>: </a:t>
            </a:r>
            <a:r>
              <a:rPr lang="en-US" b="1" dirty="0" smtClean="0">
                <a:solidFill>
                  <a:srgbClr val="000080"/>
                </a:solidFill>
                <a:latin typeface="Consolas" pitchFamily="49" charset="0"/>
                <a:ea typeface="Times New Roman"/>
                <a:cs typeface="Consolas" pitchFamily="49" charset="0"/>
              </a:rPr>
              <a:t>attached</a:t>
            </a:r>
            <a:r>
              <a:rPr lang="en-US" dirty="0" smtClean="0">
                <a:latin typeface="Consolas" pitchFamily="49" charset="0"/>
                <a:cs typeface="Consolas" pitchFamily="49" charset="0"/>
              </a:rPr>
              <a:t> </a:t>
            </a:r>
            <a:r>
              <a:rPr lang="en-US" dirty="0" smtClean="0">
                <a:solidFill>
                  <a:srgbClr val="0000FF"/>
                </a:solidFill>
                <a:latin typeface="Consolas" pitchFamily="49" charset="0"/>
                <a:ea typeface="Times New Roman"/>
                <a:cs typeface="Consolas" pitchFamily="49" charset="0"/>
              </a:rPr>
              <a:t>STRING</a:t>
            </a:r>
          </a:p>
          <a:p>
            <a:pPr lvl="1"/>
            <a:r>
              <a:rPr lang="en-US" dirty="0" err="1" smtClean="0">
                <a:solidFill>
                  <a:srgbClr val="0080FF"/>
                </a:solidFill>
                <a:latin typeface="Consolas" pitchFamily="49" charset="0"/>
                <a:cs typeface="Consolas" pitchFamily="49" charset="0"/>
              </a:rPr>
              <a:t>det</a:t>
            </a:r>
            <a:r>
              <a:rPr lang="en-US" dirty="0">
                <a:latin typeface="Consolas" pitchFamily="49" charset="0"/>
                <a:cs typeface="Consolas" pitchFamily="49" charset="0"/>
              </a:rPr>
              <a:t>: </a:t>
            </a:r>
            <a:r>
              <a:rPr lang="en-US" b="1" dirty="0">
                <a:solidFill>
                  <a:srgbClr val="000080"/>
                </a:solidFill>
                <a:latin typeface="Consolas" pitchFamily="49" charset="0"/>
                <a:ea typeface="Times New Roman"/>
                <a:cs typeface="Consolas" pitchFamily="49" charset="0"/>
              </a:rPr>
              <a:t>detachable</a:t>
            </a:r>
            <a:r>
              <a:rPr lang="en-US" dirty="0">
                <a:latin typeface="Consolas" pitchFamily="49" charset="0"/>
                <a:cs typeface="Consolas" pitchFamily="49" charset="0"/>
              </a:rPr>
              <a:t> </a:t>
            </a:r>
            <a:r>
              <a:rPr lang="en-US" dirty="0" smtClean="0">
                <a:solidFill>
                  <a:srgbClr val="0000FF"/>
                </a:solidFill>
                <a:latin typeface="Consolas" pitchFamily="49" charset="0"/>
                <a:ea typeface="Times New Roman"/>
                <a:cs typeface="Consolas" pitchFamily="49" charset="0"/>
              </a:rPr>
              <a:t>STRING</a:t>
            </a:r>
          </a:p>
          <a:p>
            <a:r>
              <a:rPr lang="en-US" dirty="0" smtClean="0"/>
              <a:t>Attached types</a:t>
            </a:r>
          </a:p>
          <a:p>
            <a:pPr lvl="1"/>
            <a:r>
              <a:rPr lang="en-US" dirty="0" smtClean="0"/>
              <a:t>Can </a:t>
            </a:r>
            <a:r>
              <a:rPr lang="en-US" dirty="0"/>
              <a:t>call features: </a:t>
            </a:r>
            <a:r>
              <a:rPr lang="en-US" dirty="0" err="1">
                <a:solidFill>
                  <a:srgbClr val="0080FF"/>
                </a:solidFill>
                <a:latin typeface="Consolas" pitchFamily="49" charset="0"/>
                <a:cs typeface="Consolas" pitchFamily="49" charset="0"/>
              </a:rPr>
              <a:t>att</a:t>
            </a:r>
            <a:r>
              <a:rPr lang="en-US" b="1" dirty="0" err="1">
                <a:solidFill>
                  <a:srgbClr val="400080"/>
                </a:solidFill>
                <a:latin typeface="Consolas"/>
                <a:ea typeface="Times New Roman"/>
                <a:cs typeface="Times New Roman"/>
              </a:rPr>
              <a:t>.</a:t>
            </a:r>
            <a:r>
              <a:rPr lang="en-US" dirty="0" err="1">
                <a:solidFill>
                  <a:srgbClr val="0080FF"/>
                </a:solidFill>
                <a:latin typeface="Consolas" pitchFamily="49" charset="0"/>
                <a:cs typeface="Consolas" pitchFamily="49" charset="0"/>
              </a:rPr>
              <a:t>to_upper</a:t>
            </a:r>
            <a:endParaRPr lang="en-US" dirty="0">
              <a:solidFill>
                <a:srgbClr val="0080FF"/>
              </a:solidFill>
              <a:latin typeface="Consolas" pitchFamily="49" charset="0"/>
              <a:cs typeface="Consolas" pitchFamily="49" charset="0"/>
            </a:endParaRPr>
          </a:p>
          <a:p>
            <a:pPr lvl="1"/>
            <a:r>
              <a:rPr lang="en-US" dirty="0"/>
              <a:t>Can be assign to detachable: </a:t>
            </a:r>
            <a:r>
              <a:rPr lang="en-US" dirty="0" err="1">
                <a:solidFill>
                  <a:srgbClr val="0080FF"/>
                </a:solidFill>
                <a:latin typeface="Consolas" pitchFamily="49" charset="0"/>
                <a:cs typeface="Consolas" pitchFamily="49" charset="0"/>
              </a:rPr>
              <a:t>det</a:t>
            </a:r>
            <a:r>
              <a:rPr lang="en-US" dirty="0">
                <a:latin typeface="Consolas" pitchFamily="49" charset="0"/>
                <a:cs typeface="Consolas" pitchFamily="49" charset="0"/>
              </a:rPr>
              <a:t> </a:t>
            </a:r>
            <a:r>
              <a:rPr lang="en-US" b="1" dirty="0">
                <a:solidFill>
                  <a:srgbClr val="400080"/>
                </a:solidFill>
                <a:latin typeface="Consolas"/>
                <a:ea typeface="Times New Roman"/>
                <a:cs typeface="Times New Roman"/>
              </a:rPr>
              <a:t>:=</a:t>
            </a:r>
            <a:r>
              <a:rPr lang="en-US" dirty="0">
                <a:latin typeface="Consolas" pitchFamily="49" charset="0"/>
                <a:cs typeface="Consolas" pitchFamily="49" charset="0"/>
              </a:rPr>
              <a:t> </a:t>
            </a:r>
            <a:r>
              <a:rPr lang="en-US" dirty="0" err="1">
                <a:solidFill>
                  <a:srgbClr val="0080FF"/>
                </a:solidFill>
                <a:latin typeface="Consolas" pitchFamily="49" charset="0"/>
                <a:cs typeface="Consolas" pitchFamily="49" charset="0"/>
              </a:rPr>
              <a:t>att</a:t>
            </a:r>
            <a:endParaRPr lang="en-US" dirty="0">
              <a:solidFill>
                <a:srgbClr val="0080FF"/>
              </a:solidFill>
              <a:latin typeface="Consolas" pitchFamily="49" charset="0"/>
              <a:cs typeface="Consolas" pitchFamily="49" charset="0"/>
            </a:endParaRPr>
          </a:p>
          <a:p>
            <a:pPr lvl="1"/>
            <a:r>
              <a:rPr lang="en-US" dirty="0"/>
              <a:t>Cannot be set to void: </a:t>
            </a:r>
            <a:r>
              <a:rPr lang="en-US" strike="sngStrike" dirty="0" err="1">
                <a:solidFill>
                  <a:srgbClr val="FF0000"/>
                </a:solidFill>
                <a:latin typeface="Consolas" pitchFamily="49" charset="0"/>
                <a:cs typeface="Consolas" pitchFamily="49" charset="0"/>
              </a:rPr>
              <a:t>att</a:t>
            </a:r>
            <a:r>
              <a:rPr lang="en-US" strike="sngStrike" dirty="0">
                <a:solidFill>
                  <a:srgbClr val="FF0000"/>
                </a:solidFill>
                <a:latin typeface="Consolas" pitchFamily="49" charset="0"/>
                <a:cs typeface="Consolas" pitchFamily="49" charset="0"/>
              </a:rPr>
              <a:t> := </a:t>
            </a:r>
            <a:r>
              <a:rPr lang="en-US" b="1" strike="sngStrike" dirty="0">
                <a:solidFill>
                  <a:srgbClr val="FF0000"/>
                </a:solidFill>
                <a:latin typeface="Consolas" pitchFamily="49" charset="0"/>
                <a:ea typeface="Times New Roman"/>
                <a:cs typeface="Consolas" pitchFamily="49" charset="0"/>
              </a:rPr>
              <a:t>Void</a:t>
            </a:r>
          </a:p>
          <a:p>
            <a:r>
              <a:rPr lang="en-US" dirty="0" smtClean="0"/>
              <a:t>Detachable </a:t>
            </a:r>
            <a:r>
              <a:rPr lang="en-US" dirty="0"/>
              <a:t>types</a:t>
            </a:r>
          </a:p>
          <a:p>
            <a:pPr lvl="1"/>
            <a:r>
              <a:rPr lang="en-US" dirty="0"/>
              <a:t>No feature calls: </a:t>
            </a:r>
            <a:r>
              <a:rPr lang="en-US" strike="sngStrike" dirty="0" err="1">
                <a:solidFill>
                  <a:srgbClr val="FF0000"/>
                </a:solidFill>
                <a:latin typeface="Consolas" pitchFamily="49" charset="0"/>
                <a:cs typeface="Consolas" pitchFamily="49" charset="0"/>
              </a:rPr>
              <a:t>det.to_upper</a:t>
            </a:r>
            <a:endParaRPr lang="en-US" strike="sngStrike" dirty="0">
              <a:solidFill>
                <a:srgbClr val="FF0000"/>
              </a:solidFill>
              <a:latin typeface="Consolas" pitchFamily="49" charset="0"/>
              <a:cs typeface="Consolas" pitchFamily="49" charset="0"/>
            </a:endParaRPr>
          </a:p>
          <a:p>
            <a:pPr lvl="1"/>
            <a:r>
              <a:rPr lang="en-US" dirty="0"/>
              <a:t>Cannot be assign to attached: </a:t>
            </a:r>
            <a:r>
              <a:rPr lang="en-US" strike="sngStrike" dirty="0" err="1">
                <a:solidFill>
                  <a:srgbClr val="FF0000"/>
                </a:solidFill>
                <a:latin typeface="Consolas" pitchFamily="49" charset="0"/>
                <a:cs typeface="Consolas" pitchFamily="49" charset="0"/>
              </a:rPr>
              <a:t>att</a:t>
            </a:r>
            <a:r>
              <a:rPr lang="en-US" strike="sngStrike" dirty="0">
                <a:solidFill>
                  <a:srgbClr val="FF0000"/>
                </a:solidFill>
                <a:latin typeface="Consolas" pitchFamily="49" charset="0"/>
                <a:cs typeface="Consolas" pitchFamily="49" charset="0"/>
              </a:rPr>
              <a:t> </a:t>
            </a:r>
            <a:r>
              <a:rPr lang="en-US" b="1" strike="sngStrike" dirty="0">
                <a:solidFill>
                  <a:srgbClr val="FF0000"/>
                </a:solidFill>
                <a:latin typeface="Consolas"/>
                <a:ea typeface="Times New Roman"/>
                <a:cs typeface="Times New Roman"/>
              </a:rPr>
              <a:t>:=</a:t>
            </a:r>
            <a:r>
              <a:rPr lang="en-US" strike="sngStrike" dirty="0">
                <a:solidFill>
                  <a:srgbClr val="FF0000"/>
                </a:solidFill>
                <a:latin typeface="Consolas" pitchFamily="49" charset="0"/>
                <a:cs typeface="Consolas" pitchFamily="49" charset="0"/>
              </a:rPr>
              <a:t> </a:t>
            </a:r>
            <a:r>
              <a:rPr lang="en-US" strike="sngStrike" dirty="0" err="1">
                <a:solidFill>
                  <a:srgbClr val="FF0000"/>
                </a:solidFill>
                <a:latin typeface="Consolas" pitchFamily="49" charset="0"/>
                <a:cs typeface="Consolas" pitchFamily="49" charset="0"/>
              </a:rPr>
              <a:t>det</a:t>
            </a:r>
            <a:endParaRPr lang="en-US" strike="sngStrike" dirty="0">
              <a:solidFill>
                <a:srgbClr val="FF0000"/>
              </a:solidFill>
              <a:latin typeface="Consolas" pitchFamily="49" charset="0"/>
              <a:cs typeface="Consolas" pitchFamily="49" charset="0"/>
            </a:endParaRPr>
          </a:p>
          <a:p>
            <a:pPr lvl="1"/>
            <a:r>
              <a:rPr lang="en-US" dirty="0"/>
              <a:t>Can be set to void: </a:t>
            </a:r>
            <a:r>
              <a:rPr lang="en-US" dirty="0" err="1">
                <a:solidFill>
                  <a:srgbClr val="0080FF"/>
                </a:solidFill>
                <a:latin typeface="Consolas" pitchFamily="49" charset="0"/>
                <a:ea typeface="Times New Roman"/>
                <a:cs typeface="Consolas" pitchFamily="49" charset="0"/>
              </a:rPr>
              <a:t>det</a:t>
            </a:r>
            <a:r>
              <a:rPr lang="en-US" dirty="0">
                <a:latin typeface="Consolas" pitchFamily="49" charset="0"/>
                <a:cs typeface="Consolas" pitchFamily="49" charset="0"/>
              </a:rPr>
              <a:t> </a:t>
            </a:r>
            <a:r>
              <a:rPr lang="en-US" b="1" dirty="0">
                <a:solidFill>
                  <a:srgbClr val="400080"/>
                </a:solidFill>
                <a:latin typeface="Consolas"/>
                <a:ea typeface="Times New Roman"/>
                <a:cs typeface="Times New Roman"/>
              </a:rPr>
              <a:t>:=</a:t>
            </a:r>
            <a:r>
              <a:rPr lang="en-US" dirty="0">
                <a:latin typeface="Consolas" pitchFamily="49" charset="0"/>
                <a:cs typeface="Consolas" pitchFamily="49" charset="0"/>
              </a:rPr>
              <a:t> </a:t>
            </a:r>
            <a:r>
              <a:rPr lang="en-US" b="1" dirty="0" smtClean="0">
                <a:solidFill>
                  <a:srgbClr val="0080FF"/>
                </a:solidFill>
                <a:latin typeface="Consolas" pitchFamily="49" charset="0"/>
                <a:ea typeface="Times New Roman"/>
                <a:cs typeface="Consolas" pitchFamily="49" charset="0"/>
              </a:rPr>
              <a:t>Void</a:t>
            </a:r>
            <a:endParaRPr lang="en-US" b="1" dirty="0">
              <a:solidFill>
                <a:srgbClr val="0080FF"/>
              </a:solidFill>
              <a:latin typeface="Consolas" pitchFamily="49" charset="0"/>
              <a:ea typeface="Times New Roman"/>
              <a:cs typeface="Consolas" pitchFamily="49" charset="0"/>
            </a:endParaRPr>
          </a:p>
        </p:txBody>
      </p:sp>
      <p:sp>
        <p:nvSpPr>
          <p:cNvPr id="4" name="Slide Number Placeholder 3"/>
          <p:cNvSpPr>
            <a:spLocks noGrp="1"/>
          </p:cNvSpPr>
          <p:nvPr>
            <p:ph type="sldNum" sz="quarter" idx="12"/>
          </p:nvPr>
        </p:nvSpPr>
        <p:spPr/>
        <p:txBody>
          <a:bodyPr/>
          <a:lstStyle/>
          <a:p>
            <a:fld id="{EC62F221-C054-49AD-88D6-39AFBA08DDE5}" type="slidenum">
              <a:rPr lang="en-US" smtClean="0"/>
              <a:pPr/>
              <a:t>6</a:t>
            </a:fld>
            <a:endParaRPr lang="en-US" dirty="0"/>
          </a:p>
        </p:txBody>
      </p:sp>
    </p:spTree>
    <p:extLst>
      <p:ext uri="{BB962C8B-B14F-4D97-AF65-F5344CB8AC3E}">
        <p14:creationId xmlns:p14="http://schemas.microsoft.com/office/powerpoint/2010/main" xmlns="" val="314894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Attached </a:t>
            </a:r>
            <a:r>
              <a:rPr lang="de-CH" dirty="0" smtClean="0"/>
              <a:t>types (cont.)</a:t>
            </a:r>
            <a:endParaRPr lang="de-CH" dirty="0"/>
          </a:p>
        </p:txBody>
      </p:sp>
      <p:sp>
        <p:nvSpPr>
          <p:cNvPr id="3" name="Content Placeholder 2"/>
          <p:cNvSpPr>
            <a:spLocks noGrp="1"/>
          </p:cNvSpPr>
          <p:nvPr>
            <p:ph idx="1"/>
          </p:nvPr>
        </p:nvSpPr>
        <p:spPr/>
        <p:txBody>
          <a:bodyPr>
            <a:normAutofit/>
          </a:bodyPr>
          <a:lstStyle/>
          <a:p>
            <a:r>
              <a:rPr lang="en-US" dirty="0"/>
              <a:t>Entities need to be initialized</a:t>
            </a:r>
          </a:p>
          <a:p>
            <a:pPr lvl="1"/>
            <a:r>
              <a:rPr lang="en-US" dirty="0"/>
              <a:t>Detachable: </a:t>
            </a:r>
            <a:r>
              <a:rPr lang="en-US" b="1" dirty="0">
                <a:solidFill>
                  <a:srgbClr val="0080FF"/>
                </a:solidFill>
                <a:latin typeface="Consolas" pitchFamily="49" charset="0"/>
                <a:ea typeface="Times New Roman"/>
                <a:cs typeface="Consolas" pitchFamily="49" charset="0"/>
              </a:rPr>
              <a:t>Void</a:t>
            </a:r>
            <a:endParaRPr lang="en-US" dirty="0"/>
          </a:p>
          <a:p>
            <a:pPr lvl="1"/>
            <a:r>
              <a:rPr lang="en-US" dirty="0"/>
              <a:t>Attached: assignment or creation</a:t>
            </a:r>
          </a:p>
          <a:p>
            <a:r>
              <a:rPr lang="en-US" dirty="0" smtClean="0"/>
              <a:t>Initialization </a:t>
            </a:r>
            <a:r>
              <a:rPr lang="en-US" dirty="0"/>
              <a:t>rules for attached types</a:t>
            </a:r>
          </a:p>
          <a:p>
            <a:pPr lvl="1"/>
            <a:r>
              <a:rPr lang="en-US" dirty="0"/>
              <a:t>Locals: before first use</a:t>
            </a:r>
          </a:p>
          <a:p>
            <a:pPr lvl="1"/>
            <a:r>
              <a:rPr lang="en-US" dirty="0"/>
              <a:t>Attributes: at end of each creation routine</a:t>
            </a:r>
          </a:p>
          <a:p>
            <a:pPr lvl="1"/>
            <a:r>
              <a:rPr lang="en-US" dirty="0"/>
              <a:t>Compiler uses </a:t>
            </a:r>
            <a:r>
              <a:rPr lang="en-US" dirty="0" smtClean="0"/>
              <a:t>control-flow </a:t>
            </a:r>
            <a:r>
              <a:rPr lang="en-US" dirty="0"/>
              <a:t>analysis</a:t>
            </a:r>
          </a:p>
          <a:p>
            <a:r>
              <a:rPr lang="en-US" dirty="0" smtClean="0"/>
              <a:t>Types </a:t>
            </a:r>
            <a:r>
              <a:rPr lang="en-US" dirty="0"/>
              <a:t>without attachment mark</a:t>
            </a:r>
          </a:p>
          <a:p>
            <a:pPr lvl="1"/>
            <a:r>
              <a:rPr lang="en-US" dirty="0" smtClean="0"/>
              <a:t>Default can be set in project settings</a:t>
            </a:r>
            <a:endParaRPr lang="en-US" dirty="0"/>
          </a:p>
          <a:p>
            <a:pPr lvl="1"/>
            <a:r>
              <a:rPr lang="en-US" dirty="0" smtClean="0"/>
              <a:t>Default for void-safe projects should be </a:t>
            </a:r>
            <a:r>
              <a:rPr lang="en-US" b="1" dirty="0">
                <a:solidFill>
                  <a:srgbClr val="000080"/>
                </a:solidFill>
                <a:latin typeface="Consolas" pitchFamily="49" charset="0"/>
                <a:ea typeface="Times New Roman"/>
                <a:cs typeface="Consolas" pitchFamily="49" charset="0"/>
              </a:rPr>
              <a:t>attached</a:t>
            </a:r>
            <a:endParaRPr lang="en-US" dirty="0" smtClean="0"/>
          </a:p>
          <a:p>
            <a:endParaRPr lang="en-US"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7</a:t>
            </a:fld>
            <a:endParaRPr lang="en-US" dirty="0"/>
          </a:p>
        </p:txBody>
      </p:sp>
    </p:spTree>
    <p:extLst>
      <p:ext uri="{BB962C8B-B14F-4D97-AF65-F5344CB8AC3E}">
        <p14:creationId xmlns:p14="http://schemas.microsoft.com/office/powerpoint/2010/main" xmlns="" val="192655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smtClean="0"/>
              <a:t>Attached types demo</a:t>
            </a:r>
            <a:endParaRPr lang="de-CH" dirty="0"/>
          </a:p>
        </p:txBody>
      </p:sp>
      <p:sp>
        <p:nvSpPr>
          <p:cNvPr id="3" name="Content Placeholder 2"/>
          <p:cNvSpPr>
            <a:spLocks noGrp="1"/>
          </p:cNvSpPr>
          <p:nvPr>
            <p:ph idx="1"/>
          </p:nvPr>
        </p:nvSpPr>
        <p:spPr/>
        <p:txBody>
          <a:bodyPr/>
          <a:lstStyle/>
          <a:p>
            <a:r>
              <a:rPr lang="de-CH" dirty="0" smtClean="0"/>
              <a:t>EiffelStudio settings</a:t>
            </a:r>
          </a:p>
          <a:p>
            <a:r>
              <a:rPr lang="de-CH" dirty="0" smtClean="0"/>
              <a:t>Declarations</a:t>
            </a:r>
          </a:p>
          <a:p>
            <a:r>
              <a:rPr lang="de-CH" dirty="0" smtClean="0"/>
              <a:t>Error </a:t>
            </a:r>
            <a:r>
              <a:rPr lang="de-CH" dirty="0" smtClean="0"/>
              <a:t>messages</a:t>
            </a:r>
          </a:p>
          <a:p>
            <a:r>
              <a:rPr lang="de-CH" dirty="0" smtClean="0"/>
              <a:t>Initialization</a:t>
            </a:r>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8</a:t>
            </a:fld>
            <a:endParaRPr lang="en-US" dirty="0"/>
          </a:p>
        </p:txBody>
      </p:sp>
    </p:spTree>
    <p:extLst>
      <p:ext uri="{BB962C8B-B14F-4D97-AF65-F5344CB8AC3E}">
        <p14:creationId xmlns:p14="http://schemas.microsoft.com/office/powerpoint/2010/main" xmlns="" val="121876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CH" dirty="0"/>
              <a:t>Certified attachment pattern (CAP)</a:t>
            </a:r>
          </a:p>
        </p:txBody>
      </p:sp>
      <p:sp>
        <p:nvSpPr>
          <p:cNvPr id="3" name="Content Placeholder 2"/>
          <p:cNvSpPr>
            <a:spLocks noGrp="1"/>
          </p:cNvSpPr>
          <p:nvPr>
            <p:ph idx="1"/>
          </p:nvPr>
        </p:nvSpPr>
        <p:spPr/>
        <p:txBody>
          <a:bodyPr/>
          <a:lstStyle/>
          <a:p>
            <a:r>
              <a:rPr lang="en-US" dirty="0"/>
              <a:t>Code patterns where attachment is guaranteed</a:t>
            </a:r>
          </a:p>
          <a:p>
            <a:r>
              <a:rPr lang="en-US" dirty="0"/>
              <a:t>Basic </a:t>
            </a:r>
            <a:r>
              <a:rPr lang="en-US" dirty="0" smtClean="0"/>
              <a:t>CAPs </a:t>
            </a:r>
            <a:r>
              <a:rPr lang="en-US" dirty="0"/>
              <a:t>for locals and arguments</a:t>
            </a:r>
          </a:p>
          <a:p>
            <a:pPr lvl="1"/>
            <a:r>
              <a:rPr lang="en-US" dirty="0"/>
              <a:t>Void check in conditional or semi-strict operator</a:t>
            </a:r>
          </a:p>
          <a:p>
            <a:pPr lvl="1"/>
            <a:r>
              <a:rPr lang="en-US" dirty="0"/>
              <a:t>Setter or creation</a:t>
            </a:r>
          </a:p>
          <a:p>
            <a:endParaRPr lang="de-CH" dirty="0"/>
          </a:p>
        </p:txBody>
      </p:sp>
      <p:sp>
        <p:nvSpPr>
          <p:cNvPr id="4" name="Slide Number Placeholder 3"/>
          <p:cNvSpPr>
            <a:spLocks noGrp="1"/>
          </p:cNvSpPr>
          <p:nvPr>
            <p:ph type="sldNum" sz="quarter" idx="12"/>
          </p:nvPr>
        </p:nvSpPr>
        <p:spPr/>
        <p:txBody>
          <a:bodyPr/>
          <a:lstStyle/>
          <a:p>
            <a:fld id="{EC62F221-C054-49AD-88D6-39AFBA08DDE5}" type="slidenum">
              <a:rPr lang="en-US" smtClean="0"/>
              <a:pPr/>
              <a:t>9</a:t>
            </a:fld>
            <a:endParaRPr lang="en-US" dirty="0"/>
          </a:p>
        </p:txBody>
      </p:sp>
      <p:sp>
        <p:nvSpPr>
          <p:cNvPr id="6" name="Rectangle 5"/>
          <p:cNvSpPr/>
          <p:nvPr/>
        </p:nvSpPr>
        <p:spPr>
          <a:xfrm>
            <a:off x="914400" y="3455277"/>
            <a:ext cx="7315200" cy="264072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nSpc>
                <a:spcPct val="115000"/>
              </a:lnSpc>
              <a:spcAft>
                <a:spcPts val="0"/>
              </a:spcAft>
            </a:pPr>
            <a:r>
              <a:rPr lang="de-CH" dirty="0">
                <a:solidFill>
                  <a:srgbClr val="000000"/>
                </a:solidFill>
                <a:latin typeface="Consolas"/>
                <a:ea typeface="Times New Roman"/>
                <a:cs typeface="Times New Roman"/>
              </a:rPr>
              <a:t>capitalize </a:t>
            </a:r>
            <a:r>
              <a:rPr lang="de-CH" b="1" dirty="0">
                <a:solidFill>
                  <a:srgbClr val="400080"/>
                </a:solidFill>
                <a:latin typeface="Consolas"/>
                <a:ea typeface="Times New Roman"/>
                <a:cs typeface="Times New Roman"/>
              </a:rPr>
              <a:t>(</a:t>
            </a:r>
            <a:r>
              <a:rPr lang="de-CH" dirty="0">
                <a:solidFill>
                  <a:srgbClr val="000000"/>
                </a:solidFill>
                <a:latin typeface="Consolas"/>
                <a:ea typeface="Times New Roman"/>
                <a:cs typeface="Times New Roman"/>
              </a:rPr>
              <a:t>a_string</a:t>
            </a:r>
            <a:r>
              <a:rPr lang="de-CH" b="1" dirty="0">
                <a:solidFill>
                  <a:srgbClr val="400080"/>
                </a:solidFill>
                <a:latin typeface="Consolas"/>
                <a:ea typeface="Times New Roman"/>
                <a:cs typeface="Times New Roman"/>
              </a:rPr>
              <a:t>:</a:t>
            </a: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detachable</a:t>
            </a:r>
            <a:r>
              <a:rPr lang="de-CH" dirty="0">
                <a:solidFill>
                  <a:srgbClr val="000000"/>
                </a:solidFill>
                <a:latin typeface="Consolas"/>
                <a:ea typeface="Times New Roman"/>
                <a:cs typeface="Times New Roman"/>
              </a:rPr>
              <a:t> </a:t>
            </a:r>
            <a:r>
              <a:rPr lang="de-CH" dirty="0">
                <a:solidFill>
                  <a:srgbClr val="0000FF"/>
                </a:solidFill>
                <a:latin typeface="Consolas"/>
                <a:ea typeface="Times New Roman"/>
                <a:cs typeface="Times New Roman"/>
              </a:rPr>
              <a:t>STRING</a:t>
            </a:r>
            <a:r>
              <a:rPr lang="de-CH" b="1" dirty="0">
                <a:solidFill>
                  <a:srgbClr val="400080"/>
                </a:solidFill>
                <a:latin typeface="Consolas"/>
                <a:ea typeface="Times New Roman"/>
                <a:cs typeface="Times New Roman"/>
              </a:rPr>
              <a:t>)</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do</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if</a:t>
            </a:r>
            <a:r>
              <a:rPr lang="de-CH" dirty="0">
                <a:solidFill>
                  <a:srgbClr val="000000"/>
                </a:solidFill>
                <a:latin typeface="Consolas"/>
                <a:ea typeface="Times New Roman"/>
                <a:cs typeface="Times New Roman"/>
              </a:rPr>
              <a:t> a_string </a:t>
            </a:r>
            <a:r>
              <a:rPr lang="de-CH" b="1" dirty="0">
                <a:solidFill>
                  <a:srgbClr val="400080"/>
                </a:solidFill>
                <a:latin typeface="Consolas"/>
                <a:ea typeface="Times New Roman"/>
                <a:cs typeface="Times New Roman"/>
              </a:rPr>
              <a:t>/=</a:t>
            </a:r>
            <a:r>
              <a:rPr lang="de-CH" dirty="0">
                <a:solidFill>
                  <a:srgbClr val="000000"/>
                </a:solidFill>
                <a:latin typeface="Consolas"/>
                <a:ea typeface="Times New Roman"/>
                <a:cs typeface="Times New Roman"/>
              </a:rPr>
              <a:t> </a:t>
            </a:r>
            <a:r>
              <a:rPr lang="de-CH" b="1" dirty="0">
                <a:solidFill>
                  <a:srgbClr val="0080FF"/>
                </a:solidFill>
                <a:latin typeface="Consolas"/>
                <a:ea typeface="Times New Roman"/>
                <a:cs typeface="Times New Roman"/>
              </a:rPr>
              <a:t>Void</a:t>
            </a: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then</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a_string</a:t>
            </a:r>
            <a:r>
              <a:rPr lang="de-CH" b="1" dirty="0">
                <a:solidFill>
                  <a:srgbClr val="400080"/>
                </a:solidFill>
                <a:latin typeface="Consolas"/>
                <a:ea typeface="Times New Roman"/>
                <a:cs typeface="Times New Roman"/>
              </a:rPr>
              <a:t>.</a:t>
            </a:r>
            <a:r>
              <a:rPr lang="de-CH" dirty="0">
                <a:solidFill>
                  <a:srgbClr val="000000"/>
                </a:solidFill>
                <a:latin typeface="Consolas"/>
                <a:ea typeface="Times New Roman"/>
                <a:cs typeface="Times New Roman"/>
              </a:rPr>
              <a:t>to_upper</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end</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ensure</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dirty="0" smtClean="0">
                <a:solidFill>
                  <a:srgbClr val="000000"/>
                </a:solidFill>
                <a:latin typeface="Consolas"/>
                <a:ea typeface="Times New Roman"/>
                <a:cs typeface="Times New Roman"/>
              </a:rPr>
              <a:t>    a_string </a:t>
            </a:r>
            <a:r>
              <a:rPr lang="de-CH" b="1" dirty="0" smtClean="0">
                <a:solidFill>
                  <a:srgbClr val="400080"/>
                </a:solidFill>
                <a:latin typeface="Consolas"/>
                <a:ea typeface="Times New Roman"/>
                <a:cs typeface="Times New Roman"/>
              </a:rPr>
              <a:t>/=</a:t>
            </a:r>
            <a:r>
              <a:rPr lang="de-CH" dirty="0" smtClean="0">
                <a:solidFill>
                  <a:srgbClr val="000000"/>
                </a:solidFill>
                <a:latin typeface="Consolas"/>
                <a:ea typeface="Times New Roman"/>
                <a:cs typeface="Times New Roman"/>
              </a:rPr>
              <a:t> </a:t>
            </a:r>
            <a:r>
              <a:rPr lang="de-CH" b="1" dirty="0">
                <a:solidFill>
                  <a:srgbClr val="0080FF"/>
                </a:solidFill>
                <a:latin typeface="Consolas"/>
                <a:ea typeface="Times New Roman"/>
                <a:cs typeface="Times New Roman"/>
              </a:rPr>
              <a:t>Void</a:t>
            </a: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implies</a:t>
            </a:r>
            <a:r>
              <a:rPr lang="de-CH" dirty="0">
                <a:solidFill>
                  <a:srgbClr val="000000"/>
                </a:solidFill>
                <a:latin typeface="Consolas"/>
                <a:ea typeface="Times New Roman"/>
                <a:cs typeface="Times New Roman"/>
              </a:rPr>
              <a:t> a_string</a:t>
            </a:r>
            <a:r>
              <a:rPr lang="de-CH" b="1" dirty="0">
                <a:solidFill>
                  <a:srgbClr val="400080"/>
                </a:solidFill>
                <a:latin typeface="Consolas"/>
                <a:ea typeface="Times New Roman"/>
                <a:cs typeface="Times New Roman"/>
              </a:rPr>
              <a:t>.</a:t>
            </a:r>
            <a:r>
              <a:rPr lang="de-CH" dirty="0">
                <a:solidFill>
                  <a:srgbClr val="000000"/>
                </a:solidFill>
                <a:latin typeface="Consolas"/>
                <a:ea typeface="Times New Roman"/>
                <a:cs typeface="Times New Roman"/>
              </a:rPr>
              <a:t>is_upper</a:t>
            </a:r>
            <a:endParaRPr lang="de-CH" sz="2400" dirty="0">
              <a:ea typeface="Times New Roman"/>
              <a:cs typeface="Times New Roman"/>
            </a:endParaRPr>
          </a:p>
          <a:p>
            <a:pPr>
              <a:lnSpc>
                <a:spcPct val="115000"/>
              </a:lnSpc>
              <a:spcAft>
                <a:spcPts val="0"/>
              </a:spcAft>
            </a:pPr>
            <a:r>
              <a:rPr lang="de-CH" dirty="0">
                <a:solidFill>
                  <a:srgbClr val="000000"/>
                </a:solidFill>
                <a:latin typeface="Consolas"/>
                <a:ea typeface="Times New Roman"/>
                <a:cs typeface="Times New Roman"/>
              </a:rPr>
              <a:t>    </a:t>
            </a:r>
            <a:r>
              <a:rPr lang="de-CH" b="1" dirty="0">
                <a:solidFill>
                  <a:srgbClr val="000080"/>
                </a:solidFill>
                <a:latin typeface="Consolas"/>
                <a:ea typeface="Times New Roman"/>
                <a:cs typeface="Times New Roman"/>
              </a:rPr>
              <a:t>end</a:t>
            </a:r>
            <a:endParaRPr lang="de-CH" sz="2400" dirty="0">
              <a:ea typeface="Times New Roman"/>
              <a:cs typeface="Times New Roman"/>
            </a:endParaRPr>
          </a:p>
        </p:txBody>
      </p:sp>
    </p:spTree>
    <p:extLst>
      <p:ext uri="{BB962C8B-B14F-4D97-AF65-F5344CB8AC3E}">
        <p14:creationId xmlns:p14="http://schemas.microsoft.com/office/powerpoint/2010/main" xmlns="" val="302367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On-screen Show (4:3)</PresentationFormat>
  <Paragraphs>180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Void safety</vt:lpstr>
      <vt:lpstr>The inventor of null references</vt:lpstr>
      <vt:lpstr>Problems of void-calls</vt:lpstr>
      <vt:lpstr>Solution to void-calls</vt:lpstr>
      <vt:lpstr>Statically attached entities</vt:lpstr>
      <vt:lpstr>Attached types</vt:lpstr>
      <vt:lpstr>Attached types (cont.)</vt:lpstr>
      <vt:lpstr>Attached types demo</vt:lpstr>
      <vt:lpstr>Certified attachment pattern (CAP)</vt:lpstr>
      <vt:lpstr>CAP demo</vt:lpstr>
      <vt:lpstr>Object test</vt:lpstr>
      <vt:lpstr>Side note on object tests</vt:lpstr>
      <vt:lpstr>Object test demo</vt:lpstr>
      <vt:lpstr>Stable attributes</vt:lpstr>
      <vt:lpstr>Stable demo</vt:lpstr>
      <vt:lpstr>Arrays</vt:lpstr>
      <vt:lpstr>Other languages: Spec#</vt:lpstr>
      <vt:lpstr>Other languages: JML</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verification of Eiffel  programs using Boogie</dc:title>
  <dc:creator>Julian</dc:creator>
  <cp:lastModifiedBy>Julian</cp:lastModifiedBy>
  <cp:revision>451</cp:revision>
  <dcterms:created xsi:type="dcterms:W3CDTF">2006-08-16T00:00:00Z</dcterms:created>
  <dcterms:modified xsi:type="dcterms:W3CDTF">2012-10-17T05:53:52Z</dcterms:modified>
</cp:coreProperties>
</file>