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5.xml" ContentType="application/vnd.openxmlformats-officedocument.presentationml.tags+xml"/>
  <Override PartName="/ppt/notesSlides/notesSlide25.xml" ContentType="application/vnd.openxmlformats-officedocument.presentationml.notesSlide+xml"/>
  <Override PartName="/ppt/tags/tag6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7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41.xml" ContentType="application/vnd.openxmlformats-officedocument.presentationml.notesSlide+xml"/>
  <Override PartName="/ppt/comments/comment5.xml" ContentType="application/vnd.openxmlformats-officedocument.presentationml.comment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9"/>
  </p:notesMasterIdLst>
  <p:handoutMasterIdLst>
    <p:handoutMasterId r:id="rId50"/>
  </p:handoutMasterIdLst>
  <p:sldIdLst>
    <p:sldId id="600" r:id="rId4"/>
    <p:sldId id="601" r:id="rId5"/>
    <p:sldId id="602" r:id="rId6"/>
    <p:sldId id="640" r:id="rId7"/>
    <p:sldId id="639" r:id="rId8"/>
    <p:sldId id="603" r:id="rId9"/>
    <p:sldId id="604" r:id="rId10"/>
    <p:sldId id="636" r:id="rId11"/>
    <p:sldId id="606" r:id="rId12"/>
    <p:sldId id="608" r:id="rId13"/>
    <p:sldId id="609" r:id="rId14"/>
    <p:sldId id="610" r:id="rId15"/>
    <p:sldId id="611" r:id="rId16"/>
    <p:sldId id="612" r:id="rId17"/>
    <p:sldId id="641" r:id="rId18"/>
    <p:sldId id="613" r:id="rId19"/>
    <p:sldId id="616" r:id="rId20"/>
    <p:sldId id="617" r:id="rId21"/>
    <p:sldId id="614" r:id="rId22"/>
    <p:sldId id="615" r:id="rId23"/>
    <p:sldId id="618" r:id="rId24"/>
    <p:sldId id="620" r:id="rId25"/>
    <p:sldId id="637" r:id="rId26"/>
    <p:sldId id="642" r:id="rId27"/>
    <p:sldId id="622" r:id="rId28"/>
    <p:sldId id="623" r:id="rId29"/>
    <p:sldId id="624" r:id="rId30"/>
    <p:sldId id="625" r:id="rId31"/>
    <p:sldId id="626" r:id="rId32"/>
    <p:sldId id="627" r:id="rId33"/>
    <p:sldId id="628" r:id="rId34"/>
    <p:sldId id="629" r:id="rId35"/>
    <p:sldId id="630" r:id="rId36"/>
    <p:sldId id="631" r:id="rId37"/>
    <p:sldId id="632" r:id="rId38"/>
    <p:sldId id="633" r:id="rId39"/>
    <p:sldId id="643" r:id="rId40"/>
    <p:sldId id="646" r:id="rId41"/>
    <p:sldId id="648" r:id="rId42"/>
    <p:sldId id="650" r:id="rId43"/>
    <p:sldId id="647" r:id="rId44"/>
    <p:sldId id="649" r:id="rId45"/>
    <p:sldId id="651" r:id="rId46"/>
    <p:sldId id="634" r:id="rId47"/>
    <p:sldId id="644" r:id="rId48"/>
  </p:sldIdLst>
  <p:sldSz cx="9144000" cy="6858000" type="screen4x3"/>
  <p:notesSz cx="6810375" cy="9942513"/>
  <p:custDataLst>
    <p:tags r:id="rId5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8" clrIdx="0"/>
  <p:cmAuthor id="1" name="krabat" initials="k" lastIdx="0" clrIdx="1"/>
  <p:cmAuthor id="2" name="Nadia Polikarpova" initials="NP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6600"/>
    <a:srgbClr val="0000FF"/>
    <a:srgbClr val="990000"/>
    <a:srgbClr val="99FF99"/>
    <a:srgbClr val="D60093"/>
    <a:srgbClr val="FFCC99"/>
    <a:srgbClr val="FFCCCC"/>
    <a:srgbClr val="FF99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9" autoAdjust="0"/>
    <p:restoredTop sz="86429" autoAdjust="0"/>
  </p:normalViewPr>
  <p:slideViewPr>
    <p:cSldViewPr snapToGrid="0">
      <p:cViewPr varScale="1">
        <p:scale>
          <a:sx n="161" d="100"/>
          <a:sy n="161" d="100"/>
        </p:scale>
        <p:origin x="-6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tags" Target="tags/tag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9-22T11:38:38.312" idx="3">
    <p:pos x="430" y="3378"/>
    <p:text>Start EiffelStudio and show what happens if this body is filled in...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10-10T20:31:12.925" idx="4">
    <p:pos x="264" y="3319"/>
    <p:text>live demonstration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9-22T11:38:38.312" idx="6">
    <p:pos x="430" y="3378"/>
    <p:text>Start EiffelStudio and show what happens if this body is filled in...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9-22T11:38:38.312" idx="8">
    <p:pos x="430" y="3378"/>
    <p:text>Start EiffelStudio and show what happens if this body is filled in...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9-22T11:38:38.312" idx="7">
    <p:pos x="430" y="3378"/>
    <p:text>Start EiffelStudio and show what happens if this body is filled in...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439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90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39" y="1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34" y="4723023"/>
            <a:ext cx="5447709" cy="447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39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18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13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2FB9D-A62D-476E-931A-65630D5F0317}" type="slidenum">
              <a:rPr lang="en-US"/>
              <a:pPr/>
              <a:t>10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06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1CE79-B232-4B86-9398-6745FACD2850}" type="slidenum">
              <a:rPr lang="en-US"/>
              <a:pPr/>
              <a:t>11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63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601A4-ED73-4348-BED7-44DFD0A7F49E}" type="slidenum">
              <a:rPr lang="en-US"/>
              <a:pPr/>
              <a:t>12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15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B3CD7-E384-4CDB-AA38-8748605A096D}" type="slidenum">
              <a:rPr lang="en-US"/>
              <a:pPr/>
              <a:t>13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59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E444D-3413-4536-A078-433E8BC1D6D4}" type="slidenum">
              <a:rPr lang="en-US"/>
              <a:pPr/>
              <a:t>14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22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C9A95-86BB-453F-AFD6-CB87C8215B59}" type="slidenum">
              <a:rPr lang="en-US"/>
              <a:pPr/>
              <a:t>15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30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10482-3CC5-4B87-925F-53E80D17B1F2}" type="slidenum">
              <a:rPr lang="en-US"/>
              <a:pPr/>
              <a:t>16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663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039D8-6E2D-4B05-A772-6D7E4D9EEA05}" type="slidenum">
              <a:rPr lang="en-US"/>
              <a:pPr/>
              <a:t>17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88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6A2EE-80BE-42BD-862D-FCCC33784C44}" type="slidenum">
              <a:rPr lang="en-US"/>
              <a:pPr/>
              <a:t>18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17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408C4-3454-49D6-813C-41D010482364}" type="slidenum">
              <a:rPr lang="en-US"/>
              <a:pPr/>
              <a:t>19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38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A38EED-BFA7-47D4-A2E9-500BE2125A9E}" type="slidenum">
              <a:rPr lang="en-US"/>
              <a:pPr/>
              <a:t>2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931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5EA89-7799-4E4A-AFE1-8B022B579DEB}" type="slidenum">
              <a:rPr lang="en-US"/>
              <a:pPr/>
              <a:t>20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34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/>
              <a:pPr/>
              <a:t>21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954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A8D20-F780-4E68-811D-32FC16F6F96A}" type="slidenum">
              <a:rPr lang="en-US"/>
              <a:pPr/>
              <a:t>22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101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A8D20-F780-4E68-811D-32FC16F6F96A}" type="slidenum">
              <a:rPr lang="en-US"/>
              <a:pPr/>
              <a:t>23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7662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C9A95-86BB-453F-AFD6-CB87C8215B59}" type="slidenum">
              <a:rPr lang="en-US"/>
              <a:pPr/>
              <a:t>24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477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4FEE4-63CC-4BC6-AA39-E67244E74750}" type="slidenum">
              <a:rPr lang="en-US"/>
              <a:pPr/>
              <a:t>25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92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EC932-ADD5-494D-8A25-C943FC782F32}" type="slidenum">
              <a:rPr lang="en-US"/>
              <a:pPr/>
              <a:t>26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565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91C5C-DCEC-49F8-A54F-BDC00435DD6B}" type="slidenum">
              <a:rPr lang="en-US"/>
              <a:pPr/>
              <a:t>27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687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62FB0-8FB5-4EDB-9B3C-714C379AC317}" type="slidenum">
              <a:rPr lang="en-US"/>
              <a:pPr/>
              <a:t>28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93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92EC1-AF20-4D3D-B02E-4473EEA1A88D}" type="slidenum">
              <a:rPr lang="en-US"/>
              <a:pPr/>
              <a:t>29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3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59A3A-778B-4ED2-94B5-8A2BFC8F2457}" type="slidenum">
              <a:rPr lang="en-US"/>
              <a:pPr/>
              <a:t>3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565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7AE38-1ED0-4D5E-A4EC-12849A508F12}" type="slidenum">
              <a:rPr lang="en-US"/>
              <a:pPr/>
              <a:t>30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228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2F9A3-DDC5-4A67-B197-54DD2319C114}" type="slidenum">
              <a:rPr lang="en-US"/>
              <a:pPr/>
              <a:t>31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722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C5809-FBC5-4FD1-909E-A2721BCCF559}" type="slidenum">
              <a:rPr lang="en-US"/>
              <a:pPr/>
              <a:t>32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664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2FF64-777A-4034-847E-2C69F6466425}" type="slidenum">
              <a:rPr lang="en-US"/>
              <a:pPr/>
              <a:t>33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376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ECC15-D5AE-4AD9-8AB6-DCC80A1970A7}" type="slidenum">
              <a:rPr lang="en-US"/>
              <a:pPr/>
              <a:t>34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2717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298F5-4427-413E-A176-45B8F0A13E44}" type="slidenum">
              <a:rPr lang="en-US"/>
              <a:pPr/>
              <a:t>35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8224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C4F3B-A0DD-4572-A938-4E73BD1BAA55}" type="slidenum">
              <a:rPr lang="en-US"/>
              <a:pPr/>
              <a:t>36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4609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/>
              <a:pPr/>
              <a:t>37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528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E28D-E2B2-4371-886E-9CDA5768F513}" type="slidenum">
              <a:rPr lang="en-US"/>
              <a:pPr/>
              <a:t>38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088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E444D-3413-4536-A078-433E8BC1D6D4}" type="slidenum">
              <a:rPr lang="en-US"/>
              <a:pPr/>
              <a:t>39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005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E28D-E2B2-4371-886E-9CDA5768F513}" type="slidenum">
              <a:rPr lang="en-US"/>
              <a:pPr/>
              <a:t>40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846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E28D-E2B2-4371-886E-9CDA5768F513}" type="slidenum">
              <a:rPr lang="en-US"/>
              <a:pPr/>
              <a:t>41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771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8812FB-F99F-4BC3-B697-4F0E0335A6EB}" type="slidenum">
              <a:rPr lang="en-GB"/>
              <a:pPr/>
              <a:t>43</a:t>
            </a:fld>
            <a:endParaRPr lang="en-GB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1106" y="746422"/>
            <a:ext cx="4468166" cy="37290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0734" y="4723735"/>
            <a:ext cx="5448909" cy="447389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9797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FCD41-460A-4740-9F04-EDB43A5BE2BF}" type="slidenum">
              <a:rPr lang="en-US"/>
              <a:pPr/>
              <a:t>44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8100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B930E-A6FD-4657-B956-7D7A295A188F}" type="slidenum">
              <a:rPr lang="en-US"/>
              <a:pPr/>
              <a:t>45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52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59A3A-778B-4ED2-94B5-8A2BFC8F2457}" type="slidenum">
              <a:rPr lang="en-US"/>
              <a:pPr/>
              <a:t>5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18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79C21-4A38-4E39-A13C-609B031B27ED}" type="slidenum">
              <a:rPr lang="en-US"/>
              <a:pPr/>
              <a:t>6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40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7E28D-E2B2-4371-886E-9CDA5768F513}" type="slidenum">
              <a:rPr lang="en-US"/>
              <a:pPr/>
              <a:t>7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56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0B9A3-FA3E-4A8D-82BA-2D712FC1A026}" type="slidenum">
              <a:rPr lang="en-US"/>
              <a:pPr/>
              <a:t>9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268413"/>
            <a:ext cx="4137025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784382" y="122239"/>
            <a:ext cx="208014" cy="232485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9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42.xml"/><Relationship Id="rId4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smtClean="0">
                <a:latin typeface="Comic Sans MS" pitchFamily="66" charset="0"/>
              </a:rPr>
              <a:t>Prof. Dr. Bertrand Meyer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890" y="4184072"/>
            <a:ext cx="8075595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dirty="0" smtClean="0">
                <a:solidFill>
                  <a:srgbClr val="3E609E"/>
                </a:solidFill>
                <a:latin typeface="Verdana" pitchFamily="34" charset="0"/>
              </a:rPr>
              <a:t>Lektion 2: Der Umgang mit Objekten I</a:t>
            </a:r>
          </a:p>
          <a:p>
            <a:pPr>
              <a:spcBef>
                <a:spcPct val="50000"/>
              </a:spcBef>
            </a:pPr>
            <a:endParaRPr lang="de-CH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Vordefinierte Objekte</a:t>
            </a:r>
            <a:endParaRPr lang="de-CH" dirty="0"/>
          </a:p>
        </p:txBody>
      </p:sp>
      <p:sp>
        <p:nvSpPr>
          <p:cNvPr id="553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i="1" dirty="0" smtClean="0">
                <a:solidFill>
                  <a:srgbClr val="0000FF"/>
                </a:solidFill>
              </a:rPr>
              <a:t>Central</a:t>
            </a:r>
            <a:r>
              <a:rPr lang="de-CH" dirty="0" smtClean="0"/>
              <a:t>, </a:t>
            </a:r>
            <a:r>
              <a:rPr lang="de-CH" i="1" dirty="0" smtClean="0">
                <a:solidFill>
                  <a:srgbClr val="0000FF"/>
                </a:solidFill>
              </a:rPr>
              <a:t>Polyterrasse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0000FF"/>
                </a:solidFill>
              </a:rPr>
              <a:t>Polybahn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und</a:t>
            </a:r>
            <a:r>
              <a:rPr lang="de-CH" dirty="0" smtClean="0"/>
              <a:t> </a:t>
            </a:r>
            <a:r>
              <a:rPr lang="de-CH" i="1" dirty="0" err="1" smtClean="0"/>
              <a:t>Zurich_map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sind Namen vordefinierter Objekte</a:t>
            </a:r>
          </a:p>
          <a:p>
            <a:pPr>
              <a:lnSpc>
                <a:spcPct val="90000"/>
              </a:lnSpc>
            </a:pPr>
            <a:endParaRPr lang="de-CH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chemeClr val="tx1"/>
                </a:solidFill>
              </a:rPr>
              <a:t>Die Objekte sind in der Klasse </a:t>
            </a:r>
            <a:r>
              <a:rPr lang="de-CH" i="1" dirty="0" smtClean="0">
                <a:solidFill>
                  <a:srgbClr val="0000FF"/>
                </a:solidFill>
              </a:rPr>
              <a:t>ZURICH_OBJECTS</a:t>
            </a:r>
            <a:r>
              <a:rPr lang="de-CH" dirty="0" smtClean="0">
                <a:solidFill>
                  <a:schemeClr val="tx1"/>
                </a:solidFill>
              </a:rPr>
              <a:t>, der Elternklasse von </a:t>
            </a:r>
            <a:r>
              <a:rPr lang="de-CH" i="1" dirty="0" smtClean="0">
                <a:solidFill>
                  <a:srgbClr val="0000FF"/>
                </a:solidFill>
              </a:rPr>
              <a:t>PREVIEW</a:t>
            </a:r>
            <a:r>
              <a:rPr lang="de-CH" dirty="0" smtClean="0">
                <a:solidFill>
                  <a:schemeClr val="tx1"/>
                </a:solidFill>
              </a:rPr>
              <a:t>, definiert</a:t>
            </a:r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>
              <a:lnSpc>
                <a:spcPct val="90000"/>
              </a:lnSpc>
            </a:pPr>
            <a:r>
              <a:rPr lang="de-CH" i="1" dirty="0" smtClean="0">
                <a:solidFill>
                  <a:srgbClr val="0000FF"/>
                </a:solidFill>
              </a:rPr>
              <a:t>highlight</a:t>
            </a:r>
            <a:r>
              <a:rPr lang="de-CH" i="1" dirty="0" smtClean="0">
                <a:solidFill>
                  <a:schemeClr val="tx1"/>
                </a:solidFill>
              </a:rPr>
              <a:t>,</a:t>
            </a:r>
            <a:r>
              <a:rPr lang="de-CH" i="1" dirty="0" smtClean="0">
                <a:solidFill>
                  <a:srgbClr val="0000FF"/>
                </a:solidFill>
              </a:rPr>
              <a:t> add_transport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und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animate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sind Features obiger Objekte, die man auf sie aufrufen kann</a:t>
            </a:r>
          </a:p>
          <a:p>
            <a:pPr>
              <a:lnSpc>
                <a:spcPct val="90000"/>
              </a:lnSpc>
            </a:pP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6626" y="779599"/>
            <a:ext cx="3899140" cy="475140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de-CH" sz="2000" dirty="0" smtClean="0"/>
              <a:t>Klassennamen: </a:t>
            </a:r>
            <a:r>
              <a:rPr lang="de-CH" sz="2000" dirty="0" smtClean="0">
                <a:solidFill>
                  <a:srgbClr val="3333FF"/>
                </a:solidFill>
              </a:rPr>
              <a:t>GROSS</a:t>
            </a:r>
          </a:p>
          <a:p>
            <a:pPr lvl="0">
              <a:spcBef>
                <a:spcPct val="20000"/>
              </a:spcBef>
              <a:buFontTx/>
              <a:buChar char="•"/>
            </a:pPr>
            <a:endParaRPr lang="de-CH" sz="2000" dirty="0" smtClean="0"/>
          </a:p>
          <a:p>
            <a:pPr lvl="0">
              <a:spcBef>
                <a:spcPct val="20000"/>
              </a:spcBef>
            </a:pPr>
            <a:r>
              <a:rPr lang="de-CH" sz="2000" dirty="0" smtClean="0"/>
              <a:t>Punkt des Featureaufrufs: Kein Leerschlag, weder davor noch danach</a:t>
            </a:r>
          </a:p>
          <a:p>
            <a:pPr lvl="0">
              <a:spcBef>
                <a:spcPct val="20000"/>
              </a:spcBef>
              <a:buFontTx/>
              <a:buChar char="•"/>
            </a:pPr>
            <a:endParaRPr lang="de-CH" sz="2000" dirty="0" smtClean="0"/>
          </a:p>
          <a:p>
            <a:pPr lvl="0">
              <a:spcBef>
                <a:spcPct val="20000"/>
              </a:spcBef>
            </a:pPr>
            <a:r>
              <a:rPr lang="de-CH" sz="2000" dirty="0" smtClean="0"/>
              <a:t>Namen vordefinierter Objekte beginnen mit einem Grossbuchstaben</a:t>
            </a:r>
          </a:p>
          <a:p>
            <a:pPr lvl="0">
              <a:spcBef>
                <a:spcPct val="20000"/>
              </a:spcBef>
              <a:buFontTx/>
              <a:buChar char="•"/>
            </a:pPr>
            <a:endParaRPr lang="de-CH" sz="2000" dirty="0" smtClean="0"/>
          </a:p>
          <a:p>
            <a:pPr lvl="0">
              <a:spcBef>
                <a:spcPct val="20000"/>
              </a:spcBef>
            </a:pPr>
            <a:r>
              <a:rPr lang="de-CH" sz="2000" dirty="0" smtClean="0"/>
              <a:t>Neue Namen (für Objekte, die Sie definieren) sind kleingeschrieben</a:t>
            </a:r>
            <a:endParaRPr lang="de-CH" sz="2000" dirty="0" smtClean="0">
              <a:solidFill>
                <a:srgbClr val="0033CC"/>
              </a:solidFill>
            </a:endParaRPr>
          </a:p>
          <a:p>
            <a:pPr lvl="0">
              <a:spcBef>
                <a:spcPct val="20000"/>
              </a:spcBef>
            </a:pPr>
            <a:endParaRPr lang="de-CH" sz="2000" kern="1200" dirty="0">
              <a:solidFill>
                <a:srgbClr val="0033CC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56034" name="Rectangle 2"/>
          <p:cNvSpPr>
            <a:spLocks noChangeArrowheads="1"/>
          </p:cNvSpPr>
          <p:nvPr/>
        </p:nvSpPr>
        <p:spPr bwMode="auto">
          <a:xfrm>
            <a:off x="4379736" y="1125538"/>
            <a:ext cx="4330633" cy="486092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endParaRPr lang="en-US" sz="1600" b="1" dirty="0">
              <a:solidFill>
                <a:srgbClr val="0033CC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CC"/>
                </a:solidFill>
              </a:rPr>
              <a:t> </a:t>
            </a:r>
            <a:r>
              <a:rPr lang="en-US" sz="1600" b="1" dirty="0" smtClean="0">
                <a:solidFill>
                  <a:srgbClr val="0033CC"/>
                </a:solidFill>
              </a:rPr>
              <a:t>   </a:t>
            </a:r>
            <a:r>
              <a:rPr lang="en-US" sz="1600" i="1" dirty="0" smtClean="0">
                <a:solidFill>
                  <a:srgbClr val="0000FF"/>
                </a:solidFill>
                <a:latin typeface="Comic Sans MS" pitchFamily="66" charset="0"/>
              </a:rPr>
              <a:t>PREVIEW </a:t>
            </a:r>
            <a:endParaRPr lang="en-US" sz="16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inherit</a:t>
            </a:r>
            <a:endParaRPr lang="en-US" sz="16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</a:t>
            </a:r>
            <a:r>
              <a:rPr lang="en-US" sz="1600" i="1" dirty="0" smtClean="0">
                <a:solidFill>
                  <a:srgbClr val="0000FF"/>
                </a:solidFill>
                <a:latin typeface="Comic Sans MS" pitchFamily="66" charset="0"/>
              </a:rPr>
              <a:t>ZURICH_OBJECTS</a:t>
            </a:r>
            <a:endParaRPr lang="en-US" sz="16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i="1" dirty="0">
                <a:solidFill>
                  <a:srgbClr val="009900"/>
                </a:solidFill>
              </a:rPr>
              <a:t> </a:t>
            </a:r>
            <a:r>
              <a:rPr lang="en-US" sz="1600" i="1" dirty="0" smtClean="0">
                <a:solidFill>
                  <a:srgbClr val="009900"/>
                </a:solidFill>
              </a:rPr>
              <a:t>       </a:t>
            </a:r>
            <a:r>
              <a:rPr lang="en-US" sz="1600" i="1" dirty="0" smtClean="0">
                <a:solidFill>
                  <a:srgbClr val="3333FF"/>
                </a:solidFill>
                <a:latin typeface="Comic Sans MS" pitchFamily="66" charset="0"/>
              </a:rPr>
              <a:t>explore</a:t>
            </a:r>
            <a:endParaRPr lang="en-US" sz="1600" b="1" dirty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CC0000"/>
                </a:solidFill>
              </a:rPr>
              <a:t> </a:t>
            </a:r>
            <a:r>
              <a:rPr lang="en-US" sz="1600" dirty="0" smtClean="0">
                <a:solidFill>
                  <a:srgbClr val="CC0000"/>
                </a:solidFill>
              </a:rPr>
              <a:t>                </a:t>
            </a:r>
            <a:r>
              <a:rPr lang="en-US" sz="1600" dirty="0" smtClean="0">
                <a:solidFill>
                  <a:srgbClr val="990000"/>
                </a:solidFill>
                <a:latin typeface="Comic Sans MS" pitchFamily="66" charset="0"/>
              </a:rPr>
              <a:t>-- Die </a:t>
            </a:r>
            <a:r>
              <a:rPr lang="en-US" sz="1600" dirty="0" err="1" smtClean="0">
                <a:solidFill>
                  <a:srgbClr val="990000"/>
                </a:solidFill>
                <a:latin typeface="Comic Sans MS" pitchFamily="66" charset="0"/>
              </a:rPr>
              <a:t>Stadt</a:t>
            </a:r>
            <a:r>
              <a:rPr lang="en-US" sz="1600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990000"/>
                </a:solidFill>
                <a:latin typeface="Comic Sans MS" pitchFamily="66" charset="0"/>
              </a:rPr>
              <a:t>erkunden</a:t>
            </a:r>
            <a:r>
              <a:rPr lang="en-US" sz="1600" dirty="0" smtClean="0">
                <a:solidFill>
                  <a:srgbClr val="990000"/>
                </a:solidFill>
                <a:latin typeface="Comic Sans MS" pitchFamily="66" charset="0"/>
              </a:rPr>
              <a:t>.</a:t>
            </a:r>
            <a:endParaRPr lang="en-US" sz="1600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990000"/>
                </a:solidFill>
                <a:latin typeface="Comic Sans MS" pitchFamily="66" charset="0"/>
              </a:rPr>
              <a:t>          </a:t>
            </a:r>
            <a:r>
              <a:rPr lang="en-US" sz="1600" b="1" dirty="0" smtClean="0">
                <a:solidFill>
                  <a:srgbClr val="003399"/>
                </a:solidFill>
                <a:latin typeface="Comic Sans MS" pitchFamily="66" charset="0"/>
              </a:rPr>
              <a:t>do</a:t>
            </a:r>
            <a:endParaRPr lang="en-US" sz="1600" b="1" dirty="0">
              <a:solidFill>
                <a:srgbClr val="0033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solidFill>
                <a:srgbClr val="0033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sz="1600" dirty="0">
                <a:solidFill>
                  <a:srgbClr val="CC0000"/>
                </a:solidFill>
              </a:rPr>
              <a:t> </a:t>
            </a:r>
            <a:r>
              <a:rPr lang="en-US" sz="1600" dirty="0" smtClean="0">
                <a:solidFill>
                  <a:srgbClr val="CC0000"/>
                </a:solidFill>
              </a:rPr>
              <a:t>       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 pitchFamily="66" charset="0"/>
              </a:rPr>
              <a:t>Central</a:t>
            </a:r>
            <a:r>
              <a:rPr lang="en-US" sz="2000" baseline="-20000" dirty="0" err="1" smtClean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2000" i="1" dirty="0" err="1" smtClean="0">
                <a:solidFill>
                  <a:srgbClr val="0000FF"/>
                </a:solidFill>
                <a:latin typeface="Comic Sans MS" pitchFamily="66" charset="0"/>
              </a:rPr>
              <a:t>highlight</a:t>
            </a:r>
            <a:endParaRPr lang="en-US" sz="20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		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	</a:t>
            </a: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Polyterrasse</a:t>
            </a:r>
            <a:r>
              <a:rPr lang="en-US" sz="1600" baseline="-20000" dirty="0" err="1" smtClean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highlight</a:t>
            </a:r>
            <a:endParaRPr lang="en-US" sz="16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	</a:t>
            </a: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i="1" dirty="0" err="1" smtClean="0">
                <a:solidFill>
                  <a:srgbClr val="0000FF"/>
                </a:solidFill>
              </a:rPr>
              <a:t>P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olybahn</a:t>
            </a:r>
            <a:r>
              <a:rPr lang="en-US" sz="1600" baseline="-20000" dirty="0" err="1" smtClean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add_transport</a:t>
            </a:r>
            <a:endParaRPr lang="en-US" sz="16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Comic Sans MS" pitchFamily="66" charset="0"/>
              </a:rPr>
              <a:t> 	</a:t>
            </a: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Zurich_map</a:t>
            </a:r>
            <a:r>
              <a:rPr lang="en-US" sz="1600" baseline="-20000" dirty="0" err="1" smtClean="0">
                <a:solidFill>
                  <a:srgbClr val="99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i="1" dirty="0" err="1" smtClean="0">
                <a:solidFill>
                  <a:srgbClr val="0000FF"/>
                </a:solidFill>
                <a:latin typeface="Comic Sans MS" pitchFamily="66" charset="0"/>
              </a:rPr>
              <a:t>animate</a:t>
            </a:r>
            <a:endParaRPr lang="en-US" sz="1600" i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i="1" dirty="0" smtClean="0">
                <a:solidFill>
                  <a:srgbClr val="0000FF"/>
                </a:solidFill>
              </a:rPr>
              <a:t>           </a:t>
            </a:r>
            <a:r>
              <a:rPr lang="en-US" sz="1600" b="1" dirty="0" smtClean="0">
                <a:solidFill>
                  <a:srgbClr val="003399"/>
                </a:solidFill>
                <a:latin typeface="Comic Sans MS" pitchFamily="66" charset="0"/>
              </a:rPr>
              <a:t>end</a:t>
            </a:r>
            <a:endParaRPr lang="en-US" sz="1600" b="1" dirty="0">
              <a:solidFill>
                <a:srgbClr val="003399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dirty="0">
              <a:latin typeface="Comic Sans MS" pitchFamily="66" charset="0"/>
            </a:endParaRP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Mehr Stilregeln</a:t>
            </a:r>
            <a:endParaRPr lang="de-CH" dirty="0"/>
          </a:p>
        </p:txBody>
      </p:sp>
      <p:sp>
        <p:nvSpPr>
          <p:cNvPr id="556042" name="Line 10"/>
          <p:cNvSpPr>
            <a:spLocks noChangeShapeType="1"/>
          </p:cNvSpPr>
          <p:nvPr/>
        </p:nvSpPr>
        <p:spPr bwMode="auto">
          <a:xfrm>
            <a:off x="3185409" y="1289153"/>
            <a:ext cx="1546847" cy="190855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3" name="Line 11"/>
          <p:cNvSpPr>
            <a:spLocks noChangeShapeType="1"/>
          </p:cNvSpPr>
          <p:nvPr/>
        </p:nvSpPr>
        <p:spPr bwMode="auto">
          <a:xfrm>
            <a:off x="3185410" y="1289154"/>
            <a:ext cx="1622260" cy="690475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4" name="Line 12"/>
          <p:cNvSpPr>
            <a:spLocks noChangeShapeType="1"/>
          </p:cNvSpPr>
          <p:nvPr/>
        </p:nvSpPr>
        <p:spPr bwMode="auto">
          <a:xfrm>
            <a:off x="3813717" y="3534937"/>
            <a:ext cx="1983768" cy="971075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5" name="Line 13"/>
          <p:cNvSpPr>
            <a:spLocks noChangeShapeType="1"/>
          </p:cNvSpPr>
          <p:nvPr/>
        </p:nvSpPr>
        <p:spPr bwMode="auto">
          <a:xfrm>
            <a:off x="3847171" y="3534937"/>
            <a:ext cx="1922033" cy="452601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6046" name="Freeform 14"/>
          <p:cNvSpPr>
            <a:spLocks/>
          </p:cNvSpPr>
          <p:nvPr/>
        </p:nvSpPr>
        <p:spPr bwMode="auto">
          <a:xfrm>
            <a:off x="3269410" y="2441542"/>
            <a:ext cx="3551115" cy="100866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6" y="136"/>
              </a:cxn>
              <a:cxn ang="0">
                <a:pos x="1769" y="408"/>
              </a:cxn>
              <a:cxn ang="0">
                <a:pos x="2540" y="635"/>
              </a:cxn>
              <a:cxn ang="0">
                <a:pos x="2676" y="817"/>
              </a:cxn>
              <a:cxn ang="0">
                <a:pos x="2676" y="953"/>
              </a:cxn>
            </a:cxnLst>
            <a:rect l="0" t="0" r="r" b="b"/>
            <a:pathLst>
              <a:path w="2699" h="953">
                <a:moveTo>
                  <a:pt x="0" y="0"/>
                </a:moveTo>
                <a:cubicBezTo>
                  <a:pt x="215" y="34"/>
                  <a:pt x="431" y="68"/>
                  <a:pt x="726" y="136"/>
                </a:cubicBezTo>
                <a:cubicBezTo>
                  <a:pt x="1021" y="204"/>
                  <a:pt x="1467" y="325"/>
                  <a:pt x="1769" y="408"/>
                </a:cubicBezTo>
                <a:cubicBezTo>
                  <a:pt x="2071" y="491"/>
                  <a:pt x="2389" y="567"/>
                  <a:pt x="2540" y="635"/>
                </a:cubicBezTo>
                <a:cubicBezTo>
                  <a:pt x="2691" y="703"/>
                  <a:pt x="2653" y="764"/>
                  <a:pt x="2676" y="817"/>
                </a:cubicBezTo>
                <a:cubicBezTo>
                  <a:pt x="2699" y="870"/>
                  <a:pt x="2687" y="911"/>
                  <a:pt x="2676" y="953"/>
                </a:cubicBezTo>
              </a:path>
            </a:pathLst>
          </a:custGeom>
          <a:noFill/>
          <a:ln w="25400">
            <a:solidFill>
              <a:srgbClr val="993300"/>
            </a:solidFill>
            <a:round/>
            <a:headEnd type="diamond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42" grpId="0" animBg="1"/>
      <p:bldP spid="556043" grpId="0" animBg="1"/>
      <p:bldP spid="556044" grpId="0" animBg="1"/>
      <p:bldP spid="556045" grpId="0" animBg="1"/>
      <p:bldP spid="5560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Objekttechnologie</a:t>
            </a:r>
            <a:endParaRPr lang="de-CH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Wir arbeiten mit Objekten.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Unser Programmierstil: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A50021"/>
                </a:solidFill>
              </a:rPr>
              <a:t>Objektorientierte Programmierung</a:t>
            </a:r>
            <a:r>
              <a:rPr lang="de-CH" dirty="0" smtClean="0">
                <a:solidFill>
                  <a:srgbClr val="CC0000"/>
                </a:solidFill>
              </a:rPr>
              <a:t> 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Abkürzung: </a:t>
            </a:r>
            <a:r>
              <a:rPr lang="de-CH" dirty="0" smtClean="0">
                <a:solidFill>
                  <a:srgbClr val="A50021"/>
                </a:solidFill>
              </a:rPr>
              <a:t>O-O</a:t>
            </a:r>
          </a:p>
          <a:p>
            <a:endParaRPr lang="de-CH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Allgemeiner “Objekttechnologie”: Beinhaltet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O-O </a:t>
            </a:r>
            <a:r>
              <a:rPr lang="de-CH" i="1" dirty="0" smtClean="0">
                <a:solidFill>
                  <a:schemeClr val="tx1"/>
                </a:solidFill>
              </a:rPr>
              <a:t>Datenbanken</a:t>
            </a:r>
            <a:r>
              <a:rPr lang="de-CH" dirty="0" smtClean="0">
                <a:solidFill>
                  <a:schemeClr val="tx1"/>
                </a:solidFill>
              </a:rPr>
              <a:t>, O-O </a:t>
            </a:r>
            <a:r>
              <a:rPr lang="de-CH" i="1" dirty="0" smtClean="0">
                <a:solidFill>
                  <a:schemeClr val="tx1"/>
                </a:solidFill>
              </a:rPr>
              <a:t>Analyse</a:t>
            </a:r>
            <a:r>
              <a:rPr lang="de-CH" dirty="0" smtClean="0">
                <a:solidFill>
                  <a:schemeClr val="tx1"/>
                </a:solidFill>
              </a:rPr>
              <a:t>, O-O </a:t>
            </a:r>
            <a:r>
              <a:rPr lang="de-CH" i="1" dirty="0" smtClean="0">
                <a:solidFill>
                  <a:schemeClr val="tx1"/>
                </a:solidFill>
              </a:rPr>
              <a:t>Design</a:t>
            </a:r>
            <a:r>
              <a:rPr lang="de-CH" dirty="0" smtClean="0">
                <a:solidFill>
                  <a:schemeClr val="tx1"/>
                </a:solidFill>
              </a:rPr>
              <a:t>,</a:t>
            </a:r>
            <a:r>
              <a:rPr lang="de-CH" i="1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...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Die Ausführung der Software besteht aus Operationen auf Objekten: feature-Aufrufen</a:t>
            </a:r>
            <a:endParaRPr lang="de-CH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12135" y="5026032"/>
            <a:ext cx="4063616" cy="933341"/>
            <a:chOff x="2025868" y="4797425"/>
            <a:chExt cx="4635282" cy="933341"/>
          </a:xfrm>
        </p:grpSpPr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2025868" y="5210503"/>
              <a:ext cx="4343401" cy="520263"/>
            </a:xfrm>
            <a:prstGeom prst="flowChartAlternateProcess">
              <a:avLst/>
            </a:prstGeom>
            <a:solidFill>
              <a:srgbClr val="66FF66">
                <a:alpha val="67999"/>
              </a:srgbClr>
            </a:solidFill>
            <a:ln w="9525">
              <a:solidFill>
                <a:srgbClr val="C00000"/>
              </a:solidFill>
              <a:miter lim="800000"/>
              <a:headEnd/>
              <a:tailEnd/>
            </a:ln>
            <a:effectLst>
              <a:outerShdw blurRad="50800" dist="38100" dir="2700000" sx="101000" sy="101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84" name="Rectangle 4"/>
            <p:cNvSpPr>
              <a:spLocks noChangeArrowheads="1"/>
            </p:cNvSpPr>
            <p:nvPr/>
          </p:nvSpPr>
          <p:spPr bwMode="auto">
            <a:xfrm>
              <a:off x="2124075" y="4797425"/>
              <a:ext cx="453707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i="1" dirty="0" err="1" smtClean="0">
                  <a:solidFill>
                    <a:srgbClr val="0000FF"/>
                  </a:solidFill>
                </a:rPr>
                <a:t>ihr</a:t>
              </a:r>
              <a:r>
                <a:rPr lang="en-US" sz="2400" i="1" dirty="0" err="1" smtClean="0">
                  <a:solidFill>
                    <a:srgbClr val="0000FF"/>
                  </a:solidFill>
                  <a:latin typeface="Comic Sans MS" pitchFamily="66" charset="0"/>
                </a:rPr>
                <a:t>_objekt</a:t>
              </a:r>
              <a:r>
                <a:rPr lang="en-US" sz="6000" dirty="0" err="1" smtClean="0">
                  <a:solidFill>
                    <a:srgbClr val="0000FF"/>
                  </a:solidFill>
                  <a:latin typeface="Comic Sans MS" pitchFamily="66" charset="0"/>
                </a:rPr>
                <a:t>.</a:t>
              </a:r>
              <a:r>
                <a:rPr lang="en-US" sz="2400" i="1" dirty="0" err="1" smtClean="0">
                  <a:solidFill>
                    <a:srgbClr val="0000FF"/>
                  </a:solidFill>
                  <a:latin typeface="Comic Sans MS" pitchFamily="66" charset="0"/>
                </a:rPr>
                <a:t>ihr_feature</a:t>
              </a:r>
              <a:endParaRPr lang="en-US" sz="2400" i="1" dirty="0">
                <a:solidFill>
                  <a:srgbClr val="0000FF"/>
                </a:solidFill>
                <a:latin typeface="Comic Sans MS" pitchFamily="66" charset="0"/>
              </a:endParaRPr>
            </a:p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endParaRPr lang="en-US" sz="2400" dirty="0">
                <a:latin typeface="Comic Sans MS" pitchFamily="66" charset="0"/>
              </a:endParaRPr>
            </a:p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endParaRPr lang="en-US" sz="1600" dirty="0">
                <a:solidFill>
                  <a:srgbClr val="003399"/>
                </a:solidFill>
                <a:latin typeface="Comic Sans MS" pitchFamily="66" charset="0"/>
              </a:endParaRPr>
            </a:p>
            <a:p>
              <a:pPr marL="457200" indent="-457200">
                <a:spcBef>
                  <a:spcPct val="20000"/>
                </a:spcBef>
                <a:buFont typeface="Wingdings" pitchFamily="2" charset="2"/>
                <a:buNone/>
              </a:pP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eigene Ausdrucksweise</a:t>
            </a:r>
            <a:endParaRPr lang="de-CH" dirty="0"/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>
          <a:xfrm>
            <a:off x="249238" y="878114"/>
            <a:ext cx="8754085" cy="5644924"/>
          </a:xfrm>
        </p:spPr>
        <p:txBody>
          <a:bodyPr/>
          <a:lstStyle/>
          <a:p>
            <a:r>
              <a:rPr lang="de-CH" sz="28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800" baseline="-20000" dirty="0" err="1" smtClean="0">
                <a:sym typeface="Symbol" pitchFamily="18" charset="2"/>
              </a:rPr>
              <a:t></a:t>
            </a:r>
            <a:r>
              <a:rPr lang="de-CH" sz="2800" i="1" dirty="0" err="1" smtClean="0">
                <a:solidFill>
                  <a:srgbClr val="0000FF"/>
                </a:solidFill>
              </a:rPr>
              <a:t>animate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err="1" smtClean="0">
                <a:solidFill>
                  <a:srgbClr val="0000FF"/>
                </a:solidFill>
                <a:sym typeface="Symbol" pitchFamily="18" charset="2"/>
              </a:rPr>
              <a:t>nächste_nachricht</a:t>
            </a:r>
            <a:r>
              <a:rPr lang="de-CH" sz="2800" baseline="-20000" dirty="0" err="1" smtClean="0">
                <a:sym typeface="Symbol" pitchFamily="18" charset="2"/>
              </a:rPr>
              <a:t></a:t>
            </a:r>
            <a:r>
              <a:rPr lang="de-CH" sz="2800" i="1" dirty="0" err="1" smtClean="0">
                <a:solidFill>
                  <a:srgbClr val="0000FF"/>
                </a:solidFill>
              </a:rPr>
              <a:t>senden</a:t>
            </a:r>
            <a:r>
              <a:rPr lang="de-CH" sz="2800" i="1" dirty="0" smtClean="0">
                <a:solidFill>
                  <a:srgbClr val="0000FF"/>
                </a:solidFill>
              </a:rPr>
              <a:t>	</a:t>
            </a:r>
            <a:r>
              <a:rPr lang="de-CH" sz="2800" dirty="0" smtClean="0">
                <a:solidFill>
                  <a:srgbClr val="0000FF"/>
                </a:solidFill>
              </a:rPr>
              <a:t>-- </a:t>
            </a:r>
            <a:r>
              <a:rPr lang="de-CH" sz="2800" i="1" dirty="0" smtClean="0">
                <a:solidFill>
                  <a:srgbClr val="336600"/>
                </a:solidFill>
              </a:rPr>
              <a:t>next_message</a:t>
            </a:r>
            <a:r>
              <a:rPr lang="de-CH" sz="2800" baseline="-20000" dirty="0" smtClean="0">
                <a:solidFill>
                  <a:srgbClr val="336600"/>
                </a:solidFill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336600"/>
                </a:solidFill>
              </a:rPr>
              <a:t>send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computer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  <a:sym typeface="Symbol" pitchFamily="18" charset="2"/>
              </a:rPr>
              <a:t>auschalten</a:t>
            </a:r>
            <a:r>
              <a:rPr lang="de-CH" sz="2800" i="1" dirty="0" smtClean="0">
                <a:solidFill>
                  <a:srgbClr val="0000FF"/>
                </a:solidFill>
              </a:rPr>
              <a:t>		</a:t>
            </a:r>
            <a:r>
              <a:rPr lang="de-CH" sz="2800" dirty="0" smtClean="0">
                <a:solidFill>
                  <a:srgbClr val="0000FF"/>
                </a:solidFill>
              </a:rPr>
              <a:t>-- </a:t>
            </a:r>
            <a:r>
              <a:rPr lang="de-CH" sz="2800" i="1" dirty="0" smtClean="0">
                <a:solidFill>
                  <a:srgbClr val="336600"/>
                </a:solidFill>
              </a:rPr>
              <a:t>computer</a:t>
            </a:r>
            <a:r>
              <a:rPr lang="de-CH" sz="2800" baseline="-20000" dirty="0" smtClean="0">
                <a:solidFill>
                  <a:srgbClr val="336600"/>
                </a:solidFill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336600"/>
                </a:solidFill>
              </a:rPr>
              <a:t>shut_down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telefon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läuten			</a:t>
            </a:r>
            <a:r>
              <a:rPr lang="de-CH" sz="2800" dirty="0" smtClean="0">
                <a:solidFill>
                  <a:srgbClr val="0000FF"/>
                </a:solidFill>
              </a:rPr>
              <a:t>-- </a:t>
            </a:r>
            <a:r>
              <a:rPr lang="de-CH" sz="2800" i="1" dirty="0" smtClean="0">
                <a:solidFill>
                  <a:srgbClr val="336600"/>
                </a:solidFill>
              </a:rPr>
              <a:t>telephone</a:t>
            </a:r>
            <a:r>
              <a:rPr lang="de-CH" sz="2800" baseline="-20000" dirty="0" smtClean="0">
                <a:solidFill>
                  <a:srgbClr val="336600"/>
                </a:solidFill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336600"/>
                </a:solidFill>
              </a:rPr>
              <a:t>ring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dirty="0" smtClean="0">
                <a:solidFill>
                  <a:schemeClr val="tx1"/>
                </a:solidFill>
              </a:rPr>
              <a:t>Objekt-Orienterte Programmierung hat einen bezeichnenden Stil</a:t>
            </a:r>
          </a:p>
          <a:p>
            <a:endParaRPr lang="de-CH" sz="2800" dirty="0" smtClean="0">
              <a:solidFill>
                <a:schemeClr val="tx1"/>
              </a:solidFill>
            </a:endParaRPr>
          </a:p>
          <a:p>
            <a:r>
              <a:rPr lang="de-CH" sz="2800" dirty="0" smtClean="0">
                <a:solidFill>
                  <a:schemeClr val="tx1"/>
                </a:solidFill>
              </a:rPr>
              <a:t>Jede Operation wird auf </a:t>
            </a:r>
            <a:r>
              <a:rPr lang="de-CH" sz="2800" b="1" dirty="0" smtClean="0">
                <a:solidFill>
                  <a:srgbClr val="990000"/>
                </a:solidFill>
              </a:rPr>
              <a:t>ein</a:t>
            </a:r>
            <a:r>
              <a:rPr lang="de-CH" sz="2800" dirty="0" smtClean="0">
                <a:solidFill>
                  <a:schemeClr val="tx1"/>
                </a:solidFill>
              </a:rPr>
              <a:t> Objekt </a:t>
            </a:r>
            <a:r>
              <a:rPr lang="de-CH" sz="2800" dirty="0" smtClean="0"/>
              <a:t>(das “Ziel” (</a:t>
            </a:r>
            <a:r>
              <a:rPr lang="de-CH" sz="2800" i="1" dirty="0" smtClean="0"/>
              <a:t>target</a:t>
            </a:r>
            <a:r>
              <a:rPr lang="de-CH" sz="2800" dirty="0" smtClean="0"/>
              <a:t>) des Aufrufs) </a:t>
            </a:r>
            <a:r>
              <a:rPr lang="de-CH" sz="2800" dirty="0" smtClean="0">
                <a:solidFill>
                  <a:schemeClr val="tx1"/>
                </a:solidFill>
              </a:rPr>
              <a:t> angewendet</a:t>
            </a:r>
            <a:endParaRPr lang="de-CH" sz="2800" dirty="0" smtClean="0"/>
          </a:p>
          <a:p>
            <a:endParaRPr lang="de-CH" sz="2800" dirty="0" smtClean="0"/>
          </a:p>
          <a:p>
            <a:endParaRPr lang="de-C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Was ist ein Objekt?</a:t>
            </a:r>
            <a:endParaRPr lang="de-CH" dirty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420" y="745076"/>
            <a:ext cx="8709102" cy="577396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sz="2000" dirty="0" smtClean="0">
                <a:solidFill>
                  <a:srgbClr val="990000"/>
                </a:solidFill>
              </a:rPr>
              <a:t>Software</a:t>
            </a:r>
            <a:r>
              <a:rPr lang="de-CH" sz="2000" dirty="0" smtClean="0"/>
              <a:t>begriff: Eine Maschine, definiert durch auf sie anwendbare Operationen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de-CH" sz="2000" dirty="0" smtClean="0"/>
              <a:t>Drei Arten von Objekten: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b="1" dirty="0" smtClean="0">
                <a:solidFill>
                  <a:srgbClr val="990000"/>
                </a:solidFill>
              </a:rPr>
              <a:t>Physikalische Objekte</a:t>
            </a:r>
            <a:r>
              <a:rPr lang="de-CH" sz="2000" dirty="0" smtClean="0"/>
              <a:t>: widerspiegeln materielle Objekte der modellierten Welt</a:t>
            </a:r>
            <a:br>
              <a:rPr lang="de-CH" sz="2000" dirty="0" smtClean="0"/>
            </a:br>
            <a:r>
              <a:rPr lang="de-CH" sz="2000" dirty="0" smtClean="0"/>
              <a:t>		Beispiele: die Polyterrasse, eine Bahn des Trams…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b="1" dirty="0" smtClean="0">
                <a:solidFill>
                  <a:srgbClr val="990000"/>
                </a:solidFill>
              </a:rPr>
              <a:t>Abstrakte Objekte</a:t>
            </a:r>
            <a:r>
              <a:rPr lang="de-CH" sz="2000" dirty="0" smtClean="0"/>
              <a:t>: abstrakte Begriffe aus der modellierten Welt</a:t>
            </a:r>
            <a:br>
              <a:rPr lang="de-CH" sz="2000" dirty="0" smtClean="0"/>
            </a:br>
            <a:r>
              <a:rPr lang="de-CH" sz="2000" dirty="0" smtClean="0"/>
              <a:t>		Beispiele: eine (Tram-) Linie, eine Route…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b="1" dirty="0" smtClean="0">
                <a:solidFill>
                  <a:srgbClr val="990000"/>
                </a:solidFill>
              </a:rPr>
              <a:t>Softwareobjekte</a:t>
            </a:r>
            <a:r>
              <a:rPr lang="de-CH" sz="2000" dirty="0" smtClean="0"/>
              <a:t>: reine </a:t>
            </a:r>
            <a:r>
              <a:rPr lang="de-CH" sz="2000" dirty="0" err="1" smtClean="0"/>
              <a:t>Softwarebegriffr</a:t>
            </a:r>
            <a:r>
              <a:rPr lang="de-CH" sz="2000" dirty="0" smtClean="0"/>
              <a:t/>
            </a:r>
            <a:br>
              <a:rPr lang="de-CH" sz="2000" dirty="0" smtClean="0"/>
            </a:br>
            <a:r>
              <a:rPr lang="de-CH" sz="2000" dirty="0" smtClean="0"/>
              <a:t>		Beispiele: “Datenstrukturen” wie Arrays oder</a:t>
            </a:r>
            <a:br>
              <a:rPr lang="de-CH" sz="2000" dirty="0" smtClean="0"/>
            </a:br>
            <a:r>
              <a:rPr lang="de-CH" sz="2000" dirty="0" smtClean="0"/>
              <a:t>			    Hash-Tabellen</a:t>
            </a:r>
          </a:p>
          <a:p>
            <a:pPr>
              <a:lnSpc>
                <a:spcPct val="90000"/>
              </a:lnSpc>
            </a:pPr>
            <a:endParaRPr lang="de-CH" sz="2000" dirty="0" smtClean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CH" sz="2000" dirty="0" smtClean="0"/>
              <a:t>Ein grosser Reiz der Objekttechnologie ist ihr </a:t>
            </a:r>
            <a:r>
              <a:rPr lang="de-CH" sz="2000" i="1" dirty="0" smtClean="0">
                <a:solidFill>
                  <a:srgbClr val="990000"/>
                </a:solidFill>
              </a:rPr>
              <a:t>Modellierungsvermögen</a:t>
            </a:r>
            <a:r>
              <a:rPr lang="de-CH" sz="2000" dirty="0" smtClean="0"/>
              <a:t>: Verbinden von Softwareobjekten mit Objekten des Modells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CH" sz="2000" dirty="0" smtClean="0"/>
              <a:t>Aber: Verbinden, nicht verwechseln!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de-CH" sz="2000" dirty="0" smtClean="0"/>
              <a:t>In diesem Kurs bezieht sich “</a:t>
            </a:r>
            <a:r>
              <a:rPr lang="de-CH" sz="2000" i="1" dirty="0" smtClean="0"/>
              <a:t>Objekt</a:t>
            </a:r>
            <a:r>
              <a:rPr lang="de-CH" sz="2000" dirty="0" smtClean="0"/>
              <a:t>” auf ein </a:t>
            </a:r>
            <a:r>
              <a:rPr lang="de-CH" sz="2000" dirty="0" smtClean="0">
                <a:solidFill>
                  <a:srgbClr val="990000"/>
                </a:solidFill>
              </a:rPr>
              <a:t>Softwareobjekt</a:t>
            </a:r>
            <a:endParaRPr lang="de-CH" sz="2000" dirty="0" smtClean="0"/>
          </a:p>
          <a:p>
            <a:pPr marL="457200" indent="-457200">
              <a:lnSpc>
                <a:spcPct val="90000"/>
              </a:lnSpc>
            </a:pPr>
            <a:endParaRPr lang="de-CH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Zwei Auffassungen von Objekten</a:t>
            </a:r>
            <a:endParaRPr lang="de-CH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282" y="3148716"/>
            <a:ext cx="8773296" cy="3374321"/>
          </a:xfrm>
        </p:spPr>
        <p:txBody>
          <a:bodyPr/>
          <a:lstStyle/>
          <a:p>
            <a:pPr marL="358775" indent="-358775" defTabSz="630238"/>
            <a:r>
              <a:rPr lang="de-CH" smtClean="0">
                <a:solidFill>
                  <a:schemeClr val="tx1"/>
                </a:solidFill>
              </a:rPr>
              <a:t>Zwei Gesichtspunkte:</a:t>
            </a:r>
          </a:p>
          <a:p>
            <a:pPr marL="358775" lvl="1" indent="-358775" defTabSz="630238"/>
            <a:r>
              <a:rPr lang="de-CH" smtClean="0"/>
              <a:t>1. Ein Objekt hat Daten, abgelegt im Speicher.</a:t>
            </a:r>
          </a:p>
          <a:p>
            <a:pPr marL="358775" lvl="1" indent="-358775" defTabSz="630238"/>
            <a:r>
              <a:rPr lang="de-CH" smtClean="0"/>
              <a:t>2. Ein Objekt ist eine Maschine, die Operationen anbietet (</a:t>
            </a:r>
            <a:r>
              <a:rPr lang="de-CH" b="1" smtClean="0">
                <a:solidFill>
                  <a:srgbClr val="990000"/>
                </a:solidFill>
              </a:rPr>
              <a:t>Features</a:t>
            </a:r>
            <a:r>
              <a:rPr lang="de-CH" smtClean="0"/>
              <a:t>)</a:t>
            </a:r>
          </a:p>
          <a:p>
            <a:pPr marL="358775" lvl="1" indent="-358775" defTabSz="630238"/>
            <a:endParaRPr lang="de-CH" smtClean="0">
              <a:solidFill>
                <a:schemeClr val="tx1"/>
              </a:solidFill>
            </a:endParaRPr>
          </a:p>
          <a:p>
            <a:pPr marL="358775" lvl="1" indent="-358775" defTabSz="630238">
              <a:buNone/>
            </a:pPr>
            <a:r>
              <a:rPr lang="de-CH" smtClean="0">
                <a:solidFill>
                  <a:schemeClr val="tx1"/>
                </a:solidFill>
              </a:rPr>
              <a:t>Die Verbindung:</a:t>
            </a:r>
          </a:p>
          <a:p>
            <a:pPr marL="358775" lvl="1" indent="-358775" defTabSz="630238"/>
            <a:r>
              <a:rPr lang="de-CH" smtClean="0">
                <a:solidFill>
                  <a:srgbClr val="A50021"/>
                </a:solidFill>
              </a:rPr>
              <a:t>Die Operationen </a:t>
            </a:r>
            <a:r>
              <a:rPr lang="de-CH" smtClean="0"/>
              <a:t>(2)</a:t>
            </a:r>
            <a:r>
              <a:rPr lang="de-CH" smtClean="0">
                <a:solidFill>
                  <a:srgbClr val="A50021"/>
                </a:solidFill>
              </a:rPr>
              <a:t>, die die Maschine anbietet, greifen auf die Daten </a:t>
            </a:r>
            <a:r>
              <a:rPr lang="de-CH" smtClean="0"/>
              <a:t>(1)</a:t>
            </a:r>
            <a:r>
              <a:rPr lang="de-CH" smtClean="0">
                <a:solidFill>
                  <a:srgbClr val="A50021"/>
                </a:solidFill>
              </a:rPr>
              <a:t> des Objektes zu und verändern sie.</a:t>
            </a:r>
            <a:r>
              <a:rPr lang="de-CH" smtClean="0"/>
              <a:t> </a:t>
            </a:r>
            <a:endParaRPr lang="de-CH" dirty="0"/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5211313" y="788898"/>
            <a:ext cx="2605088" cy="57850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5211313" y="1341635"/>
            <a:ext cx="2605088" cy="578500"/>
          </a:xfrm>
          <a:prstGeom prst="round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5" name="Rectangle 7"/>
          <p:cNvSpPr>
            <a:spLocks noChangeArrowheads="1"/>
          </p:cNvSpPr>
          <p:nvPr/>
        </p:nvSpPr>
        <p:spPr bwMode="auto">
          <a:xfrm>
            <a:off x="5211313" y="1892029"/>
            <a:ext cx="2605088" cy="578500"/>
          </a:xfrm>
          <a:prstGeom prst="roundRect">
            <a:avLst/>
          </a:prstGeom>
          <a:solidFill>
            <a:srgbClr val="DFEBF3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6" name="Rectangle 8"/>
          <p:cNvSpPr>
            <a:spLocks noChangeArrowheads="1"/>
          </p:cNvSpPr>
          <p:nvPr/>
        </p:nvSpPr>
        <p:spPr bwMode="auto">
          <a:xfrm>
            <a:off x="5211313" y="2442423"/>
            <a:ext cx="2605088" cy="578500"/>
          </a:xfrm>
          <a:prstGeom prst="roundRect">
            <a:avLst/>
          </a:prstGeom>
          <a:solidFill>
            <a:srgbClr val="FFD3AF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5571676" y="8777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“Centra</a:t>
            </a:r>
            <a:r>
              <a:rPr lang="en-US" dirty="0" smtClean="0"/>
              <a:t>l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580618" name="Text Box 10"/>
          <p:cNvSpPr txBox="1">
            <a:spLocks noChangeArrowheads="1"/>
          </p:cNvSpPr>
          <p:nvPr/>
        </p:nvSpPr>
        <p:spPr bwMode="auto">
          <a:xfrm>
            <a:off x="5355776" y="2533561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“</a:t>
            </a:r>
            <a:r>
              <a:rPr lang="en-US" sz="2400" dirty="0" err="1" smtClean="0"/>
              <a:t>Polyterrasse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580619" name="Text Box 11"/>
          <p:cNvSpPr txBox="1">
            <a:spLocks noChangeArrowheads="1"/>
          </p:cNvSpPr>
          <p:nvPr/>
        </p:nvSpPr>
        <p:spPr bwMode="auto">
          <a:xfrm>
            <a:off x="5284338" y="1428661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24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80620" name="Text Box 12"/>
          <p:cNvSpPr txBox="1">
            <a:spLocks noChangeArrowheads="1"/>
          </p:cNvSpPr>
          <p:nvPr/>
        </p:nvSpPr>
        <p:spPr bwMode="auto">
          <a:xfrm>
            <a:off x="5284338" y="19318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lang="en-US" sz="2400" dirty="0"/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999242" y="814327"/>
            <a:ext cx="2523188" cy="529444"/>
          </a:xfrm>
          <a:prstGeom prst="wedgeRoundRectCallout">
            <a:avLst>
              <a:gd name="adj1" fmla="val 115219"/>
              <a:gd name="adj2" fmla="val -794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smtClean="0">
                <a:solidFill>
                  <a:srgbClr val="3333FF"/>
                </a:solidFill>
              </a:rPr>
              <a:t>West-</a:t>
            </a:r>
            <a:r>
              <a:rPr lang="en-US" sz="2200" dirty="0" err="1" smtClean="0">
                <a:solidFill>
                  <a:srgbClr val="3333FF"/>
                </a:solidFill>
              </a:rPr>
              <a:t>Endstation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1614115" y="1412000"/>
            <a:ext cx="1901687" cy="529444"/>
          </a:xfrm>
          <a:prstGeom prst="wedgeRoundRectCallout">
            <a:avLst>
              <a:gd name="adj1" fmla="val 137544"/>
              <a:gd name="adj2" fmla="val -1600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Nummer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731536" y="2009656"/>
            <a:ext cx="2765807" cy="529444"/>
          </a:xfrm>
          <a:prstGeom prst="wedgeRoundRectCallout">
            <a:avLst>
              <a:gd name="adj1" fmla="val 111473"/>
              <a:gd name="adj2" fmla="val -1778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Anzahl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Stationen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1112364" y="2620595"/>
            <a:ext cx="2339830" cy="529444"/>
          </a:xfrm>
          <a:prstGeom prst="wedgeRoundRectCallout">
            <a:avLst>
              <a:gd name="adj1" fmla="val 125105"/>
              <a:gd name="adj2" fmla="val -10000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Ost-Endstation</a:t>
            </a:r>
            <a:endParaRPr lang="en-US" sz="2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157681" y="2810312"/>
            <a:ext cx="1669409" cy="109895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smtClean="0"/>
              <a:t>Features: Befehle und Abfragen</a:t>
            </a:r>
            <a:endParaRPr lang="de-CH" sz="2800" dirty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2800" dirty="0" smtClean="0">
                <a:solidFill>
                  <a:srgbClr val="990000"/>
                </a:solidFill>
              </a:rPr>
              <a:t>Feature</a:t>
            </a:r>
            <a:r>
              <a:rPr lang="de-CH" sz="2800" dirty="0" smtClean="0"/>
              <a:t>: Eine Operation, die von gewissen Klassen zur Verfügung gestellt wird.</a:t>
            </a:r>
          </a:p>
          <a:p>
            <a:endParaRPr lang="de-CH" sz="2800" dirty="0" smtClean="0"/>
          </a:p>
          <a:p>
            <a:r>
              <a:rPr lang="de-CH" sz="2800" dirty="0" smtClean="0"/>
              <a:t>3 Arten:</a:t>
            </a:r>
          </a:p>
          <a:p>
            <a:pPr lvl="1"/>
            <a:r>
              <a:rPr lang="de-CH" sz="2800" dirty="0" smtClean="0">
                <a:solidFill>
                  <a:srgbClr val="A50021"/>
                </a:solidFill>
              </a:rPr>
              <a:t>Befehl 					(</a:t>
            </a:r>
            <a:r>
              <a:rPr lang="de-CH" sz="2800" dirty="0">
                <a:solidFill>
                  <a:srgbClr val="A50021"/>
                </a:solidFill>
              </a:rPr>
              <a:t>C</a:t>
            </a:r>
            <a:r>
              <a:rPr lang="de-CH" sz="2800" dirty="0" smtClean="0">
                <a:solidFill>
                  <a:srgbClr val="A50021"/>
                </a:solidFill>
              </a:rPr>
              <a:t>ommand)</a:t>
            </a:r>
            <a:endParaRPr lang="de-CH" sz="2800" dirty="0" smtClean="0"/>
          </a:p>
          <a:p>
            <a:pPr lvl="1"/>
            <a:r>
              <a:rPr lang="de-CH" sz="2800" dirty="0" smtClean="0">
                <a:solidFill>
                  <a:srgbClr val="A50021"/>
                </a:solidFill>
              </a:rPr>
              <a:t>Abfrage 					(</a:t>
            </a:r>
            <a:r>
              <a:rPr lang="de-CH" sz="2800" dirty="0">
                <a:solidFill>
                  <a:srgbClr val="A50021"/>
                </a:solidFill>
              </a:rPr>
              <a:t>Q</a:t>
            </a:r>
            <a:r>
              <a:rPr lang="de-CH" sz="2800" dirty="0" smtClean="0">
                <a:solidFill>
                  <a:srgbClr val="A50021"/>
                </a:solidFill>
              </a:rPr>
              <a:t>uery)</a:t>
            </a:r>
          </a:p>
          <a:p>
            <a:pPr lvl="1"/>
            <a:endParaRPr lang="de-CH" sz="2800" dirty="0" smtClean="0">
              <a:solidFill>
                <a:srgbClr val="A50021"/>
              </a:solidFill>
            </a:endParaRPr>
          </a:p>
          <a:p>
            <a:pPr lvl="1"/>
            <a:r>
              <a:rPr lang="de-CH" sz="2800" dirty="0" smtClean="0"/>
              <a:t>Erzeugungsprozedur (</a:t>
            </a:r>
            <a:r>
              <a:rPr lang="de-CH" sz="2800" i="1" dirty="0" err="1" smtClean="0"/>
              <a:t>creation</a:t>
            </a:r>
            <a:r>
              <a:rPr lang="de-CH" sz="2800" i="1" dirty="0" smtClean="0"/>
              <a:t> </a:t>
            </a:r>
            <a:r>
              <a:rPr lang="de-CH" sz="2800" i="1" dirty="0" err="1" smtClean="0"/>
              <a:t>procedure</a:t>
            </a:r>
            <a:r>
              <a:rPr lang="de-CH" sz="2800" dirty="0" smtClean="0"/>
              <a:t>) (später studiert)</a:t>
            </a:r>
          </a:p>
          <a:p>
            <a:endParaRPr lang="de-CH" dirty="0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 Befehl</a:t>
            </a:r>
            <a:endParaRPr lang="de-CH" dirty="0"/>
          </a:p>
        </p:txBody>
      </p:sp>
      <p:pic>
        <p:nvPicPr>
          <p:cNvPr id="570372" name="Picture 4" descr="tunnel_comman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5625" y="938213"/>
            <a:ext cx="7981950" cy="5524500"/>
          </a:xfrm>
          <a:noFill/>
          <a:ln/>
        </p:spPr>
      </p:pic>
      <p:sp>
        <p:nvSpPr>
          <p:cNvPr id="5703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68413"/>
            <a:ext cx="4135438" cy="5113337"/>
          </a:xfrm>
        </p:spPr>
        <p:txBody>
          <a:bodyPr/>
          <a:lstStyle/>
          <a:p>
            <a:r>
              <a:rPr lang="de-CH" sz="2000" smtClean="0"/>
              <a:t> </a:t>
            </a:r>
            <a:endParaRPr lang="de-CH" sz="20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Abfrage</a:t>
            </a:r>
            <a:endParaRPr lang="de-CH" dirty="0"/>
          </a:p>
        </p:txBody>
      </p:sp>
      <p:pic>
        <p:nvPicPr>
          <p:cNvPr id="5724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9831" y="999748"/>
            <a:ext cx="7973538" cy="5401429"/>
          </a:xfrm>
          <a:noFill/>
          <a:ln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Abfragen</a:t>
            </a:r>
            <a:endParaRPr lang="de-CH" dirty="0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420" y="878114"/>
            <a:ext cx="8753707" cy="5644924"/>
          </a:xfrm>
        </p:spPr>
        <p:txBody>
          <a:bodyPr/>
          <a:lstStyle/>
          <a:p>
            <a:r>
              <a:rPr lang="de-CH" dirty="0" smtClean="0"/>
              <a:t>Ziel: die </a:t>
            </a:r>
            <a:r>
              <a:rPr lang="de-CH" dirty="0" smtClean="0">
                <a:solidFill>
                  <a:srgbClr val="990000"/>
                </a:solidFill>
              </a:rPr>
              <a:t>Eigenschaften</a:t>
            </a:r>
            <a:r>
              <a:rPr lang="de-CH" dirty="0" smtClean="0"/>
              <a:t> eines Objekts zu</a:t>
            </a:r>
          </a:p>
          <a:p>
            <a:r>
              <a:rPr lang="de-CH" dirty="0" smtClean="0"/>
              <a:t>erhalten.</a:t>
            </a:r>
          </a:p>
          <a:p>
            <a:endParaRPr lang="de-CH" dirty="0" smtClean="0"/>
          </a:p>
          <a:p>
            <a:r>
              <a:rPr lang="de-CH" dirty="0" smtClean="0"/>
              <a:t>Sollte </a:t>
            </a:r>
            <a:r>
              <a:rPr lang="de-CH" i="1" dirty="0" smtClean="0"/>
              <a:t>weder das Zielobjekt noch andere</a:t>
            </a:r>
          </a:p>
          <a:p>
            <a:r>
              <a:rPr lang="de-CH" i="1" dirty="0" smtClean="0"/>
              <a:t>Objekte ändern!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Beispiele anhand eines “Linie” Objektes (</a:t>
            </a:r>
            <a:r>
              <a:rPr lang="de-CH" i="1" dirty="0" smtClean="0"/>
              <a:t>Polybahn</a:t>
            </a:r>
            <a:r>
              <a:rPr lang="de-CH" dirty="0" smtClean="0"/>
              <a:t>):</a:t>
            </a:r>
          </a:p>
          <a:p>
            <a:pPr lvl="1"/>
            <a:endParaRPr lang="de-CH" dirty="0" smtClean="0"/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Was ist die West-Endstation von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Was ist die Ost-Endstation von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Wieviele Stationen hat </a:t>
            </a:r>
            <a:r>
              <a:rPr lang="de-CH" i="1" dirty="0" err="1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Ist </a:t>
            </a:r>
            <a:r>
              <a:rPr lang="de-CH" i="1" dirty="0" err="1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 eine lange Linie (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 5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Stationen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)</a:t>
            </a:r>
            <a:r>
              <a:rPr lang="en-US" dirty="0" smtClean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?</a:t>
            </a:r>
            <a:endParaRPr lang="de-CH" dirty="0" smtClean="0">
              <a:solidFill>
                <a:schemeClr val="tx1"/>
              </a:solidFill>
            </a:endParaRPr>
          </a:p>
          <a:p>
            <a:endParaRPr lang="de-CH" dirty="0"/>
          </a:p>
        </p:txBody>
      </p:sp>
      <p:grpSp>
        <p:nvGrpSpPr>
          <p:cNvPr id="12" name="Group 11"/>
          <p:cNvGrpSpPr/>
          <p:nvPr/>
        </p:nvGrpSpPr>
        <p:grpSpPr>
          <a:xfrm>
            <a:off x="6586917" y="683703"/>
            <a:ext cx="2176251" cy="1820162"/>
            <a:chOff x="5389337" y="788898"/>
            <a:chExt cx="2605088" cy="223623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5389337" y="788898"/>
              <a:ext cx="2605088" cy="578500"/>
            </a:xfrm>
            <a:prstGeom prst="roundRect">
              <a:avLst/>
            </a:prstGeom>
            <a:solidFill>
              <a:srgbClr val="99FF99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389337" y="1341635"/>
              <a:ext cx="2605088" cy="578500"/>
            </a:xfrm>
            <a:prstGeom prst="round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5389337" y="1892029"/>
              <a:ext cx="2605088" cy="578500"/>
            </a:xfrm>
            <a:prstGeom prst="roundRect">
              <a:avLst/>
            </a:prstGeom>
            <a:solidFill>
              <a:srgbClr val="DFEBF3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389337" y="2442423"/>
              <a:ext cx="2605088" cy="578500"/>
            </a:xfrm>
            <a:prstGeom prst="roundRect">
              <a:avLst/>
            </a:prstGeom>
            <a:solidFill>
              <a:srgbClr val="FFD3AF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27000"/>
              <a:bevelB w="1016000"/>
            </a:sp3d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5749700" y="877798"/>
              <a:ext cx="2232025" cy="49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“Central”</a:t>
              </a:r>
              <a:endParaRPr lang="en-US" sz="2000" dirty="0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5533800" y="2533561"/>
              <a:ext cx="2447925" cy="49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“</a:t>
              </a:r>
              <a:r>
                <a:rPr lang="en-US" sz="2000" dirty="0" err="1" smtClean="0"/>
                <a:t>Polyterrasse</a:t>
              </a:r>
              <a:r>
                <a:rPr lang="en-US" sz="2000" dirty="0" smtClean="0"/>
                <a:t>”</a:t>
              </a:r>
              <a:endParaRPr lang="en-US" sz="2000" dirty="0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462362" y="1428661"/>
              <a:ext cx="2232025" cy="49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24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5462362" y="1931898"/>
              <a:ext cx="2232025" cy="49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2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Unser erstes Programm!</a:t>
            </a:r>
            <a:endParaRPr lang="de-CH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676648" cy="5644924"/>
          </a:xfrm>
        </p:spPr>
        <p:txBody>
          <a:bodyPr/>
          <a:lstStyle/>
          <a:p>
            <a:pPr marL="457200" indent="-457200"/>
            <a:r>
              <a:rPr lang="de-CH" dirty="0" smtClean="0"/>
              <a:t>Unser Programm soll:</a:t>
            </a:r>
          </a:p>
          <a:p>
            <a:pPr marL="457200" indent="-457200"/>
            <a:endParaRPr lang="de-CH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dirty="0" smtClean="0"/>
              <a:t>Die Position der Stationen «</a:t>
            </a:r>
            <a:r>
              <a:rPr lang="de-CH" dirty="0" smtClean="0">
                <a:solidFill>
                  <a:srgbClr val="336600"/>
                </a:solidFill>
              </a:rPr>
              <a:t>Central</a:t>
            </a:r>
            <a:r>
              <a:rPr lang="de-CH" dirty="0" smtClean="0"/>
              <a:t>» und «</a:t>
            </a:r>
            <a:r>
              <a:rPr lang="de-CH" dirty="0" smtClean="0">
                <a:solidFill>
                  <a:srgbClr val="336600"/>
                </a:solidFill>
              </a:rPr>
              <a:t>Polyterrasse</a:t>
            </a:r>
            <a:r>
              <a:rPr lang="de-CH" dirty="0" smtClean="0"/>
              <a:t>» auf der Karte von Zürich markieren</a:t>
            </a:r>
            <a:br>
              <a:rPr lang="de-CH" dirty="0" smtClean="0"/>
            </a:br>
            <a:endParaRPr lang="de-CH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dirty="0" smtClean="0"/>
              <a:t>Einen Wagen zur Linie 24 (Polybahn) hinzufügen</a:t>
            </a:r>
            <a:br>
              <a:rPr lang="de-CH" dirty="0" smtClean="0"/>
            </a:br>
            <a:endParaRPr lang="de-CH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de-CH" dirty="0" smtClean="0"/>
              <a:t>Die Karte animieren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Befehle</a:t>
            </a:r>
            <a:endParaRPr lang="de-CH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Ziel: Ein oder mehrere Objekte zu </a:t>
            </a:r>
            <a:r>
              <a:rPr lang="de-CH" dirty="0" smtClean="0">
                <a:solidFill>
                  <a:srgbClr val="990000"/>
                </a:solidFill>
              </a:rPr>
              <a:t>verändern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r>
              <a:rPr lang="de-CH" dirty="0" smtClean="0"/>
              <a:t>Beispiele anhand eines “Linie” Objektes:</a:t>
            </a:r>
          </a:p>
          <a:p>
            <a:endParaRPr lang="de-CH" dirty="0" smtClean="0"/>
          </a:p>
          <a:p>
            <a:r>
              <a:rPr lang="de-CH" dirty="0" smtClean="0"/>
              <a:t> 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Setze die Farbe der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</a:p>
          <a:p>
            <a:pPr lvl="1"/>
            <a:endParaRPr lang="de-CH" dirty="0" smtClean="0">
              <a:solidFill>
                <a:schemeClr val="tx1"/>
              </a:solidFill>
            </a:endParaRP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Füge einen neuen Wagen zur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dirty="0" smtClean="0">
                <a:solidFill>
                  <a:schemeClr val="tx1"/>
                </a:solidFill>
              </a:rPr>
              <a:t> hinzu</a:t>
            </a:r>
            <a:br>
              <a:rPr lang="de-CH" dirty="0" smtClean="0">
                <a:solidFill>
                  <a:schemeClr val="tx1"/>
                </a:solidFill>
              </a:rPr>
            </a:br>
            <a:endParaRPr lang="de-CH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42617" y="3286125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Befehl-Abfrage-Separationsprinzip (*)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0622" y="911224"/>
            <a:ext cx="7587063" cy="322587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>
              <a:lnSpc>
                <a:spcPct val="140000"/>
              </a:lnSpc>
            </a:pPr>
            <a:r>
              <a:rPr lang="de-CH" sz="4000" dirty="0" smtClean="0">
                <a:solidFill>
                  <a:srgbClr val="3333FF"/>
                </a:solidFill>
              </a:rPr>
              <a:t>Das Stellen einer Frage </a:t>
            </a:r>
          </a:p>
          <a:p>
            <a:pPr algn="ctr">
              <a:lnSpc>
                <a:spcPct val="140000"/>
              </a:lnSpc>
            </a:pPr>
            <a:r>
              <a:rPr lang="de-CH" sz="4000" dirty="0" smtClean="0">
                <a:solidFill>
                  <a:srgbClr val="3333FF"/>
                </a:solidFill>
              </a:rPr>
              <a:t>soll die Antwort </a:t>
            </a:r>
          </a:p>
          <a:p>
            <a:pPr algn="ctr">
              <a:lnSpc>
                <a:spcPct val="140000"/>
              </a:lnSpc>
            </a:pPr>
            <a:r>
              <a:rPr lang="de-CH" sz="4000" dirty="0" smtClean="0">
                <a:solidFill>
                  <a:srgbClr val="3333FF"/>
                </a:solidFill>
              </a:rPr>
              <a:t>nicht verändern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096107" y="5642517"/>
            <a:ext cx="3836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(*) engl.: Command-Query Separation </a:t>
            </a:r>
            <a:r>
              <a:rPr lang="de-CH" dirty="0" err="1" smtClean="0"/>
              <a:t>principle</a:t>
            </a:r>
            <a:endParaRPr lang="de-CH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 Objekt ist eine Maschine</a:t>
            </a:r>
            <a:endParaRPr lang="de-CH" dirty="0"/>
          </a:p>
        </p:txBody>
      </p:sp>
      <p:sp>
        <p:nvSpPr>
          <p:cNvPr id="578594" name="Rectangle 34"/>
          <p:cNvSpPr>
            <a:spLocks noChangeArrowheads="1"/>
          </p:cNvSpPr>
          <p:nvPr/>
        </p:nvSpPr>
        <p:spPr bwMode="auto">
          <a:xfrm>
            <a:off x="468313" y="1268413"/>
            <a:ext cx="8280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68313" y="1268413"/>
            <a:ext cx="84248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latin typeface="Comic Sans MS" pitchFamily="66" charset="0"/>
              </a:rPr>
              <a:t>Ein laufendes Programm ist eine Maschine.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latin typeface="Comic Sans MS" pitchFamily="66" charset="0"/>
              </a:rPr>
              <a:t>Es besteht aus kleineren Maschinen: </a:t>
            </a:r>
            <a:r>
              <a:rPr lang="de-CH" dirty="0" smtClean="0">
                <a:solidFill>
                  <a:srgbClr val="A50021"/>
                </a:solidFill>
              </a:rPr>
              <a:t>Objekten</a:t>
            </a:r>
            <a:endParaRPr lang="de-CH" sz="2400" dirty="0" smtClean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de-CH" sz="2400" dirty="0" smtClean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latin typeface="Comic Sans MS" pitchFamily="66" charset="0"/>
              </a:rPr>
              <a:t>Während einer Programmausführung </a:t>
            </a:r>
            <a:r>
              <a:rPr lang="de-CH" dirty="0" smtClean="0"/>
              <a:t>können sehr viele Objekte zum Einsatz kommen</a:t>
            </a:r>
            <a:r>
              <a:rPr lang="de-CH" sz="2400" dirty="0" smtClean="0">
                <a:latin typeface="Comic Sans MS" pitchFamily="66" charset="0"/>
              </a:rPr>
              <a:t> (auch mehrere</a:t>
            </a:r>
            <a:r>
              <a:rPr lang="de-CH" dirty="0" smtClean="0"/>
              <a:t> Millionen!</a:t>
            </a:r>
            <a:r>
              <a:rPr lang="de-CH" sz="2400" dirty="0" smtClean="0">
                <a:latin typeface="Comic Sans MS" pitchFamily="66" charset="0"/>
              </a:rPr>
              <a:t>)</a:t>
            </a:r>
            <a:endParaRPr lang="de-CH" sz="2400" dirty="0">
              <a:latin typeface="Comic Sans MS" pitchFamily="66" charset="0"/>
            </a:endParaRPr>
          </a:p>
        </p:txBody>
      </p:sp>
      <p:pic>
        <p:nvPicPr>
          <p:cNvPr id="39" name="Picture 5" descr="dvd-exteri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629025"/>
            <a:ext cx="8085138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41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42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3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45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7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49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50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54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55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6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58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59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62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63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4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grpSp>
        <p:nvGrpSpPr>
          <p:cNvPr id="66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67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8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 Objekt ist eine Maschine</a:t>
            </a:r>
            <a:endParaRPr lang="de-CH" dirty="0"/>
          </a:p>
        </p:txBody>
      </p:sp>
      <p:sp>
        <p:nvSpPr>
          <p:cNvPr id="578594" name="Rectangle 34"/>
          <p:cNvSpPr>
            <a:spLocks noChangeArrowheads="1"/>
          </p:cNvSpPr>
          <p:nvPr/>
        </p:nvSpPr>
        <p:spPr bwMode="auto">
          <a:xfrm>
            <a:off x="468313" y="1268413"/>
            <a:ext cx="8280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578595" name="Rectangle 35"/>
          <p:cNvSpPr>
            <a:spLocks noChangeArrowheads="1"/>
          </p:cNvSpPr>
          <p:nvPr/>
        </p:nvSpPr>
        <p:spPr bwMode="auto">
          <a:xfrm>
            <a:off x="468313" y="1268413"/>
            <a:ext cx="84248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latin typeface="Comic Sans MS" pitchFamily="66" charset="0"/>
              </a:rPr>
              <a:t>Eine Maschine, Hardware oder Software, ist charakterisiert durch die Operationen (“F</a:t>
            </a:r>
            <a:r>
              <a:rPr lang="de-CH" dirty="0" smtClean="0"/>
              <a:t>eatures”), die ein Benutzer auf sie anwenden kann.</a:t>
            </a:r>
            <a:endParaRPr lang="de-CH" sz="2400" dirty="0">
              <a:latin typeface="Comic Sans MS" pitchFamily="66" charset="0"/>
            </a:endParaRPr>
          </a:p>
        </p:txBody>
      </p:sp>
      <p:pic>
        <p:nvPicPr>
          <p:cNvPr id="57" name="Picture 5" descr="dvd-exteri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629025"/>
            <a:ext cx="8085138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1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err="1">
                <a:solidFill>
                  <a:srgbClr val="3333FF"/>
                </a:solidFill>
              </a:rPr>
              <a:t>prepend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4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5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6" name="Text Box 67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7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8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9" name="Text Box 70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70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71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7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73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74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76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77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78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79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80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81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82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83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84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85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86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87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88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Zwei Auffassungen von Objekten</a:t>
            </a:r>
            <a:endParaRPr lang="de-CH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48282" y="3148716"/>
            <a:ext cx="8773296" cy="337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marR="0" lvl="0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 Gesichtspunkte:</a:t>
            </a: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1. Ein Objekt hat Daten, abgelegt im Speicher.</a:t>
            </a:r>
          </a:p>
          <a:p>
            <a:pPr marL="358775" lvl="1" indent="-358775" defTabSz="630238">
              <a:spcBef>
                <a:spcPct val="20000"/>
              </a:spcBef>
              <a:buClr>
                <a:srgbClr val="8B0000"/>
              </a:buClr>
              <a:buSzPct val="80000"/>
              <a:buFont typeface="Wingdings" pitchFamily="2" charset="2"/>
              <a:buChar char="Ø"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2. Ein Objekt ist eine Maschine, die Operationen anbietet (</a:t>
            </a:r>
            <a:r>
              <a:rPr lang="de-CH" b="1" kern="0" dirty="0" smtClean="0">
                <a:solidFill>
                  <a:srgbClr val="990000"/>
                </a:solidFill>
                <a:latin typeface="+mn-lt"/>
              </a:rPr>
              <a:t>F</a:t>
            </a:r>
            <a:r>
              <a:rPr kumimoji="0" lang="de-CH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eatures</a:t>
            </a:r>
            <a:r>
              <a:rPr lang="de-CH" kern="0" dirty="0" smtClean="0">
                <a:solidFill>
                  <a:srgbClr val="3333FF"/>
                </a:solidFill>
                <a:latin typeface="+mn-lt"/>
              </a:rPr>
              <a:t>: Befehle und Abfragen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)</a:t>
            </a: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de-CH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Die Verbindung:</a:t>
            </a:r>
          </a:p>
          <a:p>
            <a:pPr marL="358775" marR="0" lvl="1" indent="-358775" algn="l" defTabSz="63023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Die Operationen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(2)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, die die Maschine anbietet, greifen auf die Daten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(1)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cs typeface="+mn-cs"/>
              </a:rPr>
              <a:t> des Objektes zu und verändern sie.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endParaRPr kumimoji="0" lang="de-CH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211313" y="788898"/>
            <a:ext cx="2605088" cy="57850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211313" y="1341635"/>
            <a:ext cx="2605088" cy="578500"/>
          </a:xfrm>
          <a:prstGeom prst="round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5211313" y="1892029"/>
            <a:ext cx="2605088" cy="578500"/>
          </a:xfrm>
          <a:prstGeom prst="roundRect">
            <a:avLst/>
          </a:prstGeom>
          <a:solidFill>
            <a:srgbClr val="DFEBF3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211313" y="2442423"/>
            <a:ext cx="2605088" cy="578500"/>
          </a:xfrm>
          <a:prstGeom prst="roundRect">
            <a:avLst/>
          </a:prstGeom>
          <a:solidFill>
            <a:srgbClr val="FFD3AF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571676" y="8777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“Centra</a:t>
            </a:r>
            <a:r>
              <a:rPr lang="en-US" dirty="0" smtClean="0"/>
              <a:t>l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55776" y="2533561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“</a:t>
            </a:r>
            <a:r>
              <a:rPr lang="en-US" sz="2400" dirty="0" err="1" smtClean="0"/>
              <a:t>Polyterrasse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284338" y="1428661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24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5284338" y="193189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2</a:t>
            </a:r>
            <a:endParaRPr lang="en-US" sz="2400" dirty="0"/>
          </a:p>
        </p:txBody>
      </p:sp>
      <p:sp>
        <p:nvSpPr>
          <p:cNvPr id="26" name="Rounded Rectangular Callout 25"/>
          <p:cNvSpPr/>
          <p:nvPr/>
        </p:nvSpPr>
        <p:spPr bwMode="auto">
          <a:xfrm>
            <a:off x="999242" y="814327"/>
            <a:ext cx="2523188" cy="529444"/>
          </a:xfrm>
          <a:prstGeom prst="wedgeRoundRectCallout">
            <a:avLst>
              <a:gd name="adj1" fmla="val 115219"/>
              <a:gd name="adj2" fmla="val -794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smtClean="0">
                <a:solidFill>
                  <a:srgbClr val="3333FF"/>
                </a:solidFill>
              </a:rPr>
              <a:t>West-</a:t>
            </a:r>
            <a:r>
              <a:rPr lang="en-US" sz="2200" dirty="0" err="1" smtClean="0">
                <a:solidFill>
                  <a:srgbClr val="3333FF"/>
                </a:solidFill>
              </a:rPr>
              <a:t>Endstation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7" name="Rounded Rectangular Callout 26"/>
          <p:cNvSpPr/>
          <p:nvPr/>
        </p:nvSpPr>
        <p:spPr bwMode="auto">
          <a:xfrm>
            <a:off x="1614115" y="1412000"/>
            <a:ext cx="1901687" cy="529444"/>
          </a:xfrm>
          <a:prstGeom prst="wedgeRoundRectCallout">
            <a:avLst>
              <a:gd name="adj1" fmla="val 137544"/>
              <a:gd name="adj2" fmla="val -1600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Nummer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 bwMode="auto">
          <a:xfrm>
            <a:off x="731536" y="2009656"/>
            <a:ext cx="2765807" cy="529444"/>
          </a:xfrm>
          <a:prstGeom prst="wedgeRoundRectCallout">
            <a:avLst>
              <a:gd name="adj1" fmla="val 111473"/>
              <a:gd name="adj2" fmla="val -1778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Anzahl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Stationen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 bwMode="auto">
          <a:xfrm>
            <a:off x="1112364" y="2620595"/>
            <a:ext cx="2339830" cy="529444"/>
          </a:xfrm>
          <a:prstGeom prst="wedgeRoundRectCallout">
            <a:avLst>
              <a:gd name="adj1" fmla="val 125105"/>
              <a:gd name="adj2" fmla="val -10000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en-US" sz="2200" dirty="0" err="1" smtClean="0">
                <a:solidFill>
                  <a:srgbClr val="3333FF"/>
                </a:solidFill>
              </a:rPr>
              <a:t>Ost-Endstation</a:t>
            </a:r>
            <a:endParaRPr lang="en-US" sz="2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Objekte: eine Definition</a:t>
            </a:r>
            <a:endParaRPr lang="de-CH" dirty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471" y="1188745"/>
            <a:ext cx="7896824" cy="1320279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de-CH" dirty="0" smtClean="0"/>
              <a:t>Ein </a:t>
            </a:r>
            <a:r>
              <a:rPr lang="de-CH" dirty="0" smtClean="0">
                <a:solidFill>
                  <a:srgbClr val="A50021"/>
                </a:solidFill>
              </a:rPr>
              <a:t>Objekt</a:t>
            </a:r>
            <a:r>
              <a:rPr lang="de-CH" dirty="0" smtClean="0"/>
              <a:t> ist eine Softwaremaschine, die es Programmen erlaubt, auf eine Ansammlung von Daten zuzugreifen und diese zu verändern 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746619" y="4068661"/>
            <a:ext cx="1719743" cy="469784"/>
          </a:xfrm>
          <a:prstGeom prst="wedgeRoundRectCallout">
            <a:avLst>
              <a:gd name="adj1" fmla="val -9407"/>
              <a:gd name="adj2" fmla="val -415700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Abfragen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764947" y="4068661"/>
            <a:ext cx="1536584" cy="469784"/>
          </a:xfrm>
          <a:prstGeom prst="wedgeRoundRectCallout">
            <a:avLst>
              <a:gd name="adj1" fmla="val -29061"/>
              <a:gd name="adj2" fmla="val -415700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Befehle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Definition und Klassifizierung von Features</a:t>
            </a:r>
            <a:endParaRPr lang="de-CH" dirty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037" y="1448942"/>
            <a:ext cx="7896824" cy="3669468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de-CH" dirty="0" smtClean="0"/>
              <a:t>Ein </a:t>
            </a:r>
            <a:r>
              <a:rPr lang="de-CH" dirty="0" smtClean="0">
                <a:solidFill>
                  <a:srgbClr val="A50021"/>
                </a:solidFill>
              </a:rPr>
              <a:t>Feature</a:t>
            </a:r>
            <a:r>
              <a:rPr lang="de-CH" dirty="0" smtClean="0"/>
              <a:t> ist eine Operation, die Programme auf bestimmte Arten von Objekten  aufrufen können.</a:t>
            </a:r>
          </a:p>
          <a:p>
            <a:pPr lvl="0">
              <a:spcBef>
                <a:spcPct val="20000"/>
              </a:spcBef>
            </a:pPr>
            <a:endParaRPr lang="de-CH" dirty="0" smtClean="0"/>
          </a:p>
          <a:p>
            <a:pPr lvl="0">
              <a:spcBef>
                <a:spcPct val="20000"/>
              </a:spcBef>
            </a:pPr>
            <a:r>
              <a:rPr lang="de-CH" dirty="0" smtClean="0"/>
              <a:t>• Ein Feature, welches (nur) auf ein Objekt zugreift, ist eine </a:t>
            </a:r>
            <a:r>
              <a:rPr lang="de-CH" dirty="0" smtClean="0">
                <a:solidFill>
                  <a:srgbClr val="A50021"/>
                </a:solidFill>
              </a:rPr>
              <a:t>Abfrage</a:t>
            </a:r>
            <a:r>
              <a:rPr lang="de-CH" dirty="0" smtClean="0"/>
              <a:t>.</a:t>
            </a:r>
          </a:p>
          <a:p>
            <a:pPr lvl="0">
              <a:spcBef>
                <a:spcPct val="20000"/>
              </a:spcBef>
            </a:pPr>
            <a:endParaRPr lang="de-CH" dirty="0" smtClean="0"/>
          </a:p>
          <a:p>
            <a:pPr lvl="0">
              <a:spcBef>
                <a:spcPct val="20000"/>
              </a:spcBef>
            </a:pPr>
            <a:r>
              <a:rPr lang="de-CH" dirty="0" smtClean="0"/>
              <a:t>• </a:t>
            </a:r>
            <a:r>
              <a:rPr lang="de-CH" smtClean="0"/>
              <a:t>Ein Feature</a:t>
            </a:r>
            <a:r>
              <a:rPr lang="de-CH" dirty="0" smtClean="0"/>
              <a:t>, welches ein Objekt modifizieren kann, ist ein </a:t>
            </a:r>
            <a:r>
              <a:rPr lang="de-CH" dirty="0" smtClean="0">
                <a:solidFill>
                  <a:srgbClr val="A50021"/>
                </a:solidFill>
              </a:rPr>
              <a:t>Befehl</a:t>
            </a:r>
            <a:r>
              <a:rPr lang="de-CH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Der Gebrauch von Abfragen</a:t>
            </a:r>
            <a:endParaRPr lang="de-CH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Abfragen sind genauso wichtig wie Befehle!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Abfragen “machen” nichts, aber sie geben einen Wert zurück. So gibt z.B.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r>
              <a:rPr lang="de-CH" baseline="-20000" dirty="0" smtClean="0">
                <a:sym typeface="Symbol" pitchFamily="18" charset="2"/>
              </a:rPr>
              <a:t></a:t>
            </a:r>
            <a:r>
              <a:rPr lang="de-CH" i="1" dirty="0" smtClean="0">
                <a:solidFill>
                  <a:srgbClr val="0000FF"/>
                </a:solidFill>
                <a:sym typeface="Symbol" pitchFamily="18" charset="2"/>
              </a:rPr>
              <a:t>west_terminal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die West-Endstation von </a:t>
            </a:r>
            <a:r>
              <a:rPr lang="de-CH" i="1" dirty="0" smtClean="0">
                <a:solidFill>
                  <a:srgbClr val="0000FF"/>
                </a:solidFill>
              </a:rPr>
              <a:t>Polybahn </a:t>
            </a:r>
            <a:r>
              <a:rPr lang="de-CH" dirty="0" smtClean="0">
                <a:solidFill>
                  <a:schemeClr val="tx1"/>
                </a:solidFill>
              </a:rPr>
              <a:t>zurück</a:t>
            </a:r>
            <a:endParaRPr lang="de-CH" i="1" dirty="0" smtClean="0">
              <a:solidFill>
                <a:srgbClr val="0000FF"/>
              </a:solidFill>
            </a:endParaRPr>
          </a:p>
          <a:p>
            <a:endParaRPr lang="de-CH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Sie dürfen mit den Rückgabewerten von Abfragen arbeiten, z.B. die Startstation ermitteln und anschliessend auf dem Bildschirm hervorheben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7" y="115888"/>
            <a:ext cx="8504704" cy="435655"/>
          </a:xfrm>
        </p:spPr>
        <p:txBody>
          <a:bodyPr/>
          <a:lstStyle/>
          <a:p>
            <a:r>
              <a:rPr lang="de-CH" sz="2600" dirty="0" smtClean="0"/>
              <a:t>Features können </a:t>
            </a:r>
            <a:r>
              <a:rPr lang="de-CH" sz="2600" dirty="0" smtClean="0">
                <a:solidFill>
                  <a:srgbClr val="990000"/>
                </a:solidFill>
              </a:rPr>
              <a:t>Argumente</a:t>
            </a:r>
            <a:r>
              <a:rPr lang="de-CH" sz="2600" dirty="0" smtClean="0"/>
              <a:t> haben…</a:t>
            </a:r>
            <a:endParaRPr lang="de-CH" sz="2600" dirty="0">
              <a:solidFill>
                <a:srgbClr val="990000"/>
              </a:solidFill>
            </a:endParaRP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820150" cy="5113337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Aufgabe: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Geben Sie die West-Endstation von </a:t>
            </a:r>
            <a:r>
              <a:rPr lang="de-CH" i="1" dirty="0" smtClean="0">
                <a:solidFill>
                  <a:srgbClr val="0000FF"/>
                </a:solidFill>
              </a:rPr>
              <a:t>Polybahn </a:t>
            </a:r>
            <a:r>
              <a:rPr lang="de-CH" dirty="0" smtClean="0">
                <a:solidFill>
                  <a:schemeClr val="tx1"/>
                </a:solidFill>
              </a:rPr>
              <a:t>auf dem “Konsolenfenster” aus.</a:t>
            </a:r>
            <a:r>
              <a:rPr lang="de-CH" dirty="0" smtClean="0"/>
              <a:t> </a:t>
            </a:r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Sie brauchen: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Das Objekt </a:t>
            </a:r>
            <a:r>
              <a:rPr lang="de-CH" i="1" dirty="0" smtClean="0">
                <a:solidFill>
                  <a:srgbClr val="0000FF"/>
                </a:solidFill>
              </a:rPr>
              <a:t>console</a:t>
            </a:r>
            <a:endParaRPr lang="de-CH" dirty="0" smtClean="0"/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Das auf </a:t>
            </a:r>
            <a:r>
              <a:rPr lang="de-CH" i="1" dirty="0" smtClean="0">
                <a:solidFill>
                  <a:srgbClr val="0000FF"/>
                </a:solidFill>
              </a:rPr>
              <a:t>console</a:t>
            </a:r>
            <a:r>
              <a:rPr lang="de-CH" dirty="0" smtClean="0">
                <a:solidFill>
                  <a:schemeClr val="tx1"/>
                </a:solidFill>
              </a:rPr>
              <a:t> aufrufbare Feature </a:t>
            </a:r>
            <a:r>
              <a:rPr lang="de-CH" i="1" dirty="0" smtClean="0">
                <a:solidFill>
                  <a:srgbClr val="0000FF"/>
                </a:solidFill>
              </a:rPr>
              <a:t>output</a:t>
            </a:r>
            <a:r>
              <a:rPr lang="de-CH" dirty="0" smtClean="0"/>
              <a:t> 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Das Objekt </a:t>
            </a:r>
            <a:r>
              <a:rPr lang="de-CH" i="1" dirty="0" smtClean="0">
                <a:solidFill>
                  <a:srgbClr val="0000FF"/>
                </a:solidFill>
              </a:rPr>
              <a:t>Polybahn</a:t>
            </a:r>
            <a:endParaRPr lang="de-CH" dirty="0" smtClean="0">
              <a:solidFill>
                <a:srgbClr val="0000FF"/>
              </a:solidFill>
            </a:endParaRP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Das auf </a:t>
            </a:r>
            <a:r>
              <a:rPr lang="de-CH" i="1" dirty="0" smtClean="0">
                <a:solidFill>
                  <a:srgbClr val="0000FF"/>
                </a:solidFill>
              </a:rPr>
              <a:t>Polybahn </a:t>
            </a:r>
            <a:r>
              <a:rPr lang="de-CH" dirty="0" smtClean="0">
                <a:solidFill>
                  <a:schemeClr val="tx1"/>
                </a:solidFill>
              </a:rPr>
              <a:t>aufrufbare Feature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west_terminal</a:t>
            </a:r>
            <a:r>
              <a:rPr lang="de-CH" dirty="0" smtClean="0">
                <a:solidFill>
                  <a:schemeClr val="tx1"/>
                </a:solidFill>
              </a:rPr>
              <a:t>, welches die West-Endstation zurückgibt</a:t>
            </a:r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057840" y="5360276"/>
            <a:ext cx="6163092" cy="606972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marL="0" lvl="1"/>
            <a:r>
              <a:rPr lang="en-US" i="1" dirty="0" err="1" smtClean="0">
                <a:solidFill>
                  <a:srgbClr val="3333FF"/>
                </a:solidFill>
              </a:rPr>
              <a:t>console</a:t>
            </a:r>
            <a:r>
              <a:rPr lang="en-US" baseline="-20000" dirty="0" err="1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</a:rPr>
              <a:t>output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290710" y="5343498"/>
            <a:ext cx="3781209" cy="60697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marL="0" lvl="1"/>
            <a:r>
              <a:rPr lang="en-US" dirty="0" smtClean="0">
                <a:solidFill>
                  <a:srgbClr val="3333FF"/>
                </a:solidFill>
              </a:rPr>
              <a:t>(</a:t>
            </a:r>
            <a:r>
              <a:rPr lang="en-US" sz="1200" dirty="0" smtClean="0">
                <a:solidFill>
                  <a:srgbClr val="3333FF"/>
                </a:solidFill>
              </a:rPr>
              <a:t> </a:t>
            </a:r>
            <a:r>
              <a:rPr lang="en-US" i="1" dirty="0" err="1" smtClean="0">
                <a:solidFill>
                  <a:srgbClr val="3333FF"/>
                </a:solidFill>
              </a:rPr>
              <a:t>Polybahn</a:t>
            </a:r>
            <a:r>
              <a:rPr lang="en-US" baseline="-20000" dirty="0" err="1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</a:rPr>
              <a:t>west_terminal</a:t>
            </a:r>
            <a:r>
              <a:rPr lang="en-US" sz="105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)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580977" y="2611923"/>
            <a:ext cx="5938309" cy="5301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defTabSz="62865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323850" y="780498"/>
            <a:ext cx="8416496" cy="560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b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PREVIEW </a:t>
            </a: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mic Sans MS" pitchFamily="66" charset="0"/>
              </a:rPr>
              <a:t>inherit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ZURICH_OBJECTS</a:t>
            </a:r>
            <a:endParaRPr lang="en-US" i="1" dirty="0">
              <a:solidFill>
                <a:srgbClr val="0000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i="1" dirty="0">
                <a:solidFill>
                  <a:srgbClr val="009900"/>
                </a:solidFill>
                <a:latin typeface="Comic Sans MS" pitchFamily="66" charset="0"/>
              </a:rPr>
              <a:t>	</a:t>
            </a:r>
            <a:r>
              <a:rPr lang="en-US" i="1" dirty="0" smtClean="0">
                <a:solidFill>
                  <a:srgbClr val="3333FF"/>
                </a:solidFill>
                <a:latin typeface="Comic Sans MS" pitchFamily="66" charset="0"/>
              </a:rPr>
              <a:t>explore</a:t>
            </a:r>
            <a:endParaRPr lang="en-US" b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  <a:latin typeface="Comic Sans MS" pitchFamily="66" charset="0"/>
              </a:rPr>
              <a:t>		</a:t>
            </a:r>
            <a:r>
              <a:rPr lang="en-US" dirty="0" smtClean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--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Stadt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erkunden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und die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			-- 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West-Endstation der Polybahn anzeigen</a:t>
            </a:r>
            <a:r>
              <a:rPr lang="de-CH" dirty="0" smtClean="0">
                <a:solidFill>
                  <a:srgbClr val="990000"/>
                </a:solidFill>
              </a:rPr>
              <a:t>.</a:t>
            </a:r>
            <a:endParaRPr lang="de-CH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		do</a:t>
            </a: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  <a:latin typeface="Comic Sans MS" pitchFamily="66" charset="0"/>
              </a:rPr>
              <a:t>			</a:t>
            </a:r>
            <a:r>
              <a:rPr lang="en-US" i="1" dirty="0" err="1" smtClean="0">
                <a:solidFill>
                  <a:srgbClr val="3333FF"/>
                </a:solidFill>
              </a:rPr>
              <a:t>Central</a:t>
            </a:r>
            <a:r>
              <a:rPr lang="en-US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highlight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Polyterrasse</a:t>
            </a:r>
            <a:r>
              <a:rPr lang="en-US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highlight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Polybahn</a:t>
            </a:r>
            <a:r>
              <a:rPr lang="en-US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add_transport</a:t>
            </a:r>
            <a:endParaRPr lang="en-US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i="1" dirty="0" smtClean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en-US" i="1" dirty="0" err="1" smtClean="0">
                <a:solidFill>
                  <a:srgbClr val="3333FF"/>
                </a:solidFill>
                <a:latin typeface="Comic Sans MS" pitchFamily="66" charset="0"/>
              </a:rPr>
              <a:t>Zurich_map.animate</a:t>
            </a:r>
            <a:endParaRPr lang="en-US" i="1" dirty="0">
              <a:solidFill>
                <a:srgbClr val="3333FF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		</a:t>
            </a:r>
            <a:endParaRPr lang="en-US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3399"/>
                </a:solidFill>
              </a:rPr>
              <a:t>	</a:t>
            </a: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mic Sans MS" pitchFamily="66" charset="0"/>
              </a:rPr>
              <a:t>	end</a:t>
            </a:r>
            <a:endParaRPr lang="en-US" b="1" dirty="0">
              <a:solidFill>
                <a:srgbClr val="003399"/>
              </a:solidFill>
              <a:latin typeface="Comic Sans MS" pitchFamily="66" charset="0"/>
            </a:endParaRPr>
          </a:p>
          <a:p>
            <a:pPr defTabSz="628650">
              <a:spcBef>
                <a:spcPts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590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Den Featurerumpf ausbauen</a:t>
            </a:r>
            <a:endParaRPr lang="de-CH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5998" y="4952774"/>
            <a:ext cx="6019016" cy="5301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defTabSz="62865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console</a:t>
            </a:r>
            <a:r>
              <a:rPr lang="de-CH" baseline="-20000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de-CH" i="1" smtClean="0">
                <a:solidFill>
                  <a:srgbClr val="3333FF"/>
                </a:solidFill>
              </a:rPr>
              <a:t>output </a:t>
            </a:r>
            <a:r>
              <a:rPr lang="de-CH" sz="3200" smtClean="0">
                <a:solidFill>
                  <a:srgbClr val="990000"/>
                </a:solidFill>
              </a:rPr>
              <a:t>(</a:t>
            </a:r>
            <a:r>
              <a:rPr lang="de-CH" i="1" smtClean="0">
                <a:solidFill>
                  <a:srgbClr val="0000FF"/>
                </a:solidFill>
              </a:rPr>
              <a:t>Polybahn</a:t>
            </a:r>
            <a:r>
              <a:rPr lang="de-CH" baseline="-20000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de-CH" i="1" smtClean="0">
                <a:solidFill>
                  <a:srgbClr val="3333FF"/>
                </a:solidFill>
              </a:rPr>
              <a:t>west_terminal</a:t>
            </a:r>
            <a:r>
              <a:rPr lang="de-CH" sz="1200" i="1" smtClean="0">
                <a:solidFill>
                  <a:srgbClr val="0000FF"/>
                </a:solidFill>
              </a:rPr>
              <a:t> </a:t>
            </a:r>
            <a:r>
              <a:rPr lang="de-CH" sz="3200" smtClean="0">
                <a:solidFill>
                  <a:srgbClr val="990000"/>
                </a:solidFill>
              </a:rPr>
              <a:t>)</a:t>
            </a:r>
            <a:endParaRPr lang="de-CH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5" name="AutoShape 7"/>
          <p:cNvSpPr>
            <a:spLocks noChangeArrowheads="1"/>
          </p:cNvSpPr>
          <p:nvPr/>
        </p:nvSpPr>
        <p:spPr bwMode="auto">
          <a:xfrm>
            <a:off x="2575907" y="3747826"/>
            <a:ext cx="5832114" cy="1628372"/>
          </a:xfrm>
          <a:prstGeom prst="flowChartAlternateProcess">
            <a:avLst/>
          </a:prstGeom>
          <a:solidFill>
            <a:srgbClr val="66FF33">
              <a:alpha val="70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2243570"/>
            <a:ext cx="6736111" cy="3240694"/>
          </a:xfrm>
        </p:spPr>
        <p:txBody>
          <a:bodyPr wrap="square"/>
          <a:lstStyle/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542925">
              <a:lnSpc>
                <a:spcPct val="80000"/>
              </a:lnSpc>
            </a:pPr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</a:p>
          <a:p>
            <a:pPr defTabSz="542925">
              <a:lnSpc>
                <a:spcPct val="8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542925">
              <a:lnSpc>
                <a:spcPct val="80000"/>
              </a:lnSpc>
            </a:pPr>
            <a:r>
              <a:rPr lang="de-CH" sz="2000" i="1" dirty="0" smtClean="0">
                <a:solidFill>
                  <a:srgbClr val="009900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explore</a:t>
            </a:r>
          </a:p>
          <a:p>
            <a:pPr defTabSz="542925">
              <a:lnSpc>
                <a:spcPct val="80000"/>
              </a:lnSpc>
            </a:pPr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542925">
              <a:lnSpc>
                <a:spcPct val="80000"/>
              </a:lnSpc>
            </a:pPr>
            <a:r>
              <a:rPr lang="de-CH" sz="2000" dirty="0" smtClean="0">
                <a:solidFill>
                  <a:srgbClr val="C00000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“(von Uns) auszufüllen”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dirty="0" smtClean="0">
              <a:solidFill>
                <a:srgbClr val="003399"/>
              </a:solidFill>
            </a:endParaRPr>
          </a:p>
          <a:p>
            <a:pPr defTabSz="342900">
              <a:lnSpc>
                <a:spcPct val="80000"/>
              </a:lnSpc>
            </a:pPr>
            <a:endParaRPr lang="de-CH" sz="2000" dirty="0">
              <a:solidFill>
                <a:srgbClr val="003399"/>
              </a:solidFill>
            </a:endParaRPr>
          </a:p>
        </p:txBody>
      </p:sp>
      <p:sp>
        <p:nvSpPr>
          <p:cNvPr id="278532" name="AutoShape 4"/>
          <p:cNvSpPr>
            <a:spLocks noChangeArrowheads="1"/>
          </p:cNvSpPr>
          <p:nvPr/>
        </p:nvSpPr>
        <p:spPr bwMode="auto">
          <a:xfrm>
            <a:off x="3374483" y="644892"/>
            <a:ext cx="3829205" cy="1097281"/>
          </a:xfrm>
          <a:prstGeom prst="wedgeEllipseCallout">
            <a:avLst>
              <a:gd name="adj1" fmla="val -74335"/>
              <a:gd name="adj2" fmla="val 91178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Klasse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Eine</a:t>
            </a:r>
            <a:r>
              <a:rPr lang="en-US" sz="2000" dirty="0" smtClean="0">
                <a:latin typeface="+mn-lt"/>
              </a:rPr>
              <a:t> “Software-</a:t>
            </a:r>
            <a:r>
              <a:rPr lang="en-US" sz="2000" dirty="0" err="1" smtClean="0">
                <a:latin typeface="+mn-lt"/>
              </a:rPr>
              <a:t>Maschine</a:t>
            </a:r>
            <a:r>
              <a:rPr lang="en-US" sz="2000" dirty="0" smtClean="0">
                <a:latin typeface="+mn-lt"/>
              </a:rPr>
              <a:t>”</a:t>
            </a: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 wrap="square"/>
          <a:lstStyle/>
          <a:p>
            <a:r>
              <a:rPr lang="de-CH" smtClean="0"/>
              <a:t>Ein Klassentext</a:t>
            </a:r>
            <a:endParaRPr lang="de-CH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005138" y="2103263"/>
            <a:ext cx="3763478" cy="582185"/>
          </a:xfrm>
          <a:prstGeom prst="wedgeEllipseCallout">
            <a:avLst>
              <a:gd name="adj1" fmla="val -77821"/>
              <a:gd name="adj2" fmla="val 46980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Der</a:t>
            </a:r>
            <a:r>
              <a:rPr lang="en-US" sz="2000" dirty="0" smtClean="0">
                <a:latin typeface="+mn-lt"/>
              </a:rPr>
              <a:t> Name </a:t>
            </a:r>
            <a:r>
              <a:rPr lang="en-US" sz="2000" dirty="0" err="1" smtClean="0">
                <a:latin typeface="+mn-lt"/>
              </a:rPr>
              <a:t>der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Klasse</a:t>
            </a: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Features mit Argumenten</a:t>
            </a:r>
            <a:endParaRPr lang="de-CH" dirty="0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814" y="878114"/>
            <a:ext cx="9010186" cy="5644924"/>
          </a:xfrm>
        </p:spPr>
        <p:txBody>
          <a:bodyPr/>
          <a:lstStyle/>
          <a:p>
            <a:pPr marL="457200" indent="-457200" algn="ctr"/>
            <a:endParaRPr lang="de-CH" sz="2000" dirty="0" smtClean="0">
              <a:solidFill>
                <a:srgbClr val="0000FF"/>
              </a:solidFill>
            </a:endParaRPr>
          </a:p>
          <a:p>
            <a:pPr marL="457200" indent="-457200" algn="ctr"/>
            <a:endParaRPr lang="de-CH" sz="2000" dirty="0" smtClean="0">
              <a:solidFill>
                <a:srgbClr val="0000FF"/>
              </a:solidFill>
            </a:endParaRPr>
          </a:p>
          <a:p>
            <a:pPr marL="457200" indent="-457200"/>
            <a:r>
              <a:rPr lang="de-CH" i="1" dirty="0" smtClean="0">
                <a:solidFill>
                  <a:srgbClr val="990000"/>
                </a:solidFill>
              </a:rPr>
              <a:t>ein_argument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ist ein Wert, welcher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ihr_feature </a:t>
            </a:r>
            <a:r>
              <a:rPr lang="de-CH" dirty="0" smtClean="0">
                <a:solidFill>
                  <a:schemeClr val="tx1"/>
                </a:solidFill>
              </a:rPr>
              <a:t>braucht</a:t>
            </a:r>
          </a:p>
          <a:p>
            <a:pPr marL="457200" indent="-457200"/>
            <a:endParaRPr lang="de-CH" dirty="0" smtClean="0"/>
          </a:p>
          <a:p>
            <a:pPr marL="457200" indent="-457200"/>
            <a:r>
              <a:rPr lang="de-CH" dirty="0" smtClean="0">
                <a:solidFill>
                  <a:schemeClr val="tx1"/>
                </a:solidFill>
              </a:rPr>
              <a:t>Beispiel: Feature </a:t>
            </a:r>
            <a:r>
              <a:rPr lang="de-CH" i="1" dirty="0" smtClean="0">
                <a:solidFill>
                  <a:srgbClr val="0000FF"/>
                </a:solidFill>
              </a:rPr>
              <a:t>output</a:t>
            </a:r>
            <a:r>
              <a:rPr lang="de-CH" dirty="0" smtClean="0">
                <a:solidFill>
                  <a:schemeClr val="tx1"/>
                </a:solidFill>
              </a:rPr>
              <a:t> muss wissen, was es anzeigen soll</a:t>
            </a:r>
          </a:p>
          <a:p>
            <a:pPr marL="457200" indent="-457200"/>
            <a:endParaRPr lang="de-CH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de-CH" dirty="0" smtClean="0">
                <a:solidFill>
                  <a:schemeClr val="tx1"/>
                </a:solidFill>
              </a:rPr>
              <a:t>Es ist das gleiche Konzept wie Argumente in der Mathematik:</a:t>
            </a:r>
          </a:p>
          <a:p>
            <a:pPr marL="457200" indent="-457200"/>
            <a:r>
              <a:rPr lang="de-CH" dirty="0" smtClean="0"/>
              <a:t>			</a:t>
            </a:r>
            <a:r>
              <a:rPr lang="de-CH" i="1" dirty="0" smtClean="0">
                <a:solidFill>
                  <a:srgbClr val="0000FF"/>
                </a:solidFill>
              </a:rPr>
              <a:t>cos</a:t>
            </a:r>
            <a:r>
              <a:rPr lang="de-CH" dirty="0" smtClean="0">
                <a:solidFill>
                  <a:srgbClr val="0000FF"/>
                </a:solidFill>
              </a:rPr>
              <a:t> (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  <a:r>
              <a:rPr lang="de-CH" dirty="0" smtClean="0">
                <a:solidFill>
                  <a:srgbClr val="0000FF"/>
                </a:solidFill>
              </a:rPr>
              <a:t>)</a:t>
            </a:r>
          </a:p>
          <a:p>
            <a:pPr marL="457200" indent="-457200"/>
            <a:r>
              <a:rPr lang="de-CH" dirty="0" smtClean="0">
                <a:solidFill>
                  <a:schemeClr val="tx1"/>
                </a:solidFill>
              </a:rPr>
              <a:t>Features können mehrere Argumente haben:</a:t>
            </a:r>
          </a:p>
          <a:p>
            <a:pPr marL="457200" indent="-457200"/>
            <a:r>
              <a:rPr lang="de-CH" dirty="0" smtClean="0"/>
              <a:t>			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  <a:r>
              <a:rPr lang="de-CH" sz="1800" baseline="-20000" dirty="0" smtClean="0">
                <a:sym typeface="Symbol" pitchFamily="18" charset="2"/>
              </a:rPr>
              <a:t></a:t>
            </a:r>
            <a:r>
              <a:rPr lang="de-CH" i="1" dirty="0" smtClean="0">
                <a:solidFill>
                  <a:srgbClr val="0000FF"/>
                </a:solidFill>
              </a:rPr>
              <a:t>f</a:t>
            </a:r>
            <a:r>
              <a:rPr lang="de-CH" dirty="0" smtClean="0">
                <a:solidFill>
                  <a:srgbClr val="0000FF"/>
                </a:solidFill>
              </a:rPr>
              <a:t> (</a:t>
            </a:r>
            <a:r>
              <a:rPr lang="de-CH" i="1" dirty="0" smtClean="0">
                <a:solidFill>
                  <a:srgbClr val="0000FF"/>
                </a:solidFill>
              </a:rPr>
              <a:t>a</a:t>
            </a:r>
            <a:r>
              <a:rPr lang="de-CH" sz="4400" dirty="0" smtClean="0">
                <a:solidFill>
                  <a:srgbClr val="990000"/>
                </a:solidFill>
              </a:rPr>
              <a:t>,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i="1" dirty="0" smtClean="0">
                <a:solidFill>
                  <a:srgbClr val="0000FF"/>
                </a:solidFill>
              </a:rPr>
              <a:t>b</a:t>
            </a:r>
            <a:r>
              <a:rPr lang="de-CH" sz="4400" dirty="0" smtClean="0">
                <a:solidFill>
                  <a:srgbClr val="990000"/>
                </a:solidFill>
              </a:rPr>
              <a:t>,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i="1" dirty="0" smtClean="0">
                <a:solidFill>
                  <a:srgbClr val="0000FF"/>
                </a:solidFill>
              </a:rPr>
              <a:t>c</a:t>
            </a:r>
            <a:r>
              <a:rPr lang="de-CH" sz="4400" dirty="0" smtClean="0">
                <a:solidFill>
                  <a:srgbClr val="990000"/>
                </a:solidFill>
              </a:rPr>
              <a:t>,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i="1" dirty="0" smtClean="0">
                <a:solidFill>
                  <a:srgbClr val="0000FF"/>
                </a:solidFill>
              </a:rPr>
              <a:t>d</a:t>
            </a:r>
            <a:r>
              <a:rPr lang="de-CH" sz="1800" i="1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) </a:t>
            </a:r>
            <a:r>
              <a:rPr lang="de-CH" dirty="0" smtClean="0">
                <a:solidFill>
                  <a:srgbClr val="990000"/>
                </a:solidFill>
              </a:rPr>
              <a:t>--  Getrennt durch Kommas</a:t>
            </a:r>
          </a:p>
          <a:p>
            <a:pPr marL="457200" indent="-457200"/>
            <a:endParaRPr lang="de-CH" dirty="0" smtClean="0">
              <a:solidFill>
                <a:srgbClr val="990000"/>
              </a:solidFill>
            </a:endParaRPr>
          </a:p>
          <a:p>
            <a:pPr marL="457200" indent="-457200"/>
            <a:r>
              <a:rPr lang="de-CH" dirty="0" smtClean="0">
                <a:solidFill>
                  <a:schemeClr val="tx1"/>
                </a:solidFill>
              </a:rPr>
              <a:t>In gut geschriebener O-O software haben die meisten features gar kein oder 1 Argument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20718" y="809938"/>
            <a:ext cx="8647386" cy="67202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marL="457200" lvl="0" indent="-457200" algn="ctr">
              <a:spcBef>
                <a:spcPct val="20000"/>
              </a:spcBef>
              <a:buClr>
                <a:srgbClr val="8B0000"/>
              </a:buClr>
            </a:pPr>
            <a:r>
              <a:rPr lang="en-US" sz="3200" i="1" kern="0" dirty="0" err="1" smtClean="0">
                <a:solidFill>
                  <a:srgbClr val="0000FF"/>
                </a:solidFill>
                <a:latin typeface="Comic Sans MS"/>
              </a:rPr>
              <a:t>ihr_objekt</a:t>
            </a:r>
            <a:r>
              <a:rPr lang="en-US" kern="0" baseline="-20000" dirty="0" err="1" smtClean="0">
                <a:solidFill>
                  <a:srgbClr val="3333FF"/>
                </a:solidFill>
                <a:latin typeface="Comic Sans MS"/>
                <a:sym typeface="Symbol" pitchFamily="18" charset="2"/>
              </a:rPr>
              <a:t></a:t>
            </a:r>
            <a:r>
              <a:rPr lang="en-US" sz="3200" i="1" kern="0" dirty="0" err="1" smtClean="0">
                <a:solidFill>
                  <a:srgbClr val="0000FF"/>
                </a:solidFill>
                <a:latin typeface="Comic Sans MS"/>
              </a:rPr>
              <a:t>ihr_feature</a:t>
            </a:r>
            <a:r>
              <a:rPr lang="en-US" sz="3200" kern="0" dirty="0" smtClean="0">
                <a:solidFill>
                  <a:srgbClr val="0000FF"/>
                </a:solidFill>
                <a:latin typeface="Comic Sans MS"/>
              </a:rPr>
              <a:t> </a:t>
            </a:r>
            <a:r>
              <a:rPr lang="en-US" sz="3200" kern="0" dirty="0" smtClean="0">
                <a:solidFill>
                  <a:srgbClr val="990000"/>
                </a:solidFill>
                <a:latin typeface="Comic Sans MS"/>
              </a:rPr>
              <a:t>(</a:t>
            </a:r>
            <a:r>
              <a:rPr lang="en-US" sz="3200" i="1" kern="0" dirty="0" err="1" smtClean="0">
                <a:solidFill>
                  <a:srgbClr val="990000"/>
                </a:solidFill>
                <a:latin typeface="Comic Sans MS"/>
              </a:rPr>
              <a:t>ein_argument</a:t>
            </a:r>
            <a:r>
              <a:rPr lang="en-US" sz="3200" kern="0" dirty="0" smtClean="0">
                <a:solidFill>
                  <a:srgbClr val="990000"/>
                </a:solidFill>
                <a:latin typeface="Comic Sans MS"/>
              </a:rPr>
              <a:t>)</a:t>
            </a:r>
            <a:endParaRPr lang="en-US" sz="3200" kern="0" dirty="0">
              <a:solidFill>
                <a:srgbClr val="990000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eigene Ausdrucksweise</a:t>
            </a:r>
            <a:endParaRPr lang="de-CH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sz="28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800" baseline="-20000" dirty="0" err="1" smtClean="0">
                <a:sym typeface="Symbol" pitchFamily="18" charset="2"/>
              </a:rPr>
              <a:t></a:t>
            </a:r>
            <a:r>
              <a:rPr lang="de-CH" sz="2800" i="1" dirty="0" err="1" smtClean="0">
                <a:solidFill>
                  <a:srgbClr val="0000FF"/>
                </a:solidFill>
              </a:rPr>
              <a:t>animate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next_message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send</a:t>
            </a:r>
          </a:p>
          <a:p>
            <a:r>
              <a:rPr lang="de-CH" sz="2800" i="1" dirty="0" smtClean="0">
                <a:solidFill>
                  <a:srgbClr val="0000FF"/>
                </a:solidFill>
              </a:rPr>
              <a:t>computer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shut_down</a:t>
            </a:r>
          </a:p>
          <a:p>
            <a:r>
              <a:rPr lang="de-CH" sz="2800" i="1" dirty="0" smtClean="0">
                <a:solidFill>
                  <a:srgbClr val="0000FF"/>
                </a:solidFill>
              </a:rPr>
              <a:t>telephone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ring</a:t>
            </a: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dirty="0" smtClean="0">
                <a:solidFill>
                  <a:schemeClr val="tx1"/>
                </a:solidFill>
              </a:rPr>
              <a:t>Jede Operation wird auf ein Objekt angewendet</a:t>
            </a:r>
            <a:endParaRPr lang="de-CH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Eine eigene Ausdrucksweise</a:t>
            </a:r>
            <a:endParaRPr lang="de-CH" dirty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sz="28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800" baseline="-20000" dirty="0" err="1" smtClean="0">
                <a:sym typeface="Symbol" pitchFamily="18" charset="2"/>
              </a:rPr>
              <a:t></a:t>
            </a:r>
            <a:r>
              <a:rPr lang="de-CH" sz="2800" i="1" dirty="0" err="1" smtClean="0">
                <a:solidFill>
                  <a:srgbClr val="0000FF"/>
                </a:solidFill>
              </a:rPr>
              <a:t>animate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next_message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send</a:t>
            </a:r>
            <a:r>
              <a:rPr lang="de-CH" sz="2800" i="1" dirty="0" smtClean="0">
                <a:solidFill>
                  <a:srgbClr val="990000"/>
                </a:solidFill>
              </a:rPr>
              <a:t>_to</a:t>
            </a:r>
            <a:r>
              <a:rPr lang="de-CH" sz="2800" i="1" dirty="0" smtClean="0">
                <a:solidFill>
                  <a:srgbClr val="0000FF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(</a:t>
            </a:r>
            <a:r>
              <a:rPr lang="de-CH" sz="2800" i="1" dirty="0" smtClean="0">
                <a:solidFill>
                  <a:srgbClr val="990000"/>
                </a:solidFill>
              </a:rPr>
              <a:t>recipient</a:t>
            </a:r>
            <a:r>
              <a:rPr lang="de-CH" sz="2000" i="1" dirty="0" smtClean="0">
                <a:solidFill>
                  <a:srgbClr val="990000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de-CH" sz="2800" i="1" dirty="0" smtClean="0">
                <a:solidFill>
                  <a:srgbClr val="0000FF"/>
                </a:solidFill>
              </a:rPr>
              <a:t>computer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shut_down</a:t>
            </a:r>
            <a:r>
              <a:rPr lang="de-CH" sz="2800" i="1" dirty="0" smtClean="0">
                <a:solidFill>
                  <a:srgbClr val="990000"/>
                </a:solidFill>
              </a:rPr>
              <a:t>_after</a:t>
            </a:r>
            <a:r>
              <a:rPr lang="de-CH" sz="2800" i="1" dirty="0" smtClean="0">
                <a:solidFill>
                  <a:srgbClr val="0000FF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(</a:t>
            </a:r>
            <a:r>
              <a:rPr lang="de-CH" sz="2800" dirty="0" smtClean="0">
                <a:solidFill>
                  <a:srgbClr val="990000"/>
                </a:solidFill>
              </a:rPr>
              <a:t>3</a:t>
            </a:r>
            <a:r>
              <a:rPr lang="de-CH" sz="2800" dirty="0" smtClean="0">
                <a:solidFill>
                  <a:srgbClr val="0000FF"/>
                </a:solidFill>
              </a:rPr>
              <a:t>)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i="1" dirty="0" smtClean="0">
                <a:solidFill>
                  <a:srgbClr val="0000FF"/>
                </a:solidFill>
              </a:rPr>
              <a:t>telephone</a:t>
            </a:r>
            <a:r>
              <a:rPr lang="de-CH" sz="2800" baseline="-20000" dirty="0" smtClean="0">
                <a:sym typeface="Symbol" pitchFamily="18" charset="2"/>
              </a:rPr>
              <a:t></a:t>
            </a:r>
            <a:r>
              <a:rPr lang="de-CH" sz="2800" i="1" dirty="0" smtClean="0">
                <a:solidFill>
                  <a:srgbClr val="0000FF"/>
                </a:solidFill>
              </a:rPr>
              <a:t>ring</a:t>
            </a:r>
            <a:r>
              <a:rPr lang="de-CH" sz="2800" i="1" dirty="0" smtClean="0">
                <a:solidFill>
                  <a:srgbClr val="990000"/>
                </a:solidFill>
              </a:rPr>
              <a:t>_several</a:t>
            </a:r>
            <a:r>
              <a:rPr lang="de-CH" sz="2800" i="1" dirty="0" smtClean="0">
                <a:solidFill>
                  <a:srgbClr val="C00000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(</a:t>
            </a:r>
            <a:r>
              <a:rPr lang="de-CH" sz="2800" dirty="0" smtClean="0">
                <a:solidFill>
                  <a:srgbClr val="990000"/>
                </a:solidFill>
              </a:rPr>
              <a:t>10,</a:t>
            </a:r>
            <a:r>
              <a:rPr lang="de-CH" sz="2800" i="1" dirty="0" smtClean="0">
                <a:solidFill>
                  <a:srgbClr val="990000"/>
                </a:solidFill>
              </a:rPr>
              <a:t> Loud</a:t>
            </a:r>
            <a:r>
              <a:rPr lang="de-CH" sz="1800" i="1" dirty="0" smtClean="0">
                <a:solidFill>
                  <a:srgbClr val="990000"/>
                </a:solidFill>
              </a:rPr>
              <a:t> </a:t>
            </a:r>
            <a:r>
              <a:rPr lang="de-CH" sz="2800" dirty="0" smtClean="0">
                <a:solidFill>
                  <a:srgbClr val="0000FF"/>
                </a:solidFill>
              </a:rPr>
              <a:t>)</a:t>
            </a:r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endParaRPr lang="de-CH" sz="2800" i="1" dirty="0" smtClean="0">
              <a:solidFill>
                <a:srgbClr val="0000FF"/>
              </a:solidFill>
            </a:endParaRPr>
          </a:p>
          <a:p>
            <a:r>
              <a:rPr lang="de-CH" sz="2800" dirty="0" smtClean="0">
                <a:solidFill>
                  <a:schemeClr val="tx1"/>
                </a:solidFill>
              </a:rPr>
              <a:t>Jede Operation wird auf ein Objekt angewendet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993300"/>
                </a:solidFill>
              </a:rPr>
              <a:t>und kann Argumente benötigen.</a:t>
            </a:r>
            <a:endParaRPr lang="de-CH" sz="28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Skalierbarkeit</a:t>
            </a:r>
            <a:endParaRPr lang="de-CH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Eine der schwierigsten Aufgaben im Lernen von Software ist das Finden von guten Lösungen, die sowohl im Kleinen als auch im Grossen gut funktionieren</a:t>
            </a:r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Genau das ist das Ziel für die Techniken, die wir in diesem Kurs lehren</a:t>
            </a:r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141" name="Picture 5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3195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603196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3197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198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603199" name="Text Box 63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err="1">
                <a:solidFill>
                  <a:srgbClr val="3333FF"/>
                </a:solidFill>
              </a:rPr>
              <a:t>prepend</a:t>
            </a:r>
            <a:endParaRPr lang="en-US" sz="2200" i="1" dirty="0">
              <a:solidFill>
                <a:srgbClr val="3333FF"/>
              </a:solidFill>
            </a:endParaRPr>
          </a:p>
        </p:txBody>
      </p:sp>
      <p:sp>
        <p:nvSpPr>
          <p:cNvPr id="603200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1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2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3" name="Text Box 67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03204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5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3206" name="Text Box 70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383210" cy="43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Ein Objekt hat eine </a:t>
            </a:r>
            <a:r>
              <a:rPr kumimoji="0" lang="de-CH" sz="2800" b="1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Schnittstelle (interface)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37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38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0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42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3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4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5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46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7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8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50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1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2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54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1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5263"/>
            <a:ext cx="6915150" cy="2746375"/>
          </a:xfrm>
          <a:noFill/>
          <a:ln/>
        </p:spPr>
      </p:pic>
      <p:pic>
        <p:nvPicPr>
          <p:cNvPr id="605190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342900" y="4060825"/>
            <a:ext cx="1906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3333FF"/>
              </a:solidFill>
            </a:endParaRPr>
          </a:p>
        </p:txBody>
      </p:sp>
      <p:sp>
        <p:nvSpPr>
          <p:cNvPr id="605255" name="Text Box 71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solidFill>
                <a:srgbClr val="3333FF"/>
              </a:solidFill>
            </a:endParaRPr>
          </a:p>
        </p:txBody>
      </p:sp>
      <p:sp>
        <p:nvSpPr>
          <p:cNvPr id="605256" name="Rectangle 72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7" name="AutoShape 73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8" name="AutoShape 74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59" name="Text Box 75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prepend</a:t>
            </a:r>
          </a:p>
        </p:txBody>
      </p:sp>
      <p:sp>
        <p:nvSpPr>
          <p:cNvPr id="605260" name="Rectangle 76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1" name="AutoShape 77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2" name="AutoShape 78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3" name="Text Box 79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05264" name="AutoShape 80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5" name="AutoShape 81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5266" name="Text Box 82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605272" name="Text Box 88"/>
          <p:cNvSpPr txBox="1">
            <a:spLocks noChangeArrowheads="1"/>
          </p:cNvSpPr>
          <p:nvPr/>
        </p:nvSpPr>
        <p:spPr bwMode="auto">
          <a:xfrm>
            <a:off x="6010275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/>
              <a:t>count</a:t>
            </a:r>
          </a:p>
        </p:txBody>
      </p:sp>
      <p:sp>
        <p:nvSpPr>
          <p:cNvPr id="605280" name="Text Box 96"/>
          <p:cNvSpPr txBox="1">
            <a:spLocks noChangeArrowheads="1"/>
          </p:cNvSpPr>
          <p:nvPr/>
        </p:nvSpPr>
        <p:spPr bwMode="auto">
          <a:xfrm>
            <a:off x="6022975" y="4273550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/>
              <a:t>first</a:t>
            </a:r>
          </a:p>
        </p:txBody>
      </p:sp>
      <p:sp>
        <p:nvSpPr>
          <p:cNvPr id="605285" name="Rectangle 101"/>
          <p:cNvSpPr>
            <a:spLocks noChangeArrowheads="1"/>
          </p:cNvSpPr>
          <p:nvPr/>
        </p:nvSpPr>
        <p:spPr bwMode="auto">
          <a:xfrm>
            <a:off x="6948488" y="5529263"/>
            <a:ext cx="12954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/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Ein Objekt hat eine </a:t>
            </a:r>
            <a:r>
              <a:rPr lang="de-CH" b="1" smtClean="0">
                <a:solidFill>
                  <a:srgbClr val="990000"/>
                </a:solidFill>
                <a:latin typeface="Verdana" pitchFamily="34" charset="0"/>
              </a:rPr>
              <a:t>I</a:t>
            </a:r>
            <a:r>
              <a:rPr kumimoji="0" lang="de-CH" sz="2800" b="1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mplementation 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40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41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2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3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44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5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46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47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48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9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0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52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3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54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55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56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0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Geheimnisprinzip (Information Hiding)</a:t>
            </a:r>
            <a:endParaRPr lang="de-CH" dirty="0"/>
          </a:p>
        </p:txBody>
      </p:sp>
      <p:pic>
        <p:nvPicPr>
          <p:cNvPr id="6072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2088"/>
            <a:ext cx="6915150" cy="2746375"/>
          </a:xfrm>
          <a:noFill/>
          <a:ln/>
        </p:spPr>
      </p:pic>
      <p:pic>
        <p:nvPicPr>
          <p:cNvPr id="607238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7278" name="Text Box 46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i="1">
              <a:solidFill>
                <a:srgbClr val="3333FF"/>
              </a:solidFill>
            </a:endParaRPr>
          </a:p>
        </p:txBody>
      </p:sp>
      <p:sp>
        <p:nvSpPr>
          <p:cNvPr id="607279" name="Rectangle 47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0" name="AutoShape 48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1" name="AutoShape 49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2" name="Text Box 50"/>
          <p:cNvSpPr txBox="1">
            <a:spLocks noChangeArrowheads="1"/>
          </p:cNvSpPr>
          <p:nvPr/>
        </p:nvSpPr>
        <p:spPr bwMode="auto">
          <a:xfrm>
            <a:off x="709613" y="5070475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>
                <a:solidFill>
                  <a:srgbClr val="3333FF"/>
                </a:solidFill>
              </a:rPr>
              <a:t>prepend</a:t>
            </a:r>
          </a:p>
        </p:txBody>
      </p:sp>
      <p:sp>
        <p:nvSpPr>
          <p:cNvPr id="607283" name="Rectangle 51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4" name="AutoShape 52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5" name="AutoShape 53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6" name="Text Box 54"/>
          <p:cNvSpPr txBox="1">
            <a:spLocks noChangeArrowheads="1"/>
          </p:cNvSpPr>
          <p:nvPr/>
        </p:nvSpPr>
        <p:spPr bwMode="auto">
          <a:xfrm>
            <a:off x="666750" y="4210050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animate</a:t>
            </a:r>
          </a:p>
        </p:txBody>
      </p:sp>
      <p:sp>
        <p:nvSpPr>
          <p:cNvPr id="607287" name="AutoShape 55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8" name="AutoShape 56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89" name="Text Box 57"/>
          <p:cNvSpPr txBox="1">
            <a:spLocks noChangeArrowheads="1"/>
          </p:cNvSpPr>
          <p:nvPr/>
        </p:nvSpPr>
        <p:spPr bwMode="auto">
          <a:xfrm>
            <a:off x="635000" y="4624388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append</a:t>
            </a:r>
          </a:p>
        </p:txBody>
      </p:sp>
      <p:sp>
        <p:nvSpPr>
          <p:cNvPr id="607290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sp>
        <p:nvSpPr>
          <p:cNvPr id="607291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i="1">
              <a:solidFill>
                <a:srgbClr val="3333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607293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294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295" name="Text Box 63"/>
          <p:cNvSpPr txBox="1">
            <a:spLocks noChangeArrowheads="1"/>
          </p:cNvSpPr>
          <p:nvPr/>
        </p:nvSpPr>
        <p:spPr bwMode="auto">
          <a:xfrm>
            <a:off x="6097736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count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607297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298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299" name="Text Box 67"/>
          <p:cNvSpPr txBox="1">
            <a:spLocks noChangeArrowheads="1"/>
          </p:cNvSpPr>
          <p:nvPr/>
        </p:nvSpPr>
        <p:spPr bwMode="auto">
          <a:xfrm>
            <a:off x="7148226" y="5068982"/>
            <a:ext cx="1311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stations</a:t>
            </a:r>
            <a:endParaRPr lang="en-US" sz="2000" i="1" dirty="0">
              <a:solidFill>
                <a:srgbClr val="3333FF"/>
              </a:solidFill>
            </a:endParaRP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607301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302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303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first</a:t>
            </a: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607305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  <p:sp>
          <p:nvSpPr>
            <p:cNvPr id="607306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i="1">
                <a:solidFill>
                  <a:srgbClr val="3333FF"/>
                </a:solidFill>
              </a:endParaRPr>
            </a:p>
          </p:txBody>
        </p:sp>
      </p:grpSp>
      <p:sp>
        <p:nvSpPr>
          <p:cNvPr id="607307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>
                <a:solidFill>
                  <a:srgbClr val="3333FF"/>
                </a:solidFill>
              </a:rPr>
              <a:t>last</a:t>
            </a:r>
          </a:p>
        </p:txBody>
      </p:sp>
      <p:sp>
        <p:nvSpPr>
          <p:cNvPr id="607308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82263" y="6124755"/>
            <a:ext cx="8462513" cy="733245"/>
          </a:xfrm>
          <a:prstGeom prst="rect">
            <a:avLst/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  <a:effectLst/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6" dur="50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36826" y="3439874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Geheimnisprinzip (Information Hiding)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8258" y="803023"/>
            <a:ext cx="7803130" cy="462622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de-CH" sz="3200" dirty="0" smtClean="0">
                <a:solidFill>
                  <a:srgbClr val="3333FF"/>
                </a:solidFill>
              </a:rPr>
              <a:t>Der Designer jedes Moduls muss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spezifizieren, welche Eigenschaften für 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Clients abrufar sind (</a:t>
            </a:r>
            <a:r>
              <a:rPr lang="de-CH" sz="3200" b="1" dirty="0" smtClean="0">
                <a:solidFill>
                  <a:srgbClr val="990000"/>
                </a:solidFill>
              </a:rPr>
              <a:t>öffentlich</a:t>
            </a:r>
            <a:r>
              <a:rPr lang="de-CH" sz="3200" dirty="0" smtClean="0">
                <a:solidFill>
                  <a:srgbClr val="3333FF"/>
                </a:solidFill>
              </a:rPr>
              <a:t>)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und welche intern (</a:t>
            </a:r>
            <a:r>
              <a:rPr lang="de-CH" sz="3200" b="1" dirty="0" smtClean="0">
                <a:solidFill>
                  <a:srgbClr val="990000"/>
                </a:solidFill>
              </a:rPr>
              <a:t>geheim</a:t>
            </a:r>
            <a:r>
              <a:rPr lang="de-CH" sz="3200" dirty="0" smtClean="0">
                <a:solidFill>
                  <a:srgbClr val="3333FF"/>
                </a:solidFill>
              </a:rPr>
              <a:t>) sind.</a:t>
            </a:r>
            <a:br>
              <a:rPr lang="de-CH" sz="3200" dirty="0" smtClean="0">
                <a:solidFill>
                  <a:srgbClr val="3333FF"/>
                </a:solidFill>
              </a:rPr>
            </a:br>
            <a:endParaRPr lang="de-CH" sz="3200" dirty="0" smtClean="0">
              <a:solidFill>
                <a:srgbClr val="3333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de-CH" sz="3200" dirty="0" smtClean="0">
                <a:solidFill>
                  <a:srgbClr val="3333FF"/>
                </a:solidFill>
              </a:rPr>
              <a:t>Die Programmiersprache muss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sicherstellen, dass Kunden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nur öffentliche Eigenschaften</a:t>
            </a:r>
            <a:br>
              <a:rPr lang="de-CH" sz="3200" dirty="0" smtClean="0">
                <a:solidFill>
                  <a:srgbClr val="3333FF"/>
                </a:solidFill>
              </a:rPr>
            </a:br>
            <a:r>
              <a:rPr lang="de-CH" sz="3200" dirty="0" smtClean="0">
                <a:solidFill>
                  <a:srgbClr val="3333FF"/>
                </a:solidFill>
              </a:rPr>
              <a:t> nützen können.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9" name="AutoShape 13"/>
          <p:cNvSpPr>
            <a:spLocks noChangeArrowheads="1"/>
          </p:cNvSpPr>
          <p:nvPr/>
        </p:nvSpPr>
        <p:spPr bwMode="auto">
          <a:xfrm>
            <a:off x="2041891" y="3933825"/>
            <a:ext cx="3058616" cy="1590282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386606" y="1071563"/>
            <a:ext cx="6157913" cy="5256212"/>
          </a:xfrm>
        </p:spPr>
        <p:txBody>
          <a:bodyPr/>
          <a:lstStyle/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342900"/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</a:rPr>
              <a:t>	 </a:t>
            </a:r>
            <a:r>
              <a:rPr lang="de-CH" sz="2000" i="1" dirty="0" smtClean="0"/>
              <a:t>explore</a:t>
            </a:r>
            <a:endParaRPr lang="de-CH" sz="2000" b="1" dirty="0" smtClean="0"/>
          </a:p>
          <a:p>
            <a:pPr defTabSz="342900"/>
            <a:r>
              <a:rPr lang="de-CH" sz="2000" dirty="0" smtClean="0">
                <a:solidFill>
                  <a:srgbClr val="CC0000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Central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dirty="0" smtClean="0"/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Polyterrasse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b="1" i="1" dirty="0" smtClean="0">
                <a:solidFill>
                  <a:srgbClr val="336600"/>
                </a:solidFill>
              </a:rPr>
              <a:t>Polybahn</a:t>
            </a:r>
            <a:r>
              <a:rPr lang="de-CH" sz="2000" baseline="-20000" dirty="0" smtClean="0"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add_transport</a:t>
            </a: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animate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b="1" dirty="0">
              <a:solidFill>
                <a:srgbClr val="00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Mehr über </a:t>
            </a:r>
            <a:r>
              <a:rPr lang="de-CH" dirty="0" smtClean="0"/>
              <a:t>unseres erste </a:t>
            </a:r>
            <a:r>
              <a:rPr lang="de-CH" dirty="0"/>
              <a:t>Beispiel</a:t>
            </a:r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 flipV="1">
            <a:off x="3191933" y="4512733"/>
            <a:ext cx="668867" cy="154418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46"/>
          <p:cNvSpPr>
            <a:spLocks noChangeShapeType="1"/>
          </p:cNvSpPr>
          <p:nvPr/>
        </p:nvSpPr>
        <p:spPr bwMode="auto">
          <a:xfrm>
            <a:off x="3191933" y="4667151"/>
            <a:ext cx="668867" cy="22658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47"/>
          <p:cNvSpPr>
            <a:spLocks noChangeShapeType="1"/>
          </p:cNvSpPr>
          <p:nvPr/>
        </p:nvSpPr>
        <p:spPr bwMode="auto">
          <a:xfrm flipV="1">
            <a:off x="3191933" y="4152704"/>
            <a:ext cx="668867" cy="514448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250811" y="4152704"/>
            <a:ext cx="2941122" cy="1028896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de-CH" sz="2000" dirty="0" smtClean="0">
                <a:solidFill>
                  <a:srgbClr val="990000"/>
                </a:solidFill>
                <a:latin typeface="+mn-lt"/>
              </a:rPr>
              <a:t>“Physikalische Objekte”</a:t>
            </a: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Drei Arten von Objekten (Erinnerung)</a:t>
            </a:r>
            <a:endParaRPr lang="de-CH" dirty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420" y="745076"/>
            <a:ext cx="8709102" cy="577396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sz="2000" dirty="0" smtClean="0">
                <a:solidFill>
                  <a:srgbClr val="99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de-CH" sz="2000" dirty="0" smtClean="0"/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de-CH" sz="2000" dirty="0" smtClean="0"/>
              <a:t>Drei Arten von Objekten: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dirty="0" smtClean="0"/>
              <a:t>“</a:t>
            </a:r>
            <a:r>
              <a:rPr lang="de-CH" sz="2000" b="1" dirty="0" smtClean="0">
                <a:solidFill>
                  <a:srgbClr val="990000"/>
                </a:solidFill>
              </a:rPr>
              <a:t>Physikalische Objekte</a:t>
            </a:r>
            <a:r>
              <a:rPr lang="de-CH" sz="2000" dirty="0" smtClean="0"/>
              <a:t>”: widerspiegeln materielle Objekte der modellierten Welt. </a:t>
            </a:r>
            <a:br>
              <a:rPr lang="de-CH" sz="2000" dirty="0" smtClean="0"/>
            </a:br>
            <a:r>
              <a:rPr lang="de-CH" sz="2000" dirty="0" smtClean="0"/>
              <a:t>		Beispiele: die Polyterrasse, eine Bahn des Trams…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dirty="0" smtClean="0"/>
              <a:t>“</a:t>
            </a:r>
            <a:r>
              <a:rPr lang="de-CH" sz="2000" b="1" dirty="0" smtClean="0">
                <a:solidFill>
                  <a:srgbClr val="990000"/>
                </a:solidFill>
              </a:rPr>
              <a:t>Abstrakte Objekte</a:t>
            </a:r>
            <a:r>
              <a:rPr lang="de-CH" sz="2000" dirty="0" smtClean="0"/>
              <a:t>”: abstrakte Begriffe aus der modellierten Welt.</a:t>
            </a:r>
            <a:br>
              <a:rPr lang="de-CH" sz="2000" dirty="0" smtClean="0"/>
            </a:br>
            <a:r>
              <a:rPr lang="de-CH" sz="2000" dirty="0" smtClean="0"/>
              <a:t>		Beispiele: eine (Tram-) Linie, eine Route…</a:t>
            </a:r>
          </a:p>
          <a:p>
            <a:pPr marL="407987" lvl="2" indent="0">
              <a:lnSpc>
                <a:spcPct val="110000"/>
              </a:lnSpc>
              <a:spcBef>
                <a:spcPts val="6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sz="2000" dirty="0" smtClean="0"/>
              <a:t>“</a:t>
            </a:r>
            <a:r>
              <a:rPr lang="de-CH" sz="2000" b="1" dirty="0" smtClean="0">
                <a:solidFill>
                  <a:srgbClr val="990000"/>
                </a:solidFill>
              </a:rPr>
              <a:t>Softwareobjekte</a:t>
            </a:r>
            <a:r>
              <a:rPr lang="de-CH" sz="2000" dirty="0" smtClean="0"/>
              <a:t>”: ein reiner Softwarebegriff.</a:t>
            </a:r>
            <a:br>
              <a:rPr lang="de-CH" sz="2000" dirty="0" smtClean="0"/>
            </a:br>
            <a:r>
              <a:rPr lang="de-CH" sz="2000" dirty="0" smtClean="0"/>
              <a:t>		Beispiele: “Datenstrukturen” wie Arrays oder Listen</a:t>
            </a:r>
          </a:p>
          <a:p>
            <a:pPr>
              <a:lnSpc>
                <a:spcPct val="90000"/>
              </a:lnSpc>
            </a:pPr>
            <a:endParaRPr lang="de-CH" sz="2000" dirty="0" smtClean="0"/>
          </a:p>
        </p:txBody>
      </p:sp>
    </p:spTree>
    <p:extLst>
      <p:ext uri="{BB962C8B-B14F-4D97-AF65-F5344CB8AC3E}">
        <p14:creationId xmlns:p14="http://schemas.microsoft.com/office/powerpoint/2010/main" val="31850174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36958" y="5043182"/>
            <a:ext cx="8647651" cy="444616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02672" y="3129094"/>
            <a:ext cx="5620623" cy="4446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Eine Konvention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2" y="878114"/>
            <a:ext cx="8951052" cy="5644924"/>
          </a:xfrm>
        </p:spPr>
        <p:txBody>
          <a:bodyPr/>
          <a:lstStyle/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dirty="0" smtClean="0">
                <a:solidFill>
                  <a:schemeClr val="tx1"/>
                </a:solidFill>
              </a:rPr>
              <a:t>Verwenden Sie für zusammengesetzte Namen “</a:t>
            </a:r>
            <a:r>
              <a:rPr lang="de-CH" sz="2300" dirty="0" smtClean="0"/>
              <a:t>_</a:t>
            </a:r>
            <a:r>
              <a:rPr lang="de-CH" sz="2300" dirty="0" smtClean="0">
                <a:solidFill>
                  <a:schemeClr val="tx1"/>
                </a:solidFill>
              </a:rPr>
              <a:t>”</a:t>
            </a:r>
            <a:r>
              <a:rPr lang="de-CH" sz="2300" dirty="0" smtClean="0"/>
              <a:t> </a:t>
            </a:r>
          </a:p>
          <a:p>
            <a:pPr>
              <a:spcBef>
                <a:spcPts val="0"/>
              </a:spcBef>
              <a:tabLst>
                <a:tab pos="268288" algn="l"/>
              </a:tabLst>
            </a:pPr>
            <a:endParaRPr lang="de-CH" sz="2300" dirty="0" smtClean="0"/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dirty="0" smtClean="0"/>
              <a:t>	</a:t>
            </a:r>
            <a:r>
              <a:rPr lang="de-CH" sz="2300" i="1" dirty="0" smtClean="0"/>
              <a:t>ZURICH_OBJECTS</a:t>
            </a:r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dirty="0" smtClean="0"/>
              <a:t>	</a:t>
            </a:r>
            <a:r>
              <a:rPr lang="de-CH" sz="2300" i="1" dirty="0" smtClean="0"/>
              <a:t>Polybahn_line_number</a:t>
            </a:r>
          </a:p>
          <a:p>
            <a:pPr>
              <a:spcBef>
                <a:spcPts val="0"/>
              </a:spcBef>
              <a:tabLst>
                <a:tab pos="268288" algn="l"/>
              </a:tabLst>
            </a:pPr>
            <a:endParaRPr lang="de-CH" sz="2300" i="1" dirty="0" smtClean="0"/>
          </a:p>
          <a:p>
            <a:pPr>
              <a:spcBef>
                <a:spcPts val="0"/>
              </a:spcBef>
              <a:spcAft>
                <a:spcPts val="1200"/>
              </a:spcAft>
              <a:tabLst>
                <a:tab pos="268288" algn="l"/>
              </a:tabLst>
            </a:pPr>
            <a:r>
              <a:rPr lang="de-CH" sz="2300" dirty="0" smtClean="0">
                <a:solidFill>
                  <a:schemeClr val="tx1"/>
                </a:solidFill>
              </a:rPr>
              <a:t>Wir verwenden nicht den “CamelCase” Stil:</a:t>
            </a:r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dirty="0" smtClean="0"/>
              <a:t>	</a:t>
            </a:r>
            <a:r>
              <a:rPr lang="en-US" sz="2300" dirty="0"/>
              <a:t> </a:t>
            </a:r>
            <a:r>
              <a:rPr lang="en-US" sz="2300" dirty="0" err="1" smtClean="0"/>
              <a:t>EinKurzerAberSchwerZuLesenderName</a:t>
            </a: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de-CH" sz="2300" i="1" dirty="0" smtClean="0"/>
              <a:t>		</a:t>
            </a:r>
            <a:endParaRPr lang="de-CH" sz="2300" i="1" dirty="0" smtClean="0">
              <a:solidFill>
                <a:srgbClr val="336600"/>
              </a:solidFill>
            </a:endParaRPr>
          </a:p>
          <a:p>
            <a:pPr>
              <a:spcBef>
                <a:spcPts val="0"/>
              </a:spcBef>
              <a:tabLst>
                <a:tab pos="268288" algn="l"/>
              </a:tabLst>
            </a:pPr>
            <a:endParaRPr lang="de-CH" sz="2300" i="1" dirty="0" smtClean="0"/>
          </a:p>
          <a:p>
            <a:pPr>
              <a:spcBef>
                <a:spcPts val="0"/>
              </a:spcBef>
              <a:spcAft>
                <a:spcPts val="1200"/>
              </a:spcAft>
              <a:tabLst>
                <a:tab pos="268288" algn="l"/>
              </a:tabLst>
            </a:pPr>
            <a:r>
              <a:rPr lang="de-CH" sz="2300" dirty="0" smtClean="0">
                <a:solidFill>
                  <a:schemeClr val="tx1"/>
                </a:solidFill>
              </a:rPr>
              <a:t>sondern Unterstriche (Manchmal auch “</a:t>
            </a:r>
            <a:r>
              <a:rPr lang="de-CH" sz="2300" dirty="0" err="1" smtClean="0">
                <a:solidFill>
                  <a:schemeClr val="tx1"/>
                </a:solidFill>
              </a:rPr>
              <a:t>Pascal_case</a:t>
            </a:r>
            <a:r>
              <a:rPr lang="de-CH" sz="2300" dirty="0" smtClean="0">
                <a:solidFill>
                  <a:schemeClr val="tx1"/>
                </a:solidFill>
              </a:rPr>
              <a:t>” genannt):</a:t>
            </a:r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en-US" sz="2300" dirty="0" smtClean="0"/>
              <a:t>	</a:t>
            </a:r>
            <a:r>
              <a:rPr lang="en-US" sz="2300" dirty="0" err="1" smtClean="0"/>
              <a:t>Ein_viel_längerer_aber_immer_noch_perfekt_lesbarer_name</a:t>
            </a: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 smtClean="0"/>
          </a:p>
          <a:p>
            <a:pPr>
              <a:spcBef>
                <a:spcPts val="0"/>
              </a:spcBef>
              <a:tabLst>
                <a:tab pos="268288" algn="l"/>
              </a:tabLst>
            </a:pPr>
            <a:r>
              <a:rPr lang="en-US" sz="2300" i="1" dirty="0">
                <a:solidFill>
                  <a:srgbClr val="336600"/>
                </a:solidFill>
              </a:rPr>
              <a:t>	</a:t>
            </a:r>
            <a:r>
              <a:rPr lang="en-US" sz="2300" i="1" dirty="0" smtClean="0">
                <a:solidFill>
                  <a:srgbClr val="336600"/>
                </a:solidFill>
              </a:rPr>
              <a:t>	</a:t>
            </a:r>
            <a:endParaRPr lang="de-CH" sz="2300" i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9" name="AutoShape 13"/>
          <p:cNvSpPr>
            <a:spLocks noChangeArrowheads="1"/>
          </p:cNvSpPr>
          <p:nvPr/>
        </p:nvSpPr>
        <p:spPr bwMode="auto">
          <a:xfrm>
            <a:off x="2041891" y="3933825"/>
            <a:ext cx="3058616" cy="1590282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386606" y="1071563"/>
            <a:ext cx="6157913" cy="5256212"/>
          </a:xfrm>
        </p:spPr>
        <p:txBody>
          <a:bodyPr/>
          <a:lstStyle/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342900"/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</a:rPr>
              <a:t>	 </a:t>
            </a:r>
            <a:r>
              <a:rPr lang="de-CH" sz="2000" i="1" dirty="0" smtClean="0"/>
              <a:t>explore</a:t>
            </a:r>
            <a:endParaRPr lang="de-CH" sz="2000" b="1" dirty="0" smtClean="0"/>
          </a:p>
          <a:p>
            <a:pPr defTabSz="342900"/>
            <a:r>
              <a:rPr lang="de-CH" sz="2000" dirty="0" smtClean="0">
                <a:solidFill>
                  <a:srgbClr val="CC0000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Central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dirty="0" smtClean="0"/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Polyterrasse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Polybahn</a:t>
            </a:r>
            <a:r>
              <a:rPr lang="de-CH" sz="2000" baseline="-20000" dirty="0" smtClean="0"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add_transport</a:t>
            </a: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animate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b="1" dirty="0">
              <a:solidFill>
                <a:srgbClr val="00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Mehr über </a:t>
            </a:r>
            <a:r>
              <a:rPr lang="de-CH" dirty="0" smtClean="0"/>
              <a:t>unseres erste </a:t>
            </a:r>
            <a:r>
              <a:rPr lang="de-CH" dirty="0"/>
              <a:t>Beispiel</a:t>
            </a:r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3210713" y="4400120"/>
            <a:ext cx="650087" cy="11261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47"/>
          <p:cNvSpPr>
            <a:spLocks noChangeShapeType="1"/>
          </p:cNvSpPr>
          <p:nvPr/>
        </p:nvSpPr>
        <p:spPr bwMode="auto">
          <a:xfrm flipV="1">
            <a:off x="3203838" y="4152704"/>
            <a:ext cx="656962" cy="2336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250811" y="3918954"/>
            <a:ext cx="2941122" cy="1028896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de-CH" sz="2000" dirty="0" smtClean="0">
                <a:solidFill>
                  <a:srgbClr val="990000"/>
                </a:solidFill>
                <a:latin typeface="+mn-lt"/>
              </a:rPr>
              <a:t>“Physikalische Objekte”</a:t>
            </a: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9" name="AutoShape 13"/>
          <p:cNvSpPr>
            <a:spLocks noChangeArrowheads="1"/>
          </p:cNvSpPr>
          <p:nvPr/>
        </p:nvSpPr>
        <p:spPr bwMode="auto">
          <a:xfrm>
            <a:off x="2041891" y="3933825"/>
            <a:ext cx="3058616" cy="1590282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386606" y="1071563"/>
            <a:ext cx="6157913" cy="5256212"/>
          </a:xfrm>
        </p:spPr>
        <p:txBody>
          <a:bodyPr/>
          <a:lstStyle/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342900"/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</a:rPr>
              <a:t>	 </a:t>
            </a:r>
            <a:r>
              <a:rPr lang="de-CH" sz="2000" i="1" dirty="0" smtClean="0"/>
              <a:t>explore</a:t>
            </a:r>
            <a:endParaRPr lang="de-CH" sz="2000" b="1" dirty="0" smtClean="0"/>
          </a:p>
          <a:p>
            <a:pPr defTabSz="342900"/>
            <a:r>
              <a:rPr lang="de-CH" sz="2000" dirty="0" smtClean="0">
                <a:solidFill>
                  <a:srgbClr val="CC0000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Central</a:t>
            </a:r>
            <a:r>
              <a:rPr lang="de-CH" sz="2000" b="1" i="1" dirty="0" err="1" smtClean="0">
                <a:solidFill>
                  <a:srgbClr val="990000"/>
                </a:solidFill>
              </a:rPr>
              <a:t>_view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dirty="0" smtClean="0"/>
              <a:t>			</a:t>
            </a:r>
            <a:r>
              <a:rPr lang="de-CH" sz="2000" b="1" i="1" dirty="0" err="1" smtClean="0">
                <a:solidFill>
                  <a:srgbClr val="336600"/>
                </a:solidFill>
              </a:rPr>
              <a:t>Polyterrasse</a:t>
            </a:r>
            <a:r>
              <a:rPr lang="de-CH" sz="2000" b="1" i="1" dirty="0" err="1" smtClean="0">
                <a:solidFill>
                  <a:srgbClr val="990000"/>
                </a:solidFill>
              </a:rPr>
              <a:t>_view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Polybahn</a:t>
            </a:r>
            <a:r>
              <a:rPr lang="de-CH" sz="2000" baseline="-20000" dirty="0" smtClean="0">
                <a:solidFill>
                  <a:srgbClr val="0000FF"/>
                </a:solidFill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add_transport</a:t>
            </a: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animate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b="1" dirty="0">
              <a:solidFill>
                <a:srgbClr val="00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Eine bessere Version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708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 und </a:t>
            </a:r>
            <a:r>
              <a:rPr lang="de-CH" dirty="0" smtClean="0"/>
              <a:t>Präsentation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(Model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 View)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Modell-Objekte beschreiben Elemente von einem Modell der externen Welt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Beispiel:</a:t>
            </a:r>
            <a:r>
              <a:rPr lang="de-CH" dirty="0" smtClean="0"/>
              <a:t> </a:t>
            </a:r>
            <a:r>
              <a:rPr lang="de-CH" i="1" dirty="0" smtClean="0"/>
              <a:t>Polyterrasse</a:t>
            </a:r>
          </a:p>
          <a:p>
            <a:endParaRPr lang="de-CH" dirty="0"/>
          </a:p>
          <a:p>
            <a:r>
              <a:rPr lang="de-CH" dirty="0" smtClean="0">
                <a:solidFill>
                  <a:schemeClr val="tx1"/>
                </a:solidFill>
              </a:rPr>
              <a:t>View-Objekte beschreiben Elemente von der Benutzer-Schnittstelle</a:t>
            </a:r>
          </a:p>
          <a:p>
            <a:pPr lvl="1"/>
            <a:r>
              <a:rPr lang="de-CH" dirty="0" smtClean="0">
                <a:solidFill>
                  <a:schemeClr val="tx1"/>
                </a:solidFill>
              </a:rPr>
              <a:t>Beispiel:</a:t>
            </a:r>
            <a:r>
              <a:rPr lang="de-CH" dirty="0" smtClean="0"/>
              <a:t> </a:t>
            </a:r>
            <a:r>
              <a:rPr lang="de-CH" i="1" dirty="0" err="1" smtClean="0"/>
              <a:t>Polyterrasse_view</a:t>
            </a:r>
            <a:endParaRPr lang="de-CH" i="1" dirty="0"/>
          </a:p>
        </p:txBody>
      </p:sp>
    </p:spTree>
    <p:extLst>
      <p:ext uri="{BB962C8B-B14F-4D97-AF65-F5344CB8AC3E}">
        <p14:creationId xmlns:p14="http://schemas.microsoft.com/office/powerpoint/2010/main" val="26787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33562" y="115200"/>
            <a:ext cx="8722760" cy="435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CH" sz="2400" dirty="0" smtClean="0"/>
              <a:t>Model-View-Controller (Modell/Präsentation/Steuerung)</a:t>
            </a:r>
            <a:endParaRPr lang="de-CH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2588" y="2276475"/>
            <a:ext cx="8424862" cy="3638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5113" y="981075"/>
            <a:ext cx="933450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457332" y="988367"/>
            <a:ext cx="32608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000" dirty="0" smtClean="0">
                <a:solidFill>
                  <a:srgbClr val="990000"/>
                </a:solidFill>
              </a:rPr>
              <a:t>(</a:t>
            </a:r>
            <a:r>
              <a:rPr lang="de-CH" sz="2000" dirty="0" err="1" smtClean="0">
                <a:solidFill>
                  <a:srgbClr val="990000"/>
                </a:solidFill>
              </a:rPr>
              <a:t>Trygve</a:t>
            </a:r>
            <a:r>
              <a:rPr lang="de-CH" sz="2000" dirty="0" smtClean="0">
                <a:solidFill>
                  <a:srgbClr val="990000"/>
                </a:solidFill>
              </a:rPr>
              <a:t> </a:t>
            </a:r>
            <a:r>
              <a:rPr lang="de-CH" sz="2000" dirty="0" err="1" smtClean="0">
                <a:solidFill>
                  <a:srgbClr val="990000"/>
                </a:solidFill>
              </a:rPr>
              <a:t>Reenskaug</a:t>
            </a:r>
            <a:r>
              <a:rPr lang="de-CH" sz="2000" dirty="0" smtClean="0">
                <a:solidFill>
                  <a:srgbClr val="990000"/>
                </a:solidFill>
              </a:rPr>
              <a:t>, 1979)</a:t>
            </a:r>
            <a:endParaRPr lang="de-CH" sz="20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716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Was bisher geschah…</a:t>
            </a:r>
            <a:endParaRPr lang="de-CH" dirty="0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668259" cy="5644924"/>
          </a:xfrm>
        </p:spPr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Grundkonzepte und –konstruktionen der Objekttechnologie:</a:t>
            </a:r>
          </a:p>
          <a:p>
            <a:pPr lvl="1"/>
            <a:r>
              <a:rPr lang="de-CH" dirty="0" smtClean="0"/>
              <a:t>Klassen (eine erste Sicht)</a:t>
            </a:r>
          </a:p>
          <a:p>
            <a:pPr lvl="1"/>
            <a:r>
              <a:rPr lang="de-CH" dirty="0" smtClean="0"/>
              <a:t>Grundstruktur von Programmtext</a:t>
            </a:r>
          </a:p>
          <a:p>
            <a:pPr lvl="1"/>
            <a:r>
              <a:rPr lang="de-CH" dirty="0" smtClean="0"/>
              <a:t>Objekte</a:t>
            </a:r>
          </a:p>
          <a:p>
            <a:pPr lvl="1"/>
            <a:r>
              <a:rPr lang="de-CH" dirty="0" smtClean="0"/>
              <a:t>Features</a:t>
            </a:r>
          </a:p>
          <a:p>
            <a:pPr lvl="1"/>
            <a:r>
              <a:rPr lang="de-CH" dirty="0" smtClean="0"/>
              <a:t>Befehle und Abfragen</a:t>
            </a:r>
          </a:p>
          <a:p>
            <a:pPr lvl="1"/>
            <a:r>
              <a:rPr lang="de-CH" dirty="0" smtClean="0"/>
              <a:t>Featureaufrufe</a:t>
            </a:r>
          </a:p>
          <a:p>
            <a:pPr lvl="1"/>
            <a:r>
              <a:rPr lang="de-CH" dirty="0" smtClean="0"/>
              <a:t>Features mit Argumenten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Methodologische Prinzipien:</a:t>
            </a:r>
          </a:p>
          <a:p>
            <a:pPr lvl="1"/>
            <a:r>
              <a:rPr lang="de-CH" dirty="0" smtClean="0"/>
              <a:t>Befehl-Abfrage-Separation</a:t>
            </a:r>
          </a:p>
          <a:p>
            <a:pPr lvl="1"/>
            <a:r>
              <a:rPr lang="de-CH" dirty="0" smtClean="0"/>
              <a:t>Geheimnisprinzip (Information </a:t>
            </a:r>
            <a:r>
              <a:rPr lang="de-CH" dirty="0" err="1" smtClean="0"/>
              <a:t>Hiding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Modell-Präsentation-Trennung (Model-View Separation)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Bis nächste Woche</a:t>
            </a:r>
            <a:endParaRPr lang="de-CH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CH" dirty="0" smtClean="0"/>
              <a:t>Lesen Sie Kapitel 1 bis 3 von </a:t>
            </a:r>
            <a:r>
              <a:rPr lang="de-CH" i="1" dirty="0" smtClean="0"/>
              <a:t>Touch of Class</a:t>
            </a:r>
          </a:p>
          <a:p>
            <a:endParaRPr lang="de-CH" i="1" dirty="0" smtClean="0"/>
          </a:p>
          <a:p>
            <a:r>
              <a:rPr lang="de-CH" dirty="0" smtClean="0"/>
              <a:t>Schauen Sie sich die Folien der nächsten zwei Vorlesungen an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5" name="AutoShape 7"/>
          <p:cNvSpPr>
            <a:spLocks noChangeArrowheads="1"/>
          </p:cNvSpPr>
          <p:nvPr/>
        </p:nvSpPr>
        <p:spPr bwMode="auto">
          <a:xfrm>
            <a:off x="2575908" y="3060006"/>
            <a:ext cx="5832112" cy="1628372"/>
          </a:xfrm>
          <a:prstGeom prst="flowChartAlternateProcess">
            <a:avLst/>
          </a:prstGeom>
          <a:solidFill>
            <a:srgbClr val="66FF33">
              <a:alpha val="70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555750"/>
            <a:ext cx="6803018" cy="3240694"/>
          </a:xfrm>
        </p:spPr>
        <p:txBody>
          <a:bodyPr wrap="square"/>
          <a:lstStyle/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542925">
              <a:lnSpc>
                <a:spcPct val="80000"/>
              </a:lnSpc>
            </a:pPr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</a:p>
          <a:p>
            <a:pPr defTabSz="542925">
              <a:lnSpc>
                <a:spcPct val="8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542925">
              <a:lnSpc>
                <a:spcPct val="80000"/>
              </a:lnSpc>
            </a:pPr>
            <a:r>
              <a:rPr lang="de-CH" sz="2000" i="1" dirty="0" smtClean="0">
                <a:solidFill>
                  <a:srgbClr val="009900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explore</a:t>
            </a:r>
          </a:p>
          <a:p>
            <a:pPr defTabSz="542925">
              <a:lnSpc>
                <a:spcPct val="80000"/>
              </a:lnSpc>
            </a:pPr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542925">
              <a:lnSpc>
                <a:spcPct val="80000"/>
              </a:lnSpc>
            </a:pPr>
            <a:r>
              <a:rPr lang="de-CH" sz="2000" dirty="0" smtClean="0">
                <a:solidFill>
                  <a:srgbClr val="C00000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“(von Uns) auszufüllen!”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542925">
              <a:lnSpc>
                <a:spcPct val="80000"/>
              </a:lnSpc>
            </a:pPr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dirty="0" smtClean="0">
              <a:solidFill>
                <a:srgbClr val="003399"/>
              </a:solidFill>
            </a:endParaRPr>
          </a:p>
          <a:p>
            <a:pPr defTabSz="342900">
              <a:lnSpc>
                <a:spcPct val="80000"/>
              </a:lnSpc>
            </a:pPr>
            <a:endParaRPr lang="de-CH" sz="2000" dirty="0">
              <a:solidFill>
                <a:srgbClr val="003399"/>
              </a:solidFill>
            </a:endParaRPr>
          </a:p>
        </p:txBody>
      </p:sp>
      <p:sp>
        <p:nvSpPr>
          <p:cNvPr id="278532" name="AutoShape 4"/>
          <p:cNvSpPr>
            <a:spLocks noChangeArrowheads="1"/>
          </p:cNvSpPr>
          <p:nvPr/>
        </p:nvSpPr>
        <p:spPr bwMode="auto">
          <a:xfrm>
            <a:off x="2497055" y="631178"/>
            <a:ext cx="1911928" cy="793019"/>
          </a:xfrm>
          <a:prstGeom prst="wedgeEllipseCallout">
            <a:avLst>
              <a:gd name="adj1" fmla="val -38419"/>
              <a:gd name="adj2" fmla="val 76903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smtClean="0">
                <a:latin typeface="+mn-lt"/>
              </a:rPr>
              <a:t>Software-</a:t>
            </a:r>
            <a:r>
              <a:rPr lang="en-US" sz="2000" dirty="0" err="1" smtClean="0">
                <a:latin typeface="+mn-lt"/>
              </a:rPr>
              <a:t>maschine</a:t>
            </a: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278533" name="AutoShape 5"/>
          <p:cNvSpPr>
            <a:spLocks noChangeArrowheads="1"/>
          </p:cNvSpPr>
          <p:nvPr/>
        </p:nvSpPr>
        <p:spPr bwMode="auto">
          <a:xfrm>
            <a:off x="5170810" y="625642"/>
            <a:ext cx="3579181" cy="1058779"/>
          </a:xfrm>
          <a:prstGeom prst="wedgeEllipseCallout">
            <a:avLst>
              <a:gd name="adj1" fmla="val -109904"/>
              <a:gd name="adj2" fmla="val 108238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de-CH" sz="2000" dirty="0" smtClean="0">
                <a:latin typeface="+mn-lt"/>
              </a:rPr>
              <a:t>Von einer existierenden Klasse erben</a:t>
            </a:r>
            <a:endParaRPr lang="de-CH" sz="2000" dirty="0">
              <a:latin typeface="+mn-lt"/>
            </a:endParaRPr>
          </a:p>
        </p:txBody>
      </p:sp>
      <p:sp>
        <p:nvSpPr>
          <p:cNvPr id="278534" name="AutoShape 6"/>
          <p:cNvSpPr>
            <a:spLocks noChangeArrowheads="1"/>
          </p:cNvSpPr>
          <p:nvPr/>
        </p:nvSpPr>
        <p:spPr bwMode="auto">
          <a:xfrm>
            <a:off x="115289" y="1706912"/>
            <a:ext cx="2114538" cy="504825"/>
          </a:xfrm>
          <a:prstGeom prst="wedgeEllipseCallout">
            <a:avLst>
              <a:gd name="adj1" fmla="val 48263"/>
              <a:gd name="adj2" fmla="val 165061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de-CH" sz="2000" dirty="0" smtClean="0">
                <a:latin typeface="+mn-lt"/>
              </a:rPr>
              <a:t>Operationen</a:t>
            </a:r>
            <a:endParaRPr lang="de-CH" sz="2000" dirty="0">
              <a:latin typeface="+mn-lt"/>
            </a:endParaRPr>
          </a:p>
        </p:txBody>
      </p:sp>
      <p:sp>
        <p:nvSpPr>
          <p:cNvPr id="278538" name="AutoShape 10"/>
          <p:cNvSpPr>
            <a:spLocks noChangeArrowheads="1"/>
          </p:cNvSpPr>
          <p:nvPr/>
        </p:nvSpPr>
        <p:spPr bwMode="auto">
          <a:xfrm>
            <a:off x="220275" y="3264384"/>
            <a:ext cx="1553673" cy="871840"/>
          </a:xfrm>
          <a:prstGeom prst="wedgeEllipseCallout">
            <a:avLst>
              <a:gd name="adj1" fmla="val 107011"/>
              <a:gd name="adj2" fmla="val -50367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smtClean="0">
                <a:latin typeface="+mn-lt"/>
              </a:rPr>
              <a:t>Feature-name</a:t>
            </a:r>
            <a:endParaRPr lang="en-US" sz="2000" dirty="0">
              <a:latin typeface="+mn-lt"/>
            </a:endParaRPr>
          </a:p>
        </p:txBody>
      </p:sp>
      <p:sp>
        <p:nvSpPr>
          <p:cNvPr id="278540" name="AutoShape 12"/>
          <p:cNvSpPr>
            <a:spLocks noChangeArrowheads="1"/>
          </p:cNvSpPr>
          <p:nvPr/>
        </p:nvSpPr>
        <p:spPr bwMode="auto">
          <a:xfrm>
            <a:off x="6926785" y="2628631"/>
            <a:ext cx="1918832" cy="502848"/>
          </a:xfrm>
          <a:prstGeom prst="wedgeEllipseCallout">
            <a:avLst>
              <a:gd name="adj1" fmla="val -83528"/>
              <a:gd name="adj2" fmla="val 99709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Kommentar</a:t>
            </a:r>
            <a:endParaRPr lang="en-US" sz="2000" dirty="0">
              <a:latin typeface="+mn-lt"/>
            </a:endParaRP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642529" y="5612905"/>
            <a:ext cx="7922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dirty="0" smtClean="0">
                <a:solidFill>
                  <a:srgbClr val="A50021"/>
                </a:solidFill>
                <a:latin typeface="+mn-lt"/>
              </a:rPr>
              <a:t>Schlüsselwörter (keywords) </a:t>
            </a:r>
            <a:r>
              <a:rPr lang="de-CH" dirty="0" smtClean="0">
                <a:latin typeface="+mn-lt"/>
              </a:rPr>
              <a:t>(</a:t>
            </a:r>
            <a:r>
              <a:rPr lang="de-CH" b="1" dirty="0" err="1" smtClean="0">
                <a:solidFill>
                  <a:srgbClr val="003399"/>
                </a:solidFill>
                <a:latin typeface="+mn-lt"/>
              </a:rPr>
              <a:t>class</a:t>
            </a:r>
            <a:r>
              <a:rPr lang="de-CH" dirty="0" smtClean="0">
                <a:latin typeface="+mn-lt"/>
              </a:rPr>
              <a:t>,</a:t>
            </a:r>
            <a:r>
              <a:rPr lang="de-CH" b="1" dirty="0" smtClean="0">
                <a:solidFill>
                  <a:srgbClr val="003399"/>
                </a:solidFill>
                <a:latin typeface="+mn-lt"/>
              </a:rPr>
              <a:t> inherit</a:t>
            </a:r>
            <a:r>
              <a:rPr lang="de-CH" dirty="0" smtClean="0">
                <a:latin typeface="+mn-lt"/>
              </a:rPr>
              <a:t>,</a:t>
            </a:r>
            <a:r>
              <a:rPr lang="de-CH" b="1" dirty="0" smtClean="0">
                <a:solidFill>
                  <a:srgbClr val="003399"/>
                </a:solidFill>
                <a:latin typeface="+mn-lt"/>
              </a:rPr>
              <a:t> feature</a:t>
            </a:r>
            <a:r>
              <a:rPr lang="de-CH" dirty="0" smtClean="0">
                <a:latin typeface="+mn-lt"/>
              </a:rPr>
              <a:t>,</a:t>
            </a:r>
            <a:r>
              <a:rPr lang="de-CH" b="1" dirty="0" smtClean="0">
                <a:solidFill>
                  <a:srgbClr val="003399"/>
                </a:solidFill>
                <a:latin typeface="+mn-lt"/>
              </a:rPr>
              <a:t> do</a:t>
            </a:r>
            <a:r>
              <a:rPr lang="de-CH" dirty="0" smtClean="0">
                <a:latin typeface="+mn-lt"/>
              </a:rPr>
              <a:t>,</a:t>
            </a:r>
            <a:r>
              <a:rPr lang="de-CH" b="1" dirty="0" smtClean="0">
                <a:solidFill>
                  <a:srgbClr val="003399"/>
                </a:solidFill>
                <a:latin typeface="+mn-lt"/>
              </a:rPr>
              <a:t> end</a:t>
            </a:r>
            <a:r>
              <a:rPr lang="de-CH" dirty="0" smtClean="0">
                <a:latin typeface="+mn-lt"/>
              </a:rPr>
              <a:t>) </a:t>
            </a:r>
            <a:r>
              <a:rPr lang="de-CH" dirty="0" smtClean="0"/>
              <a:t>haben eine spezielle Rolle.</a:t>
            </a:r>
            <a:endParaRPr lang="de-CH" dirty="0">
              <a:latin typeface="+mn-lt"/>
            </a:endParaRPr>
          </a:p>
        </p:txBody>
      </p:sp>
      <p:sp>
        <p:nvSpPr>
          <p:cNvPr id="278543" name="AutoShape 15"/>
          <p:cNvSpPr>
            <a:spLocks noChangeArrowheads="1"/>
          </p:cNvSpPr>
          <p:nvPr/>
        </p:nvSpPr>
        <p:spPr bwMode="auto">
          <a:xfrm>
            <a:off x="5527963" y="1957677"/>
            <a:ext cx="3358342" cy="444701"/>
          </a:xfrm>
          <a:prstGeom prst="wedgeEllipseCallout">
            <a:avLst>
              <a:gd name="adj1" fmla="val -38165"/>
              <a:gd name="adj2" fmla="val 188032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 dirty="0" err="1" smtClean="0">
                <a:latin typeface="+mn-lt"/>
              </a:rPr>
              <a:t>Featuredeklaration</a:t>
            </a:r>
            <a:endParaRPr lang="en-US" sz="2000" dirty="0">
              <a:latin typeface="+mn-lt"/>
            </a:endParaRPr>
          </a:p>
        </p:txBody>
      </p:sp>
      <p:sp>
        <p:nvSpPr>
          <p:cNvPr id="278544" name="AutoShape 16"/>
          <p:cNvSpPr>
            <a:spLocks noChangeArrowheads="1"/>
          </p:cNvSpPr>
          <p:nvPr/>
        </p:nvSpPr>
        <p:spPr bwMode="auto">
          <a:xfrm>
            <a:off x="5737221" y="4836680"/>
            <a:ext cx="2339975" cy="576263"/>
          </a:xfrm>
          <a:prstGeom prst="wedgeEllipseCallout">
            <a:avLst>
              <a:gd name="adj1" fmla="val -81422"/>
              <a:gd name="adj2" fmla="val -147931"/>
            </a:avLst>
          </a:prstGeom>
          <a:solidFill>
            <a:srgbClr val="FFFF00">
              <a:alpha val="6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square" lIns="0" tIns="0" rIns="0" bIns="0"/>
          <a:lstStyle/>
          <a:p>
            <a:pPr algn="ctr"/>
            <a:r>
              <a:rPr lang="en-US" sz="2000">
                <a:latin typeface="+mn-lt"/>
              </a:rPr>
              <a:t>Pseudocode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de-CH" dirty="0" smtClean="0"/>
              <a:t>Ein Klassentext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3" grpId="0" animBg="1"/>
      <p:bldP spid="278534" grpId="0" animBg="1"/>
      <p:bldP spid="278538" grpId="0" animBg="1"/>
      <p:bldP spid="278540" grpId="0" animBg="1"/>
      <p:bldP spid="278543" grpId="0" animBg="1"/>
      <p:bldP spid="2785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Zauberei?</a:t>
            </a:r>
            <a:endParaRPr lang="de-CH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Die Klasse</a:t>
            </a: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ZURICH_OBJECTS</a:t>
            </a:r>
            <a:r>
              <a:rPr lang="de-CH" dirty="0" smtClean="0"/>
              <a:t>  </a:t>
            </a:r>
            <a:r>
              <a:rPr lang="de-CH" dirty="0" smtClean="0">
                <a:solidFill>
                  <a:schemeClr val="tx1"/>
                </a:solidFill>
              </a:rPr>
              <a:t>ist ein Teil der unterstützenden Software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Sie unterstützt Sie durch vordefinierte Funktionalität („</a:t>
            </a:r>
            <a:r>
              <a:rPr lang="de-CH" dirty="0" smtClean="0">
                <a:solidFill>
                  <a:srgbClr val="C00000"/>
                </a:solidFill>
              </a:rPr>
              <a:t>Zauberei</a:t>
            </a:r>
            <a:r>
              <a:rPr lang="de-CH" dirty="0" smtClean="0">
                <a:solidFill>
                  <a:schemeClr val="tx1"/>
                </a:solidFill>
              </a:rPr>
              <a:t>“)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Der Anteil an Zauberei wird Stück für Stück abnehmen und schlussendlich ganz verschwunden sein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9" name="AutoShape 13"/>
          <p:cNvSpPr>
            <a:spLocks noChangeArrowheads="1"/>
          </p:cNvSpPr>
          <p:nvPr/>
        </p:nvSpPr>
        <p:spPr bwMode="auto">
          <a:xfrm>
            <a:off x="2041890" y="3933825"/>
            <a:ext cx="3169501" cy="1590282"/>
          </a:xfrm>
          <a:prstGeom prst="flowChartAlternateProcess">
            <a:avLst/>
          </a:prstGeom>
          <a:solidFill>
            <a:srgbClr val="66FF66">
              <a:alpha val="67999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52475" y="1071563"/>
            <a:ext cx="6157913" cy="5256212"/>
          </a:xfrm>
        </p:spPr>
        <p:txBody>
          <a:bodyPr/>
          <a:lstStyle/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class</a:t>
            </a:r>
            <a:endParaRPr lang="de-CH" sz="2000" b="1" dirty="0" smtClean="0">
              <a:solidFill>
                <a:srgbClr val="0033CC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PREVIEW 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inherit</a:t>
            </a:r>
            <a:endParaRPr lang="de-CH" sz="2000" b="1" dirty="0" smtClean="0"/>
          </a:p>
          <a:p>
            <a:pPr defTabSz="342900"/>
            <a:r>
              <a:rPr lang="de-CH" sz="2000" b="1" dirty="0" smtClean="0"/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ZURICH_OBJECTS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feature</a:t>
            </a: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</a:rPr>
              <a:t>	 </a:t>
            </a:r>
            <a:r>
              <a:rPr lang="de-CH" sz="2000" i="1" dirty="0" smtClean="0"/>
              <a:t>explore</a:t>
            </a:r>
            <a:endParaRPr lang="de-CH" sz="2000" b="1" dirty="0" smtClean="0"/>
          </a:p>
          <a:p>
            <a:pPr defTabSz="342900"/>
            <a:r>
              <a:rPr lang="de-CH" sz="2000" dirty="0" smtClean="0">
                <a:solidFill>
                  <a:srgbClr val="CC0000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Central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dirty="0" smtClean="0"/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Polyterrasse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highlight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Polybahn</a:t>
            </a:r>
            <a:r>
              <a:rPr lang="de-CH" sz="2000" baseline="-20000" dirty="0" smtClean="0">
                <a:sym typeface="Symbol" pitchFamily="18" charset="2"/>
              </a:rPr>
              <a:t></a:t>
            </a:r>
            <a:r>
              <a:rPr lang="de-CH" sz="2000" i="1" dirty="0" smtClean="0">
                <a:solidFill>
                  <a:srgbClr val="0000FF"/>
                </a:solidFill>
              </a:rPr>
              <a:t>add_transport</a:t>
            </a:r>
          </a:p>
          <a:p>
            <a:pPr defTabSz="460375"/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Zurich_map</a:t>
            </a:r>
            <a:r>
              <a:rPr lang="de-CH" sz="2000" baseline="-20000" dirty="0" err="1" smtClean="0"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0000FF"/>
                </a:solidFill>
              </a:rPr>
              <a:t>animate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</a:rPr>
              <a:t>end</a:t>
            </a:r>
            <a:endParaRPr lang="de-CH" sz="2000" b="1" dirty="0">
              <a:solidFill>
                <a:srgbClr val="00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Den Featurerumpf ausfüllen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Formatierung des Programmtextes</a:t>
            </a:r>
            <a:endParaRPr lang="de-CH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5888" y="1052513"/>
            <a:ext cx="47434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Zwischen angrenzenden Elementen:</a:t>
            </a:r>
          </a:p>
          <a:p>
            <a:pPr marL="896938" marR="0" lvl="1" indent="-360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  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Trennungen</a:t>
            </a:r>
            <a:r>
              <a:rPr lang="de-CH" sz="2000" kern="0" dirty="0" smtClean="0">
                <a:latin typeface="+mn-lt"/>
              </a:rPr>
              <a:t>: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ein oder mehrere Leerschläge, “Tabs”, Zeilenumbrüche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Alle </a:t>
            </a:r>
            <a:r>
              <a:rPr lang="de-CH" sz="2000" b="1" kern="0" dirty="0" smtClean="0">
                <a:latin typeface="+mn-lt"/>
              </a:rPr>
              <a:t>Arten </a:t>
            </a:r>
            <a:r>
              <a:rPr lang="de-CH" sz="2000" kern="0" dirty="0" smtClean="0">
                <a:latin typeface="+mn-lt"/>
              </a:rPr>
              <a:t>von Trennungen sind äquivalent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Typographische Änderungen (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fett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CH" sz="20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kursiv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farbig</a:t>
            </a:r>
            <a:r>
              <a:rPr lang="de-CH" sz="2000" kern="0" dirty="0" smtClean="0">
                <a:latin typeface="+mn-lt"/>
              </a:rPr>
              <a:t>)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haben keine</a:t>
            </a:r>
            <a:r>
              <a:rPr lang="de-CH" sz="2000" kern="0" dirty="0" smtClean="0">
                <a:latin typeface="+mn-lt"/>
              </a:rPr>
              <a:t>n Einfluss auf die Semantik des Programmes</a:t>
            </a:r>
            <a:endParaRPr kumimoji="0" lang="de-CH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>
          <a:xfrm>
            <a:off x="4855123" y="1268413"/>
            <a:ext cx="4262750" cy="4848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ZURICH_OBJECTS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explore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-- Die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erkunden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do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en-US" sz="1800" i="1" kern="0" dirty="0" err="1" smtClean="0">
                <a:solidFill>
                  <a:srgbClr val="0000FF"/>
                </a:solidFill>
              </a:rPr>
              <a:t>Polyterrasse</a:t>
            </a:r>
            <a:r>
              <a:rPr kumimoji="0" lang="en-US" sz="1800" b="0" i="0" u="none" strike="noStrike" kern="0" cap="none" spc="0" normalizeH="0" baseline="-20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lang="en-US" sz="1800" i="1" kern="0" dirty="0" smtClean="0">
                <a:solidFill>
                  <a:srgbClr val="0000FF"/>
                </a:solidFill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Polybahn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add_transport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sz="1800" i="1" kern="0" dirty="0" smtClean="0">
                <a:solidFill>
                  <a:srgbClr val="0000FF"/>
                </a:solidFill>
                <a:latin typeface="+mn-lt"/>
              </a:rPr>
              <a:t>	  </a:t>
            </a:r>
            <a:r>
              <a:rPr lang="en-US" sz="1800" i="1" kern="0" dirty="0" err="1" smtClean="0">
                <a:solidFill>
                  <a:srgbClr val="0000FF"/>
                </a:solidFill>
                <a:latin typeface="+mn-lt"/>
              </a:rPr>
              <a:t>Zurich_map</a:t>
            </a:r>
            <a:r>
              <a:rPr lang="en-US" sz="1800" kern="0" baseline="-20000" dirty="0" err="1" smtClean="0">
                <a:solidFill>
                  <a:srgbClr val="3333FF"/>
                </a:solidFill>
                <a:latin typeface="Comic Sans MS"/>
                <a:sym typeface="Symbol" pitchFamily="18" charset="2"/>
              </a:rPr>
              <a:t></a:t>
            </a:r>
            <a:r>
              <a:rPr lang="en-US" sz="1800" i="1" kern="0" dirty="0" err="1" smtClean="0">
                <a:solidFill>
                  <a:srgbClr val="0000FF"/>
                </a:solidFill>
                <a:latin typeface="+mn-lt"/>
              </a:rPr>
              <a:t>animate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 flipH="1" flipV="1">
            <a:off x="5587688" y="1420744"/>
            <a:ext cx="1627188" cy="428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 flipH="1">
            <a:off x="6627501" y="1646169"/>
            <a:ext cx="504825" cy="3175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33"/>
          <p:cNvSpPr>
            <a:spLocks noChangeShapeType="1"/>
          </p:cNvSpPr>
          <p:nvPr/>
        </p:nvSpPr>
        <p:spPr bwMode="auto">
          <a:xfrm flipH="1">
            <a:off x="5795651" y="1747769"/>
            <a:ext cx="1419225" cy="20637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 flipH="1">
            <a:off x="7598421" y="2112021"/>
            <a:ext cx="169933" cy="13756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 flipH="1">
            <a:off x="6983426" y="2112021"/>
            <a:ext cx="1043871" cy="43697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36"/>
          <p:cNvSpPr>
            <a:spLocks noChangeShapeType="1"/>
          </p:cNvSpPr>
          <p:nvPr/>
        </p:nvSpPr>
        <p:spPr bwMode="auto">
          <a:xfrm flipH="1">
            <a:off x="7307106" y="2152481"/>
            <a:ext cx="857757" cy="61499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39"/>
          <p:cNvSpPr>
            <a:spLocks noChangeShapeType="1"/>
          </p:cNvSpPr>
          <p:nvPr/>
        </p:nvSpPr>
        <p:spPr bwMode="auto">
          <a:xfrm flipV="1">
            <a:off x="4432663" y="3685880"/>
            <a:ext cx="657811" cy="137161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4941491" y="3536366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3"/>
          <p:cNvSpPr>
            <a:spLocks noChangeArrowheads="1"/>
          </p:cNvSpPr>
          <p:nvPr/>
        </p:nvSpPr>
        <p:spPr bwMode="auto">
          <a:xfrm>
            <a:off x="5297091" y="3534779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5654279" y="3534779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6"/>
          <p:cNvSpPr>
            <a:spLocks noChangeShapeType="1"/>
          </p:cNvSpPr>
          <p:nvPr/>
        </p:nvSpPr>
        <p:spPr bwMode="auto">
          <a:xfrm flipV="1">
            <a:off x="4432663" y="3676452"/>
            <a:ext cx="1383675" cy="138104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47"/>
          <p:cNvSpPr>
            <a:spLocks noChangeShapeType="1"/>
          </p:cNvSpPr>
          <p:nvPr/>
        </p:nvSpPr>
        <p:spPr bwMode="auto">
          <a:xfrm flipV="1">
            <a:off x="4432663" y="3695305"/>
            <a:ext cx="997177" cy="136219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AutoShape 30"/>
          <p:cNvSpPr>
            <a:spLocks noChangeArrowheads="1"/>
          </p:cNvSpPr>
          <p:nvPr/>
        </p:nvSpPr>
        <p:spPr bwMode="auto">
          <a:xfrm>
            <a:off x="2790579" y="5022661"/>
            <a:ext cx="2340390" cy="576262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en-US" sz="2000" dirty="0" err="1" smtClean="0">
                <a:solidFill>
                  <a:srgbClr val="990000"/>
                </a:solidFill>
                <a:latin typeface="+mn-lt"/>
              </a:rPr>
              <a:t>Trennungen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7070102" y="1279379"/>
            <a:ext cx="1951347" cy="895110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lIns="0" tIns="144000" rIns="0" bIns="0"/>
          <a:lstStyle/>
          <a:p>
            <a:pPr algn="ctr"/>
            <a:r>
              <a:rPr lang="en-US" sz="2000" dirty="0" err="1" smtClean="0">
                <a:solidFill>
                  <a:srgbClr val="990000"/>
                </a:solidFill>
                <a:latin typeface="+mn-lt"/>
              </a:rPr>
              <a:t>Trennungen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Stilregel</a:t>
            </a:r>
            <a:endParaRPr lang="de-CH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9452" y="1115063"/>
            <a:ext cx="4478054" cy="275068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de-CH" dirty="0" smtClean="0">
                <a:solidFill>
                  <a:srgbClr val="000000"/>
                </a:solidFill>
                <a:latin typeface="Comic Sans MS"/>
              </a:rPr>
              <a:t>Verwenden Sie Tabs, um den Code einzurücken, nicht Leerschläge</a:t>
            </a:r>
          </a:p>
          <a:p>
            <a:r>
              <a:rPr lang="de-CH" dirty="0" smtClean="0">
                <a:solidFill>
                  <a:srgbClr val="000000"/>
                </a:solidFill>
                <a:latin typeface="Comic Sans MS"/>
              </a:rPr>
              <a:t>Nützen Sie Einrückungen, um die </a:t>
            </a:r>
            <a:r>
              <a:rPr lang="de-CH" b="1" dirty="0" smtClean="0">
                <a:solidFill>
                  <a:srgbClr val="000000"/>
                </a:solidFill>
                <a:latin typeface="Comic Sans MS"/>
              </a:rPr>
              <a:t>Struktur </a:t>
            </a:r>
            <a:r>
              <a:rPr lang="de-CH" dirty="0" smtClean="0">
                <a:solidFill>
                  <a:srgbClr val="000000"/>
                </a:solidFill>
                <a:latin typeface="Comic Sans MS"/>
              </a:rPr>
              <a:t>des Programmes hervorzuheben</a:t>
            </a:r>
            <a:endParaRPr lang="de-CH" sz="2400" kern="1200" dirty="0">
              <a:solidFill>
                <a:srgbClr val="0033CC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 flipV="1">
            <a:off x="4412745" y="3594874"/>
            <a:ext cx="649287" cy="6778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4958845" y="3418661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43"/>
          <p:cNvSpPr>
            <a:spLocks noChangeArrowheads="1"/>
          </p:cNvSpPr>
          <p:nvPr/>
        </p:nvSpPr>
        <p:spPr bwMode="auto">
          <a:xfrm>
            <a:off x="5314445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5671633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6"/>
          <p:cNvSpPr>
            <a:spLocks noChangeShapeType="1"/>
          </p:cNvSpPr>
          <p:nvPr/>
        </p:nvSpPr>
        <p:spPr bwMode="auto">
          <a:xfrm flipV="1">
            <a:off x="4407983" y="3572649"/>
            <a:ext cx="1438275" cy="7112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 flipV="1">
            <a:off x="4400045" y="3575824"/>
            <a:ext cx="1054100" cy="7032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29"/>
          <p:cNvSpPr txBox="1">
            <a:spLocks noChangeArrowheads="1"/>
          </p:cNvSpPr>
          <p:nvPr/>
        </p:nvSpPr>
        <p:spPr>
          <a:xfrm>
            <a:off x="4881250" y="1155289"/>
            <a:ext cx="4201790" cy="48482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ZURICH_OBJECTS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explore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-- Die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Stadt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erkunden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do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lang="en-US" sz="1800" i="1" kern="0" dirty="0" err="1" smtClean="0">
                <a:solidFill>
                  <a:srgbClr val="0000FF"/>
                </a:solidFill>
              </a:rPr>
              <a:t>Polyterrasse</a:t>
            </a:r>
            <a:r>
              <a:rPr kumimoji="0" lang="en-US" sz="1800" b="0" i="0" u="none" strike="noStrike" kern="0" cap="none" spc="0" normalizeH="0" baseline="-20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lang="en-US" sz="1800" i="1" kern="0" dirty="0" smtClean="0">
                <a:solidFill>
                  <a:srgbClr val="0000FF"/>
                </a:solidFill>
              </a:rPr>
              <a:t>highlight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Polybahn</a:t>
            </a:r>
            <a:r>
              <a:rPr kumimoji="0" lang="en-US" sz="1800" b="0" i="0" u="none" strike="noStrike" kern="0" cap="none" spc="0" normalizeH="0" baseline="-20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</a:t>
            </a:r>
            <a:r>
              <a:rPr kumimoji="0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add_transport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sz="1800" i="1" kern="0" dirty="0" smtClean="0">
                <a:solidFill>
                  <a:srgbClr val="0000FF"/>
                </a:solidFill>
                <a:latin typeface="+mn-lt"/>
              </a:rPr>
              <a:t>	  </a:t>
            </a:r>
            <a:r>
              <a:rPr lang="en-US" sz="1800" i="1" kern="0" dirty="0" err="1" smtClean="0">
                <a:solidFill>
                  <a:srgbClr val="0000FF"/>
                </a:solidFill>
                <a:latin typeface="+mn-lt"/>
              </a:rPr>
              <a:t>Zurich_map</a:t>
            </a:r>
            <a:r>
              <a:rPr lang="en-US" sz="1800" kern="0" baseline="-20000" dirty="0" err="1" smtClean="0">
                <a:solidFill>
                  <a:srgbClr val="3333FF"/>
                </a:solidFill>
                <a:sym typeface="Symbol" pitchFamily="18" charset="2"/>
              </a:rPr>
              <a:t></a:t>
            </a:r>
            <a:r>
              <a:rPr lang="en-US" sz="1800" i="1" kern="0" dirty="0" err="1" smtClean="0">
                <a:solidFill>
                  <a:srgbClr val="0000FF"/>
                </a:solidFill>
                <a:latin typeface="+mn-lt"/>
              </a:rPr>
              <a:t>animate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3527161" y="4224108"/>
            <a:ext cx="1456566" cy="576262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990000"/>
                </a:solidFill>
                <a:latin typeface="+mn-lt"/>
              </a:rPr>
              <a:t>Tabs</a:t>
            </a:r>
            <a:endParaRPr lang="en-US" sz="2000" dirty="0">
              <a:solidFill>
                <a:srgbClr val="990000"/>
              </a:solidFill>
              <a:latin typeface="+mn-lt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  <a:p>
            <a:pPr algn="ctr"/>
            <a:endParaRPr lang="en-US" sz="2000" u="sng" dirty="0">
              <a:solidFill>
                <a:srgbClr val="99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1366</Words>
  <Application>Microsoft Office PowerPoint</Application>
  <PresentationFormat>On-screen Show (4:3)</PresentationFormat>
  <Paragraphs>499</Paragraphs>
  <Slides>45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NORMAL</vt:lpstr>
      <vt:lpstr>MINIMAL</vt:lpstr>
      <vt:lpstr>TITLE</vt:lpstr>
      <vt:lpstr>Einführung in die Programmierung   Prof. Dr. Bertrand Meyer</vt:lpstr>
      <vt:lpstr>Unser erstes Programm!</vt:lpstr>
      <vt:lpstr>Ein Klassentext</vt:lpstr>
      <vt:lpstr>Eine Konvention</vt:lpstr>
      <vt:lpstr>Ein Klassentext</vt:lpstr>
      <vt:lpstr>Zauberei?</vt:lpstr>
      <vt:lpstr>Den Featurerumpf ausfüllen</vt:lpstr>
      <vt:lpstr>Formatierung des Programmtextes</vt:lpstr>
      <vt:lpstr>Stilregel</vt:lpstr>
      <vt:lpstr>Vordefinierte Objekte</vt:lpstr>
      <vt:lpstr>Mehr Stilregeln</vt:lpstr>
      <vt:lpstr>Objekttechnologie</vt:lpstr>
      <vt:lpstr>Eine eigene Ausdrucksweise</vt:lpstr>
      <vt:lpstr>Was ist ein Objekt?</vt:lpstr>
      <vt:lpstr>Zwei Auffassungen von Objekten</vt:lpstr>
      <vt:lpstr>Features: Befehle und Abfragen</vt:lpstr>
      <vt:lpstr>Ein Befehl</vt:lpstr>
      <vt:lpstr>Eine Abfrage</vt:lpstr>
      <vt:lpstr>Abfragen</vt:lpstr>
      <vt:lpstr>Befehle</vt:lpstr>
      <vt:lpstr>Das Befehl-Abfrage-Separationsprinzip (*)</vt:lpstr>
      <vt:lpstr>Ein Objekt ist eine Maschine</vt:lpstr>
      <vt:lpstr>Ein Objekt ist eine Maschine</vt:lpstr>
      <vt:lpstr>Zwei Auffassungen von Objekten</vt:lpstr>
      <vt:lpstr>Objekte: eine Definition</vt:lpstr>
      <vt:lpstr>Definition und Klassifizierung von Features</vt:lpstr>
      <vt:lpstr>Der Gebrauch von Abfragen</vt:lpstr>
      <vt:lpstr>Features können Argumente haben…</vt:lpstr>
      <vt:lpstr>Den Featurerumpf ausbauen</vt:lpstr>
      <vt:lpstr>Features mit Argumenten</vt:lpstr>
      <vt:lpstr>Eine eigene Ausdrucksweise</vt:lpstr>
      <vt:lpstr>Eine eigene Ausdrucksweise</vt:lpstr>
      <vt:lpstr>Skalierbarkeit</vt:lpstr>
      <vt:lpstr>Ein Objekt hat eine Schnittstelle (interface)</vt:lpstr>
      <vt:lpstr>Ein Objekt hat eine Implementation </vt:lpstr>
      <vt:lpstr>Das Geheimnisprinzip (Information Hiding)</vt:lpstr>
      <vt:lpstr>Das Geheimnisprinzip (Information Hiding)</vt:lpstr>
      <vt:lpstr>Mehr über unseres erste Beispiel</vt:lpstr>
      <vt:lpstr>Drei Arten von Objekten (Erinnerung)</vt:lpstr>
      <vt:lpstr>Mehr über unseres erste Beispiel</vt:lpstr>
      <vt:lpstr>Eine bessere Version</vt:lpstr>
      <vt:lpstr>Modell und Präsentation</vt:lpstr>
      <vt:lpstr>Model-View-Controller (Modell/Präsentation/Steuerung)</vt:lpstr>
      <vt:lpstr>Was bisher geschah…</vt:lpstr>
      <vt:lpstr>Bis nächste Woche</vt:lpstr>
    </vt:vector>
  </TitlesOfParts>
  <Company>ETH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Bertrand Meyer</cp:lastModifiedBy>
  <cp:revision>2063</cp:revision>
  <cp:lastPrinted>2012-09-20T17:33:19Z</cp:lastPrinted>
  <dcterms:created xsi:type="dcterms:W3CDTF">2008-09-15T09:44:04Z</dcterms:created>
  <dcterms:modified xsi:type="dcterms:W3CDTF">2014-09-18T07:34:07Z</dcterms:modified>
</cp:coreProperties>
</file>