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8"/>
  </p:notesMasterIdLst>
  <p:handoutMasterIdLst>
    <p:handoutMasterId r:id="rId49"/>
  </p:handoutMasterIdLst>
  <p:sldIdLst>
    <p:sldId id="600" r:id="rId4"/>
    <p:sldId id="640" r:id="rId5"/>
    <p:sldId id="638" r:id="rId6"/>
    <p:sldId id="639" r:id="rId7"/>
    <p:sldId id="642" r:id="rId8"/>
    <p:sldId id="643" r:id="rId9"/>
    <p:sldId id="644" r:id="rId10"/>
    <p:sldId id="602" r:id="rId11"/>
    <p:sldId id="603" r:id="rId12"/>
    <p:sldId id="604" r:id="rId13"/>
    <p:sldId id="605" r:id="rId14"/>
    <p:sldId id="606" r:id="rId15"/>
    <p:sldId id="607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15" r:id="rId24"/>
    <p:sldId id="616" r:id="rId25"/>
    <p:sldId id="617" r:id="rId26"/>
    <p:sldId id="618" r:id="rId27"/>
    <p:sldId id="619" r:id="rId28"/>
    <p:sldId id="620" r:id="rId29"/>
    <p:sldId id="621" r:id="rId30"/>
    <p:sldId id="622" r:id="rId31"/>
    <p:sldId id="623" r:id="rId32"/>
    <p:sldId id="624" r:id="rId33"/>
    <p:sldId id="625" r:id="rId34"/>
    <p:sldId id="626" r:id="rId35"/>
    <p:sldId id="627" r:id="rId36"/>
    <p:sldId id="628" r:id="rId37"/>
    <p:sldId id="629" r:id="rId38"/>
    <p:sldId id="630" r:id="rId39"/>
    <p:sldId id="631" r:id="rId40"/>
    <p:sldId id="632" r:id="rId41"/>
    <p:sldId id="633" r:id="rId42"/>
    <p:sldId id="634" r:id="rId43"/>
    <p:sldId id="635" r:id="rId44"/>
    <p:sldId id="636" r:id="rId45"/>
    <p:sldId id="637" r:id="rId46"/>
    <p:sldId id="645" r:id="rId47"/>
  </p:sldIdLst>
  <p:sldSz cx="9144000" cy="6858000" type="screen4x3"/>
  <p:notesSz cx="7315200" cy="9601200"/>
  <p:custDataLst>
    <p:tags r:id="rId5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99FF99"/>
    <a:srgbClr val="990000"/>
    <a:srgbClr val="000099"/>
    <a:srgbClr val="FFCC99"/>
    <a:srgbClr val="FFCCCC"/>
    <a:srgbClr val="FF9966"/>
    <a:srgbClr val="CC66FF"/>
    <a:srgbClr val="996600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1" autoAdjust="0"/>
    <p:restoredTop sz="86304" autoAdjust="0"/>
  </p:normalViewPr>
  <p:slideViewPr>
    <p:cSldViewPr snapToGrid="0">
      <p:cViewPr varScale="1">
        <p:scale>
          <a:sx n="96" d="100"/>
          <a:sy n="96" d="100"/>
        </p:scale>
        <p:origin x="-15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5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commentAuthors" Target="commentAuthors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709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0034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01BDD-CAC1-4680-8B5E-F0255EC5C15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25939-297A-4EE8-B717-E91FD1FD8AF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C833E-BA3E-49A2-B6AE-B8631E3039F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9F37C-9F3D-41FF-81DB-6765E6E41C1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C4ECF-8ED4-40D7-962F-93A1D37E668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E69EA-E3EF-4510-AE9B-038CCBDE596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1A7E5-66E0-45A9-B7F8-3BBAE302B9E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17A6F-2B19-4757-89CA-707B4FD58710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07789-A43F-4CCE-AD00-3C83F3277A81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2C4AC-8C3C-4DFD-9A51-972F69B12732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CEDB8-0663-4E22-819A-7CD93F61B37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DFC68-739D-42C3-B277-0A15E0E436F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39507-142A-47E6-985B-0C66B15D9A11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3E842-E623-402E-9E9C-05C220C88E3C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9881F-1150-48BB-A687-D8F670BDC46E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7E5C3-0FAD-404E-85B7-132C79069E8F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E3A6A-F9C6-464D-9498-2D3371D74112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77E7F-4E97-4EA9-B290-391529C06D8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2F6E8-5AB2-46BF-8AA3-2328BFC19B8D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813FC-7F92-4018-8FA4-C338A09F2138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F3211-B3E9-4CC7-91E1-9FA4964CA175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6C535-82A7-4E1B-9E79-9233D98CD597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0A758-6D51-4745-9BDB-34F971127F1A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DD9AB5-0B17-4B96-B9E0-13FC2E15505B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17121-C95D-464D-9057-58A28D312A66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6C5A0-8C6C-408E-BB9B-90FC575D0218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7553C-1543-496A-B7B2-73BE784CDDAA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979F8-D534-41AD-A2A3-52B7C42FA8E7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76E07-14C7-4E14-A6C8-43CC2797561A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A7C15-003D-4896-95DA-F116B3CE0ED9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6FBA2-6062-4FC9-BF4C-FD429755DA25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09D48-0B88-4A11-85F2-6CD9B7B4C64A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9100D-1CF6-4B36-A20A-76B0AA07F02D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5E1A9-B2A2-48F6-8BA5-06BACCA437EB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6C3A9-DC24-4951-AA11-ED8DD5AF24EC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CDC08-CE10-404C-BEDF-0F395207E315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2AFEA-5EAB-458F-B8C4-CF4A9466358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C5E02-EC91-4589-AD8C-AF1FEEE79F5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26CC7-FC76-445D-A684-F9E2A939E809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 dirty="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 dirty="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 dirty="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</a:t>
            </a:r>
            <a:r>
              <a:rPr lang="de-CH" sz="2800" dirty="0">
                <a:latin typeface="Comic Sans MS" pitchFamily="66" charset="0"/>
              </a:rPr>
              <a:t> </a:t>
            </a:r>
            <a:r>
              <a:rPr lang="de-CH" sz="2800" dirty="0" smtClean="0">
                <a:latin typeface="Comic Sans MS" pitchFamily="66" charset="0"/>
              </a:rPr>
              <a:t> </a:t>
            </a:r>
            <a:r>
              <a:rPr lang="de-CH" sz="2800" noProof="0" dirty="0" smtClean="0">
                <a:latin typeface="Comic Sans MS" pitchFamily="66" charset="0"/>
              </a:rPr>
              <a:t>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dirty="0" smtClean="0">
                <a:solidFill>
                  <a:srgbClr val="3E609E"/>
                </a:solidFill>
                <a:latin typeface="Verdana" pitchFamily="34" charset="0"/>
              </a:rPr>
              <a:t>Vorlesung 5: Invarianten und Logik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Boole’sche Ausdrücke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Bedingung wird durch einen </a:t>
            </a:r>
            <a:r>
              <a:rPr lang="de-CH" noProof="0" dirty="0" smtClean="0">
                <a:solidFill>
                  <a:srgbClr val="A50021"/>
                </a:solidFill>
              </a:rPr>
              <a:t>Boole’schen Ausdruck </a:t>
            </a:r>
            <a:r>
              <a:rPr lang="de-CH" noProof="0" dirty="0" smtClean="0">
                <a:solidFill>
                  <a:schemeClr val="tx1"/>
                </a:solidFill>
              </a:rPr>
              <a:t>ausgedrückt.</a:t>
            </a:r>
            <a:endParaRPr lang="de-CH" noProof="0" dirty="0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 solcher besteht aus:</a:t>
            </a:r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Boole’schen Variablen </a:t>
            </a:r>
            <a:r>
              <a:rPr lang="de-CH" noProof="0" dirty="0" smtClean="0">
                <a:solidFill>
                  <a:schemeClr val="tx1"/>
                </a:solidFill>
              </a:rPr>
              <a:t>(Bezeichner, die Boole’sche Werte bezeichnen)</a:t>
            </a:r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Boole’schen Operatoren </a:t>
            </a: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  <a:endParaRPr lang="de-CH" noProof="0" dirty="0" smtClean="0"/>
          </a:p>
          <a:p>
            <a:pPr marL="819150" lvl="1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marL="0" lvl="1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Und repräsentiert mögliche</a:t>
            </a:r>
            <a:endParaRPr lang="de-CH" noProof="0" dirty="0" smtClean="0"/>
          </a:p>
          <a:p>
            <a:pPr marL="1227138" lvl="2" eaLnBrk="1" hangingPunct="1"/>
            <a:r>
              <a:rPr lang="de-CH" noProof="0" dirty="0" smtClean="0">
                <a:solidFill>
                  <a:srgbClr val="A50021"/>
                </a:solidFill>
              </a:rPr>
              <a:t>Boole’sche Werte </a:t>
            </a:r>
            <a:r>
              <a:rPr lang="de-CH" noProof="0" dirty="0" smtClean="0">
                <a:solidFill>
                  <a:schemeClr val="tx1"/>
                </a:solidFill>
              </a:rPr>
              <a:t>(Wahrheitswerte, entweder</a:t>
            </a:r>
            <a:r>
              <a:rPr lang="de-CH" noProof="0" dirty="0" smtClean="0">
                <a:solidFill>
                  <a:srgbClr val="A5002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oder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Beispiele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 von Boole’schen Ausdrücken: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(mit </a:t>
            </a:r>
            <a:r>
              <a:rPr lang="de-CH" i="1" noProof="0" dirty="0" smtClean="0"/>
              <a:t>rain_today</a:t>
            </a:r>
            <a:r>
              <a:rPr lang="de-CH" i="1" noProof="0" dirty="0" smtClean="0">
                <a:solidFill>
                  <a:schemeClr val="tx1"/>
                </a:solidFill>
              </a:rPr>
              <a:t> und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cuckoo_sang_last_night</a:t>
            </a:r>
            <a:r>
              <a:rPr lang="de-CH" noProof="0" dirty="0" smtClean="0">
                <a:solidFill>
                  <a:schemeClr val="tx1"/>
                </a:solidFill>
              </a:rPr>
              <a:t>  als Boole’sche Variablen):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de-CH" i="1" noProof="0" dirty="0" smtClean="0">
                <a:ea typeface="+mn-ea"/>
              </a:rPr>
              <a:t>rain_today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(eine Boole’sche Variable ist ein Boole’scher Ausdruck)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rain_today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cuckoo_sang_last_night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rain_today </a:t>
            </a:r>
            <a:r>
              <a:rPr lang="de-CH" i="1" noProof="0" dirty="0" smtClean="0">
                <a:solidFill>
                  <a:schemeClr val="tx1"/>
                </a:solidFill>
              </a:rPr>
              <a:t/>
            </a:r>
            <a:br>
              <a:rPr lang="de-CH" i="1" noProof="0" dirty="0" smtClean="0">
                <a:solidFill>
                  <a:schemeClr val="tx1"/>
                </a:solidFill>
              </a:rPr>
            </a:br>
            <a:endParaRPr lang="de-CH" i="1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tx1"/>
                </a:solidFill>
              </a:rPr>
              <a:t>	</a:t>
            </a:r>
            <a:r>
              <a:rPr lang="de-CH" noProof="0" dirty="0" smtClean="0">
                <a:solidFill>
                  <a:schemeClr val="tx1"/>
                </a:solidFill>
              </a:rPr>
              <a:t>(Mittels Klammern bildet man Unterausdrücke.)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Negation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/>
              <a:t>)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32202" y="2743200"/>
            <a:ext cx="8857562" cy="3638550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Für jeden Boole’schen Ausdruck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und alle Werte von Variablen gilt: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Entweder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hat den Wahrheitswert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True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b="1" kern="1200" noProof="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Entweder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e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den Wahrheitswert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False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b="1" kern="1200" noProof="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(Prinzip </a:t>
            </a:r>
            <a:r>
              <a:rPr lang="de-CH" dirty="0" smtClean="0">
                <a:solidFill>
                  <a:schemeClr val="tx1"/>
                </a:solidFill>
              </a:rPr>
              <a:t>des</a:t>
            </a:r>
            <a:r>
              <a:rPr lang="de-CH" noProof="0" dirty="0" smtClean="0">
                <a:solidFill>
                  <a:schemeClr val="tx1"/>
                </a:solidFill>
              </a:rPr>
              <a:t> ausgeschlossenen Dritten)</a:t>
            </a:r>
          </a:p>
          <a:p>
            <a:pPr lvl="1" eaLnBrk="1" hangingPunct="1"/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können nicht beide den Wahrheitswert </a:t>
            </a:r>
            <a:r>
              <a:rPr lang="de-CH" b="1" kern="1200" noProof="0" dirty="0" smtClean="0">
                <a:solidFill>
                  <a:schemeClr val="accent2"/>
                </a:solidFill>
                <a:latin typeface="Comic Sans MS" pitchFamily="66" charset="0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haben.</a:t>
            </a:r>
          </a:p>
          <a:p>
            <a:pPr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(Satz des Widerspruchs)</a:t>
            </a:r>
          </a:p>
        </p:txBody>
      </p:sp>
      <p:graphicFrame>
        <p:nvGraphicFramePr>
          <p:cNvPr id="278569" name="Group 41"/>
          <p:cNvGraphicFramePr>
            <a:graphicFrameLocks noGrp="1"/>
          </p:cNvGraphicFramePr>
          <p:nvPr>
            <p:ph sz="half" idx="1"/>
          </p:nvPr>
        </p:nvGraphicFramePr>
        <p:xfrm>
          <a:off x="162135" y="1182150"/>
          <a:ext cx="8713787" cy="13716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357687"/>
                <a:gridCol w="43561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not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Disjunktion (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)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-</a:t>
            </a:r>
            <a:r>
              <a:rPr lang="de-CH" noProof="0" dirty="0" smtClean="0"/>
              <a:t> </a:t>
            </a:r>
            <a:r>
              <a:rPr lang="de-CH" noProof="0" smtClean="0">
                <a:solidFill>
                  <a:schemeClr val="tx1"/>
                </a:solidFill>
              </a:rPr>
              <a:t>Operator ist</a:t>
            </a:r>
            <a:r>
              <a:rPr lang="de-CH" noProof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nicht-exklusiv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- Operator 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kommutativ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Disjunktionsprinzip:</a:t>
            </a:r>
            <a:endParaRPr lang="de-CH" noProof="0" dirty="0" smtClean="0"/>
          </a:p>
          <a:p>
            <a:pPr lvl="1" eaLnBrk="1" hangingPunct="1"/>
            <a:r>
              <a:rPr lang="de-CH" dirty="0" smtClean="0">
                <a:solidFill>
                  <a:schemeClr val="tx1"/>
                </a:solidFill>
                <a:ea typeface="+mn-ea"/>
              </a:rPr>
              <a:t>Eine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-Disjunktion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ausser beide Operanden haben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0682" name="Group 106"/>
          <p:cNvGraphicFramePr>
            <a:graphicFrameLocks noGrp="1"/>
          </p:cNvGraphicFramePr>
          <p:nvPr>
            <p:ph sz="half" idx="1"/>
          </p:nvPr>
        </p:nvGraphicFramePr>
        <p:xfrm>
          <a:off x="179388" y="1268413"/>
          <a:ext cx="8713787" cy="2471738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Konjunktion (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)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620073"/>
            <a:ext cx="8713787" cy="24812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b="1" noProof="0" dirty="0" smtClean="0">
                <a:solidFill>
                  <a:schemeClr val="accent2"/>
                </a:solidFill>
              </a:rPr>
              <a:t> and</a:t>
            </a:r>
            <a:r>
              <a:rPr lang="de-CH" noProof="0" dirty="0" smtClean="0">
                <a:solidFill>
                  <a:schemeClr val="tx1"/>
                </a:solidFill>
              </a:rPr>
              <a:t>-Operator 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kommutativ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Dualität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von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b="1" noProof="0" dirty="0" smtClean="0">
                <a:solidFill>
                  <a:schemeClr val="accent2"/>
                </a:solidFill>
              </a:rPr>
              <a:t> or</a:t>
            </a:r>
            <a:r>
              <a:rPr lang="de-CH" noProof="0" dirty="0" smtClean="0">
                <a:solidFill>
                  <a:schemeClr val="tx1"/>
                </a:solidFill>
              </a:rPr>
              <a:t>: </a:t>
            </a:r>
          </a:p>
          <a:p>
            <a:pPr marL="0" indent="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(a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b) </a:t>
            </a:r>
            <a:r>
              <a:rPr lang="de-CH" b="1" noProof="0" dirty="0" smtClean="0">
                <a:solidFill>
                  <a:schemeClr val="accent2"/>
                </a:solidFill>
              </a:rPr>
              <a:t>= not</a:t>
            </a:r>
            <a:r>
              <a:rPr lang="de-CH" i="1" kern="1200" noProof="0" dirty="0" smtClean="0">
                <a:latin typeface="Comic Sans MS" pitchFamily="66" charset="0"/>
              </a:rPr>
              <a:t>(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a)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b) )</a:t>
            </a:r>
          </a:p>
          <a:p>
            <a:pPr marL="0" indent="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(a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kern="1200" noProof="0" dirty="0" smtClean="0">
                <a:latin typeface="Comic Sans MS" pitchFamily="66" charset="0"/>
              </a:rPr>
              <a:t>b) </a:t>
            </a:r>
            <a:r>
              <a:rPr lang="de-CH" b="1" noProof="0" dirty="0" smtClean="0">
                <a:solidFill>
                  <a:schemeClr val="accent2"/>
                </a:solidFill>
              </a:rPr>
              <a:t>= not</a:t>
            </a:r>
            <a:r>
              <a:rPr lang="de-CH" i="1" kern="1200" noProof="0" dirty="0" smtClean="0">
                <a:latin typeface="Comic Sans MS" pitchFamily="66" charset="0"/>
              </a:rPr>
              <a:t>(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a)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kern="1200" noProof="0" dirty="0" smtClean="0">
                <a:latin typeface="Comic Sans MS" pitchFamily="66" charset="0"/>
              </a:rPr>
              <a:t>b)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Konjunktionsprinzip:</a:t>
            </a: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  <a:ea typeface="+mn-ea"/>
              </a:rPr>
              <a:t>Eine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–Konjunktion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, ausser beide Operanden haben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ea typeface="+mn-ea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2657" name="Group 33"/>
          <p:cNvGraphicFramePr>
            <a:graphicFrameLocks noGrp="1"/>
          </p:cNvGraphicFramePr>
          <p:nvPr>
            <p:ph sz="half" idx="1"/>
          </p:nvPr>
        </p:nvGraphicFramePr>
        <p:xfrm>
          <a:off x="179388" y="987998"/>
          <a:ext cx="8713787" cy="2530475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2400" b="1" i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i="1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1925" y="115888"/>
            <a:ext cx="7667324" cy="462082"/>
          </a:xfrm>
        </p:spPr>
        <p:txBody>
          <a:bodyPr/>
          <a:lstStyle/>
          <a:p>
            <a:pPr eaLnBrk="1" hangingPunct="1"/>
            <a:r>
              <a:rPr lang="de-CH" sz="2600" noProof="0" dirty="0" smtClean="0"/>
              <a:t>Komplexere Ausdrücke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Auch komplexere Boole’sche Ausdrücke sind möglich.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accent2"/>
                </a:solidFill>
              </a:rPr>
              <a:t>	</a:t>
            </a:r>
            <a:r>
              <a:rPr lang="de-CH" i="1" noProof="0" dirty="0" smtClean="0"/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noProof="0" dirty="0" smtClean="0"/>
              <a:t> (</a:t>
            </a:r>
            <a:r>
              <a:rPr lang="de-CH" i="1" noProof="0" dirty="0" smtClean="0"/>
              <a:t>b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noProof="0" dirty="0" smtClean="0"/>
              <a:t> (</a:t>
            </a:r>
            <a:r>
              <a:rPr lang="de-CH" b="1" noProof="0" dirty="0" smtClean="0">
                <a:solidFill>
                  <a:srgbClr val="000099"/>
                </a:solidFill>
              </a:rPr>
              <a:t>not</a:t>
            </a:r>
            <a:r>
              <a:rPr lang="de-CH" noProof="0" dirty="0" smtClean="0"/>
              <a:t> </a:t>
            </a:r>
            <a:r>
              <a:rPr lang="de-CH" i="1" noProof="0" dirty="0" smtClean="0"/>
              <a:t>c</a:t>
            </a:r>
            <a:r>
              <a:rPr lang="de-CH" noProof="0" dirty="0" smtClean="0"/>
              <a:t>))</a:t>
            </a:r>
          </a:p>
          <a:p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 </a:t>
            </a:r>
            <a:r>
              <a:rPr lang="de-CH" noProof="0" dirty="0" smtClean="0"/>
              <a:t>( </a:t>
            </a:r>
            <a:r>
              <a:rPr lang="de-CH" b="1" noProof="0" dirty="0" smtClean="0">
                <a:solidFill>
                  <a:srgbClr val="000099"/>
                </a:solidFill>
              </a:rPr>
              <a:t>not</a:t>
            </a:r>
            <a:r>
              <a:rPr lang="de-CH" noProof="0" dirty="0" smtClean="0"/>
              <a:t> a ) ) ) 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03" y="115889"/>
            <a:ext cx="8471970" cy="462082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Belegungen und Wahrheitstabellen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</a:t>
            </a:r>
            <a:r>
              <a:rPr lang="de-CH" noProof="0" dirty="0" smtClean="0">
                <a:solidFill>
                  <a:srgbClr val="A50021"/>
                </a:solidFill>
              </a:rPr>
              <a:t> Belegung </a:t>
            </a:r>
            <a:r>
              <a:rPr lang="de-CH" noProof="0" dirty="0" smtClean="0">
                <a:solidFill>
                  <a:schemeClr val="tx1"/>
                </a:solidFill>
              </a:rPr>
              <a:t>für eine Menge von Variablen: eine bestimmte Wahl von Wahrheitswerten (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b="1" noProof="0" dirty="0" smtClean="0">
                <a:solidFill>
                  <a:srgbClr val="0000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) für jede Variable.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Belegung erfüllt einen Ausdruck, falls der Wahrheitswert des Ausdrucks 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ist.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Eine Wahrheitstabelle für einen Ausdruck mit </a:t>
            </a:r>
            <a:r>
              <a:rPr lang="de-CH" i="1" noProof="0" dirty="0" smtClean="0"/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 Variablen hat</a:t>
            </a:r>
          </a:p>
          <a:p>
            <a:pPr marL="819150" lvl="1" eaLnBrk="1" hangingPunct="1"/>
            <a:r>
              <a:rPr lang="de-CH" i="1" noProof="0" dirty="0" smtClean="0"/>
              <a:t>n </a:t>
            </a:r>
            <a:r>
              <a:rPr lang="de-CH" noProof="0" dirty="0" smtClean="0"/>
              <a:t>+ 1</a:t>
            </a:r>
            <a:r>
              <a:rPr lang="de-CH" noProof="0" dirty="0" smtClean="0">
                <a:solidFill>
                  <a:schemeClr val="tx1"/>
                </a:solidFill>
              </a:rPr>
              <a:t> Spalten</a:t>
            </a:r>
          </a:p>
          <a:p>
            <a:pPr marL="819150" lvl="1" eaLnBrk="1" hangingPunct="1"/>
            <a:r>
              <a:rPr lang="de-CH" noProof="0" dirty="0" smtClean="0"/>
              <a:t>2</a:t>
            </a:r>
            <a:r>
              <a:rPr lang="de-CH" sz="2800" i="1" baseline="30000" noProof="0" dirty="0" smtClean="0"/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 Zeilen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52" y="160338"/>
            <a:ext cx="8978747" cy="409005"/>
          </a:xfrm>
        </p:spPr>
        <p:txBody>
          <a:bodyPr/>
          <a:lstStyle/>
          <a:p>
            <a:pPr eaLnBrk="1" hangingPunct="1"/>
            <a:r>
              <a:rPr lang="de-CH" sz="2700" noProof="0" dirty="0" smtClean="0"/>
              <a:t>Wahrheitstabelle für die Grundoperationen</a:t>
            </a:r>
          </a:p>
        </p:txBody>
      </p:sp>
      <p:graphicFrame>
        <p:nvGraphicFramePr>
          <p:cNvPr id="17452" name="Group 44"/>
          <p:cNvGraphicFramePr>
            <a:graphicFrameLocks noGrp="1"/>
          </p:cNvGraphicFramePr>
          <p:nvPr>
            <p:ph sz="half" idx="1"/>
          </p:nvPr>
        </p:nvGraphicFramePr>
        <p:xfrm>
          <a:off x="179388" y="1268413"/>
          <a:ext cx="8461375" cy="2551685"/>
        </p:xfrm>
        <a:graphic>
          <a:graphicData uri="http://schemas.openxmlformats.org/drawingml/2006/table">
            <a:tbl>
              <a:tblPr/>
              <a:tblGrid>
                <a:gridCol w="1692275"/>
                <a:gridCol w="1692275"/>
                <a:gridCol w="1692275"/>
                <a:gridCol w="1692275"/>
                <a:gridCol w="169227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not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and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Tautologien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rgbClr val="A50021"/>
                </a:solidFill>
              </a:rPr>
              <a:t>Tautologie</a:t>
            </a:r>
            <a:r>
              <a:rPr lang="de-CH" noProof="0" dirty="0" smtClean="0">
                <a:solidFill>
                  <a:schemeClr val="tx1"/>
                </a:solidFill>
              </a:rPr>
              <a:t>: Ein Boole’scher Ausdruck, der für jede mögliche Belegung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hat. 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 </a:t>
            </a:r>
          </a:p>
          <a:p>
            <a:pPr marL="819150"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marL="819150"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marL="819150"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Widersprüche und Erfüllbarkeit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Widerspruch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 Boole’scher Ausdruck, der für alle möglichen Belegungen den Wahrheitswert </a:t>
            </a:r>
            <a:r>
              <a:rPr lang="de-CH" b="1" noProof="0" dirty="0" smtClean="0">
                <a:solidFill>
                  <a:srgbClr val="0000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 hat. 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Beispiele:</a:t>
            </a:r>
          </a:p>
          <a:p>
            <a:pPr marL="819150"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marL="819150"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rgbClr val="A50021"/>
                </a:solidFill>
              </a:rPr>
              <a:t>Erfüllbarer Ausdruck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 Ausdruck ist erfüllbar, sofern er für mindestens eine Belegung den Wahrheitswert </a:t>
            </a:r>
            <a:r>
              <a:rPr lang="de-CH" b="1" noProof="0" dirty="0" smtClean="0">
                <a:solidFill>
                  <a:srgbClr val="000099"/>
                </a:solidFill>
              </a:rPr>
              <a:t>True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  <a:endParaRPr lang="de-CH" b="1" noProof="0" dirty="0" smtClean="0">
              <a:solidFill>
                <a:srgbClr val="000099"/>
              </a:solidFill>
            </a:endParaRPr>
          </a:p>
          <a:p>
            <a:pPr marL="819150" lvl="1"/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Jede Tautologie ist erfüllbar.</a:t>
            </a:r>
          </a:p>
          <a:p>
            <a:pPr marL="819150" lvl="1"/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Jeder Widerspruch ist unerfüllbar.</a:t>
            </a: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Erinnerung: Verträge</a:t>
            </a:r>
            <a:endParaRPr lang="de-CH" noProof="0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In Verbindung mit einem Feature:</a:t>
            </a:r>
          </a:p>
          <a:p>
            <a:pPr lvl="1"/>
            <a:r>
              <a:rPr lang="de-CH" noProof="0" dirty="0" smtClean="0"/>
              <a:t>Vorbedingungen</a:t>
            </a:r>
          </a:p>
          <a:p>
            <a:pPr lvl="1"/>
            <a:r>
              <a:rPr lang="de-CH" noProof="0" dirty="0" smtClean="0"/>
              <a:t>Nachbedingungen</a:t>
            </a:r>
          </a:p>
          <a:p>
            <a:pPr lvl="1"/>
            <a:endParaRPr lang="de-CH" noProof="0" dirty="0" smtClean="0"/>
          </a:p>
          <a:p>
            <a:r>
              <a:rPr lang="de-CH" noProof="0" dirty="0" smtClean="0"/>
              <a:t>In Verbindung mit einer Klasse:</a:t>
            </a:r>
          </a:p>
          <a:p>
            <a:pPr lvl="1"/>
            <a:r>
              <a:rPr lang="de-CH" noProof="0" dirty="0" smtClean="0"/>
              <a:t>Klasseninvariante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Äquivalenz (</a:t>
            </a:r>
            <a:r>
              <a:rPr lang="de-CH" b="1" noProof="0" dirty="0" smtClean="0"/>
              <a:t>=</a:t>
            </a:r>
            <a:r>
              <a:rPr lang="de-CH" noProof="0" dirty="0" smtClean="0"/>
              <a:t>)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290041"/>
            <a:ext cx="8713787" cy="2481262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b="1" noProof="0" dirty="0" smtClean="0"/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Operator ist kommutativ.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denselben Wert wie 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  <a:endParaRPr lang="de-CH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b="1" noProof="0" dirty="0" smtClean="0"/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Operator ist reflexiv.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eine Tautologie für jedes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r>
              <a:rPr lang="de-CH" noProof="0" dirty="0" smtClean="0">
                <a:solidFill>
                  <a:srgbClr val="A50021"/>
                </a:solidFill>
              </a:rPr>
              <a:t>Substitution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Für alle Ausdrücke </a:t>
            </a:r>
            <a:r>
              <a:rPr lang="de-CH" i="1" noProof="0" dirty="0" smtClean="0"/>
              <a:t>u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i="1" noProof="0" dirty="0" smtClean="0"/>
              <a:t>v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i="1" noProof="0" dirty="0" smtClean="0"/>
              <a:t>e</a:t>
            </a:r>
            <a:r>
              <a:rPr lang="de-CH" noProof="0" dirty="0" smtClean="0">
                <a:solidFill>
                  <a:schemeClr val="tx1"/>
                </a:solidFill>
              </a:rPr>
              <a:t> gilt: Falls</a:t>
            </a:r>
            <a:r>
              <a:rPr lang="de-CH" noProof="0" dirty="0" smtClean="0"/>
              <a:t> </a:t>
            </a:r>
            <a:r>
              <a:rPr lang="de-CH" i="1" noProof="0" dirty="0" smtClean="0"/>
              <a:t>u</a:t>
            </a:r>
            <a:r>
              <a:rPr lang="de-CH" i="1" noProof="0" dirty="0" smtClean="0">
                <a:solidFill>
                  <a:srgbClr val="3333FF"/>
                </a:solidFill>
              </a:rPr>
              <a:t> = </a:t>
            </a:r>
            <a:r>
              <a:rPr lang="de-CH" i="1" noProof="0" dirty="0" smtClean="0"/>
              <a:t>v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eine Tautologie ist und </a:t>
            </a:r>
            <a:r>
              <a:rPr lang="de-CH" i="1" noProof="0" dirty="0" smtClean="0"/>
              <a:t>e’ </a:t>
            </a:r>
            <a:r>
              <a:rPr lang="de-CH" noProof="0" dirty="0" smtClean="0">
                <a:solidFill>
                  <a:schemeClr val="tx1"/>
                </a:solidFill>
              </a:rPr>
              <a:t> der Ausdruck ist, den man erhält, wenn man in </a:t>
            </a:r>
            <a:r>
              <a:rPr lang="de-CH" i="1" noProof="0" dirty="0" smtClean="0"/>
              <a:t>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jedes Vorkommen von </a:t>
            </a:r>
            <a:r>
              <a:rPr lang="de-CH" i="1" noProof="0" dirty="0" smtClean="0"/>
              <a:t>u </a:t>
            </a:r>
            <a:r>
              <a:rPr lang="de-CH" noProof="0" dirty="0" smtClean="0">
                <a:solidFill>
                  <a:schemeClr val="tx1"/>
                </a:solidFill>
              </a:rPr>
              <a:t>durch</a:t>
            </a:r>
            <a:r>
              <a:rPr lang="de-CH" noProof="0" dirty="0" smtClean="0"/>
              <a:t> </a:t>
            </a:r>
            <a:r>
              <a:rPr lang="de-CH" i="1" noProof="0" dirty="0" smtClean="0"/>
              <a:t>v</a:t>
            </a:r>
            <a:r>
              <a:rPr lang="de-CH" noProof="0" dirty="0" smtClean="0">
                <a:solidFill>
                  <a:schemeClr val="tx1"/>
                </a:solidFill>
              </a:rPr>
              <a:t> ersetzt, dann ist </a:t>
            </a:r>
            <a:r>
              <a:rPr lang="de-CH" i="1" noProof="0" dirty="0" smtClean="0"/>
              <a:t>e</a:t>
            </a:r>
            <a:r>
              <a:rPr lang="de-CH" i="1" noProof="0" dirty="0" smtClean="0">
                <a:solidFill>
                  <a:srgbClr val="3333FF"/>
                </a:solidFill>
              </a:rPr>
              <a:t> = </a:t>
            </a:r>
            <a:r>
              <a:rPr lang="de-CH" i="1" noProof="0" dirty="0" smtClean="0"/>
              <a:t>e’ 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eine Tautologie.</a:t>
            </a:r>
          </a:p>
        </p:txBody>
      </p:sp>
      <p:graphicFrame>
        <p:nvGraphicFramePr>
          <p:cNvPr id="286753" name="Group 33"/>
          <p:cNvGraphicFramePr>
            <a:graphicFrameLocks noGrp="1"/>
          </p:cNvGraphicFramePr>
          <p:nvPr>
            <p:ph sz="half" idx="1"/>
          </p:nvPr>
        </p:nvGraphicFramePr>
        <p:xfrm>
          <a:off x="179388" y="727971"/>
          <a:ext cx="8713787" cy="2530475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=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De Morgan’sche Gesetze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De Morgan’sche Gesetze: Tautologien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endParaRPr lang="de-CH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Weitere Tautologien (Distributivität):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  <a:p>
            <a:pPr lvl="1" eaLnBrk="1" hangingPunct="1"/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c</a:t>
            </a:r>
            <a:r>
              <a:rPr lang="de-CH" noProof="0" dirty="0" smtClean="0">
                <a:solidFill>
                  <a:schemeClr val="accent2"/>
                </a:solidFill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57694" y="124692"/>
            <a:ext cx="8370012" cy="4572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Syntaxkonvention</a:t>
            </a:r>
            <a:r>
              <a:rPr lang="de-CH" dirty="0" smtClean="0"/>
              <a:t> und</a:t>
            </a:r>
            <a:r>
              <a:rPr lang="de-CH" noProof="0" dirty="0" smtClean="0"/>
              <a:t> Vorrangregeln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42856"/>
            <a:ext cx="8424862" cy="2681288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Vorrangregeln</a:t>
            </a:r>
            <a:r>
              <a:rPr lang="de-CH" noProof="0" dirty="0" smtClean="0">
                <a:solidFill>
                  <a:schemeClr val="tx1"/>
                </a:solidFill>
              </a:rPr>
              <a:t> (höchster Vorrang zuerst):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 (wird später vorgestellt),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sind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assoziativ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and (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i="1" noProof="0" dirty="0" smtClean="0"/>
              <a:t>c</a:t>
            </a:r>
            <a:r>
              <a:rPr lang="de-CH" b="1" noProof="0" dirty="0" smtClean="0">
                <a:solidFill>
                  <a:schemeClr val="accent2"/>
                </a:solidFill>
              </a:rPr>
              <a:t>) = (</a:t>
            </a:r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and 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) and </a:t>
            </a:r>
            <a:r>
              <a:rPr lang="de-CH" i="1" noProof="0" dirty="0" smtClean="0"/>
              <a:t>c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or (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noProof="0" dirty="0" smtClean="0"/>
              <a:t>c</a:t>
            </a:r>
            <a:r>
              <a:rPr lang="de-CH" b="1" noProof="0" dirty="0" smtClean="0">
                <a:solidFill>
                  <a:schemeClr val="accent2"/>
                </a:solidFill>
              </a:rPr>
              <a:t>) = (</a:t>
            </a:r>
            <a:r>
              <a:rPr lang="de-CH" i="1" noProof="0" dirty="0" smtClean="0"/>
              <a:t>a</a:t>
            </a:r>
            <a:r>
              <a:rPr lang="de-CH" b="1" noProof="0" dirty="0" smtClean="0">
                <a:solidFill>
                  <a:schemeClr val="accent2"/>
                </a:solidFill>
              </a:rPr>
              <a:t> or </a:t>
            </a:r>
            <a:r>
              <a:rPr lang="de-CH" i="1" noProof="0" dirty="0" smtClean="0"/>
              <a:t>b</a:t>
            </a:r>
            <a:r>
              <a:rPr lang="de-CH" b="1" noProof="0" dirty="0" smtClean="0">
                <a:solidFill>
                  <a:schemeClr val="accent2"/>
                </a:solidFill>
              </a:rPr>
              <a:t>) or </a:t>
            </a:r>
            <a:r>
              <a:rPr lang="de-CH" i="1" noProof="0" dirty="0" smtClean="0"/>
              <a:t>c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7664" y="3312541"/>
            <a:ext cx="8276389" cy="339673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tIns="0"/>
          <a:lstStyle/>
          <a:p>
            <a:pPr lvl="0">
              <a:spcBef>
                <a:spcPct val="20000"/>
              </a:spcBef>
            </a:pPr>
            <a:r>
              <a:rPr lang="de-CH" dirty="0" smtClean="0"/>
              <a:t>Stilregeln:</a:t>
            </a:r>
          </a:p>
          <a:p>
            <a:pPr lvl="0">
              <a:spcBef>
                <a:spcPct val="20000"/>
              </a:spcBef>
            </a:pPr>
            <a:r>
              <a:rPr lang="de-CH" dirty="0" smtClean="0"/>
              <a:t>Wenn Sie einen Boole’schen Ausdruck schreiben, können </a:t>
            </a:r>
            <a:r>
              <a:rPr lang="de-CH" dirty="0"/>
              <a:t>S</a:t>
            </a:r>
            <a:r>
              <a:rPr lang="de-CH" dirty="0" smtClean="0"/>
              <a:t>ie folgende Klammern weglassen: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de-CH" dirty="0" smtClean="0"/>
              <a:t> Die Klammern auf beiden Seiten des “</a:t>
            </a:r>
            <a:r>
              <a:rPr lang="de-CH" dirty="0" smtClean="0">
                <a:solidFill>
                  <a:srgbClr val="3333FF"/>
                </a:solidFill>
              </a:rPr>
              <a:t>=</a:t>
            </a:r>
            <a:r>
              <a:rPr lang="de-CH" dirty="0" smtClean="0"/>
              <a:t>“, falls der gesamte Ausdruck eine Äquivalenz ist.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de-CH" dirty="0" smtClean="0"/>
              <a:t> Die Klammern um aufeinanderfolgende elementare Terme, falls sie durch den gleichen assoziativen Operator getrennt sind.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Implikation (</a:t>
            </a:r>
            <a:r>
              <a:rPr lang="de-CH" b="1" noProof="0" dirty="0" smtClean="0"/>
              <a:t>implies</a:t>
            </a:r>
            <a:r>
              <a:rPr lang="de-CH" noProof="0" dirty="0" smtClean="0"/>
              <a:t>)</a:t>
            </a:r>
            <a:endParaRPr lang="de-CH" b="1" noProof="0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581400"/>
            <a:ext cx="8713787" cy="3068782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Für jedes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gilt: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In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i="1" noProof="0" dirty="0" smtClean="0"/>
              <a:t> b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</a:t>
            </a:r>
            <a:r>
              <a:rPr lang="de-CH" i="1" noProof="0" dirty="0" smtClean="0"/>
              <a:t>a </a:t>
            </a:r>
            <a:r>
              <a:rPr lang="de-CH" noProof="0" dirty="0" smtClean="0">
                <a:solidFill>
                  <a:schemeClr val="tx1"/>
                </a:solidFill>
              </a:rPr>
              <a:t>der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Vordersatz</a:t>
            </a:r>
            <a:r>
              <a:rPr lang="de-CH" noProof="0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i="1" noProof="0" dirty="0" smtClean="0"/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der </a:t>
            </a:r>
            <a:r>
              <a:rPr lang="de-CH" noProof="0" dirty="0" smtClean="0">
                <a:solidFill>
                  <a:srgbClr val="A50021"/>
                </a:solidFill>
              </a:rPr>
              <a:t>Nachsatz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Implikationsprinzip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Eine Implikation hat den Wahrheitswert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, ausser der Vordersatz hat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und der Nachsatz hat den Wert </a:t>
            </a:r>
            <a:r>
              <a:rPr lang="de-CH" b="1" noProof="0" dirty="0" smtClean="0">
                <a:solidFill>
                  <a:schemeClr val="accent2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. </a:t>
            </a:r>
            <a:endParaRPr lang="de-CH" i="1" noProof="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Zudem: Immer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falls der Vordersatz </a:t>
            </a:r>
            <a:r>
              <a:rPr lang="de-CH" b="1" noProof="0" dirty="0" smtClean="0">
                <a:solidFill>
                  <a:schemeClr val="accent2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ist.</a:t>
            </a:r>
          </a:p>
        </p:txBody>
      </p:sp>
      <p:graphicFrame>
        <p:nvGraphicFramePr>
          <p:cNvPr id="291873" name="Group 33"/>
          <p:cNvGraphicFramePr>
            <a:graphicFrameLocks noGrp="1"/>
          </p:cNvGraphicFramePr>
          <p:nvPr>
            <p:ph sz="half" idx="1"/>
          </p:nvPr>
        </p:nvGraphicFramePr>
        <p:xfrm>
          <a:off x="179388" y="1006475"/>
          <a:ext cx="8713787" cy="2371725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implies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Implikationen in natürlichen Sprachen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 in natürlichen Sprachen oft die Bedeutung von Kausalität (Wenn… dann…).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/>
            <a:r>
              <a:rPr lang="de-CH" noProof="0" dirty="0" smtClean="0">
                <a:solidFill>
                  <a:schemeClr val="tx1"/>
                </a:solidFill>
              </a:rPr>
              <a:t>“</a:t>
            </a:r>
            <a:r>
              <a:rPr lang="de-CH" i="1" noProof="0" dirty="0" smtClean="0">
                <a:solidFill>
                  <a:schemeClr val="tx1"/>
                </a:solidFill>
              </a:rPr>
              <a:t>Wenn das Wetter schön ist, gehen wir baden.”</a:t>
            </a: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822325" lvl="1" eaLnBrk="1" hangingPunct="1"/>
            <a:r>
              <a:rPr lang="de-CH" noProof="0" dirty="0" smtClean="0">
                <a:solidFill>
                  <a:schemeClr val="tx1"/>
                </a:solidFill>
              </a:rPr>
              <a:t>“</a:t>
            </a:r>
            <a:r>
              <a:rPr lang="de-CH" i="1" noProof="0" dirty="0" smtClean="0">
                <a:solidFill>
                  <a:schemeClr val="tx1"/>
                </a:solidFill>
              </a:rPr>
              <a:t>Wenn du dieses Getränk ins Handgepäck nimmst, lassen sie dich nicht ins Flugzeug</a:t>
            </a:r>
            <a:r>
              <a:rPr lang="de-CH" noProof="0" dirty="0" smtClean="0">
                <a:solidFill>
                  <a:schemeClr val="tx1"/>
                </a:solidFill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7" y="115888"/>
            <a:ext cx="8624669" cy="435655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Ein häufiges Missverständnis über Implikationen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Immer wenn</a:t>
            </a:r>
            <a:r>
              <a:rPr lang="de-CH" noProof="0" dirty="0" smtClean="0"/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rgbClr val="000099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ist, ergibt</a:t>
            </a:r>
            <a:r>
              <a:rPr lang="de-CH" noProof="0" dirty="0" smtClean="0"/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implies</a:t>
            </a:r>
            <a:r>
              <a:rPr lang="de-CH" noProof="0" dirty="0" smtClean="0"/>
              <a:t> </a:t>
            </a:r>
            <a:r>
              <a:rPr lang="de-CH" i="1" noProof="0" dirty="0" smtClean="0"/>
              <a:t>b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i="1" noProof="0" dirty="0" smtClean="0">
                <a:solidFill>
                  <a:schemeClr val="tx1"/>
                </a:solidFill>
              </a:rPr>
              <a:t>, </a:t>
            </a:r>
            <a:r>
              <a:rPr lang="de-CH" noProof="0" dirty="0" smtClean="0">
                <a:solidFill>
                  <a:schemeClr val="tx1"/>
                </a:solidFill>
              </a:rPr>
              <a:t>unabhängig von </a:t>
            </a:r>
            <a:r>
              <a:rPr lang="de-CH" i="1" noProof="0" dirty="0" smtClean="0"/>
              <a:t>b</a:t>
            </a:r>
            <a:r>
              <a:rPr lang="de-CH" sz="1800" i="1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marL="825500"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heute Mittwoch ist, ist 2+2=5.”</a:t>
            </a:r>
          </a:p>
          <a:p>
            <a:pPr marL="825500"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2+2=5, ist heute Mittwoch.”</a:t>
            </a:r>
          </a:p>
          <a:p>
            <a:pPr marL="825500" lvl="1" eaLnBrk="1" hangingPunct="1">
              <a:buNone/>
            </a:pPr>
            <a:endParaRPr lang="de-CH" noProof="0" dirty="0" smtClean="0">
              <a:solidFill>
                <a:schemeClr val="tx1"/>
              </a:solidFill>
              <a:sym typeface="Wingdings 3" pitchFamily="18" charset="2"/>
            </a:endParaRPr>
          </a:p>
          <a:p>
            <a:pPr marL="0" lvl="1" eaLnBrk="1" hangingPunct="1">
              <a:buNone/>
            </a:pP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Beide der obigen Implikationen ergeben</a:t>
            </a:r>
            <a:r>
              <a:rPr lang="de-CH" noProof="0" dirty="0" smtClean="0">
                <a:sym typeface="Wingdings 3" pitchFamily="18" charset="2"/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  <a:ea typeface="+mn-ea"/>
                <a:sym typeface="Wingdings 3" pitchFamily="18" charset="2"/>
              </a:rPr>
              <a:t>True</a:t>
            </a:r>
            <a:r>
              <a:rPr lang="de-CH" dirty="0" smtClean="0">
                <a:solidFill>
                  <a:schemeClr val="tx1"/>
                </a:solidFill>
                <a:sym typeface="Wingdings 3" pitchFamily="18" charset="2"/>
              </a:rPr>
              <a:t>.</a:t>
            </a:r>
            <a:endParaRPr lang="de-CH" noProof="0" dirty="0" smtClean="0">
              <a:sym typeface="Wingdings 3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endParaRPr lang="de-CH" noProof="0" dirty="0" smtClean="0">
              <a:sym typeface="Wingdings 3" pitchFamily="18" charset="2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Die Fälle, in denen der Vordersatz </a:t>
            </a:r>
            <a:r>
              <a:rPr lang="de-CH" b="1" noProof="0" dirty="0" smtClean="0">
                <a:solidFill>
                  <a:srgbClr val="000099"/>
                </a:solidFill>
                <a:sym typeface="Wingdings 3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Wingdings 3" pitchFamily="18" charset="2"/>
              </a:rPr>
              <a:t> ist, sagen nichts über den Wahrheitswert des Nachsatzes aus.</a:t>
            </a: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66800"/>
            <a:ext cx="8424862" cy="5314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Im Allgemeinen gilt folgendes </a:t>
            </a:r>
            <a:r>
              <a:rPr lang="de-CH" b="1" noProof="0" dirty="0" smtClean="0">
                <a:solidFill>
                  <a:srgbClr val="A50021"/>
                </a:solidFill>
              </a:rPr>
              <a:t>nicht</a:t>
            </a:r>
            <a:r>
              <a:rPr lang="de-CH" noProof="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Ein (falsches!) Beispiel:</a:t>
            </a:r>
          </a:p>
          <a:p>
            <a:pPr lvl="1" eaLnBrk="1" hangingPunct="1"/>
            <a:r>
              <a:rPr lang="de-CH" i="1" noProof="0" dirty="0" smtClean="0">
                <a:solidFill>
                  <a:schemeClr val="tx1"/>
                </a:solidFill>
              </a:rPr>
              <a:t>“Alle Zürcher, die am See wohnen, sind reich. Ich wohne nicht am See, also bin ich nicht reich.”</a:t>
            </a:r>
          </a:p>
          <a:p>
            <a:pPr lvl="1" eaLnBrk="1" hangingPunct="1"/>
            <a:endParaRPr lang="de-CH" i="1" noProof="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				</a:t>
            </a:r>
            <a:r>
              <a:rPr lang="de-CH" noProof="0" dirty="0" smtClean="0"/>
              <a:t>[1] </a:t>
            </a: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		</a:t>
            </a:r>
            <a:r>
              <a:rPr lang="de-CH" noProof="0" dirty="0" smtClean="0"/>
              <a:t>[2]</a:t>
            </a:r>
          </a:p>
          <a:p>
            <a:pPr eaLnBrk="1" hangingPunct="1">
              <a:buFont typeface="Wingdings" pitchFamily="2" charset="2"/>
              <a:buNone/>
            </a:pPr>
            <a:endParaRPr lang="de-CH" sz="2800" noProof="0" dirty="0" smtClean="0"/>
          </a:p>
          <a:p>
            <a:pPr lvl="1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80635" y="1817688"/>
            <a:ext cx="4548188" cy="617537"/>
            <a:chOff x="1030" y="1135"/>
            <a:chExt cx="1602" cy="389"/>
          </a:xfrm>
        </p:grpSpPr>
        <p:sp>
          <p:nvSpPr>
            <p:cNvPr id="26630" name="Line 4"/>
            <p:cNvSpPr>
              <a:spLocks noChangeShapeType="1"/>
            </p:cNvSpPr>
            <p:nvPr/>
          </p:nvSpPr>
          <p:spPr bwMode="auto">
            <a:xfrm flipH="1">
              <a:off x="1030" y="1135"/>
              <a:ext cx="1602" cy="389"/>
            </a:xfrm>
            <a:prstGeom prst="line">
              <a:avLst/>
            </a:prstGeom>
            <a:noFill/>
            <a:ln w="28575">
              <a:pattFill prst="dkUpDiag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1" name="Line 5"/>
            <p:cNvSpPr>
              <a:spLocks noChangeShapeType="1"/>
            </p:cNvSpPr>
            <p:nvPr/>
          </p:nvSpPr>
          <p:spPr bwMode="auto">
            <a:xfrm>
              <a:off x="1030" y="1135"/>
              <a:ext cx="1602" cy="389"/>
            </a:xfrm>
            <a:prstGeom prst="line">
              <a:avLst/>
            </a:prstGeom>
            <a:noFill/>
            <a:ln w="28575">
              <a:pattFill prst="dkUpDiag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Umkehrung der Implikation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Umkehrung der Implikation (2)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Korrekt: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/>
              <a:t>		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 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 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“Alle Leute, die am See wohnen, sind reich. Alice ist nicht reich, also kann sie nicht in Küsnacht wohnen.”</a:t>
            </a:r>
          </a:p>
          <a:p>
            <a:pPr lvl="1" eaLnBrk="1" hangingPunct="1"/>
            <a:endParaRPr lang="de-CH" noProof="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chemeClr val="accent2"/>
                </a:solidFill>
              </a:rPr>
              <a:t>	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rich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=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accent2"/>
                </a:solidFill>
              </a:rPr>
              <a:t>			(</a:t>
            </a:r>
            <a:r>
              <a:rPr lang="de-CH" b="1" noProof="0" dirty="0" smtClean="0">
                <a:solidFill>
                  <a:schemeClr val="accent2"/>
                </a:solidFill>
              </a:rPr>
              <a:t>not </a:t>
            </a:r>
            <a:r>
              <a:rPr lang="de-CH" i="1" noProof="0" dirty="0" smtClean="0"/>
              <a:t>rich </a:t>
            </a:r>
            <a:r>
              <a:rPr lang="de-CH" noProof="0" dirty="0" smtClean="0">
                <a:solidFill>
                  <a:schemeClr val="accent2"/>
                </a:solidFill>
              </a:rPr>
              <a:t>) </a:t>
            </a:r>
            <a:r>
              <a:rPr lang="de-CH" b="1" noProof="0" dirty="0" smtClean="0">
                <a:solidFill>
                  <a:schemeClr val="accent2"/>
                </a:solidFill>
              </a:rPr>
              <a:t>implies </a:t>
            </a:r>
            <a:r>
              <a:rPr lang="de-CH" noProof="0" dirty="0" smtClean="0">
                <a:solidFill>
                  <a:schemeClr val="accent2"/>
                </a:solidFill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live_near_lake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sz="28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Implikation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363" y="1123950"/>
            <a:ext cx="6819900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Semi-strikte Boole’sche Operatoren (1)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58225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 Beispielausdruck (</a:t>
            </a:r>
            <a:r>
              <a:rPr lang="de-CH" i="1" noProof="0" dirty="0" smtClean="0"/>
              <a:t>x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eine ganze Zahl):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		</a:t>
            </a: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False für </a:t>
            </a:r>
            <a:r>
              <a:rPr lang="de-CH" noProof="0" dirty="0" smtClean="0"/>
              <a:t>x &lt;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Undefiniert für </a:t>
            </a:r>
            <a:r>
              <a:rPr lang="de-CH" i="1" noProof="0" dirty="0" smtClean="0"/>
              <a:t>x</a:t>
            </a:r>
            <a:r>
              <a:rPr lang="de-CH" noProof="0" dirty="0" smtClean="0"/>
              <a:t> = 0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lvl="1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 dirty="0"/>
          </a:p>
        </p:txBody>
      </p:sp>
      <p:sp>
        <p:nvSpPr>
          <p:cNvPr id="29703" name="AutoShape 11"/>
          <p:cNvSpPr>
            <a:spLocks noChangeAspect="1" noChangeArrowheads="1" noTextEdit="1"/>
          </p:cNvSpPr>
          <p:nvPr/>
        </p:nvSpPr>
        <p:spPr bwMode="auto">
          <a:xfrm>
            <a:off x="990600" y="2452622"/>
            <a:ext cx="1680671" cy="80544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29704" name="Line 13"/>
          <p:cNvSpPr>
            <a:spLocks noChangeShapeType="1"/>
          </p:cNvSpPr>
          <p:nvPr/>
        </p:nvSpPr>
        <p:spPr bwMode="auto">
          <a:xfrm>
            <a:off x="1028480" y="2931105"/>
            <a:ext cx="948991" cy="1994"/>
          </a:xfrm>
          <a:prstGeom prst="line">
            <a:avLst/>
          </a:prstGeom>
          <a:noFill/>
          <a:ln w="7938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29705" name="Rectangle 14"/>
          <p:cNvSpPr>
            <a:spLocks noChangeArrowheads="1"/>
          </p:cNvSpPr>
          <p:nvPr/>
        </p:nvSpPr>
        <p:spPr bwMode="auto">
          <a:xfrm>
            <a:off x="2390162" y="2630059"/>
            <a:ext cx="1667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1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6" name="Rectangle 15"/>
          <p:cNvSpPr>
            <a:spLocks noChangeArrowheads="1"/>
          </p:cNvSpPr>
          <p:nvPr/>
        </p:nvSpPr>
        <p:spPr bwMode="auto">
          <a:xfrm>
            <a:off x="1718293" y="2486515"/>
            <a:ext cx="23564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7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7" name="Rectangle 16"/>
          <p:cNvSpPr>
            <a:spLocks noChangeArrowheads="1"/>
          </p:cNvSpPr>
          <p:nvPr/>
        </p:nvSpPr>
        <p:spPr bwMode="auto">
          <a:xfrm>
            <a:off x="2089117" y="2630059"/>
            <a:ext cx="14106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&gt;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8" name="Rectangle 17"/>
          <p:cNvSpPr>
            <a:spLocks noChangeArrowheads="1"/>
          </p:cNvSpPr>
          <p:nvPr/>
        </p:nvSpPr>
        <p:spPr bwMode="auto">
          <a:xfrm>
            <a:off x="1431203" y="2486515"/>
            <a:ext cx="17793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dirty="0">
                <a:solidFill>
                  <a:srgbClr val="3333FF"/>
                </a:solidFill>
                <a:latin typeface="+mn-lt"/>
              </a:rPr>
              <a:t>+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9" name="Rectangle 18"/>
          <p:cNvSpPr>
            <a:spLocks noChangeArrowheads="1"/>
          </p:cNvSpPr>
          <p:nvPr/>
        </p:nvSpPr>
        <p:spPr bwMode="auto">
          <a:xfrm>
            <a:off x="1393323" y="2853351"/>
            <a:ext cx="2196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i="1" dirty="0">
                <a:solidFill>
                  <a:srgbClr val="3333FF"/>
                </a:solidFill>
                <a:latin typeface="+mn-lt"/>
              </a:rPr>
              <a:t>x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0" name="Rectangle 19"/>
          <p:cNvSpPr>
            <a:spLocks noChangeArrowheads="1"/>
          </p:cNvSpPr>
          <p:nvPr/>
        </p:nvSpPr>
        <p:spPr bwMode="auto">
          <a:xfrm>
            <a:off x="1080316" y="2486515"/>
            <a:ext cx="21961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900" i="1" dirty="0">
                <a:solidFill>
                  <a:srgbClr val="3333FF"/>
                </a:solidFill>
                <a:latin typeface="+mn-lt"/>
              </a:rPr>
              <a:t>x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018" y="1259181"/>
            <a:ext cx="8470574" cy="206923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remove_all_segments</a:t>
            </a:r>
            <a:endParaRPr lang="de-CH" sz="200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990000"/>
                </a:solidFill>
              </a:rPr>
              <a:t>	-- Alle Stationen ausser der ersten entfernen.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       </a:t>
            </a:r>
            <a:r>
              <a:rPr lang="de-CH" sz="2000" b="1" dirty="0" err="1" smtClean="0">
                <a:solidFill>
                  <a:srgbClr val="002060"/>
                </a:solidFill>
              </a:rPr>
              <a:t>ensure</a:t>
            </a:r>
            <a:endParaRPr lang="de-CH" sz="2000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</a:rPr>
              <a:t>nur_eine_bleibt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= 1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</a:rPr>
              <a:t>beide_enden_gleich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err="1" smtClean="0">
                <a:solidFill>
                  <a:srgbClr val="3333FF"/>
                </a:solidFill>
              </a:rPr>
              <a:t>first</a:t>
            </a:r>
            <a:r>
              <a:rPr lang="de-CH" sz="2000" dirty="0" smtClean="0">
                <a:solidFill>
                  <a:srgbClr val="3333FF"/>
                </a:solidFill>
              </a:rPr>
              <a:t> = </a:t>
            </a:r>
            <a:r>
              <a:rPr lang="de-CH" sz="2000" i="1" dirty="0" smtClean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Verträge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8131" y="4081999"/>
            <a:ext cx="8220975" cy="211141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80000"/>
              </a:lnSpc>
            </a:pPr>
            <a:r>
              <a:rPr lang="de-CH" sz="2000" i="1" dirty="0" err="1" smtClean="0">
                <a:solidFill>
                  <a:srgbClr val="3333FF"/>
                </a:solidFill>
              </a:rPr>
              <a:t>append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s</a:t>
            </a:r>
            <a:r>
              <a:rPr lang="de-CH" sz="140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STATION </a:t>
            </a:r>
            <a:r>
              <a:rPr lang="de-CH" sz="2000" dirty="0" smtClean="0">
                <a:solidFill>
                  <a:srgbClr val="3333FF"/>
                </a:solidFill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990000"/>
                </a:solidFill>
              </a:rPr>
              <a:t>	-- </a:t>
            </a:r>
            <a:r>
              <a:rPr lang="de-CH" sz="2000" i="1" dirty="0" smtClean="0">
                <a:solidFill>
                  <a:srgbClr val="3333FF"/>
                </a:solidFill>
              </a:rPr>
              <a:t>s</a:t>
            </a:r>
            <a:r>
              <a:rPr lang="de-CH" sz="2000" dirty="0" smtClean="0">
                <a:solidFill>
                  <a:srgbClr val="990000"/>
                </a:solidFill>
              </a:rPr>
              <a:t> am Ende der Linie hinzufügen.</a:t>
            </a: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3333FF"/>
                </a:solidFill>
              </a:rPr>
              <a:t>       </a:t>
            </a:r>
            <a:r>
              <a:rPr lang="de-CH" sz="2000" b="1" dirty="0" err="1" smtClean="0">
                <a:solidFill>
                  <a:srgbClr val="002060"/>
                </a:solidFill>
              </a:rPr>
              <a:t>ensure</a:t>
            </a:r>
            <a:endParaRPr lang="de-CH" sz="20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</a:rPr>
              <a:t>neue_station_ist_letzte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last = s</a:t>
            </a:r>
          </a:p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err="1" smtClean="0">
                <a:solidFill>
                  <a:srgbClr val="3333FF"/>
                </a:solidFill>
              </a:rPr>
              <a:t>eine_mehr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dirty="0" smtClean="0">
                <a:solidFill>
                  <a:srgbClr val="3333FF"/>
                </a:solidFill>
              </a:rPr>
              <a:t> = </a:t>
            </a:r>
            <a:r>
              <a:rPr lang="de-CH" sz="2000" b="1" dirty="0" err="1" smtClean="0">
                <a:solidFill>
                  <a:srgbClr val="002060"/>
                </a:solidFill>
              </a:rPr>
              <a:t>old</a:t>
            </a:r>
            <a:r>
              <a:rPr lang="de-CH" sz="2000" b="1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+ 1</a:t>
            </a:r>
            <a:r>
              <a:rPr lang="de-CH" sz="1600" dirty="0" smtClean="0">
                <a:solidFill>
                  <a:srgbClr val="800080"/>
                </a:solidFill>
              </a:rPr>
              <a:t>	</a:t>
            </a:r>
            <a:endParaRPr lang="de-CH" sz="1600" dirty="0">
              <a:solidFill>
                <a:srgbClr val="80008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980548" y="2131414"/>
            <a:ext cx="2249052" cy="558778"/>
          </a:xfrm>
          <a:prstGeom prst="wedgeRoundRectCallout">
            <a:avLst>
              <a:gd name="adj1" fmla="val -91161"/>
              <a:gd name="adj2" fmla="val 77943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Zusicherungen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118081" y="5028654"/>
            <a:ext cx="2249052" cy="558778"/>
          </a:xfrm>
          <a:prstGeom prst="wedgeRoundRectCallout">
            <a:avLst>
              <a:gd name="adj1" fmla="val -81063"/>
              <a:gd name="adj2" fmla="val 81129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Zusicherungen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Semi-strikte Boole’sche Operatoren (2)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043" y="1286886"/>
            <a:ext cx="8578850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ABER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Division durch Null: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darf nicht </a:t>
            </a:r>
            <a:r>
              <a:rPr lang="de-CH" noProof="0" dirty="0" smtClean="0"/>
              <a:t>0 </a:t>
            </a:r>
            <a:r>
              <a:rPr lang="de-CH" noProof="0" dirty="0" smtClean="0">
                <a:solidFill>
                  <a:schemeClr val="tx1"/>
                </a:solidFill>
              </a:rPr>
              <a:t>sein.</a:t>
            </a:r>
            <a:endParaRPr lang="de-CH" noProof="0" dirty="0" smtClean="0"/>
          </a:p>
          <a:p>
            <a:pPr lvl="1" eaLnBrk="1" hangingPunct="1"/>
            <a:endParaRPr lang="de-CH" noProof="0" dirty="0" smtClean="0"/>
          </a:p>
          <a:p>
            <a:pPr lvl="1" eaLnBrk="1" hangingPunct="1">
              <a:buFont typeface="Wingdings 3" pitchFamily="18" charset="2"/>
              <a:buNone/>
            </a:pPr>
            <a:r>
              <a:rPr lang="de-CH" noProof="0" dirty="0" smtClean="0"/>
              <a:t>				(</a:t>
            </a:r>
            <a:r>
              <a:rPr lang="de-CH" i="1" noProof="0" dirty="0" smtClean="0"/>
              <a:t>x</a:t>
            </a:r>
            <a:r>
              <a:rPr lang="de-CH" noProof="0" dirty="0" smtClean="0"/>
              <a:t> /= 0)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noProof="0" dirty="0" smtClean="0"/>
              <a:t>  (((</a:t>
            </a:r>
            <a:r>
              <a:rPr lang="de-CH" i="1" noProof="0" dirty="0" smtClean="0"/>
              <a:t>x</a:t>
            </a:r>
            <a:r>
              <a:rPr lang="de-CH" noProof="0" dirty="0" smtClean="0"/>
              <a:t> + 7) / </a:t>
            </a:r>
            <a:r>
              <a:rPr lang="de-CH" i="1" noProof="0" dirty="0" smtClean="0"/>
              <a:t>x</a:t>
            </a:r>
            <a:r>
              <a:rPr lang="de-CH" noProof="0" dirty="0" smtClean="0"/>
              <a:t>) &gt; 1)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False für </a:t>
            </a:r>
            <a:r>
              <a:rPr lang="de-CH" i="1" noProof="0" dirty="0" smtClean="0"/>
              <a:t>x</a:t>
            </a:r>
            <a:r>
              <a:rPr lang="de-CH" noProof="0" dirty="0" smtClean="0"/>
              <a:t> &lt;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False für</a:t>
            </a:r>
            <a:r>
              <a:rPr lang="de-CH" noProof="0" dirty="0" smtClean="0"/>
              <a:t> </a:t>
            </a:r>
            <a:r>
              <a:rPr lang="de-CH" i="1" noProof="0" dirty="0" smtClean="0"/>
              <a:t>x</a:t>
            </a:r>
            <a:r>
              <a:rPr lang="de-CH" noProof="0" dirty="0" smtClean="0"/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Semi-strikte </a:t>
            </a:r>
            <a:r>
              <a:rPr lang="de-CH" noProof="0" dirty="0" smtClean="0"/>
              <a:t>Boole’sche Operatoren </a:t>
            </a:r>
            <a:r>
              <a:rPr lang="de-CH" sz="2800" noProof="0" dirty="0" smtClean="0"/>
              <a:t>(3)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A50021"/>
                </a:solidFill>
              </a:rPr>
              <a:t>ABER</a:t>
            </a:r>
            <a:r>
              <a:rPr lang="de-CH" noProof="0" dirty="0" smtClean="0"/>
              <a:t>: </a:t>
            </a:r>
          </a:p>
          <a:p>
            <a:pPr lvl="1" eaLnBrk="1" hangingPunct="1"/>
            <a:r>
              <a:rPr lang="de-CH" noProof="0" dirty="0" smtClean="0">
                <a:solidFill>
                  <a:srgbClr val="000099"/>
                </a:solidFill>
              </a:rPr>
              <a:t>Unser Programm würde während der Auswertung der Division abstürzen.</a:t>
            </a:r>
          </a:p>
          <a:p>
            <a:pPr lvl="1" eaLnBrk="1" hangingPunct="1"/>
            <a:endParaRPr lang="de-CH" noProof="0" dirty="0" smtClean="0">
              <a:solidFill>
                <a:srgbClr val="000099"/>
              </a:solidFill>
            </a:endParaRPr>
          </a:p>
          <a:p>
            <a:pPr lvl="1" eaLnBrk="1" hangingPunct="1">
              <a:buFont typeface="Wingdings 3" pitchFamily="18" charset="2"/>
              <a:buNone/>
            </a:pPr>
            <a:r>
              <a:rPr lang="de-CH" noProof="0" dirty="0" smtClean="0">
                <a:solidFill>
                  <a:srgbClr val="000099"/>
                </a:solidFill>
              </a:rPr>
              <a:t>Wir brauchen eine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A50021"/>
                </a:solidFill>
              </a:rPr>
              <a:t>nicht-kommutative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99"/>
                </a:solidFill>
              </a:rPr>
              <a:t>Version von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b="1" noProof="0" dirty="0" smtClean="0"/>
              <a:t> </a:t>
            </a:r>
            <a:r>
              <a:rPr lang="de-CH" noProof="0" dirty="0" smtClean="0">
                <a:solidFill>
                  <a:srgbClr val="000099"/>
                </a:solidFill>
              </a:rPr>
              <a:t>(und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rgbClr val="000099"/>
                </a:solidFill>
              </a:rPr>
              <a:t>): 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sz="3200" noProof="0" dirty="0" smtClean="0">
                <a:solidFill>
                  <a:srgbClr val="A50021"/>
                </a:solidFill>
                <a:sym typeface="Wingdings 3" pitchFamily="18" charset="2"/>
              </a:rPr>
              <a:t>Semi-strikte Boole’sche Operatoren</a:t>
            </a:r>
            <a:endParaRPr lang="de-CH" sz="3200" noProof="0" dirty="0" smtClean="0"/>
          </a:p>
          <a:p>
            <a:pPr lvl="1" eaLnBrk="1" hangingPunct="1"/>
            <a:endParaRPr lang="de-CH" sz="3200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671" y="115888"/>
            <a:ext cx="7676641" cy="453455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Semi-strikte </a:t>
            </a:r>
            <a:r>
              <a:rPr lang="de-CH" noProof="0" dirty="0" smtClean="0"/>
              <a:t>O</a:t>
            </a:r>
            <a:r>
              <a:rPr lang="de-CH" sz="2800" noProof="0" dirty="0" smtClean="0"/>
              <a:t>peratoren (</a:t>
            </a:r>
            <a:r>
              <a:rPr lang="de-CH" sz="2800" b="1" noProof="0" dirty="0" smtClean="0"/>
              <a:t>and then</a:t>
            </a:r>
            <a:r>
              <a:rPr lang="de-CH" sz="2800" noProof="0" dirty="0" smtClean="0"/>
              <a:t>, </a:t>
            </a:r>
            <a:r>
              <a:rPr lang="de-CH" sz="2800" b="1" noProof="0" dirty="0" smtClean="0"/>
              <a:t>or else</a:t>
            </a:r>
            <a:r>
              <a:rPr lang="de-CH" sz="2800" noProof="0" dirty="0" smtClean="0"/>
              <a:t>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6640" y="949236"/>
            <a:ext cx="8947359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b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then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ergibt dasselbe wie </a:t>
            </a:r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and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falls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definiert sind, und ergibt immer </a:t>
            </a:r>
            <a:r>
              <a:rPr lang="de-CH" b="1" noProof="0" dirty="0" smtClean="0">
                <a:solidFill>
                  <a:srgbClr val="000099"/>
                </a:solidFill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</a:rPr>
              <a:t> wenn </a:t>
            </a:r>
            <a:r>
              <a:rPr lang="de-CH" i="1" dirty="0" smtClean="0"/>
              <a:t>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den Wert </a:t>
            </a:r>
            <a:r>
              <a:rPr lang="de-CH" b="1" noProof="0" dirty="0" smtClean="0">
                <a:solidFill>
                  <a:srgbClr val="000099"/>
                </a:solidFill>
              </a:rPr>
              <a:t>False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i="1" noProof="0" dirty="0" smtClean="0"/>
              <a:t>a</a:t>
            </a:r>
            <a:r>
              <a:rPr lang="de-CH" i="1" noProof="0" dirty="0" smtClean="0">
                <a:solidFill>
                  <a:schemeClr val="tx1"/>
                </a:solidFill>
              </a:rPr>
              <a:t>  </a:t>
            </a:r>
            <a:r>
              <a:rPr lang="de-CH" b="1" noProof="0" dirty="0" smtClean="0">
                <a:solidFill>
                  <a:srgbClr val="000099"/>
                </a:solidFill>
              </a:rPr>
              <a:t>or</a:t>
            </a:r>
            <a:r>
              <a:rPr lang="de-CH" b="1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else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ergibt dasselbe wie </a:t>
            </a:r>
            <a:r>
              <a:rPr lang="de-CH" i="1" dirty="0" smtClean="0"/>
              <a:t>a</a:t>
            </a:r>
            <a:r>
              <a:rPr lang="de-CH" i="1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000099"/>
                </a:solidFill>
              </a:rPr>
              <a:t>or</a:t>
            </a:r>
            <a:r>
              <a:rPr lang="de-CH" i="1" noProof="0" dirty="0" smtClean="0">
                <a:solidFill>
                  <a:schemeClr val="tx1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falls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und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tx1"/>
                </a:solidFill>
              </a:rPr>
              <a:t> definiert sind, und ergibt immer </a:t>
            </a:r>
            <a:r>
              <a:rPr lang="de-CH" b="1" noProof="0" dirty="0" smtClean="0">
                <a:solidFill>
                  <a:srgbClr val="000099"/>
                </a:solidFill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</a:rPr>
              <a:t> wenn </a:t>
            </a:r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tx1"/>
                </a:solidFill>
              </a:rPr>
              <a:t> den Wert </a:t>
            </a:r>
            <a:r>
              <a:rPr lang="de-CH" b="1" noProof="0" dirty="0" smtClean="0">
                <a:solidFill>
                  <a:srgbClr val="000099"/>
                </a:solidFill>
              </a:rPr>
              <a:t>True </a:t>
            </a:r>
            <a:r>
              <a:rPr lang="de-CH" noProof="0" dirty="0" smtClean="0">
                <a:solidFill>
                  <a:schemeClr val="tx1"/>
                </a:solidFill>
              </a:rPr>
              <a:t>hat.</a:t>
            </a:r>
            <a:endParaRPr lang="de-CH" b="1" noProof="0" dirty="0" smtClean="0">
              <a:solidFill>
                <a:srgbClr val="000099"/>
              </a:solidFill>
            </a:endParaRP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de-CH" noProof="0" dirty="0" smtClean="0"/>
              <a:t>(</a:t>
            </a:r>
            <a:r>
              <a:rPr lang="de-CH" i="1" noProof="0" dirty="0" smtClean="0"/>
              <a:t>x </a:t>
            </a:r>
            <a:r>
              <a:rPr lang="de-CH" noProof="0" dirty="0" smtClean="0"/>
              <a:t>/= 0)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b="1" noProof="0" dirty="0" smtClean="0">
                <a:solidFill>
                  <a:srgbClr val="990000"/>
                </a:solidFill>
              </a:rPr>
              <a:t>and then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/>
              <a:t>(((</a:t>
            </a:r>
            <a:r>
              <a:rPr lang="de-CH" i="1" noProof="0" dirty="0" smtClean="0"/>
              <a:t>x</a:t>
            </a:r>
            <a:r>
              <a:rPr lang="de-CH" noProof="0" dirty="0" smtClean="0"/>
              <a:t> + 7) / </a:t>
            </a:r>
            <a:r>
              <a:rPr lang="de-CH" i="1" noProof="0" dirty="0" smtClean="0"/>
              <a:t>x</a:t>
            </a:r>
            <a:r>
              <a:rPr lang="de-CH" noProof="0" dirty="0" smtClean="0"/>
              <a:t>) &gt; 1) 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Semi-strikte Operatoren ermöglichen es uns, eine Auswertungsreihenfolge zu </a:t>
            </a:r>
            <a:r>
              <a:rPr lang="de-CH" noProof="0" dirty="0" smtClean="0">
                <a:solidFill>
                  <a:schemeClr val="tx1"/>
                </a:solidFill>
              </a:rPr>
              <a:t>definieren (von </a:t>
            </a:r>
            <a:r>
              <a:rPr lang="de-CH" noProof="0" dirty="0" smtClean="0">
                <a:solidFill>
                  <a:schemeClr val="tx1"/>
                </a:solidFill>
              </a:rPr>
              <a:t>links nach rechts)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Wichtig für Programmierer, da undefinierte Objekte zu Programmabstürzen führen können!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8" y="115889"/>
            <a:ext cx="8876582" cy="462082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Normale vs. Semi-strikte Boole’sche Operatoren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Benutzen Sie…</a:t>
            </a:r>
          </a:p>
          <a:p>
            <a:pPr lvl="1" eaLnBrk="1" hangingPunct="1"/>
            <a:r>
              <a:rPr lang="de-CH" dirty="0" smtClean="0">
                <a:solidFill>
                  <a:schemeClr val="tx1"/>
                </a:solidFill>
              </a:rPr>
              <a:t>n</a:t>
            </a:r>
            <a:r>
              <a:rPr lang="de-CH" noProof="0" dirty="0" smtClean="0">
                <a:solidFill>
                  <a:schemeClr val="tx1"/>
                </a:solidFill>
              </a:rPr>
              <a:t>ormale boole’sche Operatoren (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), falls Sie garantieren können, dass beide Operanden definiert sind.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and then</a:t>
            </a:r>
            <a:r>
              <a:rPr lang="de-CH" noProof="0" dirty="0" smtClean="0">
                <a:solidFill>
                  <a:schemeClr val="tx1"/>
                </a:solidFill>
              </a:rPr>
              <a:t>, falls eine Bedingung nur dann Sinn ergibt, wenn eine andere wahr ist.</a:t>
            </a:r>
          </a:p>
          <a:p>
            <a:pPr lvl="1" eaLnBrk="1" hangingPunct="1"/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tx1"/>
                </a:solidFill>
              </a:rPr>
              <a:t>, falls eine Bedingung nur dann Sinn ergibt, wenn eine andere falsch ist.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Sie nicht ledig sind, muss </a:t>
            </a:r>
            <a:r>
              <a:rPr lang="de-CH" noProof="0" dirty="0">
                <a:solidFill>
                  <a:schemeClr val="tx1"/>
                </a:solidFill>
              </a:rPr>
              <a:t>I</a:t>
            </a:r>
            <a:r>
              <a:rPr lang="de-CH" noProof="0" dirty="0" err="1" smtClean="0">
                <a:solidFill>
                  <a:schemeClr val="tx1"/>
                </a:solidFill>
              </a:rPr>
              <a:t>hr</a:t>
            </a:r>
            <a:r>
              <a:rPr lang="de-CH" noProof="0" dirty="0" smtClean="0">
                <a:solidFill>
                  <a:schemeClr val="tx1"/>
                </a:solidFill>
              </a:rPr>
              <a:t> Ehepartner den Vertrag unterschreiben.”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CH" i="1" noProof="0" dirty="0" smtClean="0"/>
              <a:t>is_single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spouse_must_sign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Semi-strikte Implikation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Beispiel: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“Falls Sie nicht ledig sind, muss Ihr Ehepartner den Vertrag unterschreiben.”</a:t>
            </a:r>
          </a:p>
          <a:p>
            <a:pPr lvl="1">
              <a:buNone/>
            </a:pPr>
            <a:r>
              <a:rPr lang="de-CH" noProof="0" dirty="0" smtClean="0"/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is_single</a:t>
            </a:r>
            <a:r>
              <a:rPr lang="de-CH" noProof="0" dirty="0" smtClean="0"/>
              <a:t>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spouse_must_sign</a:t>
            </a:r>
          </a:p>
          <a:p>
            <a:endParaRPr lang="de-CH" i="1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Definition von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: in unserem Fall </a:t>
            </a:r>
            <a:r>
              <a:rPr lang="de-CH" noProof="0" dirty="0" smtClean="0">
                <a:solidFill>
                  <a:srgbClr val="A50021"/>
                </a:solidFill>
              </a:rPr>
              <a:t>immer semi-strikt</a:t>
            </a:r>
            <a:r>
              <a:rPr lang="de-CH" noProof="0" dirty="0" smtClean="0">
                <a:solidFill>
                  <a:schemeClr val="tx1"/>
                </a:solidFill>
              </a:rPr>
              <a:t>!</a:t>
            </a:r>
          </a:p>
          <a:p>
            <a:pPr lvl="1" eaLnBrk="1" hangingPunct="1"/>
            <a:r>
              <a:rPr lang="de-CH" i="1" noProof="0" dirty="0" smtClean="0"/>
              <a:t>a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/>
              <a:t>= </a:t>
            </a:r>
            <a:r>
              <a:rPr lang="de-CH" noProof="0" dirty="0" smtClean="0"/>
              <a:t>(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a</a:t>
            </a:r>
            <a:r>
              <a:rPr lang="de-CH" noProof="0" dirty="0" smtClean="0"/>
              <a:t>)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or else</a:t>
            </a:r>
            <a:r>
              <a:rPr lang="de-CH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/>
              <a:t>b</a:t>
            </a:r>
          </a:p>
          <a:p>
            <a:pPr lvl="1">
              <a:buNone/>
            </a:pPr>
            <a:endParaRPr lang="de-CH" i="1" noProof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4" y="76201"/>
            <a:ext cx="8147520" cy="501770"/>
          </a:xfrm>
        </p:spPr>
        <p:txBody>
          <a:bodyPr/>
          <a:lstStyle/>
          <a:p>
            <a:pPr eaLnBrk="1" hangingPunct="1"/>
            <a:r>
              <a:rPr lang="de-CH" sz="2400" noProof="0" dirty="0" smtClean="0"/>
              <a:t>Eiffel-Notation für Boole’sche Operatoren</a:t>
            </a:r>
          </a:p>
        </p:txBody>
      </p:sp>
      <p:graphicFrame>
        <p:nvGraphicFramePr>
          <p:cNvPr id="315484" name="Group 92"/>
          <p:cNvGraphicFramePr>
            <a:graphicFrameLocks noGrp="1"/>
          </p:cNvGraphicFramePr>
          <p:nvPr>
            <p:ph sz="half" idx="2"/>
          </p:nvPr>
        </p:nvGraphicFramePr>
        <p:xfrm>
          <a:off x="363557" y="1905000"/>
          <a:ext cx="8434079" cy="3108960"/>
        </p:xfrm>
        <a:graphic>
          <a:graphicData uri="http://schemas.openxmlformats.org/drawingml/2006/table">
            <a:tbl>
              <a:tblPr/>
              <a:tblGrid>
                <a:gridCol w="4048552"/>
                <a:gridCol w="438552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Schlüsselwort in Eiffel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Mathematisches 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not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~ oder 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or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implies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5" y="115889"/>
            <a:ext cx="7524930" cy="462082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Aussagen- und Prädikatenkalkül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Aussagenkalkül: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		Eigenschaft </a:t>
            </a:r>
            <a:r>
              <a:rPr lang="de-CH" i="1" noProof="0" dirty="0" smtClean="0"/>
              <a:t>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gilt für ein einziges </a:t>
            </a:r>
            <a:r>
              <a:rPr lang="de-CH" noProof="0" dirty="0" smtClean="0">
                <a:solidFill>
                  <a:schemeClr val="tx1"/>
                </a:solidFill>
              </a:rPr>
              <a:t>Objekt.</a:t>
            </a:r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Prädikatenkalkül: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		Eigenschaft </a:t>
            </a:r>
            <a:r>
              <a:rPr lang="de-CH" i="1" noProof="0" dirty="0" smtClean="0"/>
              <a:t>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gilt für mehrere </a:t>
            </a:r>
            <a:r>
              <a:rPr lang="de-CH" noProof="0" dirty="0" smtClean="0">
                <a:solidFill>
                  <a:schemeClr val="tx1"/>
                </a:solidFill>
              </a:rPr>
              <a:t>Objekte.</a:t>
            </a:r>
            <a:endParaRPr lang="de-CH" noProof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allgemeineres </a:t>
            </a:r>
            <a:r>
              <a:rPr lang="de-CH" b="1" dirty="0" smtClean="0">
                <a:solidFill>
                  <a:schemeClr val="accent2"/>
                </a:solidFill>
                <a:latin typeface="+mn-lt"/>
                <a:cs typeface="+mn-cs"/>
              </a:rPr>
              <a:t>or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0225" indent="-530225">
              <a:tabLst>
                <a:tab pos="633413" algn="l"/>
              </a:tabLst>
            </a:pPr>
            <a:r>
              <a:rPr lang="de-CH" i="1" noProof="0" dirty="0" smtClean="0"/>
              <a:t>G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 eine Gruppe von Objekten, </a:t>
            </a:r>
            <a:r>
              <a:rPr lang="de-CH" i="1" noProof="0" dirty="0" smtClean="0"/>
              <a:t>p</a:t>
            </a:r>
            <a:r>
              <a:rPr lang="de-CH" i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 eine Eigenschaft</a:t>
            </a:r>
          </a:p>
          <a:p>
            <a:pPr marL="530225" indent="-530225"/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: Ist </a:t>
            </a:r>
            <a:r>
              <a:rPr lang="de-CH" i="1" noProof="0" dirty="0" smtClean="0"/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 für mindestens ein Objekt in </a:t>
            </a:r>
            <a:r>
              <a:rPr lang="de-CH" i="1" noProof="0" dirty="0" smtClean="0"/>
              <a:t>G </a:t>
            </a:r>
            <a:r>
              <a:rPr lang="de-CH" noProof="0" dirty="0" smtClean="0">
                <a:solidFill>
                  <a:schemeClr val="tx1"/>
                </a:solidFill>
              </a:rPr>
              <a:t>erfüllt?</a:t>
            </a:r>
          </a:p>
          <a:p>
            <a:pPr marL="4763" indent="-4763"/>
            <a:r>
              <a:rPr lang="de-CH" noProof="0" dirty="0" smtClean="0">
                <a:solidFill>
                  <a:schemeClr val="tx1"/>
                </a:solidFill>
              </a:rPr>
              <a:t>Kann man an mindestens einer Haltestelle der Linie 8 auf eine andere Linie umsteigen?</a:t>
            </a:r>
          </a:p>
          <a:p>
            <a:pPr marL="722313" lvl="1" indent="-12700">
              <a:buNone/>
              <a:tabLst>
                <a:tab pos="633413" algn="l"/>
              </a:tabLst>
            </a:pPr>
            <a:r>
              <a:rPr lang="de-CH" i="1" dirty="0" smtClean="0"/>
              <a:t>Haldenbach</a:t>
            </a:r>
            <a:r>
              <a:rPr lang="de-CH" i="1" noProof="0" dirty="0" smtClean="0"/>
              <a:t>.</a:t>
            </a:r>
            <a:r>
              <a:rPr lang="de-CH" i="1" noProof="0" dirty="0" err="1" smtClean="0"/>
              <a:t>is_exchange</a:t>
            </a:r>
            <a:r>
              <a:rPr lang="de-CH" i="1" noProof="0" dirty="0" smtClean="0"/>
              <a:t>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err="1" smtClean="0"/>
              <a:t>ETH_Universitaetsspital.is_exchange</a:t>
            </a:r>
            <a:r>
              <a:rPr lang="de-CH" i="1" noProof="0" dirty="0" smtClean="0"/>
              <a:t>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r>
              <a:rPr lang="de-CH" i="1" noProof="0" dirty="0" err="1" smtClean="0"/>
              <a:t>Haldenegg.is_exchange</a:t>
            </a:r>
            <a:r>
              <a:rPr lang="de-CH" i="1" noProof="0" dirty="0" smtClean="0"/>
              <a:t>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/>
              <a:t> </a:t>
            </a:r>
            <a:br>
              <a:rPr lang="de-CH" noProof="0" dirty="0" smtClean="0"/>
            </a:br>
            <a:r>
              <a:rPr lang="de-CH" noProof="0" dirty="0" smtClean="0"/>
              <a:t>			</a:t>
            </a:r>
            <a:r>
              <a:rPr lang="de-CH" noProof="0" dirty="0" smtClean="0">
                <a:solidFill>
                  <a:schemeClr val="tx1"/>
                </a:solidFill>
              </a:rPr>
              <a:t>… (alle Stationen der Linie 10)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olidFill>
                  <a:srgbClr val="A50021"/>
                </a:solidFill>
              </a:rPr>
              <a:t>Der Existenzquantor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A50021"/>
                </a:solidFill>
              </a:rPr>
              <a:t>exists </a:t>
            </a:r>
            <a:r>
              <a:rPr lang="de-CH" noProof="0" dirty="0" smtClean="0">
                <a:solidFill>
                  <a:schemeClr val="tx1"/>
                </a:solidFill>
              </a:rPr>
              <a:t>oder </a:t>
            </a: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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ym typeface="Symbol" pitchFamily="18" charset="2"/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Line10.stations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ym typeface="Symbol" pitchFamily="18" charset="2"/>
              </a:rPr>
              <a:t>	</a:t>
            </a:r>
          </a:p>
          <a:p>
            <a:pPr marL="530225" indent="-530225">
              <a:tabLst>
                <a:tab pos="633413" algn="l"/>
              </a:tabLst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“Es gibt eine Haltestelle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in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dirty="0" smtClean="0">
                <a:solidFill>
                  <a:schemeClr val="accent2"/>
                </a:solidFill>
                <a:sym typeface="Symbol" pitchFamily="18" charset="2"/>
              </a:rPr>
              <a:t>Line10.stations</a:t>
            </a:r>
            <a:r>
              <a:rPr lang="de-CH" noProof="0" dirty="0" smtClean="0">
                <a:sym typeface="Symbol" pitchFamily="18" charset="2"/>
              </a:rPr>
              <a:t/>
            </a:r>
            <a:br>
              <a:rPr lang="de-CH" noProof="0" dirty="0" smtClean="0">
                <a:sym typeface="Symbol" pitchFamily="18" charset="2"/>
              </a:rPr>
            </a:br>
            <a:r>
              <a:rPr lang="de-CH" noProof="0" dirty="0" smtClean="0"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so dass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wahr ist.”</a:t>
            </a:r>
            <a:endParaRPr lang="de-CH" b="1" noProof="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722313" lvl="1" indent="-12700">
              <a:buNone/>
              <a:tabLst>
                <a:tab pos="633413" algn="l"/>
              </a:tabLst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allgemeineres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: Ist </a:t>
            </a:r>
            <a:r>
              <a:rPr lang="de-CH" i="1" noProof="0" dirty="0" smtClean="0"/>
              <a:t>p</a:t>
            </a:r>
            <a:r>
              <a:rPr lang="de-CH" noProof="0" dirty="0" smtClean="0">
                <a:solidFill>
                  <a:schemeClr val="tx1"/>
                </a:solidFill>
              </a:rPr>
              <a:t> für jedes Objekt in </a:t>
            </a:r>
            <a:r>
              <a:rPr lang="de-CH" i="1" noProof="0" dirty="0" smtClean="0">
                <a:solidFill>
                  <a:schemeClr val="accent2"/>
                </a:solidFill>
              </a:rPr>
              <a:t>G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erfüllt?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Sind alle Haltestellen der Linie 8 Haltestellen, an denen man umsteigen kann?</a:t>
            </a:r>
          </a:p>
          <a:p>
            <a:pPr lvl="1" indent="-20638">
              <a:buNone/>
            </a:pPr>
            <a:r>
              <a:rPr lang="de-CH" i="1" noProof="0" dirty="0" smtClean="0"/>
              <a:t>Haldenbach.is_exchange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 </a:t>
            </a:r>
            <a:r>
              <a:rPr lang="de-CH" i="1" noProof="0" dirty="0" smtClean="0"/>
              <a:t>ETH_Universitatetsspital.is_exchange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i="1" noProof="0" dirty="0" smtClean="0"/>
              <a:t>Haldenegg.is_exchange</a:t>
            </a:r>
            <a:r>
              <a:rPr lang="de-CH" noProof="0" dirty="0" smtClean="0"/>
              <a:t>  </a:t>
            </a:r>
            <a:r>
              <a:rPr lang="de-CH" b="1" noProof="0" dirty="0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…</a:t>
            </a:r>
          </a:p>
          <a:p>
            <a:pPr lvl="1" indent="-20638"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			(alle Stationen der Linie 10)</a:t>
            </a:r>
          </a:p>
          <a:p>
            <a:endParaRPr lang="de-CH" noProof="0" dirty="0" smtClean="0">
              <a:solidFill>
                <a:srgbClr val="A50021"/>
              </a:solidFill>
            </a:endParaRPr>
          </a:p>
          <a:p>
            <a:r>
              <a:rPr lang="de-CH" noProof="0" dirty="0" smtClean="0">
                <a:solidFill>
                  <a:srgbClr val="A50021"/>
                </a:solidFill>
              </a:rPr>
              <a:t>Der Allquantor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A50021"/>
                </a:solidFill>
              </a:rPr>
              <a:t>for_all  </a:t>
            </a:r>
            <a:r>
              <a:rPr lang="de-CH" noProof="0" dirty="0" smtClean="0">
                <a:solidFill>
                  <a:schemeClr val="tx1"/>
                </a:solidFill>
              </a:rPr>
              <a:t>oder </a:t>
            </a: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</a:t>
            </a:r>
          </a:p>
          <a:p>
            <a:pPr>
              <a:lnSpc>
                <a:spcPct val="70000"/>
              </a:lnSpc>
            </a:pPr>
            <a:r>
              <a:rPr lang="de-CH" b="1" noProof="0" dirty="0" smtClean="0">
                <a:solidFill>
                  <a:srgbClr val="A50021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ym typeface="Symbol" pitchFamily="18" charset="2"/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 </a:t>
            </a: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: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Line10.stations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</a:p>
          <a:p>
            <a:pPr>
              <a:lnSpc>
                <a:spcPct val="70000"/>
              </a:lnSpc>
            </a:pPr>
            <a:r>
              <a:rPr lang="de-CH" noProof="0" dirty="0" smtClean="0">
                <a:sym typeface="Symbol" pitchFamily="18" charset="2"/>
              </a:rPr>
              <a:t>	</a:t>
            </a:r>
          </a:p>
          <a:p>
            <a:pPr>
              <a:lnSpc>
                <a:spcPct val="70000"/>
              </a:lnSpc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“Für alle </a:t>
            </a: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in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dirty="0" smtClean="0">
                <a:solidFill>
                  <a:schemeClr val="accent2"/>
                </a:solidFill>
                <a:sym typeface="Symbol" pitchFamily="18" charset="2"/>
              </a:rPr>
              <a:t>Line10.stations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gilt</a:t>
            </a:r>
            <a:r>
              <a:rPr lang="de-CH" noProof="0" dirty="0" smtClean="0"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s.is_exchange</a:t>
            </a:r>
            <a:r>
              <a:rPr lang="de-CH" dirty="0" smtClean="0">
                <a:solidFill>
                  <a:schemeClr val="tx1"/>
                </a:solidFill>
                <a:sym typeface="Symbol" pitchFamily="18" charset="2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Ausdrücke mit dem Existenzquantor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Ein Boole’scher Ausdruck: </a:t>
            </a:r>
          </a:p>
          <a:p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err="1" smtClean="0">
                <a:sym typeface="Symbol" pitchFamily="18" charset="2"/>
              </a:rPr>
              <a:t>s.eine_eigenschaft</a:t>
            </a:r>
            <a:endParaRPr lang="de-CH" i="1" noProof="0" dirty="0" smtClean="0">
              <a:sym typeface="Symbol" pitchFamily="18" charset="2"/>
            </a:endParaRPr>
          </a:p>
          <a:p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/>
            <a:r>
              <a:rPr lang="de-CH" i="1" noProof="0" dirty="0" smtClean="0">
                <a:sym typeface="Symbol" pitchFamily="18" charset="2"/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genau dann, wenn mindestens ein Element von </a:t>
            </a:r>
            <a:r>
              <a:rPr lang="de-CH" i="1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</a:t>
            </a:r>
            <a:r>
              <a:rPr lang="de-CH" i="1" noProof="0" dirty="0" err="1" smtClean="0">
                <a:sym typeface="Symbol" pitchFamily="18" charset="2"/>
              </a:rPr>
              <a:t>eine_eigenschaft</a:t>
            </a:r>
            <a:r>
              <a:rPr lang="de-CH" i="1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erfüllt.</a:t>
            </a:r>
          </a:p>
          <a:p>
            <a:endParaRPr lang="de-CH" noProof="0" dirty="0" smtClean="0">
              <a:sym typeface="Symbol" pitchFamily="18" charset="2"/>
            </a:endParaRPr>
          </a:p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Beweise:</a:t>
            </a:r>
          </a:p>
          <a:p>
            <a:pPr lvl="1" eaLnBrk="1" hangingPunct="1"/>
            <a:r>
              <a:rPr lang="de-CH" noProof="0" dirty="0" smtClean="0">
                <a:sym typeface="Symbol" pitchFamily="18" charset="2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Finden Sie ein Element in </a:t>
            </a:r>
            <a:r>
              <a:rPr lang="de-CH" i="1" noProof="0" dirty="0" smtClean="0">
                <a:sym typeface="Symbol" pitchFamily="18" charset="2"/>
              </a:rPr>
              <a:t>EINE_MENGE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, welches die Eigenschaft erfüllt.</a:t>
            </a:r>
          </a:p>
          <a:p>
            <a:pPr lvl="1" eaLnBrk="1" hangingPunct="1"/>
            <a:r>
              <a:rPr lang="de-CH" noProof="0" dirty="0" smtClean="0">
                <a:sym typeface="Symbol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Beweisen Sie, dass kein Element von </a:t>
            </a:r>
            <a:r>
              <a:rPr lang="de-CH" i="1" noProof="0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erfüllt. (Sie müssen also alle Elemente überprüfen.)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Verträge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endParaRPr lang="de-CH" sz="2200" noProof="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</a:t>
            </a:r>
            <a:r>
              <a:rPr lang="de-CH" sz="2200" i="1" noProof="0" dirty="0" smtClean="0"/>
              <a:t>deposit</a:t>
            </a:r>
            <a:r>
              <a:rPr lang="de-CH" sz="2200" noProof="0" dirty="0" smtClean="0"/>
              <a:t> (</a:t>
            </a:r>
            <a:r>
              <a:rPr lang="de-CH" sz="2200" i="1" noProof="0" dirty="0" smtClean="0"/>
              <a:t>v </a:t>
            </a:r>
            <a:r>
              <a:rPr lang="de-CH" sz="2200" noProof="0" dirty="0" smtClean="0"/>
              <a:t>: INTEGER)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-- Addiere </a:t>
            </a:r>
            <a:r>
              <a:rPr lang="de-CH" sz="2200" i="1" noProof="0" dirty="0" smtClean="0"/>
              <a:t>v</a:t>
            </a:r>
            <a:r>
              <a:rPr lang="de-CH" sz="2200" noProof="0" dirty="0" smtClean="0"/>
              <a:t> zum Kontostand.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require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positiv: </a:t>
            </a:r>
            <a:r>
              <a:rPr lang="de-CH" sz="2200" i="1" noProof="0" dirty="0" smtClean="0"/>
              <a:t>v</a:t>
            </a:r>
            <a:r>
              <a:rPr lang="de-CH" sz="2200" noProof="0" dirty="0" smtClean="0"/>
              <a:t> &gt; 0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do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…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ensure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	addiert: </a:t>
            </a:r>
            <a:r>
              <a:rPr lang="de-CH" sz="2200" i="1" noProof="0" dirty="0" smtClean="0"/>
              <a:t>balance</a:t>
            </a:r>
            <a:r>
              <a:rPr lang="de-CH" sz="2200" noProof="0" dirty="0" smtClean="0"/>
              <a:t> = </a:t>
            </a:r>
            <a:r>
              <a:rPr lang="de-CH" sz="2200" b="1" noProof="0" dirty="0" smtClean="0">
                <a:solidFill>
                  <a:srgbClr val="000099"/>
                </a:solidFill>
              </a:rPr>
              <a:t>old</a:t>
            </a:r>
            <a:r>
              <a:rPr lang="de-CH" sz="2200" noProof="0" dirty="0" smtClean="0"/>
              <a:t> </a:t>
            </a:r>
            <a:r>
              <a:rPr lang="de-CH" sz="2200" i="1" noProof="0" dirty="0" smtClean="0"/>
              <a:t>balance</a:t>
            </a:r>
            <a:r>
              <a:rPr lang="de-CH" sz="2200" noProof="0" dirty="0" smtClean="0"/>
              <a:t> + </a:t>
            </a:r>
            <a:r>
              <a:rPr lang="de-CH" sz="2200" i="1" noProof="0" dirty="0" smtClean="0"/>
              <a:t>v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200" noProof="0" dirty="0" smtClean="0"/>
              <a:t>		</a:t>
            </a:r>
            <a:r>
              <a:rPr lang="de-CH" sz="2200" b="1" noProof="0" dirty="0" smtClean="0">
                <a:solidFill>
                  <a:srgbClr val="000099"/>
                </a:solidFill>
              </a:rPr>
              <a:t>end</a:t>
            </a:r>
          </a:p>
          <a:p>
            <a:r>
              <a:rPr lang="de-CH" noProof="0" dirty="0" smtClean="0"/>
              <a:t>		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230122" y="1908973"/>
            <a:ext cx="2249052" cy="558778"/>
          </a:xfrm>
          <a:prstGeom prst="wedgeRoundRectCallout">
            <a:avLst>
              <a:gd name="adj1" fmla="val -82927"/>
              <a:gd name="adj2" fmla="val 196380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dirty="0" smtClean="0"/>
              <a:t>Zusicherung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Ausdrücke mit dem Allquantor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Ein Boole’scher Ausdruck: </a:t>
            </a:r>
          </a:p>
          <a:p>
            <a:pPr>
              <a:lnSpc>
                <a:spcPct val="90000"/>
              </a:lnSpc>
            </a:pP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s:</a:t>
            </a:r>
            <a:r>
              <a:rPr lang="de-CH" b="1" i="1" noProof="0" dirty="0" smtClean="0"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err="1" smtClean="0">
                <a:sym typeface="Symbol" pitchFamily="18" charset="2"/>
              </a:rPr>
              <a:t>s.eine_eigenschaft</a:t>
            </a:r>
            <a:endParaRPr lang="de-CH" i="1" noProof="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CH" i="1" noProof="0" dirty="0" smtClean="0">
                <a:sym typeface="Symbol" pitchFamily="18" charset="2"/>
              </a:rPr>
              <a:t>True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genau dann, wenn jedes Element von </a:t>
            </a:r>
            <a:r>
              <a:rPr lang="de-CH" i="1" noProof="0" dirty="0" smtClean="0">
                <a:sym typeface="Symbol" pitchFamily="18" charset="2"/>
              </a:rPr>
              <a:t>EINE_MENGE  </a:t>
            </a:r>
            <a:r>
              <a:rPr lang="de-CH" i="1" noProof="0" dirty="0" err="1" smtClean="0">
                <a:sym typeface="Symbol" pitchFamily="18" charset="2"/>
              </a:rPr>
              <a:t>eine_eigenschaft</a:t>
            </a:r>
            <a:r>
              <a:rPr lang="de-CH" i="1" noProof="0" dirty="0" smtClean="0">
                <a:sym typeface="Symbol" pitchFamily="18" charset="2"/>
              </a:rPr>
              <a:t> 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erfüllt.</a:t>
            </a:r>
          </a:p>
          <a:p>
            <a:pPr lvl="1" eaLnBrk="1" hangingPunct="1">
              <a:lnSpc>
                <a:spcPct val="90000"/>
              </a:lnSpc>
            </a:pPr>
            <a:endParaRPr lang="de-CH" noProof="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de-CH" noProof="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Beweise:</a:t>
            </a:r>
          </a:p>
          <a:p>
            <a:pPr lvl="1" eaLnBrk="1" hangingPunct="1">
              <a:lnSpc>
                <a:spcPct val="90000"/>
              </a:lnSpc>
            </a:pPr>
            <a:r>
              <a:rPr lang="de-CH" noProof="0" dirty="0" smtClean="0">
                <a:sym typeface="Symbol" pitchFamily="18" charset="2"/>
              </a:rPr>
              <a:t>True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Beweisen Sie, dass jedes Element von </a:t>
            </a:r>
            <a:r>
              <a:rPr lang="de-CH" i="1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Eigenschaft erfüllt. (Sie müssen also alle Elemente überprüfen.)</a:t>
            </a:r>
          </a:p>
          <a:p>
            <a:pPr lvl="1" eaLnBrk="1" hangingPunct="1">
              <a:lnSpc>
                <a:spcPct val="90000"/>
              </a:lnSpc>
            </a:pPr>
            <a:r>
              <a:rPr lang="de-CH" noProof="0" dirty="0" smtClean="0">
                <a:sym typeface="Symbol" pitchFamily="18" charset="2"/>
              </a:rPr>
              <a:t>False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: Finden Sie ein Element von </a:t>
            </a:r>
            <a:r>
              <a:rPr lang="de-CH" i="1" noProof="0" dirty="0" smtClean="0">
                <a:sym typeface="Symbol" pitchFamily="18" charset="2"/>
              </a:rPr>
              <a:t>EINE_MENGE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, welches die Eigenschaft nicht erfüllt.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Dualität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Die Verallgemeinerung des De Morgan’schen Gesetzes: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de-CH" b="1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</a:t>
            </a:r>
            <a:r>
              <a:rPr lang="de-CH" i="1" dirty="0" smtClean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) =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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) =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 </a:t>
            </a:r>
            <a:r>
              <a:rPr lang="de-CH" i="1" noProof="0" dirty="0" smtClean="0">
                <a:sym typeface="Symbol" pitchFamily="18" charset="2"/>
              </a:rPr>
              <a:t>s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 </a:t>
            </a:r>
            <a:r>
              <a:rPr lang="de-CH" b="1" noProof="0" dirty="0" smtClean="0">
                <a:solidFill>
                  <a:schemeClr val="accent2"/>
                </a:solidFill>
                <a:sym typeface="Symbol" pitchFamily="18" charset="2"/>
              </a:rPr>
              <a:t>not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noProof="0" dirty="0" smtClean="0">
                <a:sym typeface="Symbol" pitchFamily="18" charset="2"/>
              </a:rPr>
              <a:t>P</a:t>
            </a:r>
          </a:p>
          <a:p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Leere Mengen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$"/>
            </a:pP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sz="1800" i="1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dirty="0" err="1" smtClean="0">
                <a:sym typeface="Symbol" pitchFamily="18" charset="2"/>
              </a:rPr>
              <a:t>eine_eigenschaft</a:t>
            </a:r>
            <a:endParaRPr lang="de-CH" i="1" noProof="0" dirty="0" smtClean="0">
              <a:sym typeface="Symbol" pitchFamily="18" charset="2"/>
            </a:endParaRPr>
          </a:p>
          <a:p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Falls </a:t>
            </a:r>
            <a:r>
              <a:rPr lang="de-CH" i="1" dirty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leer ist: immer </a:t>
            </a:r>
            <a:r>
              <a:rPr lang="de-CH" noProof="0" dirty="0" smtClean="0">
                <a:solidFill>
                  <a:srgbClr val="A50021"/>
                </a:solidFill>
                <a:sym typeface="Symbol" pitchFamily="18" charset="2"/>
              </a:rPr>
              <a:t>False</a:t>
            </a:r>
          </a:p>
          <a:p>
            <a:endParaRPr lang="de-CH" b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&quot;"/>
            </a:pPr>
            <a:r>
              <a:rPr lang="de-CH" i="1" noProof="0" dirty="0" smtClean="0">
                <a:sym typeface="Symbol" pitchFamily="18" charset="2"/>
              </a:rPr>
              <a:t>s</a:t>
            </a:r>
            <a:r>
              <a:rPr lang="de-CH" sz="1800" i="1" noProof="0" dirty="0" smtClean="0">
                <a:sym typeface="Symbol" pitchFamily="18" charset="2"/>
              </a:rPr>
              <a:t> </a:t>
            </a:r>
            <a:r>
              <a:rPr lang="de-CH" noProof="0" dirty="0" smtClean="0">
                <a:sym typeface="Symbol" pitchFamily="18" charset="2"/>
              </a:rPr>
              <a:t>:</a:t>
            </a:r>
            <a:r>
              <a:rPr lang="de-CH" i="1" noProof="0" dirty="0" smtClean="0">
                <a:sym typeface="Symbol" pitchFamily="18" charset="2"/>
              </a:rPr>
              <a:t> </a:t>
            </a:r>
            <a:r>
              <a:rPr lang="de-CH" i="1" dirty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accent2"/>
                </a:solidFill>
                <a:sym typeface="Symbol" pitchFamily="18" charset="2"/>
              </a:rPr>
              <a:t>|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de-CH" i="1" dirty="0" err="1">
                <a:sym typeface="Symbol" pitchFamily="18" charset="2"/>
              </a:rPr>
              <a:t>eine_eigenschaft</a:t>
            </a:r>
            <a: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  <a:t/>
            </a:r>
            <a:br>
              <a:rPr lang="de-CH" i="1" noProof="0" dirty="0" smtClean="0">
                <a:solidFill>
                  <a:schemeClr val="accent2"/>
                </a:solidFill>
                <a:sym typeface="Symbol" pitchFamily="18" charset="2"/>
              </a:rPr>
            </a:br>
            <a:endParaRPr lang="de-CH" i="1" noProof="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 typeface="Symbol" pitchFamily="18" charset="2"/>
              <a:buNone/>
            </a:pPr>
            <a:r>
              <a:rPr lang="de-CH" noProof="0" dirty="0" smtClean="0">
                <a:sym typeface="Symbol" pitchFamily="18" charset="2"/>
              </a:rPr>
              <a:t>	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Falls </a:t>
            </a:r>
            <a:r>
              <a:rPr lang="de-CH" i="1" dirty="0">
                <a:sym typeface="Symbol" pitchFamily="18" charset="2"/>
              </a:rPr>
              <a:t>EINE_MENGE </a:t>
            </a:r>
            <a:r>
              <a:rPr lang="de-CH" noProof="0" dirty="0" smtClean="0">
                <a:solidFill>
                  <a:schemeClr val="tx1"/>
                </a:solidFill>
                <a:sym typeface="Symbol" pitchFamily="18" charset="2"/>
              </a:rPr>
              <a:t>leer ist: immer</a:t>
            </a:r>
            <a:r>
              <a:rPr lang="de-CH" noProof="0" dirty="0" smtClean="0">
                <a:solidFill>
                  <a:srgbClr val="A50021"/>
                </a:solidFill>
                <a:sym typeface="Symbol" pitchFamily="18" charset="2"/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Was wir heute gesehen haben: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141413"/>
            <a:ext cx="8623089" cy="5270500"/>
          </a:xfrm>
        </p:spPr>
        <p:txBody>
          <a:bodyPr/>
          <a:lstStyle/>
          <a:p>
            <a:pPr lvl="1"/>
            <a:r>
              <a:rPr lang="de-CH" noProof="0" dirty="0" smtClean="0"/>
              <a:t>Die Logik als Werkzeug des logischen Denkens</a:t>
            </a:r>
          </a:p>
          <a:p>
            <a:pPr lvl="1"/>
            <a:r>
              <a:rPr lang="de-CH" noProof="0" dirty="0" smtClean="0"/>
              <a:t>Boole’sche Operationen und ihre Wahrheitstabellen</a:t>
            </a:r>
          </a:p>
          <a:p>
            <a:pPr lvl="1"/>
            <a:r>
              <a:rPr lang="de-CH" noProof="0" dirty="0" smtClean="0"/>
              <a:t>Eigenschaften von Boole’schen Operatoren: Benutzen Sie keine Wahrheitstabellen!</a:t>
            </a:r>
          </a:p>
          <a:p>
            <a:pPr lvl="1"/>
            <a:r>
              <a:rPr lang="de-CH" noProof="0" dirty="0" smtClean="0"/>
              <a:t>Das Prädikatenkalkül: Logische Aussagen über Mengen</a:t>
            </a:r>
          </a:p>
          <a:p>
            <a:pPr lvl="1"/>
            <a:r>
              <a:rPr lang="de-CH" noProof="0" dirty="0" smtClean="0"/>
              <a:t>Semi-strikte Boole’sche Operatoren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Lesen Sie auf nächste Woche…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Kapitel 1 bis 6</a:t>
            </a:r>
          </a:p>
          <a:p>
            <a:endParaRPr lang="de-CH" dirty="0" smtClean="0"/>
          </a:p>
          <a:p>
            <a:r>
              <a:rPr lang="de-CH" dirty="0" smtClean="0"/>
              <a:t>Lesen Sie im Speziellen das Kapitel 5 (Logik), da wir nur kurz auf den in “</a:t>
            </a:r>
            <a:r>
              <a:rPr lang="de-CH" i="1" dirty="0" smtClean="0">
                <a:solidFill>
                  <a:srgbClr val="990000"/>
                </a:solidFill>
              </a:rPr>
              <a:t>Diskrete Mathematik </a:t>
            </a:r>
            <a:r>
              <a:rPr lang="de-CH" dirty="0" smtClean="0"/>
              <a:t>” behandelten Teil eigegangen </a:t>
            </a:r>
            <a:r>
              <a:rPr lang="de-CH" smtClean="0"/>
              <a:t>sind </a:t>
            </a:r>
            <a:r>
              <a:rPr lang="de-CH" smtClean="0"/>
              <a:t>und </a:t>
            </a:r>
            <a:r>
              <a:rPr lang="de-CH" dirty="0" smtClean="0"/>
              <a:t>uns auf die Anwendungen in der Programmierung konzentriert </a:t>
            </a:r>
            <a:r>
              <a:rPr lang="de-CH" dirty="0" smtClean="0"/>
              <a:t>haben.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Klasseninvarianten</a:t>
            </a:r>
            <a:endParaRPr lang="de-CH" noProof="0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774950"/>
          </a:xfrm>
        </p:spPr>
        <p:txBody>
          <a:bodyPr/>
          <a:lstStyle/>
          <a:p>
            <a:r>
              <a:rPr lang="de-CH" sz="2800" noProof="0" dirty="0" smtClean="0"/>
              <a:t>Die Invariante drückt Konsistenzbedingungen aus, die zwischen Abfragen in der Klasse erfüllt sein müssen.</a:t>
            </a:r>
          </a:p>
          <a:p>
            <a:endParaRPr lang="de-CH" noProof="0" dirty="0"/>
          </a:p>
        </p:txBody>
      </p:sp>
      <p:sp>
        <p:nvSpPr>
          <p:cNvPr id="3676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5561" y="2812473"/>
            <a:ext cx="8158677" cy="2462212"/>
          </a:xfrm>
          <a:prstGeom prst="rect">
            <a:avLst/>
          </a:prstGeom>
          <a:solidFill>
            <a:srgbClr val="99FF99">
              <a:alpha val="63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invariant</a:t>
            </a:r>
            <a:endParaRPr lang="en-US" sz="2800" b="1" dirty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en-US" sz="2800" dirty="0" err="1" smtClean="0">
                <a:solidFill>
                  <a:srgbClr val="3333FF"/>
                </a:solidFill>
                <a:latin typeface="Comic Sans MS" pitchFamily="66" charset="0"/>
              </a:rPr>
              <a:t>anzahl_positiv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count &gt; 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  <a:p>
            <a:r>
              <a:rPr lang="en-US" sz="2800" dirty="0" smtClean="0">
                <a:solidFill>
                  <a:srgbClr val="3333FF"/>
                </a:solidFill>
              </a:rPr>
              <a:t>	</a:t>
            </a:r>
            <a:r>
              <a:rPr lang="en-US" sz="2800" dirty="0" err="1" smtClean="0">
                <a:solidFill>
                  <a:srgbClr val="3333FF"/>
                </a:solidFill>
                <a:latin typeface="Comic Sans MS" pitchFamily="66" charset="0"/>
              </a:rPr>
              <a:t>definition_von_first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 first 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=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i_th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(1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  <a:endParaRPr lang="en-US" sz="2800" dirty="0">
              <a:solidFill>
                <a:srgbClr val="3333FF"/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rgbClr val="3333FF"/>
                </a:solidFill>
              </a:rPr>
              <a:t>	</a:t>
            </a:r>
            <a:r>
              <a:rPr lang="en-US" sz="2800" dirty="0" err="1" smtClean="0">
                <a:solidFill>
                  <a:srgbClr val="3333FF"/>
                </a:solidFill>
                <a:latin typeface="Comic Sans MS" pitchFamily="66" charset="0"/>
              </a:rPr>
              <a:t>definition_von_last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 last </a:t>
            </a:r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=</a:t>
            </a:r>
            <a:r>
              <a:rPr lang="en-US" sz="2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i_th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2800" i="1" dirty="0">
                <a:solidFill>
                  <a:srgbClr val="3333FF"/>
                </a:solidFill>
                <a:latin typeface="Comic Sans MS" pitchFamily="66" charset="0"/>
              </a:rPr>
              <a:t>count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Anwendungen von Verträgen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de-CH" noProof="0" dirty="0" smtClean="0"/>
              <a:t>Korrekte Software</a:t>
            </a:r>
          </a:p>
          <a:p>
            <a:pPr marL="457200" indent="-457200">
              <a:buAutoNum type="arabicPeriod"/>
            </a:pPr>
            <a:endParaRPr lang="de-CH" noProof="0" dirty="0" smtClean="0"/>
          </a:p>
          <a:p>
            <a:pPr marL="457200" indent="-457200">
              <a:buAutoNum type="arabicPeriod"/>
            </a:pPr>
            <a:r>
              <a:rPr lang="de-CH" noProof="0" dirty="0" smtClean="0"/>
              <a:t>Dokumentation der Software, im Speziellen Dokumentation der Programmierschnittstelle.</a:t>
            </a:r>
          </a:p>
          <a:p>
            <a:pPr marL="457200" indent="-457200">
              <a:buAutoNum type="arabicPeriod"/>
            </a:pPr>
            <a:endParaRPr lang="de-CH" noProof="0" dirty="0" smtClean="0"/>
          </a:p>
          <a:p>
            <a:pPr marL="457200" indent="-457200">
              <a:buAutoNum type="arabicPeriod"/>
            </a:pPr>
            <a:r>
              <a:rPr lang="de-CH" noProof="0" dirty="0" smtClean="0"/>
              <a:t>Testen &amp; Fehlerbeseitigung</a:t>
            </a:r>
          </a:p>
          <a:p>
            <a:pPr marL="457200" indent="-457200">
              <a:buAutoNum type="arabicPeriod"/>
            </a:pPr>
            <a:endParaRPr lang="de-CH" noProof="0" dirty="0" smtClean="0"/>
          </a:p>
          <a:p>
            <a:pPr marL="457200" indent="-457200"/>
            <a:r>
              <a:rPr lang="de-CH" noProof="0" dirty="0" smtClean="0"/>
              <a:t>(Später noch mehr!)</a:t>
            </a:r>
          </a:p>
          <a:p>
            <a:pPr marL="457200" indent="-457200"/>
            <a:endParaRPr lang="de-CH" noProof="0" dirty="0" smtClean="0"/>
          </a:p>
          <a:p>
            <a:r>
              <a:rPr lang="de-CH" noProof="0" dirty="0" smtClean="0"/>
              <a:t>Laufzeiteffekt: Einstellung im </a:t>
            </a:r>
            <a:r>
              <a:rPr lang="de-CH" dirty="0" smtClean="0"/>
              <a:t>C</a:t>
            </a:r>
            <a:r>
              <a:rPr lang="de-CH" noProof="0" dirty="0" err="1" smtClean="0"/>
              <a:t>ompiler</a:t>
            </a:r>
            <a:r>
              <a:rPr lang="de-CH" noProof="0" dirty="0" smtClean="0"/>
              <a:t> </a:t>
            </a:r>
            <a:endParaRPr lang="de-CH" noProof="0" dirty="0" smtClean="0"/>
          </a:p>
          <a:p>
            <a:r>
              <a:rPr lang="de-CH" noProof="0" dirty="0" smtClean="0"/>
              <a:t>(</a:t>
            </a:r>
            <a:r>
              <a:rPr lang="de-CH" noProof="0" dirty="0" smtClean="0"/>
              <a:t>siehe Projects -&gt; Settings in EiffelStudio)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Verträge in anderen Sprachen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noProof="0" dirty="0" smtClean="0"/>
          </a:p>
          <a:p>
            <a:r>
              <a:rPr lang="de-CH" noProof="0" dirty="0" smtClean="0"/>
              <a:t>Java: Java Modeling Language (JML), iContract etc.</a:t>
            </a:r>
          </a:p>
          <a:p>
            <a:endParaRPr lang="de-CH" noProof="0" dirty="0" smtClean="0"/>
          </a:p>
          <a:p>
            <a:r>
              <a:rPr lang="de-CH" noProof="0" dirty="0" smtClean="0"/>
              <a:t>C#: Spec# (Erweiterung durch Microsoft Research)</a:t>
            </a:r>
          </a:p>
          <a:p>
            <a:endParaRPr lang="de-CH" noProof="0" dirty="0" smtClean="0"/>
          </a:p>
          <a:p>
            <a:r>
              <a:rPr lang="de-CH" noProof="0" dirty="0" smtClean="0"/>
              <a:t>UML: Object Constraint Language</a:t>
            </a:r>
          </a:p>
          <a:p>
            <a:endParaRPr lang="de-CH" noProof="0" dirty="0" smtClean="0"/>
          </a:p>
          <a:p>
            <a:r>
              <a:rPr lang="de-CH" noProof="0" dirty="0" smtClean="0"/>
              <a:t>Python</a:t>
            </a:r>
          </a:p>
          <a:p>
            <a:endParaRPr lang="de-CH" noProof="0" dirty="0" smtClean="0"/>
          </a:p>
          <a:p>
            <a:r>
              <a:rPr lang="de-CH" noProof="0" dirty="0" smtClean="0"/>
              <a:t>C++: Nana</a:t>
            </a:r>
          </a:p>
          <a:p>
            <a:endParaRPr lang="de-CH" noProof="0" dirty="0" smtClean="0"/>
          </a:p>
          <a:p>
            <a:endParaRPr lang="de-CH" noProof="0" dirty="0" smtClean="0"/>
          </a:p>
          <a:p>
            <a:r>
              <a:rPr lang="de-CH" noProof="0" dirty="0" smtClean="0"/>
              <a:t>etc.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Logik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Programmieren heisst logisch denken.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Logik ist die Wissenschaft des logischen Denkens.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Wir benutzen Logik tagtäglich.</a:t>
            </a:r>
          </a:p>
          <a:p>
            <a:pPr lvl="1" indent="68263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A50021"/>
              </a:solidFill>
            </a:endParaRPr>
          </a:p>
          <a:p>
            <a:pPr lvl="1" indent="68263" eaLnBrk="1" hangingPunct="1">
              <a:buFont typeface="Wingdings" pitchFamily="2" charset="2"/>
              <a:buNone/>
            </a:pPr>
            <a:endParaRPr lang="de-CH" i="1" noProof="0" dirty="0" smtClean="0">
              <a:solidFill>
                <a:srgbClr val="A50021"/>
              </a:solidFill>
            </a:endParaRPr>
          </a:p>
          <a:p>
            <a:pPr lvl="1" indent="68263"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>“Sokrates ist ein Mensch.</a:t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>Alle Menschen sind sterblich. </a:t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/>
            </a:r>
            <a:br>
              <a:rPr lang="de-CH" i="1" noProof="0" dirty="0" smtClean="0">
                <a:solidFill>
                  <a:srgbClr val="A50021"/>
                </a:solidFill>
              </a:rPr>
            </a:br>
            <a:r>
              <a:rPr lang="de-CH" i="1" noProof="0" dirty="0" smtClean="0">
                <a:solidFill>
                  <a:srgbClr val="A50021"/>
                </a:solidFill>
              </a:rPr>
              <a:t>Daher muss Sokrates sterblich sein.”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/>
            </a:r>
            <a:br>
              <a:rPr lang="de-CH" i="1" noProof="0" dirty="0" smtClean="0">
                <a:solidFill>
                  <a:srgbClr val="A50021"/>
                </a:solidFill>
              </a:rPr>
            </a:br>
            <a:endParaRPr lang="de-CH" i="1" noProof="0" dirty="0" smtClean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i="1" noProof="0" dirty="0" smtClean="0">
                <a:solidFill>
                  <a:srgbClr val="A50021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Logisches Denken und Programmieren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58225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Logik ist die Grundlage von: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Mathematik: Beweise sind nur gültig, falls sie den Regeln der Logik genügen.</a:t>
            </a:r>
          </a:p>
          <a:p>
            <a:pPr lvl="1" eaLnBrk="1" hangingPunct="1"/>
            <a:r>
              <a:rPr lang="de-CH" noProof="0" dirty="0" smtClean="0">
                <a:solidFill>
                  <a:schemeClr val="tx1"/>
                </a:solidFill>
              </a:rPr>
              <a:t>Softwareentwicklung: </a:t>
            </a:r>
          </a:p>
          <a:p>
            <a:pPr lvl="2" eaLnBrk="1" hangingPunct="1">
              <a:lnSpc>
                <a:spcPct val="120000"/>
              </a:lnSpc>
            </a:pPr>
            <a:r>
              <a:rPr lang="de-CH" sz="2400" noProof="0" dirty="0" smtClean="0">
                <a:solidFill>
                  <a:schemeClr val="tx1"/>
                </a:solidFill>
              </a:rPr>
              <a:t>Bedingungen in Verträgen: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	“</a:t>
            </a:r>
            <a:r>
              <a:rPr lang="de-CH" sz="2400" i="1" noProof="0" dirty="0" smtClean="0"/>
              <a:t>x</a:t>
            </a:r>
            <a:r>
              <a:rPr lang="de-CH" sz="2400" noProof="0" dirty="0" smtClean="0">
                <a:solidFill>
                  <a:schemeClr val="tx1"/>
                </a:solidFill>
              </a:rPr>
              <a:t> darf nicht null sein, so dass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	wir         berechnen können.” </a:t>
            </a:r>
          </a:p>
          <a:p>
            <a:pPr lvl="2" eaLnBrk="1" hangingPunct="1"/>
            <a:endParaRPr lang="de-CH" sz="2400" noProof="0" dirty="0" smtClean="0">
              <a:solidFill>
                <a:schemeClr val="tx1"/>
              </a:solidFill>
            </a:endParaRPr>
          </a:p>
          <a:p>
            <a:pPr lvl="2" eaLnBrk="1" hangingPunct="1"/>
            <a:r>
              <a:rPr lang="de-CH" sz="2400" noProof="0" dirty="0" smtClean="0">
                <a:solidFill>
                  <a:schemeClr val="tx1"/>
                </a:solidFill>
              </a:rPr>
              <a:t>Bedingungen in Programmen:</a:t>
            </a:r>
            <a:br>
              <a:rPr lang="de-CH" sz="2400" noProof="0" dirty="0" smtClean="0">
                <a:solidFill>
                  <a:schemeClr val="tx1"/>
                </a:solidFill>
              </a:rPr>
            </a:br>
            <a:r>
              <a:rPr lang="de-CH" sz="2400" noProof="0" dirty="0" smtClean="0">
                <a:solidFill>
                  <a:schemeClr val="tx1"/>
                </a:solidFill>
              </a:rPr>
              <a:t>“Falls </a:t>
            </a:r>
            <a:r>
              <a:rPr lang="de-CH" i="1" noProof="0" dirty="0" smtClean="0"/>
              <a:t>i</a:t>
            </a:r>
            <a:r>
              <a:rPr lang="de-CH" sz="2400" noProof="0" dirty="0" smtClean="0">
                <a:solidFill>
                  <a:schemeClr val="tx1"/>
                </a:solidFill>
              </a:rPr>
              <a:t> positiv ist, führe diese Instruktion aus.” (Mehr dazu in einer späteren Lektion)</a:t>
            </a:r>
          </a:p>
        </p:txBody>
      </p:sp>
      <p:graphicFrame>
        <p:nvGraphicFramePr>
          <p:cNvPr id="102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34717" y="3879619"/>
          <a:ext cx="620519" cy="523993"/>
        </p:xfrm>
        <a:graphic>
          <a:graphicData uri="http://schemas.openxmlformats.org/presentationml/2006/ole">
            <p:oleObj spid="_x0000_s1048" name="Equazione" r:id="rId4" imgW="571252" imgH="4823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1674</Words>
  <Application>Microsoft Office PowerPoint</Application>
  <PresentationFormat>Bildschirmpräsentation (4:3)</PresentationFormat>
  <Paragraphs>486</Paragraphs>
  <Slides>44</Slides>
  <Notes>44</Notes>
  <HiddenSlides>1</HiddenSlides>
  <MMClips>0</MMClips>
  <ScaleCrop>false</ScaleCrop>
  <HeadingPairs>
    <vt:vector size="6" baseType="variant"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8" baseType="lpstr">
      <vt:lpstr>NORMAL</vt:lpstr>
      <vt:lpstr>MINIMAL</vt:lpstr>
      <vt:lpstr>TITLE</vt:lpstr>
      <vt:lpstr>Equazione</vt:lpstr>
      <vt:lpstr>Einführung in die Programmierung   Prof. Dr.   Bertrand Meyer</vt:lpstr>
      <vt:lpstr>Erinnerung: Verträge</vt:lpstr>
      <vt:lpstr>Verträge</vt:lpstr>
      <vt:lpstr>Verträge</vt:lpstr>
      <vt:lpstr>Klasseninvarianten</vt:lpstr>
      <vt:lpstr>Anwendungen von Verträgen</vt:lpstr>
      <vt:lpstr>Verträge in anderen Sprachen</vt:lpstr>
      <vt:lpstr>Logik</vt:lpstr>
      <vt:lpstr>Logisches Denken und Programmieren</vt:lpstr>
      <vt:lpstr>Boole’sche Ausdrücke</vt:lpstr>
      <vt:lpstr>Beispiele</vt:lpstr>
      <vt:lpstr>Die Negation (not)</vt:lpstr>
      <vt:lpstr>Die Disjunktion (or)</vt:lpstr>
      <vt:lpstr>Die Konjunktion (and)</vt:lpstr>
      <vt:lpstr>Komplexere Ausdrücke</vt:lpstr>
      <vt:lpstr>Belegungen und Wahrheitstabellen</vt:lpstr>
      <vt:lpstr>Wahrheitstabelle für die Grundoperationen</vt:lpstr>
      <vt:lpstr>Tautologien</vt:lpstr>
      <vt:lpstr>Widersprüche und Erfüllbarkeit</vt:lpstr>
      <vt:lpstr>Äquivalenz (=)</vt:lpstr>
      <vt:lpstr>De Morgan’sche Gesetze</vt:lpstr>
      <vt:lpstr>Syntaxkonvention und Vorrangregeln</vt:lpstr>
      <vt:lpstr>Die Implikation (implies)</vt:lpstr>
      <vt:lpstr>Implikationen in natürlichen Sprachen</vt:lpstr>
      <vt:lpstr>Ein häufiges Missverständnis über Implikationen</vt:lpstr>
      <vt:lpstr>Die Umkehrung der Implikation (1)</vt:lpstr>
      <vt:lpstr>Die Umkehrung der Implikation (2)</vt:lpstr>
      <vt:lpstr>Implikation</vt:lpstr>
      <vt:lpstr>Semi-strikte Boole’sche Operatoren (1)</vt:lpstr>
      <vt:lpstr>Semi-strikte Boole’sche Operatoren (2)</vt:lpstr>
      <vt:lpstr>Semi-strikte Boole’sche Operatoren (3)</vt:lpstr>
      <vt:lpstr>Semi-strikte Operatoren (and then, or else)</vt:lpstr>
      <vt:lpstr>Normale vs. Semi-strikte Boole’sche Operatoren</vt:lpstr>
      <vt:lpstr>Semi-strikte Implikation</vt:lpstr>
      <vt:lpstr>Eiffel-Notation für Boole’sche Operatoren</vt:lpstr>
      <vt:lpstr>Aussagen- und Prädikatenkalkül</vt:lpstr>
      <vt:lpstr>Ein allgemeineres or</vt:lpstr>
      <vt:lpstr>Ein allgemeineres and</vt:lpstr>
      <vt:lpstr>Ausdrücke mit dem Existenzquantor</vt:lpstr>
      <vt:lpstr>Ausdrücke mit dem Allquantor</vt:lpstr>
      <vt:lpstr>Dualität </vt:lpstr>
      <vt:lpstr>Leere Mengen</vt:lpstr>
      <vt:lpstr>Was wir heute gesehen haben:</vt:lpstr>
      <vt:lpstr>Lesen Sie auf nächste Woche…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Isabelle</cp:lastModifiedBy>
  <cp:revision>1810</cp:revision>
  <dcterms:created xsi:type="dcterms:W3CDTF">2012-09-26T13:10:50Z</dcterms:created>
  <dcterms:modified xsi:type="dcterms:W3CDTF">2013-09-26T16:26:32Z</dcterms:modified>
</cp:coreProperties>
</file>