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38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9.xml" ContentType="application/vnd.openxmlformats-officedocument.presentationml.tags+xml"/>
  <Override PartName="/ppt/notesSlides/notesSlide29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  <p:sldMasterId id="2147483826" r:id="rId4"/>
    <p:sldMasterId id="2147483842" r:id="rId5"/>
    <p:sldMasterId id="2147483860" r:id="rId6"/>
  </p:sldMasterIdLst>
  <p:notesMasterIdLst>
    <p:notesMasterId r:id="rId41"/>
  </p:notesMasterIdLst>
  <p:handoutMasterIdLst>
    <p:handoutMasterId r:id="rId42"/>
  </p:handoutMasterIdLst>
  <p:sldIdLst>
    <p:sldId id="600" r:id="rId7"/>
    <p:sldId id="602" r:id="rId8"/>
    <p:sldId id="603" r:id="rId9"/>
    <p:sldId id="604" r:id="rId10"/>
    <p:sldId id="605" r:id="rId11"/>
    <p:sldId id="606" r:id="rId12"/>
    <p:sldId id="607" r:id="rId13"/>
    <p:sldId id="608" r:id="rId14"/>
    <p:sldId id="609" r:id="rId15"/>
    <p:sldId id="636" r:id="rId16"/>
    <p:sldId id="611" r:id="rId17"/>
    <p:sldId id="649" r:id="rId18"/>
    <p:sldId id="638" r:id="rId19"/>
    <p:sldId id="633" r:id="rId20"/>
    <p:sldId id="634" r:id="rId21"/>
    <p:sldId id="635" r:id="rId22"/>
    <p:sldId id="618" r:id="rId23"/>
    <p:sldId id="619" r:id="rId24"/>
    <p:sldId id="620" r:id="rId25"/>
    <p:sldId id="641" r:id="rId26"/>
    <p:sldId id="624" r:id="rId27"/>
    <p:sldId id="644" r:id="rId28"/>
    <p:sldId id="650" r:id="rId29"/>
    <p:sldId id="639" r:id="rId30"/>
    <p:sldId id="651" r:id="rId31"/>
    <p:sldId id="640" r:id="rId32"/>
    <p:sldId id="642" r:id="rId33"/>
    <p:sldId id="627" r:id="rId34"/>
    <p:sldId id="630" r:id="rId35"/>
    <p:sldId id="628" r:id="rId36"/>
    <p:sldId id="629" r:id="rId37"/>
    <p:sldId id="648" r:id="rId38"/>
    <p:sldId id="632" r:id="rId39"/>
    <p:sldId id="647" r:id="rId40"/>
  </p:sldIdLst>
  <p:sldSz cx="9144000" cy="6858000" type="screen4x3"/>
  <p:notesSz cx="7315200" cy="9601200"/>
  <p:custDataLst>
    <p:tags r:id="rId4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33FF"/>
    <a:srgbClr val="009900"/>
    <a:srgbClr val="99FF99"/>
    <a:srgbClr val="FF9900"/>
    <a:srgbClr val="FFCC99"/>
    <a:srgbClr val="FFCCCC"/>
    <a:srgbClr val="FF9966"/>
    <a:srgbClr val="00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5329" autoAdjust="0"/>
  </p:normalViewPr>
  <p:slideViewPr>
    <p:cSldViewPr snapToGrid="0">
      <p:cViewPr varScale="1">
        <p:scale>
          <a:sx n="130" d="100"/>
          <a:sy n="130" d="100"/>
        </p:scale>
        <p:origin x="-11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7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-3480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handoutMaster" Target="handoutMasters/handoutMaster1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ags" Target="tags/tag1.xml"/><Relationship Id="rId48" Type="http://schemas.openxmlformats.org/officeDocument/2006/relationships/tableStyles" Target="tableStyle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0" Type="http://schemas.openxmlformats.org/officeDocument/2006/relationships/slide" Target="slides/slide14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1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6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C45FE-80C4-436F-BE39-3336570B2656}" type="slidenum">
              <a:rPr lang="en-US"/>
              <a:pPr/>
              <a:t>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39D3B4-E2B9-4CBA-BA28-4D9E4D11E05E}" type="slidenum">
              <a:rPr lang="en-US"/>
              <a:pPr/>
              <a:t>11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ECC15-D5AE-4AD9-8AB6-DCC80A1970A7}" type="slidenum">
              <a:rPr lang="en-US"/>
              <a:pPr/>
              <a:t>14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298F5-4427-413E-A176-45B8F0A13E44}" type="slidenum">
              <a:rPr lang="en-US"/>
              <a:pPr/>
              <a:t>15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C4F3B-A0DD-4572-A938-4E73BD1BAA55}" type="slidenum">
              <a:rPr lang="en-US"/>
              <a:pPr/>
              <a:t>16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C30D7-0300-43EB-B790-09F9B385D012}" type="slidenum">
              <a:rPr lang="en-US"/>
              <a:pPr/>
              <a:t>17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8983D-9C14-45B5-A4D4-5B5159CA9D57}" type="slidenum">
              <a:rPr lang="en-US"/>
              <a:pPr/>
              <a:t>18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0B939-6706-4683-84E1-EF2F494F0D81}" type="slidenum">
              <a:rPr lang="en-US"/>
              <a:pPr/>
              <a:t>19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9229F-3516-4DE9-A7CE-E6268EAE9E8A}" type="slidenum">
              <a:rPr lang="de-CH" smtClean="0">
                <a:solidFill>
                  <a:prstClr val="black"/>
                </a:solidFill>
              </a:rPr>
              <a:pPr/>
              <a:t>20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1" y="4561399"/>
            <a:ext cx="5852160" cy="4319829"/>
          </a:xfrm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5F6E4-28B5-47F9-AEF3-D8808B2C20DD}" type="slidenum">
              <a:rPr lang="en-US"/>
              <a:pPr/>
              <a:t>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84E6E-14A6-4F0E-9A39-D3A744CE387E}" type="slidenum">
              <a:rPr lang="en-US"/>
              <a:pPr/>
              <a:t>21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850DA-9FCC-4E3B-A4F9-E621AC14E47E}" type="slidenum">
              <a:rPr lang="en-US"/>
              <a:pPr/>
              <a:t>22</a:t>
            </a:fld>
            <a:endParaRPr lang="en-US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1" y="4561399"/>
            <a:ext cx="5852160" cy="431982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9229F-3516-4DE9-A7CE-E6268EAE9E8A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1" y="4561399"/>
            <a:ext cx="5852160" cy="431982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1909F-2763-4725-A006-492CC80DF54F}" type="slidenum">
              <a:rPr lang="en-US"/>
              <a:pPr/>
              <a:t>25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E8C80-66A7-433E-8A27-1FAB50B4FA44}" type="slidenum">
              <a:rPr lang="en-US"/>
              <a:pPr/>
              <a:t>27</a:t>
            </a:fld>
            <a:endParaRPr lang="en-U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1" y="4561399"/>
            <a:ext cx="5852160" cy="431982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693A9-36C2-46D3-B971-B4356E9CD709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A3237-AD52-4481-B911-CD018E47F353}" type="slidenum">
              <a:rPr lang="en-US"/>
              <a:pPr/>
              <a:t>29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47DD3-F4DB-4FD5-A3A3-7A5A8F70907C}" type="slidenum">
              <a:rPr lang="en-US"/>
              <a:pPr/>
              <a:t>30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958AD-EDEB-43CF-8B3D-98ED744A805A}" type="slidenum">
              <a:rPr lang="en-US"/>
              <a:pPr/>
              <a:t>31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141E2-278A-4639-B494-6A76FA854891}" type="slidenum">
              <a:rPr lang="en-US"/>
              <a:pPr/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F788C-32AF-4815-B81C-C2A12E105BCB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F0BCB-4901-4365-A069-0E2A6A86D7B5}" type="slidenum">
              <a:rPr lang="en-US"/>
              <a:pPr/>
              <a:t>33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49920-7A1C-4EEE-9CF0-8DC068A3AA77}" type="slidenum">
              <a:rPr lang="en-US"/>
              <a:pPr/>
              <a:t>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758A0-A723-4224-A52E-9F21E753E732}" type="slidenum">
              <a:rPr lang="en-US"/>
              <a:pPr/>
              <a:t>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84637-0F1C-4822-8B6E-61419B7C8A55}" type="slidenum">
              <a:rPr lang="en-US"/>
              <a:pPr/>
              <a:t>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416BB-5CA1-4362-959F-9597C0E5CC1C}" type="slidenum">
              <a:rPr lang="en-US"/>
              <a:pPr/>
              <a:t>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dirty="0" smtClean="0"/>
              <a:t>Vereinfachung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1909F-2763-4725-A006-492CC80DF54F}" type="slidenum">
              <a:rPr lang="en-US"/>
              <a:pPr/>
              <a:t>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342B2-63AB-4DCD-B321-715208B60275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268413"/>
            <a:ext cx="4137025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D28B793-CDE4-4FCB-817D-623FF8B77B9E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FF36E633-28CF-4D62-ACF0-1191B62216C6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B65DD8F6-D24E-4DF1-84B0-002814DDB2C0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2464A84-E4F9-4EE3-B6F1-D7E384E58E44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D28B793-CDE4-4FCB-817D-623FF8B77B9E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FF36E633-28CF-4D62-ACF0-1191B62216C6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B65DD8F6-D24E-4DF1-84B0-002814DDB2C0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Intro. to Programming, lecture 4: the interfaces of a class   </a:t>
            </a:r>
            <a:fld id="{22464A84-E4F9-4EE3-B6F1-D7E384E58E44}" type="slidenum">
              <a:rPr lang="en-US" sz="1000">
                <a:solidFill>
                  <a:srgbClr val="000000"/>
                </a:solidFill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solidFill>
                <a:srgbClr val="000000"/>
              </a:solidFill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1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1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3.xml"/><Relationship Id="rId16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784382" y="122239"/>
            <a:ext cx="208014" cy="232485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  <p:sldLayoutId id="2147483877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notesSlide" Target="../notesSlides/notesSlide19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slideLayout" Target="../slideLayouts/slideLayout5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notesSlide" Target="../notesSlides/notesSlide22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Layout" Target="../slideLayouts/slideLayout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10" Type="http://schemas.openxmlformats.org/officeDocument/2006/relationships/notesSlide" Target="../notesSlides/notesSlide30.xml"/><Relationship Id="rId4" Type="http://schemas.openxmlformats.org/officeDocument/2006/relationships/tags" Target="../tags/tag43.xml"/><Relationship Id="rId9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smtClean="0">
                <a:latin typeface="Comic Sans MS" pitchFamily="66" charset="0"/>
              </a:rPr>
              <a:t>Prof. Dr. Bertrand Meyer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smtClean="0">
                <a:solidFill>
                  <a:srgbClr val="3E609E"/>
                </a:solidFill>
                <a:latin typeface="Verdana" pitchFamily="34" charset="0"/>
              </a:rPr>
              <a:t>Lektion 9: Abstraktion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42617" y="3286125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>
              <a:solidFill>
                <a:srgbClr val="333399"/>
              </a:solidFill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Das Prinzip des einheitlichen Zugriffs*</a:t>
            </a:r>
            <a:endParaRPr lang="de-CH" sz="2800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" y="1151466"/>
            <a:ext cx="8229600" cy="272626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/>
            <a:r>
              <a:rPr lang="de-CH" sz="4000" dirty="0" smtClean="0">
                <a:cs typeface="Arial" charset="0"/>
              </a:rPr>
              <a:t>Dem Kunden ist es egal, ob Sie </a:t>
            </a:r>
          </a:p>
          <a:p>
            <a:pPr algn="ctr"/>
            <a:r>
              <a:rPr lang="de-CH" sz="4000" dirty="0" smtClean="0">
                <a:cs typeface="Arial" charset="0"/>
              </a:rPr>
              <a:t>etwas berechnen oder </a:t>
            </a:r>
          </a:p>
          <a:p>
            <a:pPr algn="ctr"/>
            <a:r>
              <a:rPr lang="de-CH" sz="4000" dirty="0" smtClean="0">
                <a:cs typeface="Arial" charset="0"/>
              </a:rPr>
              <a:t>im Speicher nachschauen</a:t>
            </a:r>
            <a:endParaRPr lang="de-CH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4978400" y="5943600"/>
            <a:ext cx="416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*</a:t>
            </a:r>
            <a:r>
              <a:rPr lang="de-CH" i="1" dirty="0" smtClean="0"/>
              <a:t>Uniform </a:t>
            </a:r>
            <a:r>
              <a:rPr lang="de-CH" i="1" dirty="0" err="1" smtClean="0"/>
              <a:t>access</a:t>
            </a:r>
            <a:r>
              <a:rPr lang="de-CH" i="1" dirty="0" smtClean="0"/>
              <a:t> </a:t>
            </a:r>
            <a:r>
              <a:rPr lang="de-CH" i="1" dirty="0" err="1" smtClean="0"/>
              <a:t>principle</a:t>
            </a:r>
            <a:endParaRPr lang="de-CH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258791" y="115888"/>
            <a:ext cx="8241742" cy="453455"/>
          </a:xfrm>
        </p:spPr>
        <p:txBody>
          <a:bodyPr/>
          <a:lstStyle/>
          <a:p>
            <a:pPr eaLnBrk="1" hangingPunct="1"/>
            <a:r>
              <a:rPr lang="de-CH" smtClean="0"/>
              <a:t>Das Prinzip des einheitlichen Zugriffs: Beispiel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8160" y="878114"/>
            <a:ext cx="8897006" cy="499925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de-CH" sz="2100" i="1" dirty="0" err="1" smtClean="0">
                <a:solidFill>
                  <a:srgbClr val="3333FF"/>
                </a:solidFill>
              </a:rPr>
              <a:t>saldo</a:t>
            </a:r>
            <a:r>
              <a:rPr lang="de-CH" sz="2100" i="1" dirty="0" smtClean="0">
                <a:solidFill>
                  <a:srgbClr val="3333FF"/>
                </a:solidFill>
              </a:rPr>
              <a:t> </a:t>
            </a:r>
            <a:r>
              <a:rPr lang="de-CH" sz="2100" dirty="0" smtClean="0">
                <a:solidFill>
                  <a:srgbClr val="3333FF"/>
                </a:solidFill>
              </a:rPr>
              <a:t>= </a:t>
            </a:r>
            <a:r>
              <a:rPr lang="de-CH" sz="2100" i="1" dirty="0" err="1" smtClean="0">
                <a:solidFill>
                  <a:srgbClr val="3333FF"/>
                </a:solidFill>
              </a:rPr>
              <a:t>liste_der_einzahlungen</a:t>
            </a:r>
            <a:r>
              <a:rPr lang="de-CH" sz="4000" dirty="0" err="1" smtClean="0">
                <a:solidFill>
                  <a:srgbClr val="3333FF"/>
                </a:solidFill>
              </a:rPr>
              <a:t>.</a:t>
            </a:r>
            <a:r>
              <a:rPr lang="de-CH" sz="2100" i="1" dirty="0" err="1" smtClean="0">
                <a:solidFill>
                  <a:srgbClr val="3333FF"/>
                </a:solidFill>
              </a:rPr>
              <a:t>total</a:t>
            </a:r>
            <a:r>
              <a:rPr lang="de-CH" sz="2100" dirty="0" smtClean="0">
                <a:solidFill>
                  <a:srgbClr val="3333FF"/>
                </a:solidFill>
              </a:rPr>
              <a:t> – </a:t>
            </a:r>
            <a:r>
              <a:rPr lang="en-US" sz="2100" i="1" dirty="0" err="1">
                <a:solidFill>
                  <a:srgbClr val="3333FF"/>
                </a:solidFill>
              </a:rPr>
              <a:t>liste_der_abhebungen</a:t>
            </a:r>
            <a:r>
              <a:rPr lang="de-CH" sz="4000" dirty="0" smtClean="0">
                <a:solidFill>
                  <a:srgbClr val="3333FF"/>
                </a:solidFill>
              </a:rPr>
              <a:t>.</a:t>
            </a:r>
            <a:r>
              <a:rPr lang="de-CH" sz="2100" i="1" dirty="0" smtClean="0">
                <a:solidFill>
                  <a:srgbClr val="3333FF"/>
                </a:solidFill>
              </a:rPr>
              <a:t>total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736611" y="4980220"/>
            <a:ext cx="7687733" cy="1543050"/>
          </a:xfrm>
          <a:prstGeom prst="roundRect">
            <a:avLst/>
          </a:prstGeom>
          <a:solidFill>
            <a:srgbClr val="99FF99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Ein Aufruf wie z.B.</a:t>
            </a:r>
            <a:r>
              <a:rPr lang="de-CH" kern="0" dirty="0" smtClean="0">
                <a:latin typeface="+mn-lt"/>
              </a:rPr>
              <a:t>  </a:t>
            </a:r>
            <a:r>
              <a:rPr kumimoji="0" lang="de-CH" sz="2400" b="0" i="1" u="none" strike="noStrike" kern="0" cap="none" spc="0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ihr_konto</a:t>
            </a:r>
            <a:r>
              <a:rPr kumimoji="0" lang="de-CH" sz="4400" b="0" i="1" u="none" strike="noStrike" kern="0" cap="none" spc="0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.</a:t>
            </a:r>
            <a:r>
              <a:rPr kumimoji="0" lang="de-CH" sz="2400" b="0" i="1" u="none" strike="noStrike" kern="0" cap="none" spc="0" normalizeH="0" baseline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saldo</a:t>
            </a:r>
            <a:endParaRPr kumimoji="0" lang="de-CH" sz="2400" b="0" i="1" u="none" strike="noStrike" kern="0" cap="none" spc="0" normalizeH="0" baseline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kern="0" dirty="0" smtClean="0">
                <a:latin typeface="+mn-lt"/>
              </a:rPr>
              <a:t>k</a:t>
            </a: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önnte ein Attribut oder </a:t>
            </a:r>
            <a:r>
              <a:rPr lang="de-CH" kern="0" dirty="0" smtClean="0">
                <a:latin typeface="+mn-lt"/>
              </a:rPr>
              <a:t>eine Funktion benutzen</a:t>
            </a:r>
            <a:endParaRPr kumimoji="0" lang="de-CH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	</a:t>
            </a:r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123060" y="1832256"/>
            <a:ext cx="73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A1)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9" name="AutoShape 17"/>
          <p:cNvSpPr>
            <a:spLocks noChangeArrowheads="1"/>
          </p:cNvSpPr>
          <p:nvPr/>
        </p:nvSpPr>
        <p:spPr bwMode="auto">
          <a:xfrm>
            <a:off x="4678788" y="1701068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254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>
            <a:off x="5831313" y="1701068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254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AutoShape 20"/>
          <p:cNvSpPr>
            <a:spLocks noChangeArrowheads="1"/>
          </p:cNvSpPr>
          <p:nvPr/>
        </p:nvSpPr>
        <p:spPr bwMode="auto">
          <a:xfrm>
            <a:off x="6983838" y="1701068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254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AutoShape 21"/>
          <p:cNvSpPr>
            <a:spLocks noChangeArrowheads="1"/>
          </p:cNvSpPr>
          <p:nvPr/>
        </p:nvSpPr>
        <p:spPr bwMode="auto">
          <a:xfrm>
            <a:off x="8134775" y="1701068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254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24"/>
          <p:cNvSpPr>
            <a:spLocks noChangeShapeType="1"/>
          </p:cNvSpPr>
          <p:nvPr/>
        </p:nvSpPr>
        <p:spPr bwMode="auto">
          <a:xfrm>
            <a:off x="4031088" y="183549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25"/>
          <p:cNvSpPr>
            <a:spLocks noChangeShapeType="1"/>
          </p:cNvSpPr>
          <p:nvPr/>
        </p:nvSpPr>
        <p:spPr bwMode="auto">
          <a:xfrm>
            <a:off x="5399513" y="188045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6550450" y="188045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7702975" y="188045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545722" y="1695789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675584" y="1695789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3</a:t>
            </a:r>
            <a:r>
              <a:rPr lang="en-US" sz="1800" dirty="0" smtClean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810701" y="1695789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98370" y="1695789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1000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1" name="AutoShape 18"/>
          <p:cNvSpPr>
            <a:spLocks noChangeArrowheads="1"/>
          </p:cNvSpPr>
          <p:nvPr/>
        </p:nvSpPr>
        <p:spPr bwMode="auto">
          <a:xfrm>
            <a:off x="4678789" y="222658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762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AutoShape 22"/>
          <p:cNvSpPr>
            <a:spLocks noChangeArrowheads="1"/>
          </p:cNvSpPr>
          <p:nvPr/>
        </p:nvSpPr>
        <p:spPr bwMode="auto">
          <a:xfrm>
            <a:off x="5831314" y="222658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762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AutoShape 23"/>
          <p:cNvSpPr>
            <a:spLocks noChangeArrowheads="1"/>
          </p:cNvSpPr>
          <p:nvPr/>
        </p:nvSpPr>
        <p:spPr bwMode="auto">
          <a:xfrm>
            <a:off x="6983839" y="2226585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762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26"/>
          <p:cNvSpPr>
            <a:spLocks noChangeShapeType="1"/>
          </p:cNvSpPr>
          <p:nvPr/>
        </p:nvSpPr>
        <p:spPr bwMode="auto">
          <a:xfrm>
            <a:off x="5399514" y="240597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28"/>
          <p:cNvSpPr>
            <a:spLocks noChangeShapeType="1"/>
          </p:cNvSpPr>
          <p:nvPr/>
        </p:nvSpPr>
        <p:spPr bwMode="auto">
          <a:xfrm>
            <a:off x="6550451" y="240597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Line 30"/>
          <p:cNvSpPr>
            <a:spLocks noChangeShapeType="1"/>
          </p:cNvSpPr>
          <p:nvPr/>
        </p:nvSpPr>
        <p:spPr bwMode="auto">
          <a:xfrm>
            <a:off x="4031089" y="2405972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545724" y="2221306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800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654566" y="2221306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100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842236" y="2221306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100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0" name="Text Box 16"/>
          <p:cNvSpPr txBox="1">
            <a:spLocks noChangeArrowheads="1"/>
          </p:cNvSpPr>
          <p:nvPr/>
        </p:nvSpPr>
        <p:spPr bwMode="auto">
          <a:xfrm>
            <a:off x="168160" y="3676031"/>
            <a:ext cx="6306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>
            <a:no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A2)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1" name="AutoShape 17"/>
          <p:cNvSpPr>
            <a:spLocks noChangeArrowheads="1"/>
          </p:cNvSpPr>
          <p:nvPr/>
        </p:nvSpPr>
        <p:spPr bwMode="auto">
          <a:xfrm>
            <a:off x="4778632" y="3244306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254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AutoShape 18"/>
          <p:cNvSpPr>
            <a:spLocks noChangeArrowheads="1"/>
          </p:cNvSpPr>
          <p:nvPr/>
        </p:nvSpPr>
        <p:spPr bwMode="auto">
          <a:xfrm>
            <a:off x="4778632" y="3769822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762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AutoShape 19"/>
          <p:cNvSpPr>
            <a:spLocks noChangeArrowheads="1"/>
          </p:cNvSpPr>
          <p:nvPr/>
        </p:nvSpPr>
        <p:spPr bwMode="auto">
          <a:xfrm>
            <a:off x="5931157" y="3244306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254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AutoShape 20"/>
          <p:cNvSpPr>
            <a:spLocks noChangeArrowheads="1"/>
          </p:cNvSpPr>
          <p:nvPr/>
        </p:nvSpPr>
        <p:spPr bwMode="auto">
          <a:xfrm>
            <a:off x="7083682" y="3244306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254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AutoShape 21"/>
          <p:cNvSpPr>
            <a:spLocks noChangeArrowheads="1"/>
          </p:cNvSpPr>
          <p:nvPr/>
        </p:nvSpPr>
        <p:spPr bwMode="auto">
          <a:xfrm>
            <a:off x="8234619" y="3244306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254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AutoShape 22"/>
          <p:cNvSpPr>
            <a:spLocks noChangeArrowheads="1"/>
          </p:cNvSpPr>
          <p:nvPr/>
        </p:nvSpPr>
        <p:spPr bwMode="auto">
          <a:xfrm>
            <a:off x="5931157" y="3769822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762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AutoShape 23"/>
          <p:cNvSpPr>
            <a:spLocks noChangeArrowheads="1"/>
          </p:cNvSpPr>
          <p:nvPr/>
        </p:nvSpPr>
        <p:spPr bwMode="auto">
          <a:xfrm>
            <a:off x="7083682" y="3769822"/>
            <a:ext cx="720725" cy="35877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76200" dist="635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24"/>
          <p:cNvSpPr>
            <a:spLocks noChangeShapeType="1"/>
          </p:cNvSpPr>
          <p:nvPr/>
        </p:nvSpPr>
        <p:spPr bwMode="auto">
          <a:xfrm>
            <a:off x="4130932" y="337872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/>
        </p:nvSpPr>
        <p:spPr bwMode="auto">
          <a:xfrm>
            <a:off x="5499357" y="342369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" name="Line 26"/>
          <p:cNvSpPr>
            <a:spLocks noChangeShapeType="1"/>
          </p:cNvSpPr>
          <p:nvPr/>
        </p:nvSpPr>
        <p:spPr bwMode="auto">
          <a:xfrm>
            <a:off x="5499357" y="3949209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" name="Line 27"/>
          <p:cNvSpPr>
            <a:spLocks noChangeShapeType="1"/>
          </p:cNvSpPr>
          <p:nvPr/>
        </p:nvSpPr>
        <p:spPr bwMode="auto">
          <a:xfrm>
            <a:off x="6650294" y="342369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28"/>
          <p:cNvSpPr>
            <a:spLocks noChangeShapeType="1"/>
          </p:cNvSpPr>
          <p:nvPr/>
        </p:nvSpPr>
        <p:spPr bwMode="auto">
          <a:xfrm>
            <a:off x="6650294" y="3949209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" name="Line 29"/>
          <p:cNvSpPr>
            <a:spLocks noChangeShapeType="1"/>
          </p:cNvSpPr>
          <p:nvPr/>
        </p:nvSpPr>
        <p:spPr bwMode="auto">
          <a:xfrm>
            <a:off x="7802819" y="342369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" name="Line 30"/>
          <p:cNvSpPr>
            <a:spLocks noChangeShapeType="1"/>
          </p:cNvSpPr>
          <p:nvPr/>
        </p:nvSpPr>
        <p:spPr bwMode="auto">
          <a:xfrm>
            <a:off x="4130932" y="394920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4645566" y="3239027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200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775428" y="3239027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300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910545" y="3239027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500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98214" y="3239027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1000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45567" y="3764543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800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754409" y="3764543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100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942079" y="3764543"/>
            <a:ext cx="96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100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 bwMode="auto">
          <a:xfrm>
            <a:off x="898625" y="1595937"/>
            <a:ext cx="3126829" cy="515008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7950"/>
            <a:bevelB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i="1" dirty="0" err="1" smtClean="0">
                <a:solidFill>
                  <a:srgbClr val="3333FF"/>
                </a:solidFill>
              </a:rPr>
              <a:t>liste_der_einzahlungen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</a:endParaRP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898625" y="2116199"/>
            <a:ext cx="3126829" cy="515008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7950"/>
            <a:bevelB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i="1" dirty="0" err="1" smtClean="0">
                <a:solidFill>
                  <a:srgbClr val="3333FF"/>
                </a:solidFill>
              </a:rPr>
              <a:t>liste_der_abhebungen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</a:endParaRPr>
          </a:p>
        </p:txBody>
      </p:sp>
      <p:sp>
        <p:nvSpPr>
          <p:cNvPr id="114" name="Line 24"/>
          <p:cNvSpPr>
            <a:spLocks noChangeShapeType="1"/>
          </p:cNvSpPr>
          <p:nvPr/>
        </p:nvSpPr>
        <p:spPr bwMode="auto">
          <a:xfrm>
            <a:off x="4031088" y="183549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>
            <a:off x="4031089" y="2405972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" name="Line 24"/>
          <p:cNvSpPr>
            <a:spLocks noChangeShapeType="1"/>
          </p:cNvSpPr>
          <p:nvPr/>
        </p:nvSpPr>
        <p:spPr bwMode="auto">
          <a:xfrm>
            <a:off x="4130932" y="337872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" name="Line 30"/>
          <p:cNvSpPr>
            <a:spLocks noChangeShapeType="1"/>
          </p:cNvSpPr>
          <p:nvPr/>
        </p:nvSpPr>
        <p:spPr bwMode="auto">
          <a:xfrm>
            <a:off x="4130932" y="394920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" name="Rounded Rectangle 117"/>
          <p:cNvSpPr/>
          <p:nvPr/>
        </p:nvSpPr>
        <p:spPr bwMode="auto">
          <a:xfrm>
            <a:off x="1014234" y="3128669"/>
            <a:ext cx="3126829" cy="515008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7950"/>
            <a:bevelB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i="1" dirty="0" err="1" smtClean="0">
                <a:solidFill>
                  <a:srgbClr val="3333FF"/>
                </a:solidFill>
              </a:rPr>
              <a:t>liste_der_einzahlungen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</a:endParaRPr>
          </a:p>
        </p:txBody>
      </p:sp>
      <p:sp>
        <p:nvSpPr>
          <p:cNvPr id="119" name="Rounded Rectangle 118"/>
          <p:cNvSpPr/>
          <p:nvPr/>
        </p:nvSpPr>
        <p:spPr bwMode="auto">
          <a:xfrm>
            <a:off x="1014234" y="3648931"/>
            <a:ext cx="3126829" cy="515008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7950"/>
            <a:bevelB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i="1" dirty="0" err="1" smtClean="0">
                <a:solidFill>
                  <a:srgbClr val="3333FF"/>
                </a:solidFill>
              </a:rPr>
              <a:t>liste_der_abhebungen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</a:endParaRPr>
          </a:p>
        </p:txBody>
      </p:sp>
      <p:sp>
        <p:nvSpPr>
          <p:cNvPr id="120" name="Rounded Rectangle 119"/>
          <p:cNvSpPr/>
          <p:nvPr/>
        </p:nvSpPr>
        <p:spPr bwMode="auto">
          <a:xfrm>
            <a:off x="1014234" y="4169181"/>
            <a:ext cx="3126829" cy="441447"/>
          </a:xfrm>
          <a:prstGeom prst="roundRect">
            <a:avLst/>
          </a:prstGeom>
          <a:solidFill>
            <a:srgbClr val="FFCC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7950"/>
            <a:bevelB/>
          </a:sp3d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i="1" dirty="0" smtClean="0">
                <a:solidFill>
                  <a:srgbClr val="3333FF"/>
                </a:solidFill>
              </a:rPr>
              <a:t>          </a:t>
            </a:r>
            <a:r>
              <a:rPr lang="en-US" i="1" dirty="0" err="1" smtClean="0">
                <a:solidFill>
                  <a:srgbClr val="3333FF"/>
                </a:solidFill>
              </a:rPr>
              <a:t>saldo</a:t>
            </a:r>
            <a:r>
              <a:rPr lang="en-US" i="1" dirty="0" smtClean="0">
                <a:solidFill>
                  <a:srgbClr val="3333FF"/>
                </a:solidFill>
              </a:rPr>
              <a:t>     </a:t>
            </a:r>
            <a:r>
              <a:rPr lang="en-US" sz="2000" b="1" dirty="0" smtClean="0">
                <a:solidFill>
                  <a:srgbClr val="C00000"/>
                </a:solidFill>
              </a:rPr>
              <a:t>1000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45" grpId="0" animBg="1"/>
      <p:bldP spid="68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0" grpId="0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/>
      <p:bldP spid="88" grpId="0"/>
      <p:bldP spid="89" grpId="0"/>
      <p:bldP spid="90" grpId="0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42617" y="3286125"/>
            <a:ext cx="895350" cy="3124200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>
              <a:solidFill>
                <a:srgbClr val="333399"/>
              </a:solidFill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Prinzip des einheitlichen Zugriffs</a:t>
            </a:r>
            <a:endParaRPr lang="de-CH" sz="280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" y="1151466"/>
            <a:ext cx="8229600" cy="2726267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anchor="ctr"/>
          <a:lstStyle/>
          <a:p>
            <a:pPr algn="ctr"/>
            <a:r>
              <a:rPr lang="de-CH" sz="4000" dirty="0" smtClean="0">
                <a:cs typeface="Arial" charset="0"/>
              </a:rPr>
              <a:t>Dem Kunden ist es egal, ob Sie </a:t>
            </a:r>
          </a:p>
          <a:p>
            <a:pPr algn="ctr"/>
            <a:r>
              <a:rPr lang="de-CH" sz="4000" dirty="0" smtClean="0">
                <a:cs typeface="Arial" charset="0"/>
              </a:rPr>
              <a:t>etwas berechnen oder </a:t>
            </a:r>
          </a:p>
          <a:p>
            <a:pPr algn="ctr"/>
            <a:r>
              <a:rPr lang="de-CH" sz="4000" dirty="0" smtClean="0">
                <a:cs typeface="Arial" charset="0"/>
              </a:rPr>
              <a:t>im Speicher nachschauen</a:t>
            </a:r>
            <a:endParaRPr lang="de-CH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42617" y="2800337"/>
            <a:ext cx="895350" cy="3551477"/>
          </a:xfrm>
          <a:prstGeom prst="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endParaRPr lang="de-CH">
              <a:solidFill>
                <a:srgbClr val="333399"/>
              </a:solidFill>
            </a:endParaRPr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Prinzip des einheitlichen Zugriffs</a:t>
            </a:r>
            <a:endParaRPr lang="de-CH" sz="280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2523" y="1649184"/>
            <a:ext cx="8812694" cy="2626602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127000"/>
            <a:bevelB w="381000" h="152400"/>
          </a:sp3d>
        </p:spPr>
        <p:txBody>
          <a:bodyPr wrap="none" tIns="0" bIns="0" anchor="ctr"/>
          <a:lstStyle/>
          <a:p>
            <a:pPr lvl="0" algn="ctr">
              <a:spcBef>
                <a:spcPts val="0"/>
              </a:spcBef>
              <a:spcAft>
                <a:spcPts val="1200"/>
              </a:spcAft>
            </a:pPr>
            <a:r>
              <a:rPr lang="de-CH" sz="3000" dirty="0" smtClean="0">
                <a:solidFill>
                  <a:srgbClr val="000000"/>
                </a:solidFill>
              </a:rPr>
              <a:t>Eine Abfrage sollte für Kunden auf die gleiche</a:t>
            </a:r>
            <a:br>
              <a:rPr lang="de-CH" sz="3000" dirty="0" smtClean="0">
                <a:solidFill>
                  <a:srgbClr val="000000"/>
                </a:solidFill>
              </a:rPr>
            </a:br>
            <a:r>
              <a:rPr lang="de-CH" sz="3000" dirty="0" smtClean="0">
                <a:solidFill>
                  <a:srgbClr val="000000"/>
                </a:solidFill>
              </a:rPr>
              <a:t>Weise aufrufbar sein, egal ob sie </a:t>
            </a:r>
            <a:br>
              <a:rPr lang="de-CH" sz="3000" dirty="0" smtClean="0">
                <a:solidFill>
                  <a:srgbClr val="000000"/>
                </a:solidFill>
              </a:rPr>
            </a:br>
            <a:r>
              <a:rPr lang="de-CH" sz="3000" dirty="0" smtClean="0">
                <a:solidFill>
                  <a:srgbClr val="000000"/>
                </a:solidFill>
              </a:rPr>
              <a:t>als </a:t>
            </a:r>
            <a:r>
              <a:rPr lang="de-CH" sz="3000" dirty="0" smtClean="0">
                <a:solidFill>
                  <a:srgbClr val="990000"/>
                </a:solidFill>
              </a:rPr>
              <a:t>Attribut</a:t>
            </a:r>
            <a:r>
              <a:rPr lang="de-CH" sz="3000" dirty="0" smtClean="0">
                <a:solidFill>
                  <a:srgbClr val="000000"/>
                </a:solidFill>
              </a:rPr>
              <a:t> oder </a:t>
            </a:r>
            <a:r>
              <a:rPr lang="de-CH" sz="3000" dirty="0" smtClean="0">
                <a:solidFill>
                  <a:srgbClr val="990000"/>
                </a:solidFill>
              </a:rPr>
              <a:t>Funktion</a:t>
            </a:r>
            <a:br>
              <a:rPr lang="de-CH" sz="3000" dirty="0" smtClean="0">
                <a:solidFill>
                  <a:srgbClr val="990000"/>
                </a:solidFill>
              </a:rPr>
            </a:br>
            <a:r>
              <a:rPr lang="de-CH" sz="3000" dirty="0" smtClean="0">
                <a:solidFill>
                  <a:srgbClr val="000000"/>
                </a:solidFill>
              </a:rPr>
              <a:t>implementiert wurde</a:t>
            </a:r>
            <a:endParaRPr lang="de-CH" sz="48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70783" y="871085"/>
            <a:ext cx="769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smtClean="0">
                <a:solidFill>
                  <a:srgbClr val="3333FF"/>
                </a:solidFill>
                <a:latin typeface="Comic Sans MS" pitchFamily="66" charset="0"/>
              </a:rPr>
              <a:t>Etwas technischer ausgedrückt:</a:t>
            </a:r>
            <a:endParaRPr lang="de-CH" sz="240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3141" name="Picture 5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3195" name="Text Box 59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/>
          </a:p>
        </p:txBody>
      </p:sp>
      <p:sp>
        <p:nvSpPr>
          <p:cNvPr id="603196" name="Rectangle 60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/>
          </a:p>
        </p:txBody>
      </p:sp>
      <p:sp>
        <p:nvSpPr>
          <p:cNvPr id="603197" name="AutoShape 61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3198" name="AutoShape 62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/>
          </a:p>
        </p:txBody>
      </p:sp>
      <p:sp>
        <p:nvSpPr>
          <p:cNvPr id="603200" name="Rectangle 64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3201" name="AutoShape 65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3202" name="AutoShape 66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3204" name="AutoShape 68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3205" name="AutoShape 69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Ein Objekt hat eine </a:t>
            </a:r>
            <a:r>
              <a:rPr kumimoji="0" lang="de-CH" sz="2800" b="1" i="0" u="none" strike="noStrike" kern="0" cap="none" spc="0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</a:rPr>
              <a:t>Schnittstelle</a:t>
            </a:r>
            <a:endParaRPr kumimoji="0" lang="de-CH" sz="2800" b="1" i="0" u="none" strike="noStrike" kern="0" cap="none" spc="0" normalizeH="0" baseline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35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38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40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3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44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7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48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x</a:t>
            </a:r>
            <a:endParaRPr lang="de-CH" sz="2200" i="1">
              <a:solidFill>
                <a:srgbClr val="3333FF"/>
              </a:solidFill>
            </a:endParaRP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1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52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y</a:t>
            </a:r>
            <a:endParaRPr lang="de-CH" sz="2200" i="1">
              <a:solidFill>
                <a:srgbClr val="3333FF"/>
              </a:solidFill>
            </a:endParaRPr>
          </a:p>
        </p:txBody>
      </p:sp>
      <p:sp>
        <p:nvSpPr>
          <p:cNvPr id="54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660335" y="5067607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set_y</a:t>
            </a:r>
            <a:endParaRPr lang="de-CH" sz="2200" i="1">
              <a:solidFill>
                <a:srgbClr val="3333FF"/>
              </a:solidFill>
            </a:endParaRPr>
          </a:p>
        </p:txBody>
      </p:sp>
      <p:sp>
        <p:nvSpPr>
          <p:cNvPr id="34" name="Text Box 67"/>
          <p:cNvSpPr txBox="1">
            <a:spLocks noChangeArrowheads="1"/>
          </p:cNvSpPr>
          <p:nvPr/>
        </p:nvSpPr>
        <p:spPr bwMode="auto">
          <a:xfrm>
            <a:off x="660335" y="4207182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err="1" smtClean="0">
                <a:solidFill>
                  <a:srgbClr val="3333FF"/>
                </a:solidFill>
              </a:rPr>
              <a:t>set</a:t>
            </a:r>
            <a:endParaRPr lang="de-CH" sz="2200" i="1" dirty="0">
              <a:solidFill>
                <a:srgbClr val="3333FF"/>
              </a:solidFill>
            </a:endParaRPr>
          </a:p>
        </p:txBody>
      </p:sp>
      <p:sp>
        <p:nvSpPr>
          <p:cNvPr id="37" name="Text Box 70"/>
          <p:cNvSpPr txBox="1">
            <a:spLocks noChangeArrowheads="1"/>
          </p:cNvSpPr>
          <p:nvPr/>
        </p:nvSpPr>
        <p:spPr bwMode="auto">
          <a:xfrm>
            <a:off x="660335" y="4621520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set_x</a:t>
            </a:r>
            <a:endParaRPr lang="de-CH" sz="2200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51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5263"/>
            <a:ext cx="6915150" cy="2746375"/>
          </a:xfrm>
          <a:noFill/>
          <a:ln/>
        </p:spPr>
      </p:pic>
      <p:pic>
        <p:nvPicPr>
          <p:cNvPr id="605190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342900" y="4060825"/>
            <a:ext cx="1906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>
              <a:solidFill>
                <a:srgbClr val="3333FF"/>
              </a:solidFill>
            </a:endParaRPr>
          </a:p>
        </p:txBody>
      </p:sp>
      <p:sp>
        <p:nvSpPr>
          <p:cNvPr id="605255" name="Text Box 71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>
              <a:solidFill>
                <a:srgbClr val="3333FF"/>
              </a:solidFill>
            </a:endParaRPr>
          </a:p>
        </p:txBody>
      </p:sp>
      <p:sp>
        <p:nvSpPr>
          <p:cNvPr id="605256" name="Rectangle 72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5257" name="AutoShape 73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5258" name="AutoShape 74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5260" name="Rectangle 76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5261" name="AutoShape 77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5262" name="AutoShape 78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5264" name="AutoShape 80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5265" name="AutoShape 81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5272" name="Text Box 88"/>
          <p:cNvSpPr txBox="1">
            <a:spLocks noChangeArrowheads="1"/>
          </p:cNvSpPr>
          <p:nvPr/>
        </p:nvSpPr>
        <p:spPr bwMode="auto">
          <a:xfrm>
            <a:off x="6010275" y="4994275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/>
              <a:t>count</a:t>
            </a:r>
            <a:endParaRPr lang="de-CH" sz="2200" i="1"/>
          </a:p>
        </p:txBody>
      </p:sp>
      <p:sp>
        <p:nvSpPr>
          <p:cNvPr id="605280" name="Text Box 96"/>
          <p:cNvSpPr txBox="1">
            <a:spLocks noChangeArrowheads="1"/>
          </p:cNvSpPr>
          <p:nvPr/>
        </p:nvSpPr>
        <p:spPr bwMode="auto">
          <a:xfrm>
            <a:off x="6022975" y="4273550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/>
              <a:t>first</a:t>
            </a:r>
            <a:endParaRPr lang="de-CH" sz="2200" i="1"/>
          </a:p>
        </p:txBody>
      </p:sp>
      <p:sp>
        <p:nvSpPr>
          <p:cNvPr id="605285" name="Rectangle 101"/>
          <p:cNvSpPr>
            <a:spLocks noChangeArrowheads="1"/>
          </p:cNvSpPr>
          <p:nvPr/>
        </p:nvSpPr>
        <p:spPr bwMode="auto">
          <a:xfrm>
            <a:off x="6948488" y="5529263"/>
            <a:ext cx="1295400" cy="71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/>
          </a:p>
        </p:txBody>
      </p:sp>
      <p:sp>
        <p:nvSpPr>
          <p:cNvPr id="39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mtClean="0"/>
              <a:t>Ein Objekt hat eine</a:t>
            </a:r>
            <a:r>
              <a:rPr kumimoji="0" lang="de-CH" sz="2800" b="1" i="0" u="none" strike="noStrike" kern="0" cap="none" spc="0" normalizeH="0" baseline="0" smtClean="0">
                <a:ln>
                  <a:noFill/>
                </a:ln>
                <a:solidFill>
                  <a:srgbClr val="3E609E"/>
                </a:solidFill>
                <a:effectLst/>
                <a:uLnTx/>
                <a:uFillTx/>
                <a:latin typeface="Verdana" pitchFamily="34" charset="0"/>
              </a:rPr>
              <a:t> </a:t>
            </a:r>
            <a:r>
              <a:rPr lang="de-CH" b="1" smtClean="0">
                <a:solidFill>
                  <a:srgbClr val="990000"/>
                </a:solidFill>
                <a:latin typeface="Verdana" pitchFamily="34" charset="0"/>
              </a:rPr>
              <a:t>I</a:t>
            </a:r>
            <a:r>
              <a:rPr kumimoji="0" lang="de-CH" sz="2800" b="1" i="0" u="none" strike="noStrike" kern="0" cap="none" spc="0" normalizeH="0" baseline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Verdana" pitchFamily="34" charset="0"/>
              </a:rPr>
              <a:t>mplementation</a:t>
            </a:r>
            <a:endParaRPr kumimoji="0" lang="de-CH" sz="2800" b="1" i="0" u="none" strike="noStrike" kern="0" cap="none" spc="0" normalizeH="0" baseline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37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41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42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45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46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49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50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x</a:t>
            </a:r>
            <a:endParaRPr lang="de-CH" sz="2200" i="1">
              <a:solidFill>
                <a:srgbClr val="3333FF"/>
              </a:solidFill>
            </a:endParaRP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53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54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sp>
        <p:nvSpPr>
          <p:cNvPr id="55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y</a:t>
            </a:r>
            <a:endParaRPr lang="de-CH" sz="2200" i="1">
              <a:solidFill>
                <a:srgbClr val="3333FF"/>
              </a:solidFill>
            </a:endParaRPr>
          </a:p>
        </p:txBody>
      </p:sp>
      <p:sp>
        <p:nvSpPr>
          <p:cNvPr id="56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660335" y="5067607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set_y</a:t>
            </a:r>
            <a:endParaRPr lang="de-CH" sz="2200" i="1">
              <a:solidFill>
                <a:srgbClr val="3333FF"/>
              </a:solidFill>
            </a:endParaRPr>
          </a:p>
        </p:txBody>
      </p:sp>
      <p:sp>
        <p:nvSpPr>
          <p:cNvPr id="44" name="Text Box 67"/>
          <p:cNvSpPr txBox="1">
            <a:spLocks noChangeArrowheads="1"/>
          </p:cNvSpPr>
          <p:nvPr/>
        </p:nvSpPr>
        <p:spPr bwMode="auto">
          <a:xfrm>
            <a:off x="660335" y="4207182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err="1" smtClean="0">
                <a:solidFill>
                  <a:srgbClr val="3333FF"/>
                </a:solidFill>
              </a:rPr>
              <a:t>set</a:t>
            </a:r>
            <a:endParaRPr lang="de-CH" sz="2200" i="1" dirty="0">
              <a:solidFill>
                <a:srgbClr val="3333FF"/>
              </a:solidFill>
            </a:endParaRPr>
          </a:p>
        </p:txBody>
      </p:sp>
      <p:sp>
        <p:nvSpPr>
          <p:cNvPr id="48" name="Text Box 70"/>
          <p:cNvSpPr txBox="1">
            <a:spLocks noChangeArrowheads="1"/>
          </p:cNvSpPr>
          <p:nvPr/>
        </p:nvSpPr>
        <p:spPr bwMode="auto">
          <a:xfrm>
            <a:off x="660335" y="4621520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set_x</a:t>
            </a:r>
            <a:endParaRPr lang="de-CH" sz="2200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0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Geheimnisprinzip</a:t>
            </a:r>
            <a:endParaRPr lang="de-CH"/>
          </a:p>
        </p:txBody>
      </p:sp>
      <p:pic>
        <p:nvPicPr>
          <p:cNvPr id="6072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1850" y="1462088"/>
            <a:ext cx="6915150" cy="2746375"/>
          </a:xfrm>
          <a:noFill/>
          <a:ln/>
        </p:spPr>
      </p:pic>
      <p:pic>
        <p:nvPicPr>
          <p:cNvPr id="607238" name="Picture 6" descr="dvd-exterior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4825" y="3629025"/>
            <a:ext cx="8085138" cy="2497138"/>
          </a:xfrm>
          <a:noFill/>
          <a:ln/>
        </p:spPr>
      </p:pic>
      <p:sp>
        <p:nvSpPr>
          <p:cNvPr id="607278" name="Text Box 46"/>
          <p:cNvSpPr txBox="1">
            <a:spLocks noChangeArrowheads="1"/>
          </p:cNvSpPr>
          <p:nvPr/>
        </p:nvSpPr>
        <p:spPr bwMode="auto">
          <a:xfrm>
            <a:off x="623888" y="4057650"/>
            <a:ext cx="1944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79" name="Rectangle 47"/>
          <p:cNvSpPr>
            <a:spLocks noChangeArrowheads="1"/>
          </p:cNvSpPr>
          <p:nvPr/>
        </p:nvSpPr>
        <p:spPr bwMode="auto">
          <a:xfrm flipV="1">
            <a:off x="1560513" y="4868863"/>
            <a:ext cx="1368425" cy="504825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80" name="AutoShape 48"/>
          <p:cNvSpPr>
            <a:spLocks noChangeArrowheads="1"/>
          </p:cNvSpPr>
          <p:nvPr/>
        </p:nvSpPr>
        <p:spPr bwMode="auto">
          <a:xfrm>
            <a:off x="800100" y="5103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81" name="AutoShape 49"/>
          <p:cNvSpPr>
            <a:spLocks noChangeArrowheads="1"/>
          </p:cNvSpPr>
          <p:nvPr/>
        </p:nvSpPr>
        <p:spPr bwMode="auto">
          <a:xfrm>
            <a:off x="736600" y="5146675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83" name="Rectangle 51"/>
          <p:cNvSpPr>
            <a:spLocks noChangeArrowheads="1"/>
          </p:cNvSpPr>
          <p:nvPr/>
        </p:nvSpPr>
        <p:spPr bwMode="auto">
          <a:xfrm>
            <a:off x="912813" y="4210050"/>
            <a:ext cx="1800225" cy="287338"/>
          </a:xfrm>
          <a:prstGeom prst="rect">
            <a:avLst/>
          </a:prstGeom>
          <a:solidFill>
            <a:srgbClr val="141414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84" name="AutoShape 52"/>
          <p:cNvSpPr>
            <a:spLocks noChangeArrowheads="1"/>
          </p:cNvSpPr>
          <p:nvPr/>
        </p:nvSpPr>
        <p:spPr bwMode="auto">
          <a:xfrm>
            <a:off x="773113" y="4243388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85" name="AutoShape 53"/>
          <p:cNvSpPr>
            <a:spLocks noChangeArrowheads="1"/>
          </p:cNvSpPr>
          <p:nvPr/>
        </p:nvSpPr>
        <p:spPr bwMode="auto">
          <a:xfrm>
            <a:off x="725488" y="42862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87" name="AutoShape 55"/>
          <p:cNvSpPr>
            <a:spLocks noChangeArrowheads="1"/>
          </p:cNvSpPr>
          <p:nvPr/>
        </p:nvSpPr>
        <p:spPr bwMode="auto">
          <a:xfrm>
            <a:off x="777875" y="4679950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88" name="AutoShape 56"/>
          <p:cNvSpPr>
            <a:spLocks noChangeArrowheads="1"/>
          </p:cNvSpPr>
          <p:nvPr/>
        </p:nvSpPr>
        <p:spPr bwMode="auto">
          <a:xfrm>
            <a:off x="714375" y="4722813"/>
            <a:ext cx="1851025" cy="320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90" name="Rectangle 58"/>
          <p:cNvSpPr>
            <a:spLocks noChangeArrowheads="1"/>
          </p:cNvSpPr>
          <p:nvPr/>
        </p:nvSpPr>
        <p:spPr bwMode="auto">
          <a:xfrm>
            <a:off x="7115175" y="4764088"/>
            <a:ext cx="576263" cy="144462"/>
          </a:xfrm>
          <a:prstGeom prst="rect">
            <a:avLst/>
          </a:prstGeom>
          <a:solidFill>
            <a:srgbClr val="29292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607291" name="Rectangle 59"/>
          <p:cNvSpPr>
            <a:spLocks noChangeArrowheads="1"/>
          </p:cNvSpPr>
          <p:nvPr/>
        </p:nvSpPr>
        <p:spPr bwMode="auto">
          <a:xfrm flipV="1">
            <a:off x="6443663" y="4221163"/>
            <a:ext cx="1944687" cy="996950"/>
          </a:xfrm>
          <a:prstGeom prst="rect">
            <a:avLst/>
          </a:prstGeom>
          <a:solidFill>
            <a:srgbClr val="191919"/>
          </a:solidFill>
          <a:ln w="9525">
            <a:solidFill>
              <a:srgbClr val="14141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 i="1">
              <a:solidFill>
                <a:srgbClr val="3333FF"/>
              </a:solidFill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142038" y="4930775"/>
            <a:ext cx="1079500" cy="576263"/>
            <a:chOff x="1881" y="3385"/>
            <a:chExt cx="727" cy="680"/>
          </a:xfrm>
        </p:grpSpPr>
        <p:sp>
          <p:nvSpPr>
            <p:cNvPr id="607293" name="Oval 61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607294" name="Oval 62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7294563" y="4930775"/>
            <a:ext cx="1079500" cy="576263"/>
            <a:chOff x="1881" y="3385"/>
            <a:chExt cx="727" cy="680"/>
          </a:xfrm>
        </p:grpSpPr>
        <p:sp>
          <p:nvSpPr>
            <p:cNvPr id="607297" name="Oval 65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607298" name="Oval 66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4738" y="4210050"/>
            <a:ext cx="1079500" cy="576263"/>
            <a:chOff x="1881" y="3385"/>
            <a:chExt cx="727" cy="680"/>
          </a:xfrm>
        </p:grpSpPr>
        <p:sp>
          <p:nvSpPr>
            <p:cNvPr id="607301" name="Oval 69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607302" name="Oval 70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sp>
        <p:nvSpPr>
          <p:cNvPr id="607303" name="Text Box 71"/>
          <p:cNvSpPr txBox="1">
            <a:spLocks noChangeArrowheads="1"/>
          </p:cNvSpPr>
          <p:nvPr/>
        </p:nvSpPr>
        <p:spPr bwMode="auto">
          <a:xfrm>
            <a:off x="6086583" y="4289452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x</a:t>
            </a:r>
            <a:endParaRPr lang="de-CH" sz="2200" i="1">
              <a:solidFill>
                <a:srgbClr val="3333FF"/>
              </a:solidFill>
            </a:endParaRP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307263" y="4210050"/>
            <a:ext cx="1079500" cy="576263"/>
            <a:chOff x="1881" y="3385"/>
            <a:chExt cx="727" cy="680"/>
          </a:xfrm>
        </p:grpSpPr>
        <p:sp>
          <p:nvSpPr>
            <p:cNvPr id="607305" name="Oval 73"/>
            <p:cNvSpPr>
              <a:spLocks noChangeArrowheads="1"/>
            </p:cNvSpPr>
            <p:nvPr/>
          </p:nvSpPr>
          <p:spPr bwMode="auto">
            <a:xfrm>
              <a:off x="1927" y="3385"/>
              <a:ext cx="681" cy="6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  <p:sp>
          <p:nvSpPr>
            <p:cNvPr id="607306" name="Oval 74"/>
            <p:cNvSpPr>
              <a:spLocks noChangeArrowheads="1"/>
            </p:cNvSpPr>
            <p:nvPr/>
          </p:nvSpPr>
          <p:spPr bwMode="auto">
            <a:xfrm>
              <a:off x="1881" y="3430"/>
              <a:ext cx="681" cy="63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 i="1">
                <a:solidFill>
                  <a:srgbClr val="3333FF"/>
                </a:solidFill>
              </a:endParaRPr>
            </a:p>
          </p:txBody>
        </p:sp>
      </p:grpSp>
      <p:sp>
        <p:nvSpPr>
          <p:cNvPr id="607307" name="Text Box 75"/>
          <p:cNvSpPr txBox="1">
            <a:spLocks noChangeArrowheads="1"/>
          </p:cNvSpPr>
          <p:nvPr/>
        </p:nvSpPr>
        <p:spPr bwMode="auto">
          <a:xfrm>
            <a:off x="7246816" y="4297403"/>
            <a:ext cx="10810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y</a:t>
            </a:r>
            <a:endParaRPr lang="de-CH" sz="2200" i="1">
              <a:solidFill>
                <a:srgbClr val="3333FF"/>
              </a:solidFill>
            </a:endParaRPr>
          </a:p>
        </p:txBody>
      </p:sp>
      <p:sp>
        <p:nvSpPr>
          <p:cNvPr id="607308" name="Rectangle 76"/>
          <p:cNvSpPr>
            <a:spLocks noChangeArrowheads="1"/>
          </p:cNvSpPr>
          <p:nvPr/>
        </p:nvSpPr>
        <p:spPr bwMode="auto">
          <a:xfrm>
            <a:off x="6948488" y="5513361"/>
            <a:ext cx="1295400" cy="1082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82263" y="6124755"/>
            <a:ext cx="8462513" cy="733245"/>
          </a:xfrm>
          <a:prstGeom prst="rect">
            <a:avLst/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  <a:effectLst/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5" name="Text Box 63"/>
          <p:cNvSpPr txBox="1">
            <a:spLocks noChangeArrowheads="1"/>
          </p:cNvSpPr>
          <p:nvPr/>
        </p:nvSpPr>
        <p:spPr bwMode="auto">
          <a:xfrm>
            <a:off x="660335" y="5067607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set_y</a:t>
            </a:r>
            <a:endParaRPr lang="de-CH" sz="2200" i="1">
              <a:solidFill>
                <a:srgbClr val="3333FF"/>
              </a:solidFill>
            </a:endParaRPr>
          </a:p>
        </p:txBody>
      </p:sp>
      <p:sp>
        <p:nvSpPr>
          <p:cNvPr id="40" name="Text Box 67"/>
          <p:cNvSpPr txBox="1">
            <a:spLocks noChangeArrowheads="1"/>
          </p:cNvSpPr>
          <p:nvPr/>
        </p:nvSpPr>
        <p:spPr bwMode="auto">
          <a:xfrm>
            <a:off x="660335" y="4207182"/>
            <a:ext cx="20161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err="1" smtClean="0">
                <a:solidFill>
                  <a:srgbClr val="3333FF"/>
                </a:solidFill>
              </a:rPr>
              <a:t>set</a:t>
            </a:r>
            <a:endParaRPr lang="de-CH" sz="2200" i="1" dirty="0">
              <a:solidFill>
                <a:srgbClr val="3333FF"/>
              </a:solidFill>
            </a:endParaRPr>
          </a:p>
        </p:txBody>
      </p:sp>
      <p:sp>
        <p:nvSpPr>
          <p:cNvPr id="41" name="Text Box 70"/>
          <p:cNvSpPr txBox="1">
            <a:spLocks noChangeArrowheads="1"/>
          </p:cNvSpPr>
          <p:nvPr/>
        </p:nvSpPr>
        <p:spPr bwMode="auto">
          <a:xfrm>
            <a:off x="660335" y="4621520"/>
            <a:ext cx="20161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smtClean="0">
                <a:solidFill>
                  <a:srgbClr val="3333FF"/>
                </a:solidFill>
              </a:rPr>
              <a:t>set_x</a:t>
            </a:r>
            <a:endParaRPr lang="de-CH" sz="2200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6" dur="50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53602" y="4564181"/>
            <a:ext cx="3547073" cy="36231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1200"/>
              </a:spcAft>
            </a:pPr>
            <a:endParaRPr lang="de-CH" smtClean="0"/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5582" y="878114"/>
            <a:ext cx="8594725" cy="5644924"/>
          </a:xfrm>
        </p:spPr>
        <p:txBody>
          <a:bodyPr/>
          <a:lstStyle/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b="1" dirty="0" err="1" smtClean="0">
                <a:solidFill>
                  <a:schemeClr val="accent2"/>
                </a:solidFill>
              </a:rPr>
              <a:t>class</a:t>
            </a:r>
            <a:r>
              <a:rPr lang="de-CH" sz="2000" i="1" dirty="0" smtClean="0">
                <a:solidFill>
                  <a:srgbClr val="3333FF"/>
                </a:solidFill>
              </a:rPr>
              <a:t> STATION  </a:t>
            </a:r>
            <a:r>
              <a:rPr lang="de-CH" sz="2000" b="1" dirty="0" err="1" smtClean="0">
                <a:solidFill>
                  <a:schemeClr val="accent2"/>
                </a:solidFill>
              </a:rPr>
              <a:t>feature</a:t>
            </a:r>
            <a:endParaRPr lang="de-CH" sz="2000" i="1" dirty="0" smtClean="0"/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endParaRPr lang="de-CH" sz="2000" dirty="0" smtClean="0">
              <a:solidFill>
                <a:srgbClr val="990000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name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STRING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			-- Name.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endParaRPr lang="de-CH" sz="2000" dirty="0" smtClean="0">
              <a:solidFill>
                <a:srgbClr val="990000"/>
              </a:solidFill>
            </a:endParaRPr>
          </a:p>
          <a:p>
            <a:pPr marL="0" lvl="1" indent="0" defTabSz="540000">
              <a:spcBef>
                <a:spcPts val="0"/>
              </a:spcBef>
              <a:buNone/>
              <a:tabLst>
                <a:tab pos="355600" algn="l"/>
              </a:tabLst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position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VECTOR</a:t>
            </a:r>
          </a:p>
          <a:p>
            <a:pPr marL="0" lvl="3" indent="0" defTabSz="540000">
              <a:spcBef>
                <a:spcPts val="0"/>
              </a:spcBef>
              <a:buNone/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			-- Position im Bezug auf das Stadtzentrum.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endParaRPr lang="de-CH" sz="2000" i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endParaRPr lang="de-CH" sz="2000" i="1" dirty="0" smtClean="0"/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set_position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err="1" smtClean="0">
                <a:solidFill>
                  <a:srgbClr val="3333FF"/>
                </a:solidFill>
              </a:rPr>
              <a:t>new_x</a:t>
            </a:r>
            <a:r>
              <a:rPr lang="de-CH" sz="2000" i="1" dirty="0" smtClean="0">
                <a:solidFill>
                  <a:srgbClr val="3333FF"/>
                </a:solidFill>
              </a:rPr>
              <a:t>, </a:t>
            </a:r>
            <a:r>
              <a:rPr lang="de-CH" sz="2000" i="1" dirty="0" err="1" smtClean="0">
                <a:solidFill>
                  <a:srgbClr val="3333FF"/>
                </a:solidFill>
              </a:rPr>
              <a:t>new_y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REAL</a:t>
            </a:r>
            <a:r>
              <a:rPr lang="de-CH" sz="2000" dirty="0" smtClean="0">
                <a:solidFill>
                  <a:srgbClr val="3333FF"/>
                </a:solidFill>
              </a:rPr>
              <a:t>)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			-- Position setzen.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		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i="1" dirty="0" smtClean="0">
                <a:solidFill>
                  <a:srgbClr val="3333FF"/>
                </a:solidFill>
              </a:rPr>
              <a:t>				</a:t>
            </a:r>
            <a:r>
              <a:rPr lang="de-CH" sz="2000" i="1" dirty="0" err="1" smtClean="0">
                <a:solidFill>
                  <a:srgbClr val="3333FF"/>
                </a:solidFill>
              </a:rPr>
              <a:t>position</a:t>
            </a:r>
            <a:r>
              <a:rPr lang="de-CH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</a:t>
            </a:r>
            <a:r>
              <a:rPr lang="de-CH" sz="2000" i="1" dirty="0" err="1" smtClean="0">
                <a:solidFill>
                  <a:srgbClr val="3333FF"/>
                </a:solidFill>
              </a:rPr>
              <a:t>set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err="1" smtClean="0">
                <a:solidFill>
                  <a:srgbClr val="3333FF"/>
                </a:solidFill>
              </a:rPr>
              <a:t>new_x</a:t>
            </a:r>
            <a:r>
              <a:rPr lang="de-CH" sz="2000" i="1" dirty="0" smtClean="0">
                <a:solidFill>
                  <a:srgbClr val="3333FF"/>
                </a:solidFill>
              </a:rPr>
              <a:t>, </a:t>
            </a:r>
            <a:r>
              <a:rPr lang="de-CH" sz="2000" i="1" dirty="0" err="1" smtClean="0">
                <a:solidFill>
                  <a:srgbClr val="3333FF"/>
                </a:solidFill>
              </a:rPr>
              <a:t>new_y</a:t>
            </a:r>
            <a:r>
              <a:rPr lang="de-CH" sz="2000" dirty="0" smtClean="0">
                <a:solidFill>
                  <a:srgbClr val="3333FF"/>
                </a:solidFill>
              </a:rPr>
              <a:t>)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i="1" dirty="0" smtClean="0">
                <a:solidFill>
                  <a:srgbClr val="3333FF"/>
                </a:solidFill>
              </a:rPr>
              <a:t>		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endParaRPr lang="de-CH" sz="2000" i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800" dirty="0" smtClean="0"/>
              <a:t>	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800" dirty="0" smtClean="0"/>
              <a:t>		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Was Kunden tun können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69091" y="4286126"/>
            <a:ext cx="2560033" cy="657349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1200"/>
              </a:spcAft>
            </a:pPr>
            <a:endParaRPr lang="de-CH" smtClean="0"/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40538" y="878114"/>
            <a:ext cx="8594725" cy="5644924"/>
          </a:xfrm>
        </p:spPr>
        <p:txBody>
          <a:bodyPr/>
          <a:lstStyle/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b="1" dirty="0" err="1" smtClean="0">
                <a:solidFill>
                  <a:schemeClr val="accent2"/>
                </a:solidFill>
              </a:rPr>
              <a:t>class</a:t>
            </a:r>
            <a:r>
              <a:rPr lang="de-CH" sz="2000" i="1" dirty="0" smtClean="0">
                <a:solidFill>
                  <a:srgbClr val="3333FF"/>
                </a:solidFill>
              </a:rPr>
              <a:t> STATION  </a:t>
            </a:r>
            <a:r>
              <a:rPr lang="de-CH" sz="2000" b="1" dirty="0" err="1" smtClean="0">
                <a:solidFill>
                  <a:schemeClr val="accent2"/>
                </a:solidFill>
              </a:rPr>
              <a:t>feature</a:t>
            </a:r>
            <a:endParaRPr lang="de-CH" sz="2000" i="1" dirty="0" smtClean="0"/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endParaRPr lang="de-CH" sz="2000" dirty="0" smtClean="0">
              <a:solidFill>
                <a:srgbClr val="990000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name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STRING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			-- Name.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endParaRPr lang="de-CH" sz="2000" dirty="0" smtClean="0">
              <a:solidFill>
                <a:srgbClr val="990000"/>
              </a:solidFill>
            </a:endParaRPr>
          </a:p>
          <a:p>
            <a:pPr marL="0" lvl="1" indent="0" defTabSz="540000">
              <a:spcBef>
                <a:spcPts val="0"/>
              </a:spcBef>
              <a:buNone/>
              <a:tabLst>
                <a:tab pos="355600" algn="l"/>
              </a:tabLst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position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VECTOR</a:t>
            </a:r>
          </a:p>
          <a:p>
            <a:pPr marL="0" lvl="3" indent="0" defTabSz="540000">
              <a:spcBef>
                <a:spcPts val="0"/>
              </a:spcBef>
              <a:buNone/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			-- Position im Bezug auf das Stadtzentrum.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endParaRPr lang="de-CH" sz="2000" i="1" dirty="0" smtClean="0"/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set_position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err="1" smtClean="0">
                <a:solidFill>
                  <a:srgbClr val="3333FF"/>
                </a:solidFill>
              </a:rPr>
              <a:t>new_x</a:t>
            </a:r>
            <a:r>
              <a:rPr lang="de-CH" sz="2000" i="1" dirty="0" smtClean="0">
                <a:solidFill>
                  <a:srgbClr val="3333FF"/>
                </a:solidFill>
              </a:rPr>
              <a:t>, </a:t>
            </a:r>
            <a:r>
              <a:rPr lang="de-CH" sz="2000" i="1" dirty="0" err="1" smtClean="0">
                <a:solidFill>
                  <a:srgbClr val="3333FF"/>
                </a:solidFill>
              </a:rPr>
              <a:t>new_y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REAL</a:t>
            </a:r>
            <a:r>
              <a:rPr lang="de-CH" sz="2000" dirty="0" smtClean="0">
                <a:solidFill>
                  <a:srgbClr val="3333FF"/>
                </a:solidFill>
              </a:rPr>
              <a:t>)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			-- Position setzen.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dirty="0" smtClean="0">
                <a:solidFill>
                  <a:srgbClr val="990000"/>
                </a:solidFill>
              </a:rPr>
              <a:t>			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i="1" dirty="0" smtClean="0">
                <a:solidFill>
                  <a:srgbClr val="3333FF"/>
                </a:solidFill>
              </a:rPr>
              <a:t>				</a:t>
            </a:r>
            <a:r>
              <a:rPr lang="de-CH" sz="2000" i="1" dirty="0" err="1" smtClean="0">
                <a:solidFill>
                  <a:srgbClr val="3333FF"/>
                </a:solidFill>
              </a:rPr>
              <a:t>position</a:t>
            </a:r>
            <a:r>
              <a:rPr lang="de-CH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</a:t>
            </a:r>
            <a:r>
              <a:rPr lang="de-CH" sz="2000" i="1" dirty="0" smtClean="0">
                <a:solidFill>
                  <a:srgbClr val="3333FF"/>
                </a:solidFill>
              </a:rPr>
              <a:t>x := </a:t>
            </a:r>
            <a:r>
              <a:rPr lang="de-CH" sz="2000" i="1" dirty="0" err="1" smtClean="0">
                <a:solidFill>
                  <a:srgbClr val="3333FF"/>
                </a:solidFill>
              </a:rPr>
              <a:t>new_x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 defTabSz="540000">
              <a:spcBef>
                <a:spcPts val="0"/>
              </a:spcBef>
              <a:tabLst>
                <a:tab pos="355600" algn="l"/>
              </a:tabLst>
            </a:pPr>
            <a:r>
              <a:rPr lang="de-CH" sz="2000" i="1" dirty="0" smtClean="0">
                <a:solidFill>
                  <a:srgbClr val="3333FF"/>
                </a:solidFill>
              </a:rPr>
              <a:t>				</a:t>
            </a:r>
            <a:r>
              <a:rPr lang="de-CH" sz="2000" i="1" dirty="0" err="1" smtClean="0">
                <a:solidFill>
                  <a:srgbClr val="3333FF"/>
                </a:solidFill>
              </a:rPr>
              <a:t>position</a:t>
            </a:r>
            <a:r>
              <a:rPr lang="de-CH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</a:t>
            </a:r>
            <a:r>
              <a:rPr lang="de-CH" sz="2000" i="1" dirty="0" smtClean="0">
                <a:solidFill>
                  <a:srgbClr val="3333FF"/>
                </a:solidFill>
              </a:rPr>
              <a:t>y := </a:t>
            </a:r>
            <a:r>
              <a:rPr lang="de-CH" sz="2000" i="1" dirty="0" err="1" smtClean="0">
                <a:solidFill>
                  <a:srgbClr val="3333FF"/>
                </a:solidFill>
              </a:rPr>
              <a:t>new_y</a:t>
            </a:r>
            <a:endParaRPr lang="de-CH" sz="2000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i="1" dirty="0" smtClean="0">
                <a:solidFill>
                  <a:srgbClr val="3333FF"/>
                </a:solidFill>
              </a:rPr>
              <a:t>		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endParaRPr lang="de-CH" sz="2000" i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  <a:tabLst>
                <a:tab pos="355600" algn="l"/>
              </a:tabLst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800" dirty="0" smtClean="0"/>
              <a:t>	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800" dirty="0" smtClean="0"/>
              <a:t>		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Was Kunden </a:t>
            </a:r>
            <a:r>
              <a:rPr lang="de-CH" smtClean="0">
                <a:solidFill>
                  <a:srgbClr val="990000"/>
                </a:solidFill>
              </a:rPr>
              <a:t>nicht</a:t>
            </a:r>
            <a:r>
              <a:rPr lang="de-CH" smtClean="0"/>
              <a:t> tun können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804793" y="4938042"/>
            <a:ext cx="2866428" cy="582039"/>
          </a:xfrm>
          <a:prstGeom prst="wedgeRoundRectCallout">
            <a:avLst>
              <a:gd name="adj1" fmla="val -60533"/>
              <a:gd name="adj2" fmla="val -98172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>
                <a:solidFill>
                  <a:srgbClr val="990000"/>
                </a:solidFill>
              </a:rPr>
              <a:t>NICHT ERLAUBT!</a:t>
            </a:r>
            <a:endParaRPr lang="de-CH" sz="2000" dirty="0">
              <a:solidFill>
                <a:srgbClr val="99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1984831" y="4082145"/>
            <a:ext cx="2510971" cy="1128775"/>
          </a:xfrm>
          <a:prstGeom prst="line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84831" y="4082145"/>
            <a:ext cx="2510971" cy="1128775"/>
          </a:xfrm>
          <a:prstGeom prst="line">
            <a:avLst/>
          </a:pr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Benutzen Sie «</a:t>
            </a:r>
            <a:r>
              <a:rPr lang="de-CH" dirty="0" err="1" smtClean="0"/>
              <a:t>setter</a:t>
            </a:r>
            <a:r>
              <a:rPr lang="de-CH" dirty="0" smtClean="0"/>
              <a:t>-Prozeduren»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963024"/>
            <a:ext cx="8594725" cy="4560014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de-CH" i="1" dirty="0" smtClean="0">
                <a:solidFill>
                  <a:srgbClr val="3333FF"/>
                </a:solidFill>
              </a:rPr>
              <a:t>	position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</a:t>
            </a:r>
            <a:r>
              <a:rPr lang="de-CH" i="1" dirty="0" err="1" smtClean="0">
                <a:solidFill>
                  <a:srgbClr val="3333FF"/>
                </a:solidFill>
              </a:rPr>
              <a:t>set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(3, </a:t>
            </a:r>
            <a:r>
              <a:rPr lang="de-CH" i="1" dirty="0" err="1" smtClean="0">
                <a:solidFill>
                  <a:srgbClr val="3333FF"/>
                </a:solidFill>
              </a:rPr>
              <a:t>position</a:t>
            </a:r>
            <a:r>
              <a:rPr lang="de-CH" sz="5400" i="1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y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endParaRPr lang="de-CH" dirty="0" smtClean="0">
              <a:solidFill>
                <a:srgbClr val="3333FF"/>
              </a:solidFill>
            </a:endParaRPr>
          </a:p>
          <a:p>
            <a:r>
              <a:rPr lang="de-CH" i="1" dirty="0" smtClean="0">
                <a:solidFill>
                  <a:srgbClr val="3333FF"/>
                </a:solidFill>
              </a:rPr>
              <a:t>	position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</a:t>
            </a:r>
            <a:r>
              <a:rPr lang="de-CH" i="1" dirty="0" err="1" smtClean="0">
                <a:solidFill>
                  <a:srgbClr val="3333FF"/>
                </a:solidFill>
              </a:rPr>
              <a:t>set_x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(3)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</a:pPr>
            <a:r>
              <a:rPr lang="de-CH" i="1" dirty="0" smtClean="0">
                <a:solidFill>
                  <a:srgbClr val="3333FF"/>
                </a:solidFill>
              </a:rPr>
              <a:t>	position</a:t>
            </a:r>
            <a:r>
              <a:rPr lang="en-US" sz="700" dirty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700" dirty="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</a:t>
            </a:r>
            <a:r>
              <a:rPr lang="de-CH" i="1" dirty="0" err="1" smtClean="0">
                <a:solidFill>
                  <a:srgbClr val="3333FF"/>
                </a:solidFill>
              </a:rPr>
              <a:t>move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(0,</a:t>
            </a:r>
            <a:r>
              <a:rPr lang="de-CH" i="1" dirty="0" smtClean="0">
                <a:solidFill>
                  <a:srgbClr val="3333FF"/>
                </a:solidFill>
              </a:rPr>
              <a:t> h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Heutige Themen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Abstraktion, vor allem funktionale Abstraktion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Der Begriff </a:t>
            </a:r>
            <a:r>
              <a:rPr lang="de-CH" smtClean="0">
                <a:solidFill>
                  <a:srgbClr val="3333FF"/>
                </a:solidFill>
              </a:rPr>
              <a:t>der </a:t>
            </a:r>
            <a:r>
              <a:rPr lang="de-CH" smtClean="0">
                <a:solidFill>
                  <a:srgbClr val="3333FF"/>
                </a:solidFill>
              </a:rPr>
              <a:t>Routine</a:t>
            </a: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Das letzte Wort zu Features: alle </a:t>
            </a:r>
            <a:r>
              <a:rPr lang="de-CH" dirty="0" err="1" smtClean="0">
                <a:solidFill>
                  <a:srgbClr val="3333FF"/>
                </a:solidFill>
              </a:rPr>
              <a:t>Featurekategorien</a:t>
            </a: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Das Prinzip des einheitlichen Zugriffs (Uniform Access </a:t>
            </a:r>
            <a:r>
              <a:rPr lang="de-CH" dirty="0" err="1">
                <a:solidFill>
                  <a:srgbClr val="3333FF"/>
                </a:solidFill>
              </a:rPr>
              <a:t>P</a:t>
            </a:r>
            <a:r>
              <a:rPr lang="de-CH" dirty="0" err="1" smtClean="0">
                <a:solidFill>
                  <a:srgbClr val="3333FF"/>
                </a:solidFill>
              </a:rPr>
              <a:t>rinciple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Abstraktionen und Kundenprivilegien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Das Geheimnisprinzip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733" y="32068"/>
            <a:ext cx="8129587" cy="720725"/>
          </a:xfrm>
        </p:spPr>
        <p:txBody>
          <a:bodyPr/>
          <a:lstStyle/>
          <a:p>
            <a:r>
              <a:rPr lang="de-CH" smtClean="0"/>
              <a:t>Abstraktion und Kundenprivilegien</a:t>
            </a:r>
            <a:endParaRPr lang="de-CH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70830"/>
            <a:ext cx="9144000" cy="2795409"/>
          </a:xfrm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Lesezugriff</a:t>
            </a:r>
            <a:r>
              <a:rPr lang="de-CH" dirty="0" smtClean="0"/>
              <a:t>, </a:t>
            </a:r>
            <a:r>
              <a:rPr lang="de-CH" dirty="0" smtClean="0">
                <a:solidFill>
                  <a:schemeClr val="tx1"/>
                </a:solidFill>
              </a:rPr>
              <a:t>falls das Attribut exportiert ist.</a:t>
            </a:r>
          </a:p>
          <a:p>
            <a:pPr defTabSz="914400">
              <a:lnSpc>
                <a:spcPct val="90000"/>
              </a:lnSpc>
            </a:pP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  </a:t>
            </a:r>
            <a:r>
              <a:rPr lang="de-CH" dirty="0" smtClean="0">
                <a:solidFill>
                  <a:schemeClr val="tx1"/>
                </a:solidFill>
              </a:rPr>
              <a:t>ist ein Ausdruck!</a:t>
            </a:r>
            <a:r>
              <a:rPr lang="de-CH" dirty="0" smtClean="0"/>
              <a:t> </a:t>
            </a:r>
          </a:p>
          <a:p>
            <a:pPr marL="539750" lvl="1" indent="-184150" defTabSz="914400">
              <a:lnSpc>
                <a:spcPct val="90000"/>
              </a:lnSpc>
            </a:pPr>
            <a:endParaRPr lang="de-CH" sz="900" dirty="0" smtClean="0"/>
          </a:p>
          <a:p>
            <a:pPr marL="539750" lvl="1" indent="-184150" defTabSz="914400">
              <a:lnSpc>
                <a:spcPct val="60000"/>
              </a:lnSpc>
            </a:pPr>
            <a:r>
              <a:rPr lang="de-CH" dirty="0" smtClean="0">
                <a:solidFill>
                  <a:schemeClr val="tx1"/>
                </a:solidFill>
              </a:rPr>
              <a:t> Eine Zuweisung </a:t>
            </a: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  <a:r>
              <a:rPr lang="de-CH" dirty="0" smtClean="0">
                <a:solidFill>
                  <a:srgbClr val="0000FF"/>
                </a:solidFill>
              </a:rPr>
              <a:t> := </a:t>
            </a:r>
            <a:r>
              <a:rPr lang="de-CH" i="1" dirty="0" smtClean="0">
                <a:solidFill>
                  <a:srgbClr val="0000FF"/>
                </a:solidFill>
              </a:rPr>
              <a:t>v</a:t>
            </a:r>
            <a:r>
              <a:rPr lang="de-CH" dirty="0" smtClean="0"/>
              <a:t>   wäre syntaktisch ungültig!</a:t>
            </a:r>
            <a:r>
              <a:rPr lang="de-CH" dirty="0" smtClean="0">
                <a:solidFill>
                  <a:schemeClr val="tx1"/>
                </a:solidFill>
              </a:rPr>
              <a:t>!</a:t>
            </a:r>
          </a:p>
          <a:p>
            <a:pPr defTabSz="914400">
              <a:lnSpc>
                <a:spcPct val="90000"/>
              </a:lnSpc>
            </a:pP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>
                <a:solidFill>
                  <a:schemeClr val="tx1"/>
                </a:solidFill>
              </a:rPr>
              <a:t>(Es würde einem Ausdruck etwas zuweisen, wie z.B.: </a:t>
            </a:r>
            <a:r>
              <a:rPr lang="de-CH" i="1" dirty="0" smtClean="0">
                <a:solidFill>
                  <a:srgbClr val="0000FF"/>
                </a:solidFill>
              </a:rPr>
              <a:t>a</a:t>
            </a:r>
            <a:r>
              <a:rPr lang="de-CH" dirty="0" smtClean="0">
                <a:solidFill>
                  <a:srgbClr val="0000FF"/>
                </a:solidFill>
              </a:rPr>
              <a:t> + </a:t>
            </a:r>
            <a:r>
              <a:rPr lang="de-CH" i="1" dirty="0" smtClean="0">
                <a:solidFill>
                  <a:srgbClr val="0000FF"/>
                </a:solidFill>
              </a:rPr>
              <a:t>b </a:t>
            </a:r>
            <a:r>
              <a:rPr lang="de-CH" dirty="0" smtClean="0">
                <a:solidFill>
                  <a:srgbClr val="0000FF"/>
                </a:solidFill>
              </a:rPr>
              <a:t>:= </a:t>
            </a:r>
            <a:r>
              <a:rPr lang="de-CH" i="1" dirty="0" smtClean="0">
                <a:solidFill>
                  <a:srgbClr val="0000FF"/>
                </a:solidFill>
              </a:rPr>
              <a:t>v  </a:t>
            </a:r>
            <a:r>
              <a:rPr lang="de-CH" dirty="0" smtClean="0">
                <a:solidFill>
                  <a:schemeClr val="tx1"/>
                </a:solidFill>
              </a:rPr>
              <a:t>)</a:t>
            </a:r>
            <a:endParaRPr lang="de-CH" dirty="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69650" y="4967288"/>
            <a:ext cx="1409700" cy="411162"/>
            <a:chOff x="4032" y="2500"/>
            <a:chExt cx="973" cy="259"/>
          </a:xfrm>
        </p:grpSpPr>
        <p:sp>
          <p:nvSpPr>
            <p:cNvPr id="1118213" name="Line 5"/>
            <p:cNvSpPr>
              <a:spLocks noChangeShapeType="1"/>
            </p:cNvSpPr>
            <p:nvPr/>
          </p:nvSpPr>
          <p:spPr bwMode="auto">
            <a:xfrm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de-CH">
                <a:solidFill>
                  <a:srgbClr val="000000"/>
                </a:solidFill>
              </a:endParaRPr>
            </a:p>
          </p:txBody>
        </p:sp>
        <p:sp>
          <p:nvSpPr>
            <p:cNvPr id="1118214" name="Line 6"/>
            <p:cNvSpPr>
              <a:spLocks noChangeShapeType="1"/>
            </p:cNvSpPr>
            <p:nvPr/>
          </p:nvSpPr>
          <p:spPr bwMode="auto">
            <a:xfrm flipH="1"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de-CH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476067" y="5729068"/>
            <a:ext cx="1389063" cy="411162"/>
            <a:chOff x="4032" y="2500"/>
            <a:chExt cx="973" cy="259"/>
          </a:xfrm>
        </p:grpSpPr>
        <p:sp>
          <p:nvSpPr>
            <p:cNvPr id="1118216" name="Line 8"/>
            <p:cNvSpPr>
              <a:spLocks noChangeShapeType="1"/>
            </p:cNvSpPr>
            <p:nvPr/>
          </p:nvSpPr>
          <p:spPr bwMode="auto">
            <a:xfrm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de-CH">
                <a:solidFill>
                  <a:srgbClr val="000000"/>
                </a:solidFill>
              </a:endParaRPr>
            </a:p>
          </p:txBody>
        </p:sp>
        <p:sp>
          <p:nvSpPr>
            <p:cNvPr id="1118217" name="Line 9"/>
            <p:cNvSpPr>
              <a:spLocks noChangeShapeType="1"/>
            </p:cNvSpPr>
            <p:nvPr/>
          </p:nvSpPr>
          <p:spPr bwMode="auto">
            <a:xfrm flipH="1"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de-CH">
                <a:solidFill>
                  <a:srgbClr val="000000"/>
                </a:solidFill>
              </a:endParaRPr>
            </a:p>
          </p:txBody>
        </p:sp>
      </p:grp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17488" y="935418"/>
            <a:ext cx="5141912" cy="1359049"/>
          </a:xfrm>
          <a:prstGeom prst="roundRect">
            <a:avLst/>
          </a:prstGeom>
          <a:noFill/>
          <a:ln w="22225" algn="ctr">
            <a:solidFill>
              <a:srgbClr val="800000"/>
            </a:solidFill>
            <a:miter lim="800000"/>
            <a:headEnd/>
            <a:tailEnd type="none" w="lg" len="lg"/>
          </a:ln>
          <a:effectLst/>
        </p:spPr>
        <p:txBody>
          <a:bodyPr wrap="square" lIns="0" tIns="108000" rIns="0" bIns="0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de-CH" dirty="0" smtClean="0">
                <a:solidFill>
                  <a:srgbClr val="000000"/>
                </a:solidFill>
              </a:rPr>
              <a:t>Wenn Klasse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rgbClr val="000000"/>
                </a:solidFill>
              </a:rPr>
              <a:t> ein Attribut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i="1" dirty="0" smtClean="0">
                <a:solidFill>
                  <a:srgbClr val="000000"/>
                </a:solidFill>
              </a:rPr>
              <a:t> </a:t>
            </a:r>
            <a:r>
              <a:rPr lang="de-CH" dirty="0" smtClean="0">
                <a:solidFill>
                  <a:srgbClr val="000000"/>
                </a:solidFill>
              </a:rPr>
              <a:t>hat, was darf eine Kundenklasse </a:t>
            </a:r>
            <a:r>
              <a:rPr lang="de-CH" i="1" dirty="0" smtClean="0">
                <a:solidFill>
                  <a:srgbClr val="3333FF"/>
                </a:solidFill>
              </a:rPr>
              <a:t>C</a:t>
            </a:r>
            <a:r>
              <a:rPr lang="de-CH" dirty="0" smtClean="0">
                <a:solidFill>
                  <a:srgbClr val="000000"/>
                </a:solidFill>
              </a:rPr>
              <a:t>  mit </a:t>
            </a:r>
            <a:r>
              <a:rPr lang="de-CH" i="1" dirty="0" smtClean="0">
                <a:solidFill>
                  <a:srgbClr val="3333FF"/>
                </a:solidFill>
              </a:rPr>
              <a:t>a1.x </a:t>
            </a:r>
            <a:r>
              <a:rPr lang="de-CH" dirty="0" smtClean="0">
                <a:solidFill>
                  <a:srgbClr val="000000"/>
                </a:solidFill>
              </a:rPr>
              <a:t>tun, wobei </a:t>
            </a:r>
            <a:r>
              <a:rPr lang="de-CH" i="1" dirty="0" smtClean="0">
                <a:solidFill>
                  <a:srgbClr val="3333FF"/>
                </a:solidFill>
              </a:rPr>
              <a:t>a1</a:t>
            </a:r>
            <a:r>
              <a:rPr lang="de-CH" dirty="0" smtClean="0">
                <a:solidFill>
                  <a:srgbClr val="000000"/>
                </a:solidFill>
              </a:rPr>
              <a:t> vom Typ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rgbClr val="000000"/>
                </a:solidFill>
              </a:rPr>
              <a:t> ist?</a:t>
            </a:r>
            <a:endParaRPr lang="de-CH" dirty="0" smtClean="0">
              <a:solidFill>
                <a:srgbClr val="3333FF"/>
              </a:solidFill>
            </a:endParaRPr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 flipV="1">
            <a:off x="6733543" y="1109707"/>
            <a:ext cx="981056" cy="12929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5484783" y="1524383"/>
            <a:ext cx="1085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a1</a:t>
            </a:r>
            <a:r>
              <a:rPr lang="de-CH" sz="16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: </a:t>
            </a:r>
            <a:r>
              <a:rPr lang="de-CH" i="1" smtClean="0">
                <a:solidFill>
                  <a:srgbClr val="3333FF"/>
                </a:solidFill>
              </a:rPr>
              <a:t>A</a:t>
            </a:r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7013269" y="1235308"/>
            <a:ext cx="489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a1</a:t>
            </a:r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3" name="Oval 5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07427" y="888990"/>
            <a:ext cx="1138877" cy="560838"/>
          </a:xfrm>
          <a:prstGeom prst="ellipse">
            <a:avLst/>
          </a:prstGeom>
          <a:solidFill>
            <a:srgbClr val="66FF99"/>
          </a:solidFill>
          <a:ln w="12700" algn="ctr">
            <a:noFill/>
            <a:round/>
            <a:headEnd/>
            <a:tailEnd/>
          </a:ln>
          <a:effectLst/>
          <a:scene3d>
            <a:camera prst="legacyPerspectiveBottomRight">
              <a:rot lat="900000" lon="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34" name="Text Box 5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60283" y="910007"/>
            <a:ext cx="1315947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/>
            <a:r>
              <a:rPr lang="de-CH" sz="2800" i="1" smtClean="0">
                <a:solidFill>
                  <a:srgbClr val="3333FF"/>
                </a:solidFill>
              </a:rPr>
              <a:t>C</a:t>
            </a:r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5" name="Oval 5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19846" y="841695"/>
            <a:ext cx="1138877" cy="560838"/>
          </a:xfrm>
          <a:prstGeom prst="ellipse">
            <a:avLst/>
          </a:prstGeom>
          <a:solidFill>
            <a:srgbClr val="66FF99"/>
          </a:solidFill>
          <a:ln w="12700" algn="ctr">
            <a:noFill/>
            <a:round/>
            <a:headEnd/>
            <a:tailEnd/>
          </a:ln>
          <a:effectLst/>
          <a:scene3d>
            <a:camera prst="legacyPerspectiveBottomRight">
              <a:rot lat="900000" lon="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72702" y="862712"/>
            <a:ext cx="1315947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/>
            <a:r>
              <a:rPr lang="de-CH" sz="2800" i="1" smtClean="0">
                <a:solidFill>
                  <a:srgbClr val="3333FF"/>
                </a:solidFill>
              </a:rPr>
              <a:t>A</a:t>
            </a:r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64767" y="239933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56917" y="239933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2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591092" y="2693988"/>
            <a:ext cx="776287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7042" y="2479763"/>
            <a:ext cx="855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a1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20020" y="2393338"/>
            <a:ext cx="1080462" cy="576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4800" y="3088712"/>
            <a:ext cx="1005849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de-CH" sz="2800" smtClean="0">
                <a:solidFill>
                  <a:srgbClr val="3333FF"/>
                </a:solidFill>
              </a:rPr>
              <a:t>(</a:t>
            </a:r>
            <a:r>
              <a:rPr lang="de-CH" sz="2800" i="1" smtClean="0">
                <a:solidFill>
                  <a:srgbClr val="3333FF"/>
                </a:solidFill>
              </a:rPr>
              <a:t>A</a:t>
            </a:r>
            <a:r>
              <a:rPr lang="de-CH" sz="2800" smtClean="0">
                <a:solidFill>
                  <a:srgbClr val="3333FF"/>
                </a:solidFill>
              </a:rPr>
              <a:t>)</a:t>
            </a:r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7" name="Text Box 5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58800" y="3046712"/>
            <a:ext cx="1005849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de-CH" sz="2800" smtClean="0">
                <a:solidFill>
                  <a:srgbClr val="3333FF"/>
                </a:solidFill>
              </a:rPr>
              <a:t>(</a:t>
            </a:r>
            <a:r>
              <a:rPr lang="de-CH" sz="2800" i="1" smtClean="0">
                <a:solidFill>
                  <a:srgbClr val="3333FF"/>
                </a:solidFill>
              </a:rPr>
              <a:t>C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z="2800" smtClean="0">
                <a:solidFill>
                  <a:srgbClr val="3333FF"/>
                </a:solidFill>
              </a:rPr>
              <a:t>)</a:t>
            </a:r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7" name="Text Box 47"/>
          <p:cNvSpPr txBox="1">
            <a:spLocks noChangeArrowheads="1"/>
          </p:cNvSpPr>
          <p:nvPr/>
        </p:nvSpPr>
        <p:spPr bwMode="auto">
          <a:xfrm>
            <a:off x="8425126" y="1542984"/>
            <a:ext cx="489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x</a:t>
            </a:r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8" name="Rectangle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37245" y="2379210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29880" y="2476888"/>
            <a:ext cx="47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x</a:t>
            </a:r>
            <a:endParaRPr lang="de-CH" sz="1800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11" grpId="0" uiExpan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Abstraktionsprinzipien anwenden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Um Kunden Schreibprivilegien zu ermöglichen: Definieren Sie eine </a:t>
            </a:r>
            <a:r>
              <a:rPr lang="de-CH" b="1" dirty="0" smtClean="0">
                <a:solidFill>
                  <a:srgbClr val="990000"/>
                </a:solidFill>
              </a:rPr>
              <a:t>Setter-Prozedur</a:t>
            </a:r>
            <a:r>
              <a:rPr lang="de-CH" dirty="0" smtClean="0"/>
              <a:t>, wie z.B.: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9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	</a:t>
            </a:r>
            <a:r>
              <a:rPr lang="de-CH" i="1" dirty="0" err="1" smtClean="0">
                <a:solidFill>
                  <a:srgbClr val="3333FF"/>
                </a:solidFill>
              </a:rPr>
              <a:t>set_temperature</a:t>
            </a:r>
            <a:r>
              <a:rPr lang="de-CH" dirty="0" smtClean="0">
                <a:solidFill>
                  <a:srgbClr val="3333FF"/>
                </a:solidFill>
              </a:rPr>
              <a:t> (</a:t>
            </a:r>
            <a:r>
              <a:rPr lang="de-CH" i="1" dirty="0" smtClean="0">
                <a:solidFill>
                  <a:srgbClr val="3333FF"/>
                </a:solidFill>
              </a:rPr>
              <a:t>u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REAL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	</a:t>
            </a:r>
            <a:r>
              <a:rPr lang="de-CH" dirty="0" smtClean="0">
                <a:solidFill>
                  <a:srgbClr val="990000"/>
                </a:solidFill>
              </a:rPr>
              <a:t>-- Setzt </a:t>
            </a:r>
            <a:r>
              <a:rPr lang="de-CH" i="1" dirty="0" err="1" smtClean="0">
                <a:solidFill>
                  <a:srgbClr val="3333FF"/>
                </a:solidFill>
              </a:rPr>
              <a:t>temperature</a:t>
            </a:r>
            <a:r>
              <a:rPr lang="de-CH" dirty="0" smtClean="0">
                <a:solidFill>
                  <a:srgbClr val="990000"/>
                </a:solidFill>
              </a:rPr>
              <a:t> auf </a:t>
            </a:r>
            <a:r>
              <a:rPr lang="de-CH" i="1" dirty="0" smtClean="0">
                <a:solidFill>
                  <a:srgbClr val="3333FF"/>
                </a:solidFill>
              </a:rPr>
              <a:t>u</a:t>
            </a:r>
            <a:r>
              <a:rPr lang="de-CH" dirty="0" smtClean="0">
                <a:solidFill>
                  <a:srgbClr val="990000"/>
                </a:solidFill>
              </a:rPr>
              <a:t>.</a:t>
            </a:r>
            <a:r>
              <a:rPr lang="de-CH" dirty="0" smtClean="0">
                <a:solidFill>
                  <a:srgbClr val="FF0000"/>
                </a:solidFill>
              </a:rPr>
              <a:t/>
            </a:r>
            <a:br>
              <a:rPr lang="de-CH" dirty="0" smtClean="0">
                <a:solidFill>
                  <a:srgbClr val="FF0000"/>
                </a:solidFill>
              </a:rPr>
            </a:br>
            <a:r>
              <a:rPr lang="de-CH" dirty="0" smtClean="0"/>
              <a:t>		</a:t>
            </a:r>
            <a:r>
              <a:rPr lang="de-CH" b="1" dirty="0" smtClean="0">
                <a:solidFill>
                  <a:srgbClr val="000099"/>
                </a:solidFill>
              </a:rPr>
              <a:t>do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	</a:t>
            </a:r>
            <a:r>
              <a:rPr lang="de-CH" i="1" dirty="0" err="1" smtClean="0">
                <a:solidFill>
                  <a:srgbClr val="3333FF"/>
                </a:solidFill>
              </a:rPr>
              <a:t>temperature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u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</a:t>
            </a:r>
            <a:r>
              <a:rPr lang="de-CH" b="1" dirty="0" err="1" smtClean="0">
                <a:solidFill>
                  <a:srgbClr val="000099"/>
                </a:solidFill>
              </a:rPr>
              <a:t>ensure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	</a:t>
            </a:r>
            <a:r>
              <a:rPr lang="de-CH" dirty="0" err="1" smtClean="0">
                <a:solidFill>
                  <a:srgbClr val="3333FF"/>
                </a:solidFill>
              </a:rPr>
              <a:t>temperature_set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err="1" smtClean="0">
                <a:solidFill>
                  <a:srgbClr val="3333FF"/>
                </a:solidFill>
              </a:rPr>
              <a:t>temperature</a:t>
            </a:r>
            <a:r>
              <a:rPr lang="de-CH" dirty="0" smtClean="0">
                <a:solidFill>
                  <a:srgbClr val="3333FF"/>
                </a:solidFill>
              </a:rPr>
              <a:t> = </a:t>
            </a:r>
            <a:r>
              <a:rPr lang="de-CH" i="1" dirty="0" smtClean="0">
                <a:solidFill>
                  <a:srgbClr val="3333FF"/>
                </a:solidFill>
              </a:rPr>
              <a:t>u</a:t>
            </a:r>
            <a:r>
              <a:rPr lang="de-CH" dirty="0" smtClean="0">
                <a:solidFill>
                  <a:srgbClr val="3333FF"/>
                </a:solidFill>
              </a:rPr>
              <a:t/>
            </a:r>
            <a:br>
              <a:rPr lang="de-CH" dirty="0" smtClean="0">
                <a:solidFill>
                  <a:srgbClr val="3333FF"/>
                </a:solidFill>
              </a:rPr>
            </a:br>
            <a:r>
              <a:rPr lang="de-CH" dirty="0" smtClean="0"/>
              <a:t>		</a:t>
            </a:r>
            <a:r>
              <a:rPr lang="de-CH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800" dirty="0" smtClean="0"/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de-CH" dirty="0" smtClean="0"/>
              <a:t>Kunden können diese wie folgt aufrufen: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endParaRPr lang="de-CH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de-CH" i="1" dirty="0" smtClean="0">
                <a:solidFill>
                  <a:srgbClr val="3333FF"/>
                </a:solidFill>
              </a:rPr>
              <a:t>	</a:t>
            </a:r>
            <a:r>
              <a:rPr lang="de-CH" i="1" dirty="0" err="1" smtClean="0">
                <a:solidFill>
                  <a:srgbClr val="3333FF"/>
                </a:solidFill>
              </a:rPr>
              <a:t>x</a:t>
            </a:r>
            <a:r>
              <a:rPr lang="de-CH" sz="40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set_temperature</a:t>
            </a:r>
            <a:r>
              <a:rPr lang="de-CH" dirty="0" smtClean="0">
                <a:solidFill>
                  <a:srgbClr val="3333FF"/>
                </a:solidFill>
              </a:rPr>
              <a:t> (21.5)</a:t>
            </a: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45138" y="3768538"/>
            <a:ext cx="2606862" cy="349862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23538" y="4582138"/>
            <a:ext cx="6472662" cy="875462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79138" y="1708138"/>
            <a:ext cx="5776062" cy="1323062"/>
          </a:xfrm>
          <a:prstGeom prst="round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8445" y="34608"/>
            <a:ext cx="8339138" cy="611937"/>
          </a:xfrm>
        </p:spPr>
        <p:txBody>
          <a:bodyPr/>
          <a:lstStyle/>
          <a:p>
            <a:r>
              <a:rPr lang="de-CH" smtClean="0"/>
              <a:t>Setter-Befehle voll ausnutzen</a:t>
            </a:r>
            <a:endParaRPr lang="de-CH"/>
          </a:p>
        </p:txBody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i="1" dirty="0" err="1" smtClean="0">
                <a:solidFill>
                  <a:srgbClr val="0000FF"/>
                </a:solidFill>
              </a:rPr>
              <a:t>set_temperature</a:t>
            </a:r>
            <a:r>
              <a:rPr lang="de-CH" dirty="0" smtClean="0">
                <a:solidFill>
                  <a:srgbClr val="0000FF"/>
                </a:solidFill>
              </a:rPr>
              <a:t> (</a:t>
            </a:r>
            <a:r>
              <a:rPr lang="de-CH" i="1" dirty="0" smtClean="0">
                <a:solidFill>
                  <a:srgbClr val="0000FF"/>
                </a:solidFill>
              </a:rPr>
              <a:t>u </a:t>
            </a:r>
            <a:r>
              <a:rPr lang="de-CH" dirty="0" smtClean="0">
                <a:solidFill>
                  <a:srgbClr val="0000FF"/>
                </a:solidFill>
              </a:rPr>
              <a:t>: </a:t>
            </a:r>
            <a:r>
              <a:rPr lang="de-CH" i="1" dirty="0" smtClean="0">
                <a:solidFill>
                  <a:srgbClr val="0000FF"/>
                </a:solidFill>
              </a:rPr>
              <a:t>REAL</a:t>
            </a:r>
            <a:r>
              <a:rPr lang="de-CH" dirty="0" smtClean="0">
                <a:solidFill>
                  <a:srgbClr val="0000FF"/>
                </a:solidFill>
              </a:rPr>
              <a:t>)</a:t>
            </a:r>
            <a:br>
              <a:rPr lang="de-CH" dirty="0" smtClean="0">
                <a:solidFill>
                  <a:srgbClr val="0000FF"/>
                </a:solidFill>
              </a:rPr>
            </a:br>
            <a:r>
              <a:rPr lang="de-CH" dirty="0" smtClean="0"/>
              <a:t>		</a:t>
            </a:r>
            <a:r>
              <a:rPr lang="de-CH" dirty="0" smtClean="0">
                <a:solidFill>
                  <a:srgbClr val="990000"/>
                </a:solidFill>
              </a:rPr>
              <a:t>-- Setzt Temperaturwert auf </a:t>
            </a:r>
            <a:r>
              <a:rPr lang="de-CH" i="1" dirty="0" smtClean="0">
                <a:solidFill>
                  <a:srgbClr val="0000FF"/>
                </a:solidFill>
              </a:rPr>
              <a:t>u</a:t>
            </a:r>
            <a:r>
              <a:rPr lang="de-CH" dirty="0" smtClean="0">
                <a:solidFill>
                  <a:srgbClr val="990000"/>
                </a:solidFill>
              </a:rPr>
              <a:t>.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	</a:t>
            </a:r>
            <a:r>
              <a:rPr lang="de-CH" b="1" dirty="0" err="1" smtClean="0">
                <a:solidFill>
                  <a:srgbClr val="000099"/>
                </a:solidFill>
              </a:rPr>
              <a:t>require</a:t>
            </a:r>
            <a:endParaRPr lang="de-CH" b="1" dirty="0" smtClean="0">
              <a:solidFill>
                <a:srgbClr val="000099"/>
              </a:solidFill>
            </a:endParaRPr>
          </a:p>
          <a:p>
            <a:r>
              <a:rPr lang="de-CH" dirty="0" smtClean="0"/>
              <a:t>		</a:t>
            </a:r>
            <a:r>
              <a:rPr lang="de-CH" dirty="0" err="1" smtClean="0">
                <a:solidFill>
                  <a:srgbClr val="0000FF"/>
                </a:solidFill>
              </a:rPr>
              <a:t>nicht_unter_minimum</a:t>
            </a:r>
            <a:r>
              <a:rPr lang="de-CH" dirty="0" smtClean="0">
                <a:solidFill>
                  <a:srgbClr val="0000FF"/>
                </a:solidFill>
              </a:rPr>
              <a:t>: </a:t>
            </a:r>
            <a:r>
              <a:rPr lang="de-CH" i="1" dirty="0" smtClean="0">
                <a:solidFill>
                  <a:srgbClr val="0000FF"/>
                </a:solidFill>
              </a:rPr>
              <a:t>u</a:t>
            </a:r>
            <a:r>
              <a:rPr lang="de-CH" dirty="0" smtClean="0">
                <a:solidFill>
                  <a:srgbClr val="0000FF"/>
                </a:solidFill>
              </a:rPr>
              <a:t> &gt;= -273</a:t>
            </a:r>
          </a:p>
          <a:p>
            <a:r>
              <a:rPr lang="de-CH" dirty="0" smtClean="0">
                <a:solidFill>
                  <a:srgbClr val="0000FF"/>
                </a:solidFill>
              </a:rPr>
              <a:t>		</a:t>
            </a:r>
            <a:r>
              <a:rPr lang="de-CH" dirty="0" err="1" smtClean="0">
                <a:solidFill>
                  <a:srgbClr val="0000FF"/>
                </a:solidFill>
              </a:rPr>
              <a:t>nicht_über_maximum</a:t>
            </a:r>
            <a:r>
              <a:rPr lang="de-CH" dirty="0" smtClean="0">
                <a:solidFill>
                  <a:srgbClr val="0000FF"/>
                </a:solidFill>
              </a:rPr>
              <a:t>: </a:t>
            </a:r>
            <a:r>
              <a:rPr lang="de-CH" i="1" dirty="0" smtClean="0">
                <a:solidFill>
                  <a:srgbClr val="0000FF"/>
                </a:solidFill>
              </a:rPr>
              <a:t>u</a:t>
            </a:r>
            <a:r>
              <a:rPr lang="de-CH" dirty="0" smtClean="0">
                <a:solidFill>
                  <a:srgbClr val="0000FF"/>
                </a:solidFill>
              </a:rPr>
              <a:t> &lt;= 2000</a:t>
            </a:r>
          </a:p>
          <a:p>
            <a:r>
              <a:rPr lang="de-CH" b="1" dirty="0" smtClean="0">
                <a:solidFill>
                  <a:schemeClr val="accent2"/>
                </a:solidFill>
              </a:rPr>
              <a:t>	</a:t>
            </a:r>
            <a:r>
              <a:rPr lang="de-CH" b="1" dirty="0" smtClean="0">
                <a:solidFill>
                  <a:srgbClr val="000099"/>
                </a:solidFill>
              </a:rPr>
              <a:t>do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</a:t>
            </a:r>
            <a:r>
              <a:rPr lang="de-CH" i="1" dirty="0" err="1" smtClean="0">
                <a:solidFill>
                  <a:srgbClr val="0000FF"/>
                </a:solidFill>
              </a:rPr>
              <a:t>temperature</a:t>
            </a:r>
            <a:r>
              <a:rPr lang="de-CH" dirty="0" smtClean="0">
                <a:solidFill>
                  <a:srgbClr val="0000FF"/>
                </a:solidFill>
              </a:rPr>
              <a:t> := </a:t>
            </a:r>
            <a:r>
              <a:rPr lang="de-CH" i="1" dirty="0" smtClean="0">
                <a:solidFill>
                  <a:srgbClr val="0000FF"/>
                </a:solidFill>
              </a:rPr>
              <a:t>u</a:t>
            </a:r>
            <a:r>
              <a:rPr lang="de-CH" dirty="0" smtClean="0">
                <a:solidFill>
                  <a:srgbClr val="0000FF"/>
                </a:solidFill>
              </a:rPr>
              <a:t/>
            </a:r>
            <a:br>
              <a:rPr lang="de-CH" dirty="0" smtClean="0">
                <a:solidFill>
                  <a:srgbClr val="0000FF"/>
                </a:solidFill>
              </a:rPr>
            </a:br>
            <a:r>
              <a:rPr lang="de-CH" dirty="0" smtClean="0">
                <a:solidFill>
                  <a:srgbClr val="0000FF"/>
                </a:solidFill>
              </a:rPr>
              <a:t>		</a:t>
            </a:r>
            <a:r>
              <a:rPr lang="de-CH" i="1" dirty="0" err="1" smtClean="0">
                <a:solidFill>
                  <a:srgbClr val="0000FF"/>
                </a:solidFill>
              </a:rPr>
              <a:t>update_database</a:t>
            </a:r>
            <a:endParaRPr lang="de-CH" i="1" dirty="0" smtClean="0">
              <a:solidFill>
                <a:srgbClr val="0000FF"/>
              </a:solidFill>
            </a:endParaRPr>
          </a:p>
          <a:p>
            <a:endParaRPr lang="de-CH" i="1" dirty="0" smtClean="0">
              <a:solidFill>
                <a:srgbClr val="0000FF"/>
              </a:solidFill>
            </a:endParaRPr>
          </a:p>
          <a:p>
            <a:r>
              <a:rPr lang="de-CH" dirty="0" smtClean="0"/>
              <a:t>	</a:t>
            </a:r>
            <a:r>
              <a:rPr lang="de-CH" b="1" dirty="0" err="1" smtClean="0">
                <a:solidFill>
                  <a:srgbClr val="000099"/>
                </a:solidFill>
              </a:rPr>
              <a:t>ensure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	</a:t>
            </a:r>
            <a:r>
              <a:rPr lang="de-CH" dirty="0" err="1" smtClean="0">
                <a:solidFill>
                  <a:srgbClr val="0000FF"/>
                </a:solidFill>
              </a:rPr>
              <a:t>temperatur_gesetzt</a:t>
            </a:r>
            <a:r>
              <a:rPr lang="de-CH" dirty="0" smtClean="0">
                <a:solidFill>
                  <a:srgbClr val="0000FF"/>
                </a:solidFill>
              </a:rPr>
              <a:t>: </a:t>
            </a:r>
            <a:r>
              <a:rPr lang="de-CH" i="1" dirty="0" err="1" smtClean="0">
                <a:solidFill>
                  <a:srgbClr val="0000FF"/>
                </a:solidFill>
              </a:rPr>
              <a:t>temperature</a:t>
            </a:r>
            <a:r>
              <a:rPr lang="de-CH" dirty="0" smtClean="0">
                <a:solidFill>
                  <a:srgbClr val="0000FF"/>
                </a:solidFill>
              </a:rPr>
              <a:t> = </a:t>
            </a:r>
            <a:r>
              <a:rPr lang="de-CH" i="1" dirty="0" smtClean="0">
                <a:solidFill>
                  <a:srgbClr val="0000FF"/>
                </a:solidFill>
              </a:rPr>
              <a:t>u</a:t>
            </a:r>
            <a:r>
              <a:rPr lang="de-CH" dirty="0" smtClean="0">
                <a:solidFill>
                  <a:srgbClr val="0000FF"/>
                </a:solidFill>
              </a:rPr>
              <a:t/>
            </a:r>
            <a:br>
              <a:rPr lang="de-CH" dirty="0" smtClean="0">
                <a:solidFill>
                  <a:srgbClr val="0000FF"/>
                </a:solidFill>
              </a:rPr>
            </a:br>
            <a:r>
              <a:rPr lang="de-CH" dirty="0" smtClean="0"/>
              <a:t>	</a:t>
            </a:r>
          </a:p>
          <a:p>
            <a:r>
              <a:rPr lang="de-CH" b="1" dirty="0" smtClean="0">
                <a:solidFill>
                  <a:srgbClr val="000099"/>
                </a:solidFill>
              </a:rPr>
              <a:t>	end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733" y="32068"/>
            <a:ext cx="8129587" cy="720725"/>
          </a:xfrm>
        </p:spPr>
        <p:txBody>
          <a:bodyPr/>
          <a:lstStyle/>
          <a:p>
            <a:r>
              <a:rPr lang="de-CH" smtClean="0"/>
              <a:t>Abstraktion und Kundenprivilegien</a:t>
            </a:r>
            <a:endParaRPr lang="de-CH"/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70830"/>
            <a:ext cx="9144000" cy="2605087"/>
          </a:xfrm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Lesezugriff</a:t>
            </a:r>
            <a:r>
              <a:rPr lang="de-CH" dirty="0" smtClean="0"/>
              <a:t>, </a:t>
            </a:r>
            <a:r>
              <a:rPr lang="de-CH" dirty="0" smtClean="0">
                <a:solidFill>
                  <a:schemeClr val="tx1"/>
                </a:solidFill>
              </a:rPr>
              <a:t>falls das Attribut exportiert ist.</a:t>
            </a:r>
          </a:p>
          <a:p>
            <a:pPr defTabSz="914400">
              <a:lnSpc>
                <a:spcPct val="90000"/>
              </a:lnSpc>
            </a:pP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  </a:t>
            </a:r>
            <a:r>
              <a:rPr lang="de-CH" dirty="0" smtClean="0">
                <a:solidFill>
                  <a:schemeClr val="tx1"/>
                </a:solidFill>
              </a:rPr>
              <a:t>ist ein Ausdruck!</a:t>
            </a:r>
            <a:r>
              <a:rPr lang="de-CH" dirty="0" smtClean="0"/>
              <a:t> </a:t>
            </a:r>
          </a:p>
          <a:p>
            <a:pPr marL="539750" lvl="1" indent="-184150" defTabSz="914400">
              <a:lnSpc>
                <a:spcPct val="90000"/>
              </a:lnSpc>
            </a:pPr>
            <a:endParaRPr lang="de-CH" sz="900" dirty="0" smtClean="0"/>
          </a:p>
          <a:p>
            <a:pPr marL="539750" lvl="1" indent="-184150" defTabSz="914400">
              <a:lnSpc>
                <a:spcPct val="60000"/>
              </a:lnSpc>
            </a:pPr>
            <a:r>
              <a:rPr lang="de-CH" dirty="0" smtClean="0">
                <a:solidFill>
                  <a:schemeClr val="tx1"/>
                </a:solidFill>
              </a:rPr>
              <a:t> Eine Zuweisung </a:t>
            </a: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  <a:r>
              <a:rPr lang="de-CH" dirty="0" smtClean="0">
                <a:solidFill>
                  <a:srgbClr val="0000FF"/>
                </a:solidFill>
              </a:rPr>
              <a:t> := </a:t>
            </a:r>
            <a:r>
              <a:rPr lang="de-CH" i="1" dirty="0" smtClean="0">
                <a:solidFill>
                  <a:srgbClr val="0000FF"/>
                </a:solidFill>
              </a:rPr>
              <a:t>v</a:t>
            </a:r>
            <a:r>
              <a:rPr lang="de-CH" dirty="0" smtClean="0"/>
              <a:t>   wäre syntaktisch ungültig!</a:t>
            </a:r>
            <a:r>
              <a:rPr lang="de-CH" dirty="0" smtClean="0">
                <a:solidFill>
                  <a:schemeClr val="tx1"/>
                </a:solidFill>
              </a:rPr>
              <a:t>!</a:t>
            </a:r>
          </a:p>
          <a:p>
            <a:pPr defTabSz="914400">
              <a:lnSpc>
                <a:spcPct val="90000"/>
              </a:lnSpc>
            </a:pP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>
                <a:solidFill>
                  <a:schemeClr val="tx1"/>
                </a:solidFill>
              </a:rPr>
              <a:t>(Es würde einem Ausdruck etwas zuweisen, wie z.B.: </a:t>
            </a:r>
            <a:r>
              <a:rPr lang="de-CH" i="1" dirty="0" smtClean="0">
                <a:solidFill>
                  <a:srgbClr val="0000FF"/>
                </a:solidFill>
              </a:rPr>
              <a:t>a</a:t>
            </a:r>
            <a:r>
              <a:rPr lang="de-CH" dirty="0" smtClean="0">
                <a:solidFill>
                  <a:srgbClr val="0000FF"/>
                </a:solidFill>
              </a:rPr>
              <a:t> + </a:t>
            </a:r>
            <a:r>
              <a:rPr lang="de-CH" i="1" dirty="0" smtClean="0">
                <a:solidFill>
                  <a:srgbClr val="0000FF"/>
                </a:solidFill>
              </a:rPr>
              <a:t>b </a:t>
            </a:r>
            <a:r>
              <a:rPr lang="de-CH" dirty="0" smtClean="0">
                <a:solidFill>
                  <a:srgbClr val="0000FF"/>
                </a:solidFill>
              </a:rPr>
              <a:t>:= </a:t>
            </a:r>
            <a:r>
              <a:rPr lang="de-CH" i="1" dirty="0" smtClean="0">
                <a:solidFill>
                  <a:srgbClr val="0000FF"/>
                </a:solidFill>
              </a:rPr>
              <a:t>v  </a:t>
            </a:r>
            <a:r>
              <a:rPr lang="de-CH" dirty="0" smtClean="0">
                <a:solidFill>
                  <a:schemeClr val="tx1"/>
                </a:solidFill>
              </a:rPr>
              <a:t>)</a:t>
            </a:r>
            <a:endParaRPr lang="de-CH" dirty="0">
              <a:solidFill>
                <a:schemeClr val="tx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69650" y="4967288"/>
            <a:ext cx="1409700" cy="411162"/>
            <a:chOff x="4032" y="2500"/>
            <a:chExt cx="973" cy="259"/>
          </a:xfrm>
        </p:grpSpPr>
        <p:sp>
          <p:nvSpPr>
            <p:cNvPr id="1118213" name="Line 5"/>
            <p:cNvSpPr>
              <a:spLocks noChangeShapeType="1"/>
            </p:cNvSpPr>
            <p:nvPr/>
          </p:nvSpPr>
          <p:spPr bwMode="auto">
            <a:xfrm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de-CH">
                <a:solidFill>
                  <a:srgbClr val="000000"/>
                </a:solidFill>
              </a:endParaRPr>
            </a:p>
          </p:txBody>
        </p:sp>
        <p:sp>
          <p:nvSpPr>
            <p:cNvPr id="1118214" name="Line 6"/>
            <p:cNvSpPr>
              <a:spLocks noChangeShapeType="1"/>
            </p:cNvSpPr>
            <p:nvPr/>
          </p:nvSpPr>
          <p:spPr bwMode="auto">
            <a:xfrm flipH="1"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de-CH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476067" y="5729068"/>
            <a:ext cx="1389063" cy="411162"/>
            <a:chOff x="4032" y="2500"/>
            <a:chExt cx="973" cy="259"/>
          </a:xfrm>
        </p:grpSpPr>
        <p:sp>
          <p:nvSpPr>
            <p:cNvPr id="1118216" name="Line 8"/>
            <p:cNvSpPr>
              <a:spLocks noChangeShapeType="1"/>
            </p:cNvSpPr>
            <p:nvPr/>
          </p:nvSpPr>
          <p:spPr bwMode="auto">
            <a:xfrm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de-CH">
                <a:solidFill>
                  <a:srgbClr val="000000"/>
                </a:solidFill>
              </a:endParaRPr>
            </a:p>
          </p:txBody>
        </p:sp>
        <p:sp>
          <p:nvSpPr>
            <p:cNvPr id="1118217" name="Line 9"/>
            <p:cNvSpPr>
              <a:spLocks noChangeShapeType="1"/>
            </p:cNvSpPr>
            <p:nvPr/>
          </p:nvSpPr>
          <p:spPr bwMode="auto">
            <a:xfrm flipH="1" flipV="1">
              <a:off x="4032" y="2500"/>
              <a:ext cx="973" cy="259"/>
            </a:xfrm>
            <a:prstGeom prst="line">
              <a:avLst/>
            </a:prstGeom>
            <a:noFill/>
            <a:ln w="19050">
              <a:solidFill>
                <a:srgbClr val="8B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de-CH">
                <a:solidFill>
                  <a:srgbClr val="000000"/>
                </a:solidFill>
              </a:endParaRPr>
            </a:p>
          </p:txBody>
        </p:sp>
      </p:grp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17488" y="935419"/>
            <a:ext cx="5141912" cy="1274382"/>
          </a:xfrm>
          <a:prstGeom prst="roundRect">
            <a:avLst/>
          </a:prstGeom>
          <a:noFill/>
          <a:ln w="22225" algn="ctr">
            <a:solidFill>
              <a:srgbClr val="800000"/>
            </a:solidFill>
            <a:miter lim="800000"/>
            <a:headEnd/>
            <a:tailEnd type="none" w="lg" len="lg"/>
          </a:ln>
          <a:effectLst/>
        </p:spPr>
        <p:txBody>
          <a:bodyPr wrap="square" lIns="0" tIns="108000" rIns="0" bIns="0">
            <a:no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de-CH" smtClean="0">
                <a:solidFill>
                  <a:srgbClr val="000000"/>
                </a:solidFill>
              </a:rPr>
              <a:t>Wenn Klasse </a:t>
            </a:r>
            <a:r>
              <a:rPr lang="de-CH" i="1" smtClean="0">
                <a:solidFill>
                  <a:srgbClr val="3333FF"/>
                </a:solidFill>
              </a:rPr>
              <a:t>A</a:t>
            </a:r>
            <a:r>
              <a:rPr lang="de-CH" smtClean="0">
                <a:solidFill>
                  <a:srgbClr val="000000"/>
                </a:solidFill>
              </a:rPr>
              <a:t> ein Attribut </a:t>
            </a:r>
            <a:r>
              <a:rPr lang="de-CH" i="1" smtClean="0">
                <a:solidFill>
                  <a:srgbClr val="3333FF"/>
                </a:solidFill>
              </a:rPr>
              <a:t>x</a:t>
            </a:r>
            <a:r>
              <a:rPr lang="de-CH" i="1" smtClean="0">
                <a:solidFill>
                  <a:srgbClr val="000000"/>
                </a:solidFill>
              </a:rPr>
              <a:t> </a:t>
            </a:r>
            <a:r>
              <a:rPr lang="de-CH" smtClean="0">
                <a:solidFill>
                  <a:srgbClr val="000000"/>
                </a:solidFill>
              </a:rPr>
              <a:t>hat, was darf eine Kundenklasse </a:t>
            </a:r>
            <a:r>
              <a:rPr lang="de-CH" i="1" smtClean="0">
                <a:solidFill>
                  <a:srgbClr val="3333FF"/>
                </a:solidFill>
              </a:rPr>
              <a:t>C</a:t>
            </a:r>
            <a:r>
              <a:rPr lang="de-CH" smtClean="0">
                <a:solidFill>
                  <a:srgbClr val="000000"/>
                </a:solidFill>
              </a:rPr>
              <a:t>  mit </a:t>
            </a:r>
            <a:r>
              <a:rPr lang="de-CH" i="1" smtClean="0">
                <a:solidFill>
                  <a:srgbClr val="3333FF"/>
                </a:solidFill>
              </a:rPr>
              <a:t>a1.x </a:t>
            </a:r>
            <a:r>
              <a:rPr lang="de-CH" smtClean="0">
                <a:solidFill>
                  <a:srgbClr val="000000"/>
                </a:solidFill>
              </a:rPr>
              <a:t>tun, wobei </a:t>
            </a:r>
            <a:r>
              <a:rPr lang="de-CH" i="1" smtClean="0">
                <a:solidFill>
                  <a:srgbClr val="3333FF"/>
                </a:solidFill>
              </a:rPr>
              <a:t>a1</a:t>
            </a:r>
            <a:r>
              <a:rPr lang="de-CH" smtClean="0">
                <a:solidFill>
                  <a:srgbClr val="000000"/>
                </a:solidFill>
              </a:rPr>
              <a:t> vom Typ </a:t>
            </a:r>
            <a:r>
              <a:rPr lang="de-CH" i="1" smtClean="0">
                <a:solidFill>
                  <a:srgbClr val="3333FF"/>
                </a:solidFill>
              </a:rPr>
              <a:t>A</a:t>
            </a:r>
            <a:r>
              <a:rPr lang="de-CH" smtClean="0">
                <a:solidFill>
                  <a:srgbClr val="000000"/>
                </a:solidFill>
              </a:rPr>
              <a:t> ist?</a:t>
            </a:r>
            <a:endParaRPr lang="de-CH" smtClean="0">
              <a:solidFill>
                <a:srgbClr val="3333FF"/>
              </a:solidFill>
            </a:endParaRPr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 flipV="1">
            <a:off x="6733543" y="1109707"/>
            <a:ext cx="981056" cy="12929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5484783" y="1524383"/>
            <a:ext cx="1085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a1</a:t>
            </a:r>
            <a:r>
              <a:rPr lang="de-CH" sz="16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: </a:t>
            </a:r>
            <a:r>
              <a:rPr lang="de-CH" i="1" smtClean="0">
                <a:solidFill>
                  <a:srgbClr val="3333FF"/>
                </a:solidFill>
              </a:rPr>
              <a:t>A</a:t>
            </a:r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7013269" y="1235308"/>
            <a:ext cx="489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a1</a:t>
            </a:r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3" name="Oval 5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07427" y="888990"/>
            <a:ext cx="1138877" cy="560838"/>
          </a:xfrm>
          <a:prstGeom prst="ellipse">
            <a:avLst/>
          </a:prstGeom>
          <a:solidFill>
            <a:srgbClr val="66FF99"/>
          </a:solidFill>
          <a:ln w="12700" algn="ctr">
            <a:noFill/>
            <a:round/>
            <a:headEnd/>
            <a:tailEnd/>
          </a:ln>
          <a:effectLst/>
          <a:scene3d>
            <a:camera prst="legacyPerspectiveBottomRight">
              <a:rot lat="900000" lon="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34" name="Text Box 5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60283" y="910007"/>
            <a:ext cx="1315947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/>
            <a:r>
              <a:rPr lang="de-CH" sz="2800" i="1" smtClean="0">
                <a:solidFill>
                  <a:srgbClr val="3333FF"/>
                </a:solidFill>
              </a:rPr>
              <a:t>C</a:t>
            </a:r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5" name="Oval 5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19846" y="841695"/>
            <a:ext cx="1138877" cy="560838"/>
          </a:xfrm>
          <a:prstGeom prst="ellipse">
            <a:avLst/>
          </a:prstGeom>
          <a:solidFill>
            <a:srgbClr val="66FF99"/>
          </a:solidFill>
          <a:ln w="12700" algn="ctr">
            <a:noFill/>
            <a:round/>
            <a:headEnd/>
            <a:tailEnd/>
          </a:ln>
          <a:effectLst/>
          <a:scene3d>
            <a:camera prst="legacyPerspectiveBottomRight">
              <a:rot lat="900000" lon="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572702" y="862712"/>
            <a:ext cx="1315947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/>
            <a:r>
              <a:rPr lang="de-CH" sz="2800" i="1" smtClean="0">
                <a:solidFill>
                  <a:srgbClr val="3333FF"/>
                </a:solidFill>
              </a:rPr>
              <a:t>A</a:t>
            </a:r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64767" y="239933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56917" y="239933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2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591092" y="2693988"/>
            <a:ext cx="776287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7042" y="2479763"/>
            <a:ext cx="855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a1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20020" y="2393338"/>
            <a:ext cx="1080462" cy="576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4800" y="3088712"/>
            <a:ext cx="1005849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de-CH" sz="2800" smtClean="0">
                <a:solidFill>
                  <a:srgbClr val="3333FF"/>
                </a:solidFill>
              </a:rPr>
              <a:t>(</a:t>
            </a:r>
            <a:r>
              <a:rPr lang="de-CH" sz="2800" i="1" smtClean="0">
                <a:solidFill>
                  <a:srgbClr val="3333FF"/>
                </a:solidFill>
              </a:rPr>
              <a:t>A</a:t>
            </a:r>
            <a:r>
              <a:rPr lang="de-CH" sz="2800" smtClean="0">
                <a:solidFill>
                  <a:srgbClr val="3333FF"/>
                </a:solidFill>
              </a:rPr>
              <a:t>)</a:t>
            </a:r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7" name="Text Box 5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58800" y="3046712"/>
            <a:ext cx="1005849" cy="50359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de-CH" sz="2800" smtClean="0">
                <a:solidFill>
                  <a:srgbClr val="3333FF"/>
                </a:solidFill>
              </a:rPr>
              <a:t>(</a:t>
            </a:r>
            <a:r>
              <a:rPr lang="de-CH" sz="2800" i="1" smtClean="0">
                <a:solidFill>
                  <a:srgbClr val="3333FF"/>
                </a:solidFill>
              </a:rPr>
              <a:t>C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z="2800" smtClean="0">
                <a:solidFill>
                  <a:srgbClr val="3333FF"/>
                </a:solidFill>
              </a:rPr>
              <a:t>)</a:t>
            </a:r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7" name="Text Box 47"/>
          <p:cNvSpPr txBox="1">
            <a:spLocks noChangeArrowheads="1"/>
          </p:cNvSpPr>
          <p:nvPr/>
        </p:nvSpPr>
        <p:spPr bwMode="auto">
          <a:xfrm>
            <a:off x="8425126" y="1542984"/>
            <a:ext cx="489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x</a:t>
            </a:r>
            <a:endParaRPr lang="de-CH" i="1">
              <a:solidFill>
                <a:srgbClr val="3333FF"/>
              </a:solidFill>
            </a:endParaRPr>
          </a:p>
        </p:txBody>
      </p:sp>
      <p:sp>
        <p:nvSpPr>
          <p:cNvPr id="38" name="Rectangle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37245" y="2379210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000000"/>
              </a:solidFill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29880" y="2476888"/>
            <a:ext cx="47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x</a:t>
            </a:r>
            <a:endParaRPr lang="de-CH" sz="1800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8" y="115888"/>
            <a:ext cx="8712200" cy="435655"/>
          </a:xfrm>
        </p:spPr>
        <p:txBody>
          <a:bodyPr/>
          <a:lstStyle/>
          <a:p>
            <a:r>
              <a:rPr lang="de-CH" sz="2600" smtClean="0"/>
              <a:t>Exportieren (als public deklarieren) eines Attributes</a:t>
            </a:r>
            <a:endParaRPr lang="de-CH" sz="2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CH" dirty="0" smtClean="0"/>
              <a:t>Ein Attribut exportieren heisst in Eiffel, (nur) seine Leserechte zu exportieren</a:t>
            </a:r>
          </a:p>
          <a:p>
            <a:pPr>
              <a:spcBef>
                <a:spcPts val="0"/>
              </a:spcBef>
            </a:pPr>
            <a:endParaRPr lang="de-CH" dirty="0" smtClean="0"/>
          </a:p>
          <a:p>
            <a:pPr>
              <a:spcBef>
                <a:spcPts val="0"/>
              </a:spcBef>
            </a:pPr>
            <a:r>
              <a:rPr lang="de-CH" dirty="0" smtClean="0"/>
              <a:t>Von ausserhalb erkennt man es nicht als Attribut, nur als </a:t>
            </a:r>
            <a:r>
              <a:rPr lang="de-CH" b="1" dirty="0" smtClean="0">
                <a:solidFill>
                  <a:srgbClr val="990000"/>
                </a:solidFill>
              </a:rPr>
              <a:t>Abfrage</a:t>
            </a:r>
            <a:r>
              <a:rPr lang="de-CH" dirty="0" smtClean="0"/>
              <a:t>: es könnte auch eine Funktion sein</a:t>
            </a:r>
          </a:p>
          <a:p>
            <a:pPr>
              <a:spcBef>
                <a:spcPts val="0"/>
              </a:spcBef>
            </a:pPr>
            <a:endParaRPr lang="de-CH" dirty="0" smtClean="0"/>
          </a:p>
          <a:p>
            <a:pPr>
              <a:spcBef>
                <a:spcPts val="0"/>
              </a:spcBef>
            </a:pPr>
            <a:r>
              <a:rPr lang="de-CH" dirty="0" smtClean="0"/>
              <a:t>In C++, Java und C#, werden mit der </a:t>
            </a:r>
            <a:r>
              <a:rPr lang="de-CH" dirty="0" err="1" smtClean="0"/>
              <a:t>public</a:t>
            </a:r>
            <a:r>
              <a:rPr lang="de-CH" dirty="0" smtClean="0"/>
              <a:t>-Deklaration eines Attributs</a:t>
            </a:r>
            <a:r>
              <a:rPr lang="de-CH" dirty="0" smtClean="0">
                <a:solidFill>
                  <a:srgbClr val="009900"/>
                </a:solidFill>
              </a:rPr>
              <a:t>* </a:t>
            </a:r>
            <a:r>
              <a:rPr lang="de-CH" i="1" dirty="0" smtClean="0">
                <a:solidFill>
                  <a:srgbClr val="3333FF"/>
                </a:solidFill>
              </a:rPr>
              <a:t>x </a:t>
            </a:r>
            <a:r>
              <a:rPr lang="de-CH" dirty="0" smtClean="0"/>
              <a:t> sowohl Schreib- als auch Leserechte exportiert: </a:t>
            </a:r>
          </a:p>
          <a:p>
            <a:pPr lvl="1">
              <a:spcBef>
                <a:spcPct val="0"/>
              </a:spcBef>
            </a:pPr>
            <a:r>
              <a:rPr lang="de-CH" dirty="0" smtClean="0"/>
              <a:t> </a:t>
            </a:r>
            <a:r>
              <a:rPr lang="de-CH" i="1" dirty="0" smtClean="0">
                <a:solidFill>
                  <a:srgbClr val="0000FF"/>
                </a:solidFill>
              </a:rPr>
              <a:t>v</a:t>
            </a:r>
            <a:r>
              <a:rPr lang="de-CH" dirty="0" smtClean="0">
                <a:solidFill>
                  <a:srgbClr val="0000FF"/>
                </a:solidFill>
              </a:rPr>
              <a:t>    :=   </a:t>
            </a: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36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</a:p>
          <a:p>
            <a:pPr lvl="1">
              <a:spcBef>
                <a:spcPct val="0"/>
              </a:spcBef>
            </a:pPr>
            <a:endParaRPr lang="de-CH" i="1" dirty="0" smtClean="0">
              <a:solidFill>
                <a:srgbClr val="0000FF"/>
              </a:solidFill>
            </a:endParaRPr>
          </a:p>
          <a:p>
            <a:pPr lvl="1">
              <a:lnSpc>
                <a:spcPct val="70000"/>
              </a:lnSpc>
              <a:spcBef>
                <a:spcPct val="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a1</a:t>
            </a:r>
            <a:r>
              <a:rPr lang="de-CH" sz="3600" dirty="0" smtClean="0">
                <a:solidFill>
                  <a:srgbClr val="0000FF"/>
                </a:solidFill>
              </a:rPr>
              <a:t>.</a:t>
            </a:r>
            <a:r>
              <a:rPr lang="de-CH" i="1" dirty="0" smtClean="0">
                <a:solidFill>
                  <a:srgbClr val="0000FF"/>
                </a:solidFill>
              </a:rPr>
              <a:t>x</a:t>
            </a:r>
            <a:r>
              <a:rPr lang="de-CH" dirty="0" smtClean="0">
                <a:solidFill>
                  <a:srgbClr val="0000FF"/>
                </a:solidFill>
              </a:rPr>
              <a:t>    := </a:t>
            </a:r>
            <a:r>
              <a:rPr lang="de-CH" i="1" dirty="0" smtClean="0">
                <a:solidFill>
                  <a:srgbClr val="0000FF"/>
                </a:solidFill>
              </a:rPr>
              <a:t>v</a:t>
            </a:r>
            <a:endParaRPr lang="de-CH" dirty="0" smtClean="0"/>
          </a:p>
          <a:p>
            <a:endParaRPr lang="de-CH" sz="1200" dirty="0" smtClean="0"/>
          </a:p>
          <a:p>
            <a:pPr>
              <a:spcBef>
                <a:spcPts val="0"/>
              </a:spcBef>
            </a:pPr>
            <a:r>
              <a:rPr lang="de-CH" dirty="0" smtClean="0"/>
              <a:t>Dies führt dazu, dass es fast immer eine schlechte Idee ist, ein Attribut zu exportieren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010157" y="6165545"/>
            <a:ext cx="3959679" cy="4572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smtClean="0">
                <a:solidFill>
                  <a:srgbClr val="009900"/>
                </a:solidFill>
                <a:latin typeface="Comic Sans MS" pitchFamily="66" charset="0"/>
                <a:ea typeface="+mn-ea"/>
                <a:cs typeface="+mn-cs"/>
              </a:rPr>
              <a:t>* (field, member variable)</a:t>
            </a:r>
            <a:endParaRPr lang="de-CH" sz="2400" kern="1200">
              <a:solidFill>
                <a:srgbClr val="00990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32" name="Text Box 8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latin typeface="Comic Sans MS" pitchFamily="66" charset="0"/>
              </a:rPr>
              <a:t>Feature</a:t>
            </a:r>
            <a:endParaRPr lang="de-CH" b="1">
              <a:latin typeface="Comic Sans MS" pitchFamily="66" charset="0"/>
            </a:endParaRPr>
          </a:p>
        </p:txBody>
      </p:sp>
      <p:sp>
        <p:nvSpPr>
          <p:cNvPr id="513053" name="Text Box 29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Feature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Features: die ganze Wahrheit</a:t>
            </a:r>
          </a:p>
        </p:txBody>
      </p:sp>
      <p:sp>
        <p:nvSpPr>
          <p:cNvPr id="513027" name="Text Box 3"/>
          <p:cNvSpPr txBox="1">
            <a:spLocks noChangeArrowheads="1"/>
          </p:cNvSpPr>
          <p:nvPr/>
        </p:nvSpPr>
        <p:spPr bwMode="auto">
          <a:xfrm>
            <a:off x="1669609" y="1673140"/>
            <a:ext cx="17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Befehl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1122220" y="4841210"/>
            <a:ext cx="1567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Abfrage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29" name="Text Box 5"/>
          <p:cNvSpPr txBox="1">
            <a:spLocks noChangeArrowheads="1"/>
          </p:cNvSpPr>
          <p:nvPr/>
        </p:nvSpPr>
        <p:spPr bwMode="auto">
          <a:xfrm>
            <a:off x="77788" y="337978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latin typeface="Comic Sans MS" pitchFamily="66" charset="0"/>
              </a:rPr>
              <a:t>Feature</a:t>
            </a:r>
            <a:endParaRPr lang="de-CH" b="1">
              <a:latin typeface="Comic Sans MS" pitchFamily="66" charset="0"/>
            </a:endParaRPr>
          </a:p>
        </p:txBody>
      </p:sp>
      <p:sp>
        <p:nvSpPr>
          <p:cNvPr id="513030" name="AutoShape 6"/>
          <p:cNvSpPr>
            <a:spLocks noChangeArrowheads="1"/>
          </p:cNvSpPr>
          <p:nvPr/>
        </p:nvSpPr>
        <p:spPr bwMode="auto">
          <a:xfrm>
            <a:off x="4049713" y="4133850"/>
            <a:ext cx="121443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smtClean="0">
                <a:solidFill>
                  <a:srgbClr val="993300"/>
                </a:solidFill>
                <a:latin typeface="Comic Sans MS" pitchFamily="66" charset="0"/>
              </a:rPr>
              <a:t>Funktion</a:t>
            </a:r>
            <a:endParaRPr lang="de-CH" sz="200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31" name="Text Box 7"/>
          <p:cNvSpPr txBox="1">
            <a:spLocks noChangeArrowheads="1"/>
          </p:cNvSpPr>
          <p:nvPr/>
        </p:nvSpPr>
        <p:spPr bwMode="auto">
          <a:xfrm>
            <a:off x="1266825" y="2724150"/>
            <a:ext cx="15013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smtClean="0">
                <a:solidFill>
                  <a:srgbClr val="006600"/>
                </a:solidFill>
                <a:latin typeface="Comic Sans MS" pitchFamily="66" charset="0"/>
              </a:rPr>
              <a:t>Kein Resultat</a:t>
            </a:r>
            <a:endParaRPr lang="de-CH" sz="1600" b="1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13033" name="Text Box 9"/>
          <p:cNvSpPr txBox="1">
            <a:spLocks noChangeArrowheads="1"/>
          </p:cNvSpPr>
          <p:nvPr/>
        </p:nvSpPr>
        <p:spPr bwMode="auto">
          <a:xfrm>
            <a:off x="2947988" y="5124450"/>
            <a:ext cx="20177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dirty="0" smtClean="0">
                <a:solidFill>
                  <a:srgbClr val="0033CC"/>
                </a:solidFill>
                <a:latin typeface="Comic Sans MS" pitchFamily="66" charset="0"/>
              </a:rPr>
              <a:t>Speicherzugriff</a:t>
            </a:r>
            <a:endParaRPr lang="de-CH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2908300" y="46767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smtClean="0">
                <a:solidFill>
                  <a:srgbClr val="0033CC"/>
                </a:solidFill>
                <a:latin typeface="Comic Sans MS" pitchFamily="66" charset="0"/>
              </a:rPr>
              <a:t>Berechnung</a:t>
            </a:r>
            <a:endParaRPr lang="de-CH" sz="16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314325" y="729268"/>
            <a:ext cx="1819275" cy="61555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i="1" dirty="0" smtClean="0">
                <a:solidFill>
                  <a:srgbClr val="006600"/>
                </a:solidFill>
              </a:rPr>
              <a:t>Kundenansicht</a:t>
            </a:r>
            <a:br>
              <a:rPr lang="de-CH" sz="2000" i="1" dirty="0" smtClean="0">
                <a:solidFill>
                  <a:srgbClr val="006600"/>
                </a:solidFill>
              </a:rPr>
            </a:br>
            <a:r>
              <a:rPr lang="de-CH" sz="2000" i="1" dirty="0" smtClean="0">
                <a:solidFill>
                  <a:srgbClr val="006600"/>
                </a:solidFill>
              </a:rPr>
              <a:t>(Spezifikation)</a:t>
            </a:r>
            <a:endParaRPr lang="de-CH" sz="2000" i="1" dirty="0">
              <a:solidFill>
                <a:srgbClr val="006600"/>
              </a:solidFill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6600825" y="1000125"/>
            <a:ext cx="2131193" cy="61555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i="1" smtClean="0">
                <a:solidFill>
                  <a:srgbClr val="0033CC"/>
                </a:solidFill>
              </a:rPr>
              <a:t>Interne Ansicht (Implementation)</a:t>
            </a:r>
            <a:endParaRPr lang="de-CH" sz="2000" i="1">
              <a:solidFill>
                <a:srgbClr val="0033CC"/>
              </a:solidFill>
            </a:endParaRPr>
          </a:p>
        </p:txBody>
      </p:sp>
      <p:sp>
        <p:nvSpPr>
          <p:cNvPr id="513037" name="Line 13"/>
          <p:cNvSpPr>
            <a:spLocks noChangeShapeType="1"/>
          </p:cNvSpPr>
          <p:nvPr/>
        </p:nvSpPr>
        <p:spPr bwMode="auto">
          <a:xfrm flipV="1">
            <a:off x="985838" y="2053086"/>
            <a:ext cx="730819" cy="1320351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38" name="Line 14"/>
          <p:cNvSpPr>
            <a:spLocks noChangeShapeType="1"/>
          </p:cNvSpPr>
          <p:nvPr/>
        </p:nvSpPr>
        <p:spPr bwMode="auto">
          <a:xfrm>
            <a:off x="2471738" y="5232400"/>
            <a:ext cx="1443037" cy="51276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39" name="Text Box 15"/>
          <p:cNvSpPr txBox="1">
            <a:spLocks noChangeArrowheads="1"/>
          </p:cNvSpPr>
          <p:nvPr/>
        </p:nvSpPr>
        <p:spPr bwMode="auto">
          <a:xfrm>
            <a:off x="1342852" y="3904211"/>
            <a:ext cx="1684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smtClean="0">
                <a:solidFill>
                  <a:srgbClr val="006600"/>
                </a:solidFill>
                <a:latin typeface="Comic Sans MS" pitchFamily="66" charset="0"/>
              </a:rPr>
              <a:t>Gibt Resultat zurück</a:t>
            </a:r>
            <a:endParaRPr lang="de-CH" sz="1600" b="1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13040" name="Line 16"/>
          <p:cNvSpPr>
            <a:spLocks noChangeShapeType="1"/>
          </p:cNvSpPr>
          <p:nvPr/>
        </p:nvSpPr>
        <p:spPr bwMode="auto">
          <a:xfrm>
            <a:off x="1014413" y="3756025"/>
            <a:ext cx="690562" cy="115093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1" name="Line 17"/>
          <p:cNvSpPr>
            <a:spLocks noChangeShapeType="1"/>
          </p:cNvSpPr>
          <p:nvPr/>
        </p:nvSpPr>
        <p:spPr bwMode="auto">
          <a:xfrm flipV="1">
            <a:off x="2547938" y="4306888"/>
            <a:ext cx="1509712" cy="63023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2" name="AutoShape 18"/>
          <p:cNvSpPr>
            <a:spLocks noChangeArrowheads="1"/>
          </p:cNvSpPr>
          <p:nvPr/>
        </p:nvSpPr>
        <p:spPr bwMode="auto">
          <a:xfrm>
            <a:off x="4021138" y="5562600"/>
            <a:ext cx="146208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smtClean="0">
                <a:solidFill>
                  <a:srgbClr val="993300"/>
                </a:solidFill>
                <a:latin typeface="Comic Sans MS" pitchFamily="66" charset="0"/>
              </a:rPr>
              <a:t>Attribut</a:t>
            </a:r>
            <a:endParaRPr lang="de-CH" sz="200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43" name="AutoShape 19"/>
          <p:cNvSpPr>
            <a:spLocks noChangeArrowheads="1"/>
          </p:cNvSpPr>
          <p:nvPr/>
        </p:nvSpPr>
        <p:spPr bwMode="auto">
          <a:xfrm>
            <a:off x="3973513" y="1685925"/>
            <a:ext cx="1357312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smtClean="0">
                <a:solidFill>
                  <a:srgbClr val="993300"/>
                </a:solidFill>
                <a:latin typeface="Comic Sans MS" pitchFamily="66" charset="0"/>
              </a:rPr>
              <a:t>Prozedur</a:t>
            </a:r>
            <a:endParaRPr lang="de-CH" sz="200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44" name="Line 20"/>
          <p:cNvSpPr>
            <a:spLocks noChangeShapeType="1"/>
          </p:cNvSpPr>
          <p:nvPr/>
        </p:nvSpPr>
        <p:spPr bwMode="auto">
          <a:xfrm flipV="1">
            <a:off x="2950234" y="1808958"/>
            <a:ext cx="974785" cy="45719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5" name="Text Box 21"/>
          <p:cNvSpPr txBox="1">
            <a:spLocks noChangeArrowheads="1"/>
          </p:cNvSpPr>
          <p:nvPr/>
        </p:nvSpPr>
        <p:spPr bwMode="auto">
          <a:xfrm>
            <a:off x="6682556" y="4889500"/>
            <a:ext cx="2049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dirty="0" smtClean="0">
                <a:solidFill>
                  <a:srgbClr val="0033CC"/>
                </a:solidFill>
                <a:latin typeface="Comic Sans MS" pitchFamily="66" charset="0"/>
              </a:rPr>
              <a:t>Speicherzugriff</a:t>
            </a:r>
            <a:endParaRPr lang="de-CH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46" name="Text Box 22"/>
          <p:cNvSpPr txBox="1">
            <a:spLocks noChangeArrowheads="1"/>
          </p:cNvSpPr>
          <p:nvPr/>
        </p:nvSpPr>
        <p:spPr bwMode="auto">
          <a:xfrm>
            <a:off x="6423025" y="32289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smtClean="0">
                <a:solidFill>
                  <a:srgbClr val="0033CC"/>
                </a:solidFill>
                <a:latin typeface="Comic Sans MS" pitchFamily="66" charset="0"/>
              </a:rPr>
              <a:t>Berechnung</a:t>
            </a:r>
            <a:endParaRPr lang="de-CH" sz="16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47" name="Line 23"/>
          <p:cNvSpPr>
            <a:spLocks noChangeShapeType="1"/>
          </p:cNvSpPr>
          <p:nvPr/>
        </p:nvSpPr>
        <p:spPr bwMode="auto">
          <a:xfrm flipH="1">
            <a:off x="5624513" y="3870325"/>
            <a:ext cx="2233612" cy="175101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8" name="Line 24"/>
          <p:cNvSpPr>
            <a:spLocks noChangeShapeType="1"/>
          </p:cNvSpPr>
          <p:nvPr/>
        </p:nvSpPr>
        <p:spPr bwMode="auto">
          <a:xfrm flipH="1" flipV="1">
            <a:off x="7243763" y="2868613"/>
            <a:ext cx="652462" cy="658812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9" name="Text Box 25"/>
          <p:cNvSpPr txBox="1">
            <a:spLocks noChangeArrowheads="1"/>
          </p:cNvSpPr>
          <p:nvPr/>
        </p:nvSpPr>
        <p:spPr bwMode="auto">
          <a:xfrm>
            <a:off x="5848710" y="2617788"/>
            <a:ext cx="1464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Routine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50" name="Line 26"/>
          <p:cNvSpPr>
            <a:spLocks noChangeShapeType="1"/>
          </p:cNvSpPr>
          <p:nvPr/>
        </p:nvSpPr>
        <p:spPr bwMode="auto">
          <a:xfrm flipH="1" flipV="1">
            <a:off x="5476875" y="1860550"/>
            <a:ext cx="1023938" cy="81756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51" name="Line 27"/>
          <p:cNvSpPr>
            <a:spLocks noChangeShapeType="1"/>
          </p:cNvSpPr>
          <p:nvPr/>
        </p:nvSpPr>
        <p:spPr bwMode="auto">
          <a:xfrm flipH="1">
            <a:off x="5172074" y="3027871"/>
            <a:ext cx="1306363" cy="99485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52" name="Text Box 28"/>
          <p:cNvSpPr txBox="1">
            <a:spLocks noChangeArrowheads="1"/>
          </p:cNvSpPr>
          <p:nvPr/>
        </p:nvSpPr>
        <p:spPr bwMode="auto">
          <a:xfrm>
            <a:off x="76200" y="337978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Feature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Getter-Funktionen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CH" dirty="0" smtClean="0"/>
              <a:t>In C++, Java und C# ist die Standardtechnik, um ein privates Attribut </a:t>
            </a:r>
            <a:r>
              <a:rPr lang="de-CH" i="1" dirty="0" err="1" smtClean="0">
                <a:solidFill>
                  <a:srgbClr val="3333FF"/>
                </a:solidFill>
              </a:rPr>
              <a:t>private_x</a:t>
            </a:r>
            <a:r>
              <a:rPr lang="de-CH" dirty="0" smtClean="0"/>
              <a:t> zu exportieren, das Exportieren einer entsprechenden </a:t>
            </a:r>
            <a:r>
              <a:rPr lang="de-CH" b="1" dirty="0" smtClean="0">
                <a:solidFill>
                  <a:srgbClr val="990000"/>
                </a:solidFill>
              </a:rPr>
              <a:t>Getter-Funktion</a:t>
            </a:r>
            <a:r>
              <a:rPr lang="de-CH" dirty="0" smtClean="0"/>
              <a:t>:</a:t>
            </a:r>
          </a:p>
          <a:p>
            <a:pPr>
              <a:spcBef>
                <a:spcPts val="0"/>
              </a:spcBef>
            </a:pPr>
            <a:endParaRPr lang="de-CH" sz="1200" dirty="0" smtClean="0"/>
          </a:p>
          <a:p>
            <a:pPr>
              <a:spcBef>
                <a:spcPts val="0"/>
              </a:spcBef>
            </a:pPr>
            <a:r>
              <a:rPr lang="de-CH" dirty="0" smtClean="0"/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</a:t>
            </a:r>
            <a:r>
              <a:rPr lang="de-CH" i="1" dirty="0" smtClean="0">
                <a:solidFill>
                  <a:srgbClr val="3333FF"/>
                </a:solidFill>
              </a:rPr>
              <a:t> T</a:t>
            </a:r>
          </a:p>
          <a:p>
            <a:pPr>
              <a:spcBef>
                <a:spcPts val="0"/>
              </a:spcBef>
            </a:pPr>
            <a:r>
              <a:rPr lang="de-CH" i="1" dirty="0" smtClean="0">
                <a:solidFill>
                  <a:srgbClr val="3333FF"/>
                </a:solidFill>
              </a:rPr>
              <a:t>		</a:t>
            </a:r>
            <a:r>
              <a:rPr lang="de-CH" b="1" dirty="0" smtClean="0">
                <a:solidFill>
                  <a:srgbClr val="002060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de-CH" i="1" dirty="0" smtClean="0">
                <a:solidFill>
                  <a:srgbClr val="3333FF"/>
                </a:solidFill>
              </a:rPr>
              <a:t>			</a:t>
            </a:r>
            <a:r>
              <a:rPr lang="de-CH" b="1" dirty="0" err="1" smtClean="0">
                <a:solidFill>
                  <a:srgbClr val="002060"/>
                </a:solidFill>
              </a:rPr>
              <a:t>Result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:=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private_x</a:t>
            </a:r>
            <a:endParaRPr lang="de-CH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i="1" dirty="0" smtClean="0">
                <a:solidFill>
                  <a:srgbClr val="3333FF"/>
                </a:solidFill>
              </a:rPr>
              <a:t>		</a:t>
            </a:r>
            <a:r>
              <a:rPr lang="de-CH" b="1" dirty="0" smtClean="0">
                <a:solidFill>
                  <a:srgbClr val="002060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de-CH" sz="1200" dirty="0" smtClean="0"/>
          </a:p>
          <a:p>
            <a:pPr>
              <a:spcBef>
                <a:spcPts val="0"/>
              </a:spcBef>
            </a:pPr>
            <a:r>
              <a:rPr lang="de-CH" dirty="0" smtClean="0"/>
              <a:t>Eiffel braucht keine Getter-Funktionen: Man kann einfach das Attribut exportieren</a:t>
            </a:r>
          </a:p>
          <a:p>
            <a:pPr>
              <a:lnSpc>
                <a:spcPct val="160000"/>
              </a:lnSpc>
              <a:spcBef>
                <a:spcPct val="0"/>
              </a:spcBef>
            </a:pPr>
            <a:r>
              <a:rPr lang="de-CH" dirty="0" smtClean="0"/>
              <a:t>Das Attribut wird wie folgt exportiert:</a:t>
            </a:r>
          </a:p>
          <a:p>
            <a:pPr lvl="1">
              <a:spcBef>
                <a:spcPct val="0"/>
              </a:spcBef>
            </a:pPr>
            <a:r>
              <a:rPr lang="de-CH" dirty="0" smtClean="0"/>
              <a:t>Nur Leserechte</a:t>
            </a:r>
          </a:p>
          <a:p>
            <a:pPr lvl="1">
              <a:spcBef>
                <a:spcPct val="0"/>
              </a:spcBef>
            </a:pPr>
            <a:r>
              <a:rPr lang="de-CH" dirty="0" smtClean="0">
                <a:solidFill>
                  <a:srgbClr val="990000"/>
                </a:solidFill>
              </a:rPr>
              <a:t>Ohne die Information, dass es ein Attribut ist.</a:t>
            </a:r>
            <a:r>
              <a:rPr lang="de-CH" dirty="0" smtClean="0"/>
              <a:t> Es könnte auch eine Funktion sein. (Prinzip des einheitlichen Zugriffs)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78547" y="2972998"/>
            <a:ext cx="3350321" cy="5048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124354" name="AutoShape 2"/>
          <p:cNvSpPr>
            <a:spLocks noChangeArrowheads="1"/>
          </p:cNvSpPr>
          <p:nvPr/>
        </p:nvSpPr>
        <p:spPr bwMode="auto">
          <a:xfrm>
            <a:off x="3174125" y="1612900"/>
            <a:ext cx="3678620" cy="5048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Wir wollen beide Arten!  (Eiffel-Syntax)</a:t>
            </a:r>
            <a:endParaRPr lang="de-CH"/>
          </a:p>
        </p:txBody>
      </p:sp>
      <p:sp>
        <p:nvSpPr>
          <p:cNvPr id="11243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Es ist möglich, eine Abfrage wie folgt zu definieren: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i="1" dirty="0" err="1" smtClean="0">
                <a:solidFill>
                  <a:srgbClr val="0000FF"/>
                </a:solidFill>
              </a:rPr>
              <a:t>temperature</a:t>
            </a:r>
            <a:r>
              <a:rPr lang="de-CH" i="1" dirty="0" smtClean="0">
                <a:solidFill>
                  <a:srgbClr val="0000FF"/>
                </a:solidFill>
              </a:rPr>
              <a:t>: REAL</a:t>
            </a:r>
            <a:r>
              <a:rPr lang="de-CH" i="1" dirty="0" smtClean="0">
                <a:solidFill>
                  <a:srgbClr val="008000"/>
                </a:solidFill>
              </a:rPr>
              <a:t>  </a:t>
            </a:r>
            <a:r>
              <a:rPr lang="de-CH" b="1" dirty="0" err="1" smtClean="0">
                <a:solidFill>
                  <a:srgbClr val="000099"/>
                </a:solidFill>
              </a:rPr>
              <a:t>assign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set_temperature</a:t>
            </a:r>
            <a:endParaRPr lang="de-CH" i="1" dirty="0" smtClean="0">
              <a:solidFill>
                <a:srgbClr val="3333FF"/>
              </a:solidFill>
            </a:endParaRPr>
          </a:p>
          <a:p>
            <a:endParaRPr lang="de-CH" dirty="0" smtClean="0"/>
          </a:p>
          <a:p>
            <a:r>
              <a:rPr lang="de-CH" dirty="0" smtClean="0">
                <a:solidFill>
                  <a:schemeClr val="tx1"/>
                </a:solidFill>
              </a:rPr>
              <a:t>Dann wird folgende Syntax</a:t>
            </a:r>
          </a:p>
          <a:p>
            <a:pPr>
              <a:lnSpc>
                <a:spcPct val="60000"/>
              </a:lnSpc>
            </a:pPr>
            <a:r>
              <a:rPr lang="de-CH" dirty="0" smtClean="0"/>
              <a:t>	</a:t>
            </a:r>
            <a:r>
              <a:rPr lang="de-CH" i="1" dirty="0" err="1" smtClean="0">
                <a:solidFill>
                  <a:srgbClr val="0000FF"/>
                </a:solidFill>
              </a:rPr>
              <a:t>x</a:t>
            </a:r>
            <a:r>
              <a:rPr lang="de-CH" sz="4000" dirty="0" err="1" smtClean="0">
                <a:solidFill>
                  <a:srgbClr val="0000FF"/>
                </a:solidFill>
              </a:rPr>
              <a:t>.</a:t>
            </a:r>
            <a:r>
              <a:rPr lang="de-CH" i="1" dirty="0" err="1" smtClean="0">
                <a:solidFill>
                  <a:srgbClr val="0000FF"/>
                </a:solidFill>
              </a:rPr>
              <a:t>temperature</a:t>
            </a:r>
            <a:r>
              <a:rPr lang="de-CH" i="1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:=</a:t>
            </a:r>
            <a:r>
              <a:rPr lang="de-CH" i="1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21.5</a:t>
            </a:r>
          </a:p>
          <a:p>
            <a:endParaRPr lang="de-CH" dirty="0" smtClean="0"/>
          </a:p>
          <a:p>
            <a:pPr>
              <a:lnSpc>
                <a:spcPct val="60000"/>
              </a:lnSpc>
            </a:pPr>
            <a:r>
              <a:rPr lang="de-CH" dirty="0" smtClean="0">
                <a:solidFill>
                  <a:schemeClr val="tx1"/>
                </a:solidFill>
              </a:rPr>
              <a:t>akzeptiert </a:t>
            </a:r>
            <a:r>
              <a:rPr lang="de-CH" dirty="0" smtClean="0">
                <a:solidFill>
                  <a:srgbClr val="990000"/>
                </a:solidFill>
              </a:rPr>
              <a:t>als Abkürzung für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pPr>
              <a:lnSpc>
                <a:spcPct val="60000"/>
              </a:lnSpc>
            </a:pPr>
            <a:r>
              <a:rPr lang="de-CH" dirty="0" smtClean="0"/>
              <a:t>	</a:t>
            </a:r>
            <a:r>
              <a:rPr lang="de-CH" i="1" dirty="0" err="1" smtClean="0">
                <a:solidFill>
                  <a:srgbClr val="0000FF"/>
                </a:solidFill>
              </a:rPr>
              <a:t>x</a:t>
            </a:r>
            <a:r>
              <a:rPr lang="de-CH" sz="4000" dirty="0" err="1" smtClean="0">
                <a:solidFill>
                  <a:srgbClr val="0000FF"/>
                </a:solidFill>
              </a:rPr>
              <a:t>.</a:t>
            </a:r>
            <a:r>
              <a:rPr lang="de-CH" i="1" dirty="0" err="1" smtClean="0">
                <a:solidFill>
                  <a:srgbClr val="0000FF"/>
                </a:solidFill>
              </a:rPr>
              <a:t>set_temperature</a:t>
            </a:r>
            <a:r>
              <a:rPr lang="de-CH" i="1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(21.5)</a:t>
            </a:r>
          </a:p>
          <a:p>
            <a:endParaRPr lang="de-CH" dirty="0" smtClean="0">
              <a:solidFill>
                <a:srgbClr val="3366CC"/>
              </a:solidFill>
            </a:endParaRPr>
          </a:p>
          <a:p>
            <a:r>
              <a:rPr lang="de-CH" dirty="0" smtClean="0">
                <a:solidFill>
                  <a:schemeClr val="tx1"/>
                </a:solidFill>
              </a:rPr>
              <a:t>Erhält </a:t>
            </a:r>
            <a:r>
              <a:rPr lang="de-CH" b="1" dirty="0" smtClean="0">
                <a:solidFill>
                  <a:srgbClr val="990000"/>
                </a:solidFill>
              </a:rPr>
              <a:t>Verträge</a:t>
            </a:r>
            <a:r>
              <a:rPr lang="de-CH" dirty="0" smtClean="0">
                <a:solidFill>
                  <a:schemeClr val="tx1"/>
                </a:solidFill>
              </a:rPr>
              <a:t> und andere ergänzende Operationen.</a:t>
            </a:r>
          </a:p>
          <a:p>
            <a:endParaRPr lang="de-CH" sz="1200" dirty="0" smtClean="0"/>
          </a:p>
          <a:p>
            <a:r>
              <a:rPr lang="de-CH" dirty="0" smtClean="0">
                <a:solidFill>
                  <a:srgbClr val="990000"/>
                </a:solidFill>
              </a:rPr>
              <a:t>In C# gibt es den Begriff des “Property”, womit das gleiche Ziel verfolgt wird</a:t>
            </a:r>
            <a:endParaRPr lang="de-CH" dirty="0">
              <a:solidFill>
                <a:srgbClr val="990000"/>
              </a:solidFill>
            </a:endParaRPr>
          </a:p>
        </p:txBody>
      </p:sp>
      <p:sp>
        <p:nvSpPr>
          <p:cNvPr id="1124358" name="AutoShape 6"/>
          <p:cNvSpPr>
            <a:spLocks noChangeArrowheads="1"/>
          </p:cNvSpPr>
          <p:nvPr/>
        </p:nvSpPr>
        <p:spPr bwMode="auto">
          <a:xfrm>
            <a:off x="5657982" y="2379962"/>
            <a:ext cx="3205163" cy="730250"/>
          </a:xfrm>
          <a:prstGeom prst="wedgeRoundRectCallout">
            <a:avLst>
              <a:gd name="adj1" fmla="val -83205"/>
              <a:gd name="adj2" fmla="val 47048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33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lIns="0" tIns="0" rIns="0" bIns="0"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000" smtClean="0">
                <a:solidFill>
                  <a:schemeClr val="tx1"/>
                </a:solidFill>
              </a:rPr>
              <a:t>Keine Zuweisung, sondern ein Prozedurenaufruf!</a:t>
            </a:r>
            <a:endParaRPr lang="de-CH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9683" y="753530"/>
            <a:ext cx="5460520" cy="905933"/>
          </a:xfrm>
          <a:prstGeom prst="roundRect">
            <a:avLst/>
          </a:prstGeom>
          <a:solidFill>
            <a:srgbClr val="FF9900">
              <a:alpha val="69804"/>
            </a:srgbClr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de-CH" smtClean="0"/>
              <a:t>Status der Aufrufe in einem Kunden mit</a:t>
            </a:r>
            <a:r>
              <a:rPr lang="de-CH" i="1" smtClean="0">
                <a:solidFill>
                  <a:srgbClr val="008000"/>
                </a:solidFill>
              </a:rPr>
              <a:t> </a:t>
            </a:r>
            <a:r>
              <a:rPr lang="de-CH" i="1" smtClean="0">
                <a:solidFill>
                  <a:srgbClr val="3333FF"/>
                </a:solidFill>
              </a:rPr>
              <a:t>a1</a:t>
            </a:r>
            <a:r>
              <a:rPr lang="de-CH" smtClean="0">
                <a:solidFill>
                  <a:srgbClr val="3333FF"/>
                </a:solidFill>
              </a:rPr>
              <a:t>: A</a:t>
            </a:r>
            <a:r>
              <a:rPr lang="de-CH" smtClean="0"/>
              <a:t>:</a:t>
            </a:r>
          </a:p>
        </p:txBody>
      </p:sp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335441" y="5373673"/>
            <a:ext cx="2071687" cy="504000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524291" name="Rectangle 3"/>
          <p:cNvSpPr>
            <a:spLocks noChangeArrowheads="1"/>
          </p:cNvSpPr>
          <p:nvPr/>
        </p:nvSpPr>
        <p:spPr bwMode="auto">
          <a:xfrm>
            <a:off x="338348" y="4307351"/>
            <a:ext cx="2071688" cy="504000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524292" name="Rectangle 4"/>
          <p:cNvSpPr>
            <a:spLocks noChangeArrowheads="1"/>
          </p:cNvSpPr>
          <p:nvPr/>
        </p:nvSpPr>
        <p:spPr bwMode="auto">
          <a:xfrm>
            <a:off x="330200" y="3179116"/>
            <a:ext cx="2071688" cy="504000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338348" y="2008132"/>
            <a:ext cx="2071688" cy="504000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CH"/>
          </a:p>
        </p:txBody>
      </p:sp>
      <p:sp>
        <p:nvSpPr>
          <p:cNvPr id="3175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Das Geheimnisprinzip (Information Hiding)</a:t>
            </a:r>
          </a:p>
        </p:txBody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73050" y="974725"/>
            <a:ext cx="2252663" cy="5240338"/>
          </a:xfrm>
          <a:noFill/>
          <a:ln w="19050">
            <a:solidFill>
              <a:srgbClr val="9933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err="1" smtClean="0">
                <a:solidFill>
                  <a:srgbClr val="000099"/>
                </a:solidFill>
              </a:rPr>
              <a:t>class</a:t>
            </a:r>
            <a:r>
              <a:rPr lang="de-CH" sz="1800" b="1" dirty="0" smtClean="0"/>
              <a:t/>
            </a:r>
            <a:br>
              <a:rPr lang="de-CH" sz="1800" b="1" dirty="0" smtClean="0"/>
            </a:br>
            <a:r>
              <a:rPr lang="de-CH" sz="1800" b="1" dirty="0" smtClean="0"/>
              <a:t>    </a:t>
            </a:r>
            <a:r>
              <a:rPr lang="de-CH" sz="1800" i="1" dirty="0" smtClean="0">
                <a:solidFill>
                  <a:srgbClr val="3333FF"/>
                </a:solidFill>
              </a:rPr>
              <a:t>A</a:t>
            </a:r>
            <a:r>
              <a:rPr lang="de-CH" sz="1800" i="1" dirty="0" smtClean="0"/>
              <a:t/>
            </a:r>
            <a:br>
              <a:rPr lang="de-CH" sz="1800" i="1" dirty="0" smtClean="0"/>
            </a:br>
            <a:endParaRPr lang="de-CH" sz="18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err="1" smtClean="0">
                <a:solidFill>
                  <a:srgbClr val="000099"/>
                </a:solidFill>
              </a:rPr>
              <a:t>feature</a:t>
            </a:r>
            <a:endParaRPr lang="de-CH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f</a:t>
            </a:r>
            <a:r>
              <a:rPr lang="de-CH" sz="1800" dirty="0" smtClean="0"/>
              <a:t>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g</a:t>
            </a:r>
            <a:r>
              <a:rPr lang="de-CH" sz="1800" dirty="0" smtClean="0"/>
              <a:t>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err="1" smtClean="0">
                <a:solidFill>
                  <a:srgbClr val="000099"/>
                </a:solidFill>
              </a:rPr>
              <a:t>feature</a:t>
            </a:r>
            <a:r>
              <a:rPr lang="de-CH" sz="1800" b="1" dirty="0" smtClean="0"/>
              <a:t> </a:t>
            </a:r>
            <a:r>
              <a:rPr lang="de-CH" sz="1800" dirty="0" smtClean="0"/>
              <a:t>{</a:t>
            </a:r>
            <a:r>
              <a:rPr lang="de-CH" sz="1800" i="1" dirty="0" smtClean="0">
                <a:solidFill>
                  <a:srgbClr val="3333FF"/>
                </a:solidFill>
              </a:rPr>
              <a:t>NONE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h, i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...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err="1" smtClean="0">
                <a:solidFill>
                  <a:srgbClr val="000099"/>
                </a:solidFill>
              </a:rPr>
              <a:t>feature</a:t>
            </a:r>
            <a:r>
              <a:rPr lang="de-CH" sz="1800" b="1" dirty="0" smtClean="0"/>
              <a:t> </a:t>
            </a:r>
            <a:r>
              <a:rPr lang="de-CH" sz="1800" dirty="0" smtClean="0"/>
              <a:t>{</a:t>
            </a:r>
            <a:r>
              <a:rPr lang="de-CH" sz="1800" i="1" dirty="0" smtClean="0">
                <a:solidFill>
                  <a:srgbClr val="3333FF"/>
                </a:solidFill>
              </a:rPr>
              <a:t>B</a:t>
            </a:r>
            <a:r>
              <a:rPr lang="de-CH" sz="1800" dirty="0" smtClean="0"/>
              <a:t>, </a:t>
            </a:r>
            <a:r>
              <a:rPr lang="de-CH" sz="1800" i="1" dirty="0" smtClean="0">
                <a:solidFill>
                  <a:srgbClr val="3333FF"/>
                </a:solidFill>
              </a:rPr>
              <a:t>C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j, k, l </a:t>
            </a:r>
            <a:r>
              <a:rPr lang="de-CH" sz="1800" dirty="0" smtClean="0"/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err="1" smtClean="0">
                <a:solidFill>
                  <a:srgbClr val="000099"/>
                </a:solidFill>
              </a:rPr>
              <a:t>feature</a:t>
            </a:r>
            <a:r>
              <a:rPr lang="de-CH" sz="1800" b="1" dirty="0" smtClean="0"/>
              <a:t> </a:t>
            </a:r>
            <a:r>
              <a:rPr lang="de-CH" sz="1800" dirty="0" smtClean="0"/>
              <a:t>{</a:t>
            </a:r>
            <a:r>
              <a:rPr lang="de-CH" sz="1800" i="1" dirty="0" smtClean="0">
                <a:solidFill>
                  <a:srgbClr val="3333FF"/>
                </a:solidFill>
              </a:rPr>
              <a:t>A</a:t>
            </a:r>
            <a:r>
              <a:rPr lang="de-CH" sz="1800" dirty="0" smtClean="0"/>
              <a:t>, </a:t>
            </a:r>
            <a:r>
              <a:rPr lang="de-CH" sz="1800" i="1" dirty="0" smtClean="0">
                <a:solidFill>
                  <a:srgbClr val="3333FF"/>
                </a:solidFill>
              </a:rPr>
              <a:t>B</a:t>
            </a:r>
            <a:r>
              <a:rPr lang="de-CH" sz="1800" dirty="0" smtClean="0"/>
              <a:t>, </a:t>
            </a:r>
            <a:r>
              <a:rPr lang="de-CH" sz="1800" i="1" dirty="0" smtClean="0">
                <a:solidFill>
                  <a:srgbClr val="3333FF"/>
                </a:solidFill>
              </a:rPr>
              <a:t>C</a:t>
            </a:r>
            <a:r>
              <a:rPr lang="de-CH" sz="11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1800" dirty="0" smtClean="0"/>
          </a:p>
          <a:p>
            <a:pPr>
              <a:lnSpc>
                <a:spcPct val="80000"/>
              </a:lnSpc>
            </a:pPr>
            <a:r>
              <a:rPr lang="de-CH" sz="1800" i="1" dirty="0" smtClean="0">
                <a:solidFill>
                  <a:srgbClr val="006400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m, n</a:t>
            </a:r>
            <a:r>
              <a:rPr lang="de-CH" sz="1800" dirty="0" smtClean="0"/>
              <a:t> ...</a:t>
            </a:r>
            <a:endParaRPr lang="de-CH" sz="18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524296" name="Text Box 8"/>
          <p:cNvSpPr txBox="1">
            <a:spLocks noChangeArrowheads="1"/>
          </p:cNvSpPr>
          <p:nvPr/>
        </p:nvSpPr>
        <p:spPr bwMode="auto">
          <a:xfrm>
            <a:off x="3309938" y="1684338"/>
            <a:ext cx="5561012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8B0000"/>
              </a:buClr>
              <a:buFont typeface="Wingdings" pitchFamily="2" charset="2"/>
              <a:buChar char="Ø"/>
            </a:pPr>
            <a:r>
              <a:rPr lang="de-CH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a1</a:t>
            </a:r>
            <a:r>
              <a:rPr lang="de-CH" sz="3200" dirty="0" smtClean="0">
                <a:solidFill>
                  <a:srgbClr val="3333FF"/>
                </a:solidFill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</a:rPr>
              <a:t>f</a:t>
            </a:r>
            <a:r>
              <a:rPr lang="de-CH" sz="2000" dirty="0" smtClean="0">
                <a:solidFill>
                  <a:srgbClr val="3333FF"/>
                </a:solidFill>
              </a:rPr>
              <a:t>, </a:t>
            </a:r>
            <a:r>
              <a:rPr lang="de-CH" sz="2000" i="1" dirty="0" smtClean="0">
                <a:solidFill>
                  <a:srgbClr val="3333FF"/>
                </a:solidFill>
              </a:rPr>
              <a:t>a1</a:t>
            </a:r>
            <a:r>
              <a:rPr lang="de-CH" sz="3200" dirty="0" smtClean="0">
                <a:solidFill>
                  <a:srgbClr val="3333FF"/>
                </a:solidFill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</a:rPr>
              <a:t>g</a:t>
            </a:r>
            <a:r>
              <a:rPr lang="de-CH" sz="2000" dirty="0" smtClean="0"/>
              <a:t>: in jedem Kunden gültig.</a:t>
            </a:r>
          </a:p>
          <a:p>
            <a:pPr>
              <a:buClr>
                <a:srgbClr val="8B0000"/>
              </a:buClr>
              <a:buFont typeface="Wingdings" pitchFamily="2" charset="2"/>
              <a:buChar char="Ø"/>
            </a:pP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a1</a:t>
            </a:r>
            <a:r>
              <a:rPr lang="de-CH" sz="3200" dirty="0" smtClean="0">
                <a:solidFill>
                  <a:srgbClr val="3333FF"/>
                </a:solidFill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</a:rPr>
              <a:t>h</a:t>
            </a:r>
            <a:r>
              <a:rPr lang="de-CH" sz="2000" dirty="0" smtClean="0"/>
              <a:t>: überall </a:t>
            </a:r>
            <a:r>
              <a:rPr lang="de-CH" sz="2000" dirty="0" smtClean="0">
                <a:solidFill>
                  <a:srgbClr val="8B0000"/>
                </a:solidFill>
              </a:rPr>
              <a:t>ungültig</a:t>
            </a:r>
            <a:endParaRPr lang="de-CH" sz="2000" dirty="0" smtClean="0"/>
          </a:p>
          <a:p>
            <a:pPr>
              <a:buClr>
                <a:srgbClr val="8B0000"/>
              </a:buClr>
              <a:buFont typeface="Wingdings" pitchFamily="2" charset="2"/>
              <a:buNone/>
            </a:pPr>
            <a:r>
              <a:rPr lang="de-CH" sz="2000" dirty="0" smtClean="0"/>
              <a:t>	(auch in </a:t>
            </a:r>
            <a:r>
              <a:rPr lang="de-CH" sz="2000" i="1" dirty="0" smtClean="0">
                <a:solidFill>
                  <a:srgbClr val="3333FF"/>
                </a:solidFill>
              </a:rPr>
              <a:t>A</a:t>
            </a:r>
            <a:r>
              <a:rPr lang="de-CH" sz="2000" i="1" dirty="0" smtClean="0"/>
              <a:t>‘s</a:t>
            </a:r>
            <a:r>
              <a:rPr lang="de-CH" sz="2000" dirty="0" smtClean="0"/>
              <a:t> eigenem Klassentext!)</a:t>
            </a:r>
          </a:p>
          <a:p>
            <a:pPr>
              <a:buClr>
                <a:srgbClr val="8B0000"/>
              </a:buClr>
              <a:buFont typeface="Wingdings" pitchFamily="2" charset="2"/>
              <a:buChar char="Ø"/>
            </a:pP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a1</a:t>
            </a:r>
            <a:r>
              <a:rPr lang="de-CH" sz="3200" dirty="0" smtClean="0">
                <a:solidFill>
                  <a:srgbClr val="3333FF"/>
                </a:solidFill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</a:rPr>
              <a:t>j</a:t>
            </a:r>
            <a:r>
              <a:rPr lang="de-CH" sz="2000" dirty="0" smtClean="0"/>
              <a:t>: nur in </a:t>
            </a:r>
            <a:r>
              <a:rPr lang="de-CH" sz="2000" i="1" dirty="0" smtClean="0">
                <a:solidFill>
                  <a:srgbClr val="3333FF"/>
                </a:solidFill>
              </a:rPr>
              <a:t>B</a:t>
            </a:r>
            <a:r>
              <a:rPr lang="de-CH" sz="2000" dirty="0" smtClean="0"/>
              <a:t>, </a:t>
            </a:r>
            <a:r>
              <a:rPr lang="de-CH" sz="2000" i="1" dirty="0" smtClean="0">
                <a:solidFill>
                  <a:srgbClr val="3333FF"/>
                </a:solidFill>
              </a:rPr>
              <a:t>C</a:t>
            </a:r>
            <a:r>
              <a:rPr lang="de-CH" sz="2000" dirty="0" smtClean="0"/>
              <a:t> und deren Nachkommen 	gültig</a:t>
            </a:r>
          </a:p>
          <a:p>
            <a:pPr>
              <a:buClr>
                <a:srgbClr val="8B0000"/>
              </a:buClr>
              <a:buFont typeface="Wingdings" pitchFamily="2" charset="2"/>
              <a:buNone/>
            </a:pPr>
            <a:r>
              <a:rPr lang="de-CH" sz="2000" dirty="0" smtClean="0"/>
              <a:t>	(Nicht gültig in </a:t>
            </a:r>
            <a:r>
              <a:rPr lang="de-CH" sz="2000" i="1" dirty="0" smtClean="0">
                <a:solidFill>
                  <a:srgbClr val="3333FF"/>
                </a:solidFill>
              </a:rPr>
              <a:t>A</a:t>
            </a:r>
            <a:r>
              <a:rPr lang="de-CH" sz="2000" dirty="0"/>
              <a:t> </a:t>
            </a:r>
            <a:r>
              <a:rPr lang="de-CH" sz="2000" dirty="0" smtClean="0"/>
              <a:t>!)</a:t>
            </a:r>
          </a:p>
          <a:p>
            <a:pPr>
              <a:spcBef>
                <a:spcPts val="1200"/>
              </a:spcBef>
              <a:buClr>
                <a:srgbClr val="8B0000"/>
              </a:buClr>
              <a:buFont typeface="Wingdings" pitchFamily="2" charset="2"/>
              <a:buChar char="Ø"/>
            </a:pP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a1</a:t>
            </a:r>
            <a:r>
              <a:rPr lang="de-CH" sz="3200" dirty="0" smtClean="0">
                <a:solidFill>
                  <a:srgbClr val="3333FF"/>
                </a:solidFill>
              </a:rPr>
              <a:t>.</a:t>
            </a:r>
            <a:r>
              <a:rPr lang="de-CH" sz="2000" i="1" dirty="0" smtClean="0">
                <a:solidFill>
                  <a:srgbClr val="3333FF"/>
                </a:solidFill>
              </a:rPr>
              <a:t>m</a:t>
            </a:r>
            <a:r>
              <a:rPr lang="de-CH" sz="2000" dirty="0" smtClean="0"/>
              <a:t>: nur in </a:t>
            </a:r>
            <a:r>
              <a:rPr lang="de-CH" sz="2000" i="1" dirty="0" smtClean="0">
                <a:solidFill>
                  <a:srgbClr val="3333FF"/>
                </a:solidFill>
              </a:rPr>
              <a:t>A</a:t>
            </a:r>
            <a:r>
              <a:rPr lang="de-CH" sz="2000" dirty="0" smtClean="0"/>
              <a:t>, </a:t>
            </a:r>
            <a:r>
              <a:rPr lang="de-CH" sz="2000" i="1" dirty="0" smtClean="0">
                <a:solidFill>
                  <a:srgbClr val="3333FF"/>
                </a:solidFill>
              </a:rPr>
              <a:t>B</a:t>
            </a:r>
            <a:r>
              <a:rPr lang="de-CH" sz="2000" dirty="0" smtClean="0"/>
              <a:t>, </a:t>
            </a:r>
            <a:r>
              <a:rPr lang="de-CH" sz="2000" i="1" dirty="0" smtClean="0">
                <a:solidFill>
                  <a:srgbClr val="3333FF"/>
                </a:solidFill>
              </a:rPr>
              <a:t>C</a:t>
            </a:r>
            <a:r>
              <a:rPr lang="de-CH" sz="2000" dirty="0" smtClean="0"/>
              <a:t>  und deren 	Nachkommen gültig.</a:t>
            </a:r>
            <a:endParaRPr lang="de-CH" sz="2000" dirty="0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3254375" y="1039813"/>
            <a:ext cx="4313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CH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 animBg="1"/>
      <p:bldP spid="524291" grpId="0" animBg="1"/>
      <p:bldP spid="524291" grpId="1" animBg="1"/>
      <p:bldP spid="524292" grpId="0" animBg="1"/>
      <p:bldP spid="524292" grpId="1" animBg="1"/>
      <p:bldP spid="524293" grpId="0" animBg="1"/>
      <p:bldP spid="524293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5337175" y="5276389"/>
            <a:ext cx="317500" cy="300038"/>
          </a:xfrm>
          <a:prstGeom prst="rect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Das Geheimnisprinzip</a:t>
            </a: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2088" y="1030288"/>
            <a:ext cx="8615482" cy="5428569"/>
          </a:xfrm>
        </p:spPr>
        <p:txBody>
          <a:bodyPr/>
          <a:lstStyle/>
          <a:p>
            <a:r>
              <a:rPr lang="de-CH" sz="2200" dirty="0" smtClean="0"/>
              <a:t>Das Geheimnisprinzip gilt nur für Benutzung durch Kunden, mittels </a:t>
            </a:r>
            <a:r>
              <a:rPr lang="de-CH" sz="2200" b="1" i="1" dirty="0" smtClean="0">
                <a:solidFill>
                  <a:srgbClr val="993300"/>
                </a:solidFill>
              </a:rPr>
              <a:t>qualifizierten</a:t>
            </a:r>
            <a:r>
              <a:rPr lang="de-CH" sz="2200" dirty="0" smtClean="0"/>
              <a:t> Aufrufen oder Infix-Notation, z.B.: </a:t>
            </a:r>
            <a:r>
              <a:rPr lang="de-CH" sz="2200" i="1" dirty="0" smtClean="0">
                <a:solidFill>
                  <a:srgbClr val="3333FF"/>
                </a:solidFill>
              </a:rPr>
              <a:t>a1</a:t>
            </a:r>
            <a:r>
              <a:rPr lang="de-CH" sz="3400" dirty="0" smtClean="0">
                <a:solidFill>
                  <a:srgbClr val="3333FF"/>
                </a:solidFill>
              </a:rPr>
              <a:t>.</a:t>
            </a:r>
            <a:r>
              <a:rPr lang="de-CH" sz="2200" i="1" dirty="0" smtClean="0">
                <a:solidFill>
                  <a:srgbClr val="3333FF"/>
                </a:solidFill>
              </a:rPr>
              <a:t>f</a:t>
            </a:r>
            <a:endParaRPr lang="de-CH" sz="2200" dirty="0" smtClean="0"/>
          </a:p>
          <a:p>
            <a:pPr eaLnBrk="1" hangingPunct="1">
              <a:buFont typeface="Wingdings" pitchFamily="2" charset="2"/>
              <a:buNone/>
            </a:pPr>
            <a:endParaRPr lang="de-CH" sz="220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sz="2200" b="1" i="1" dirty="0" smtClean="0">
                <a:solidFill>
                  <a:srgbClr val="993300"/>
                </a:solidFill>
              </a:rPr>
              <a:t>Unqualifizierte</a:t>
            </a:r>
            <a:r>
              <a:rPr lang="de-CH" sz="2200" dirty="0" smtClean="0"/>
              <a:t> Aufrufe (innerhalb einer Klasse) sind vom Geheimnisprinzip nicht betroffen: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CH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dirty="0" smtClean="0"/>
              <a:t>		</a:t>
            </a:r>
            <a:r>
              <a:rPr lang="de-CH" sz="2200" b="1" dirty="0" err="1" smtClean="0">
                <a:solidFill>
                  <a:srgbClr val="000099"/>
                </a:solidFill>
              </a:rPr>
              <a:t>class</a:t>
            </a:r>
            <a:r>
              <a:rPr lang="de-CH" sz="2200" dirty="0" smtClean="0"/>
              <a:t> </a:t>
            </a:r>
            <a:r>
              <a:rPr lang="de-CH" sz="2200" i="1" dirty="0" smtClean="0">
                <a:solidFill>
                  <a:srgbClr val="3333FF"/>
                </a:solidFill>
              </a:rPr>
              <a:t>A </a:t>
            </a:r>
            <a:r>
              <a:rPr lang="de-CH" sz="2200" b="1" dirty="0" err="1" smtClean="0">
                <a:solidFill>
                  <a:srgbClr val="000099"/>
                </a:solidFill>
              </a:rPr>
              <a:t>feature</a:t>
            </a:r>
            <a:r>
              <a:rPr lang="de-CH" sz="2200" dirty="0" smtClean="0"/>
              <a:t> {</a:t>
            </a:r>
            <a:r>
              <a:rPr lang="de-CH" sz="2200" i="1" dirty="0" smtClean="0">
                <a:solidFill>
                  <a:srgbClr val="3333FF"/>
                </a:solidFill>
              </a:rPr>
              <a:t>NONE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2200" dirty="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dirty="0" smtClean="0"/>
              <a:t>			</a:t>
            </a:r>
            <a:r>
              <a:rPr lang="de-CH" sz="2200" i="1" dirty="0" smtClean="0">
                <a:solidFill>
                  <a:srgbClr val="3333FF"/>
                </a:solidFill>
              </a:rPr>
              <a:t>h</a:t>
            </a:r>
            <a:r>
              <a:rPr lang="de-CH" sz="2200" dirty="0" smtClean="0"/>
              <a:t> </a:t>
            </a:r>
            <a:r>
              <a:rPr lang="de-CH" sz="2200" b="1" dirty="0" smtClean="0">
                <a:solidFill>
                  <a:srgbClr val="000099"/>
                </a:solidFill>
              </a:rPr>
              <a:t>do</a:t>
            </a:r>
            <a:r>
              <a:rPr lang="de-CH" sz="2200" dirty="0" smtClean="0"/>
              <a:t>  ... </a:t>
            </a:r>
            <a:r>
              <a:rPr lang="de-CH" sz="2200" b="1" dirty="0" smtClean="0">
                <a:solidFill>
                  <a:srgbClr val="000099"/>
                </a:solidFill>
              </a:rPr>
              <a:t>end</a:t>
            </a:r>
            <a:endParaRPr lang="de-CH" sz="2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dirty="0" smtClean="0"/>
              <a:t>		</a:t>
            </a:r>
            <a:r>
              <a:rPr lang="de-CH" sz="2200" b="1" dirty="0" err="1" smtClean="0">
                <a:solidFill>
                  <a:srgbClr val="000099"/>
                </a:solidFill>
              </a:rPr>
              <a:t>feature</a:t>
            </a:r>
            <a:endParaRPr lang="de-CH" sz="2200" b="1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7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dirty="0" smtClean="0"/>
              <a:t>			</a:t>
            </a:r>
            <a:r>
              <a:rPr lang="de-CH" sz="2200" i="1" dirty="0" smtClean="0">
                <a:solidFill>
                  <a:srgbClr val="3333FF"/>
                </a:solidFill>
              </a:rPr>
              <a:t>f</a:t>
            </a:r>
            <a:r>
              <a:rPr lang="de-CH" sz="2200" b="1" dirty="0" smtClean="0">
                <a:solidFill>
                  <a:schemeClr val="accent2"/>
                </a:solidFill>
              </a:rPr>
              <a:t/>
            </a:r>
            <a:br>
              <a:rPr lang="de-CH" sz="2200" b="1" dirty="0" smtClean="0">
                <a:solidFill>
                  <a:schemeClr val="accent2"/>
                </a:solidFill>
              </a:rPr>
            </a:br>
            <a:r>
              <a:rPr lang="de-CH" sz="2200" b="1" dirty="0" smtClean="0">
                <a:solidFill>
                  <a:schemeClr val="accent2"/>
                </a:solidFill>
              </a:rPr>
              <a:t>				</a:t>
            </a:r>
            <a:r>
              <a:rPr lang="de-CH" sz="2200" b="1" dirty="0" smtClean="0">
                <a:solidFill>
                  <a:srgbClr val="000099"/>
                </a:solidFill>
              </a:rPr>
              <a:t>do</a:t>
            </a:r>
            <a:br>
              <a:rPr lang="de-CH" sz="2200" b="1" dirty="0" smtClean="0">
                <a:solidFill>
                  <a:srgbClr val="000099"/>
                </a:solidFill>
              </a:rPr>
            </a:br>
            <a:r>
              <a:rPr lang="de-CH" sz="2200" dirty="0" smtClean="0"/>
              <a:t>		      			 ...;  </a:t>
            </a:r>
            <a:r>
              <a:rPr lang="de-CH" sz="2200" i="1" dirty="0" smtClean="0">
                <a:solidFill>
                  <a:srgbClr val="3333FF"/>
                </a:solidFill>
              </a:rPr>
              <a:t>h</a:t>
            </a:r>
            <a:r>
              <a:rPr lang="de-CH" sz="2200" i="1" dirty="0" smtClean="0">
                <a:solidFill>
                  <a:srgbClr val="006400"/>
                </a:solidFill>
              </a:rPr>
              <a:t> </a:t>
            </a:r>
            <a:r>
              <a:rPr lang="de-CH" sz="2200" i="1" dirty="0" smtClean="0"/>
              <a:t>; ...</a:t>
            </a:r>
            <a:r>
              <a:rPr lang="de-CH" sz="2200" dirty="0" smtClean="0"/>
              <a:t/>
            </a:r>
            <a:br>
              <a:rPr lang="de-CH" sz="2200" dirty="0" smtClean="0"/>
            </a:br>
            <a:r>
              <a:rPr lang="de-CH" sz="2200" dirty="0" smtClean="0"/>
              <a:t>				</a:t>
            </a:r>
            <a:r>
              <a:rPr lang="de-CH" sz="2200" b="1" dirty="0" smtClean="0">
                <a:solidFill>
                  <a:srgbClr val="000099"/>
                </a:solidFill>
              </a:rPr>
              <a:t>end</a:t>
            </a:r>
            <a:endParaRPr lang="de-CH" sz="22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2200" dirty="0" smtClean="0"/>
              <a:t>		</a:t>
            </a:r>
            <a:r>
              <a:rPr lang="de-CH" sz="2200" b="1" dirty="0" smtClean="0">
                <a:solidFill>
                  <a:srgbClr val="000099"/>
                </a:solidFill>
              </a:rPr>
              <a:t>end</a:t>
            </a:r>
            <a:r>
              <a:rPr lang="de-CH" sz="22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8" y="115888"/>
            <a:ext cx="7885981" cy="479335"/>
          </a:xfrm>
        </p:spPr>
        <p:txBody>
          <a:bodyPr/>
          <a:lstStyle/>
          <a:p>
            <a:pPr eaLnBrk="1" hangingPunct="1"/>
            <a:r>
              <a:rPr lang="de-CH" smtClean="0"/>
              <a:t>Routine: eine Abstraktion eines Algorithmus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843871"/>
            <a:ext cx="9029700" cy="567122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Abstrahieren heisst, die </a:t>
            </a:r>
            <a:r>
              <a:rPr lang="de-CH" i="1" dirty="0" smtClean="0">
                <a:solidFill>
                  <a:srgbClr val="990000"/>
                </a:solidFill>
              </a:rPr>
              <a:t>Essenz </a:t>
            </a:r>
            <a:r>
              <a:rPr lang="de-CH" dirty="0" smtClean="0">
                <a:solidFill>
                  <a:srgbClr val="3333FF"/>
                </a:solidFill>
              </a:rPr>
              <a:t>eines Konzeptes zu erfassen und Details und Angaben zu ignorieren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Will heissen: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</a:rPr>
              <a:t>Einige Informationen </a:t>
            </a:r>
            <a:r>
              <a:rPr lang="de-CH" i="1" dirty="0" smtClean="0">
                <a:solidFill>
                  <a:srgbClr val="990000"/>
                </a:solidFill>
              </a:rPr>
              <a:t>weglassen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</a:rPr>
              <a:t>Dem Ergebnis der Abstraktion einen </a:t>
            </a:r>
            <a:r>
              <a:rPr lang="de-CH" i="1" dirty="0" smtClean="0">
                <a:solidFill>
                  <a:srgbClr val="990000"/>
                </a:solidFill>
              </a:rPr>
              <a:t>Namen</a:t>
            </a:r>
            <a:r>
              <a:rPr lang="de-CH" dirty="0" smtClean="0">
                <a:solidFill>
                  <a:srgbClr val="3333FF"/>
                </a:solidFill>
              </a:rPr>
              <a:t> geben </a:t>
            </a:r>
          </a:p>
          <a:p>
            <a:pPr lvl="1"/>
            <a:endParaRPr lang="de-CH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In der Programmierung:</a:t>
            </a:r>
          </a:p>
          <a:p>
            <a:pPr marL="827088" lvl="1" eaLnBrk="1" hangingPunct="1"/>
            <a:r>
              <a:rPr lang="de-CH" dirty="0" smtClean="0">
                <a:solidFill>
                  <a:srgbClr val="3333FF"/>
                </a:solidFill>
              </a:rPr>
              <a:t>Datenabstraktion: </a:t>
            </a:r>
            <a:r>
              <a:rPr lang="de-CH" dirty="0" smtClean="0">
                <a:solidFill>
                  <a:srgbClr val="990000"/>
                </a:solidFill>
              </a:rPr>
              <a:t>Klasse</a:t>
            </a:r>
          </a:p>
          <a:p>
            <a:pPr marL="827088" lvl="1" eaLnBrk="1" hangingPunct="1"/>
            <a:endParaRPr lang="de-CH" dirty="0" smtClean="0">
              <a:solidFill>
                <a:srgbClr val="3333FF"/>
              </a:solidFill>
            </a:endParaRPr>
          </a:p>
          <a:p>
            <a:pPr marL="827088" lvl="1" eaLnBrk="1" hangingPunct="1"/>
            <a:r>
              <a:rPr lang="de-CH" dirty="0" smtClean="0">
                <a:solidFill>
                  <a:srgbClr val="3333FF"/>
                </a:solidFill>
              </a:rPr>
              <a:t>Abstraktion eines (operativen) Algorithmus: </a:t>
            </a:r>
            <a:r>
              <a:rPr lang="de-CH" b="1" dirty="0" smtClean="0">
                <a:solidFill>
                  <a:srgbClr val="990000"/>
                </a:solidFill>
              </a:rPr>
              <a:t>Routine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/>
          </a:p>
          <a:p>
            <a:pPr eaLnBrk="1" hangingPunct="1">
              <a:buFont typeface="Wingdings" pitchFamily="2" charset="2"/>
              <a:buNone/>
            </a:pPr>
            <a:endParaRPr lang="de-CH" dirty="0" smtClean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328458" y="3526972"/>
            <a:ext cx="3635929" cy="824591"/>
          </a:xfrm>
          <a:prstGeom prst="wedgeRoundRectCallout">
            <a:avLst>
              <a:gd name="adj1" fmla="val 15865"/>
              <a:gd name="adj2" fmla="val 153747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2400" kern="1200" smtClean="0">
                <a:solidFill>
                  <a:srgbClr val="333399"/>
                </a:solidFill>
              </a:rPr>
              <a:t>Eine Routine wird auch </a:t>
            </a:r>
            <a:r>
              <a:rPr lang="de-CH" b="1" smtClean="0">
                <a:solidFill>
                  <a:srgbClr val="990000"/>
                </a:solidFill>
              </a:rPr>
              <a:t>M</a:t>
            </a:r>
            <a:r>
              <a:rPr lang="de-CH" sz="2400" b="1" kern="1200" smtClean="0">
                <a:solidFill>
                  <a:srgbClr val="990000"/>
                </a:solidFill>
              </a:rPr>
              <a:t>ethode </a:t>
            </a:r>
            <a:r>
              <a:rPr lang="de-CH" smtClean="0">
                <a:solidFill>
                  <a:srgbClr val="333399"/>
                </a:solidFill>
              </a:rPr>
              <a:t>genannt</a:t>
            </a:r>
            <a:endParaRPr lang="de-CH" sz="2400" b="1" kern="1200">
              <a:solidFill>
                <a:srgbClr val="9900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676698" y="6123214"/>
            <a:ext cx="5699858" cy="634090"/>
          </a:xfrm>
          <a:prstGeom prst="wedgeRoundRectCallout">
            <a:avLst>
              <a:gd name="adj1" fmla="val 38465"/>
              <a:gd name="adj2" fmla="val -131460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mtClean="0">
                <a:solidFill>
                  <a:srgbClr val="333399"/>
                </a:solidFill>
              </a:rPr>
              <a:t>Oder</a:t>
            </a:r>
            <a:r>
              <a:rPr lang="de-CH" sz="2400" kern="1200" smtClean="0">
                <a:solidFill>
                  <a:srgbClr val="333399"/>
                </a:solidFill>
              </a:rPr>
              <a:t> </a:t>
            </a:r>
            <a:r>
              <a:rPr lang="de-CH" b="1" smtClean="0">
                <a:solidFill>
                  <a:srgbClr val="990000"/>
                </a:solidFill>
              </a:rPr>
              <a:t>S</a:t>
            </a:r>
            <a:r>
              <a:rPr lang="de-CH" sz="2400" b="1" kern="1200" smtClean="0">
                <a:solidFill>
                  <a:srgbClr val="990000"/>
                </a:solidFill>
              </a:rPr>
              <a:t>ubprogramm </a:t>
            </a:r>
            <a:r>
              <a:rPr lang="de-CH" smtClean="0">
                <a:solidFill>
                  <a:srgbClr val="333399"/>
                </a:solidFill>
              </a:rPr>
              <a:t>oder </a:t>
            </a:r>
            <a:r>
              <a:rPr lang="de-CH" b="1" smtClean="0">
                <a:solidFill>
                  <a:srgbClr val="990000"/>
                </a:solidFill>
              </a:rPr>
              <a:t>Subroutine</a:t>
            </a:r>
            <a:endParaRPr lang="de-CH" sz="2400" b="1" kern="120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92" y="115889"/>
            <a:ext cx="7913658" cy="470708"/>
          </a:xfrm>
        </p:spPr>
        <p:txBody>
          <a:bodyPr/>
          <a:lstStyle/>
          <a:p>
            <a:pPr eaLnBrk="1" hangingPunct="1"/>
            <a:r>
              <a:rPr lang="de-CH" smtClean="0"/>
              <a:t>Ein Beispiel für selektiven Export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i="1" dirty="0" smtClean="0">
                <a:solidFill>
                  <a:srgbClr val="3333FF"/>
                </a:solidFill>
              </a:rPr>
              <a:t>LINKABLE</a:t>
            </a:r>
            <a:r>
              <a:rPr lang="de-CH" dirty="0" smtClean="0"/>
              <a:t> exportiert ihre Features an </a:t>
            </a:r>
            <a:r>
              <a:rPr lang="de-CH" i="1" dirty="0" smtClean="0">
                <a:solidFill>
                  <a:srgbClr val="3333FF"/>
                </a:solidFill>
              </a:rPr>
              <a:t>LINKED_LIST</a:t>
            </a:r>
            <a:endParaRPr lang="de-CH" dirty="0" smtClean="0"/>
          </a:p>
          <a:p>
            <a:pPr lvl="1" eaLnBrk="1" hangingPunct="1"/>
            <a:r>
              <a:rPr lang="de-CH" dirty="0" smtClean="0"/>
              <a:t>Exportiert sie nicht für den Rest der Welt.</a:t>
            </a:r>
          </a:p>
          <a:p>
            <a:pPr lvl="1" eaLnBrk="1" hangingPunct="1"/>
            <a:r>
              <a:rPr lang="de-CH" dirty="0" smtClean="0"/>
              <a:t>Kunden von </a:t>
            </a:r>
            <a:r>
              <a:rPr lang="de-CH" i="1" dirty="0" smtClean="0">
                <a:solidFill>
                  <a:srgbClr val="3333FF"/>
                </a:solidFill>
              </a:rPr>
              <a:t>LINKED_LIST</a:t>
            </a:r>
            <a:r>
              <a:rPr lang="de-CH" dirty="0" smtClean="0"/>
              <a:t> müssen nichts über die  </a:t>
            </a:r>
            <a:r>
              <a:rPr lang="de-CH" i="1" dirty="0" smtClean="0">
                <a:solidFill>
                  <a:srgbClr val="3333FF"/>
                </a:solidFill>
              </a:rPr>
              <a:t>LINKABLE</a:t>
            </a:r>
            <a:r>
              <a:rPr lang="de-CH" dirty="0" smtClean="0"/>
              <a:t> –Zellen wissen.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68538" y="2924175"/>
            <a:ext cx="6337300" cy="2809875"/>
            <a:chOff x="162" y="982"/>
            <a:chExt cx="4699" cy="2084"/>
          </a:xfrm>
        </p:grpSpPr>
        <p:sp>
          <p:nvSpPr>
            <p:cNvPr id="32774" name="Rectangle 5"/>
            <p:cNvSpPr>
              <a:spLocks noChangeArrowheads="1"/>
            </p:cNvSpPr>
            <p:nvPr/>
          </p:nvSpPr>
          <p:spPr bwMode="auto">
            <a:xfrm>
              <a:off x="162" y="2354"/>
              <a:ext cx="862" cy="36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75" name="Rectangle 6"/>
            <p:cNvSpPr>
              <a:spLocks noChangeArrowheads="1"/>
            </p:cNvSpPr>
            <p:nvPr/>
          </p:nvSpPr>
          <p:spPr bwMode="auto">
            <a:xfrm>
              <a:off x="1883" y="982"/>
              <a:ext cx="545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162" y="2399"/>
              <a:ext cx="9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smtClean="0"/>
                <a:t>Haldenegg</a:t>
              </a:r>
              <a:endParaRPr lang="de-CH" sz="1600"/>
            </a:p>
          </p:txBody>
        </p:sp>
        <p:sp>
          <p:nvSpPr>
            <p:cNvPr id="32777" name="Rectangle 8"/>
            <p:cNvSpPr>
              <a:spLocks noChangeArrowheads="1"/>
            </p:cNvSpPr>
            <p:nvPr/>
          </p:nvSpPr>
          <p:spPr bwMode="auto">
            <a:xfrm>
              <a:off x="1024" y="2354"/>
              <a:ext cx="31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78" name="Line 9"/>
            <p:cNvSpPr>
              <a:spLocks noChangeShapeType="1"/>
            </p:cNvSpPr>
            <p:nvPr/>
          </p:nvSpPr>
          <p:spPr bwMode="auto">
            <a:xfrm>
              <a:off x="1215" y="253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299" y="2807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i="1" smtClean="0">
                  <a:solidFill>
                    <a:srgbClr val="3333FF"/>
                  </a:solidFill>
                </a:rPr>
                <a:t>item</a:t>
              </a:r>
              <a:endParaRPr lang="de-CH" sz="1600" i="1">
                <a:solidFill>
                  <a:srgbClr val="3333FF"/>
                </a:solidFill>
              </a:endParaRPr>
            </a:p>
          </p:txBody>
        </p:sp>
        <p:sp>
          <p:nvSpPr>
            <p:cNvPr id="32780" name="Text Box 11"/>
            <p:cNvSpPr txBox="1">
              <a:spLocks noChangeArrowheads="1"/>
            </p:cNvSpPr>
            <p:nvPr/>
          </p:nvSpPr>
          <p:spPr bwMode="auto">
            <a:xfrm>
              <a:off x="1033" y="2803"/>
              <a:ext cx="58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i="1" smtClean="0">
                  <a:solidFill>
                    <a:srgbClr val="3333FF"/>
                  </a:solidFill>
                </a:rPr>
                <a:t>right</a:t>
              </a:r>
              <a:endParaRPr lang="de-CH" sz="1600" i="1">
                <a:solidFill>
                  <a:srgbClr val="3333FF"/>
                </a:solidFill>
              </a:endParaRPr>
            </a:p>
          </p:txBody>
        </p:sp>
        <p:sp>
          <p:nvSpPr>
            <p:cNvPr id="32781" name="Rectangle 12"/>
            <p:cNvSpPr>
              <a:spLocks noChangeArrowheads="1"/>
            </p:cNvSpPr>
            <p:nvPr/>
          </p:nvSpPr>
          <p:spPr bwMode="auto">
            <a:xfrm>
              <a:off x="1739" y="2363"/>
              <a:ext cx="862" cy="36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82" name="Text Box 13"/>
            <p:cNvSpPr txBox="1">
              <a:spLocks noChangeArrowheads="1"/>
            </p:cNvSpPr>
            <p:nvPr/>
          </p:nvSpPr>
          <p:spPr bwMode="auto">
            <a:xfrm>
              <a:off x="1846" y="2404"/>
              <a:ext cx="90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smtClean="0"/>
                <a:t>Central</a:t>
              </a:r>
              <a:endParaRPr lang="de-CH" sz="1600"/>
            </a:p>
          </p:txBody>
        </p:sp>
        <p:sp>
          <p:nvSpPr>
            <p:cNvPr id="32783" name="Rectangle 14"/>
            <p:cNvSpPr>
              <a:spLocks noChangeArrowheads="1"/>
            </p:cNvSpPr>
            <p:nvPr/>
          </p:nvSpPr>
          <p:spPr bwMode="auto">
            <a:xfrm>
              <a:off x="2601" y="2363"/>
              <a:ext cx="31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84" name="Text Box 15"/>
            <p:cNvSpPr txBox="1">
              <a:spLocks noChangeArrowheads="1"/>
            </p:cNvSpPr>
            <p:nvPr/>
          </p:nvSpPr>
          <p:spPr bwMode="auto">
            <a:xfrm>
              <a:off x="1876" y="2817"/>
              <a:ext cx="45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i="1" smtClean="0">
                  <a:solidFill>
                    <a:srgbClr val="3333FF"/>
                  </a:solidFill>
                </a:rPr>
                <a:t>item</a:t>
              </a:r>
              <a:endParaRPr lang="de-CH" sz="1600" i="1">
                <a:solidFill>
                  <a:srgbClr val="3333FF"/>
                </a:solidFill>
              </a:endParaRPr>
            </a:p>
          </p:txBody>
        </p:sp>
        <p:sp>
          <p:nvSpPr>
            <p:cNvPr id="32785" name="Text Box 16"/>
            <p:cNvSpPr txBox="1">
              <a:spLocks noChangeArrowheads="1"/>
            </p:cNvSpPr>
            <p:nvPr/>
          </p:nvSpPr>
          <p:spPr bwMode="auto">
            <a:xfrm>
              <a:off x="2610" y="2811"/>
              <a:ext cx="6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i="1" smtClean="0">
                  <a:solidFill>
                    <a:srgbClr val="3333FF"/>
                  </a:solidFill>
                </a:rPr>
                <a:t>right</a:t>
              </a:r>
              <a:endParaRPr lang="de-CH" sz="1600" i="1">
                <a:solidFill>
                  <a:srgbClr val="3333FF"/>
                </a:solidFill>
              </a:endParaRPr>
            </a:p>
          </p:txBody>
        </p:sp>
        <p:sp>
          <p:nvSpPr>
            <p:cNvPr id="32786" name="Rectangle 17"/>
            <p:cNvSpPr>
              <a:spLocks noChangeArrowheads="1"/>
            </p:cNvSpPr>
            <p:nvPr/>
          </p:nvSpPr>
          <p:spPr bwMode="auto">
            <a:xfrm>
              <a:off x="3374" y="2361"/>
              <a:ext cx="862" cy="363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87" name="Text Box 18"/>
            <p:cNvSpPr txBox="1">
              <a:spLocks noChangeArrowheads="1"/>
            </p:cNvSpPr>
            <p:nvPr/>
          </p:nvSpPr>
          <p:spPr bwMode="auto">
            <a:xfrm>
              <a:off x="3491" y="2332"/>
              <a:ext cx="907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smtClean="0"/>
                <a:t>Haupt-</a:t>
              </a:r>
              <a:br>
                <a:rPr lang="de-CH" sz="1600" smtClean="0"/>
              </a:br>
              <a:r>
                <a:rPr lang="de-CH" sz="1600" smtClean="0"/>
                <a:t>bahnhof</a:t>
              </a:r>
              <a:endParaRPr lang="de-CH" sz="1600"/>
            </a:p>
          </p:txBody>
        </p:sp>
        <p:sp>
          <p:nvSpPr>
            <p:cNvPr id="32788" name="Rectangle 19"/>
            <p:cNvSpPr>
              <a:spLocks noChangeArrowheads="1"/>
            </p:cNvSpPr>
            <p:nvPr/>
          </p:nvSpPr>
          <p:spPr bwMode="auto">
            <a:xfrm>
              <a:off x="4236" y="2361"/>
              <a:ext cx="31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89" name="Text Box 20"/>
            <p:cNvSpPr txBox="1">
              <a:spLocks noChangeArrowheads="1"/>
            </p:cNvSpPr>
            <p:nvPr/>
          </p:nvSpPr>
          <p:spPr bwMode="auto">
            <a:xfrm>
              <a:off x="3510" y="2815"/>
              <a:ext cx="45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i="1" smtClean="0">
                  <a:solidFill>
                    <a:srgbClr val="3333FF"/>
                  </a:solidFill>
                </a:rPr>
                <a:t>item</a:t>
              </a:r>
              <a:endParaRPr lang="de-CH" sz="1600" i="1">
                <a:solidFill>
                  <a:srgbClr val="3333FF"/>
                </a:solidFill>
              </a:endParaRPr>
            </a:p>
          </p:txBody>
        </p:sp>
        <p:sp>
          <p:nvSpPr>
            <p:cNvPr id="32790" name="Text Box 21"/>
            <p:cNvSpPr txBox="1">
              <a:spLocks noChangeArrowheads="1"/>
            </p:cNvSpPr>
            <p:nvPr/>
          </p:nvSpPr>
          <p:spPr bwMode="auto">
            <a:xfrm>
              <a:off x="4245" y="2809"/>
              <a:ext cx="61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i="1" smtClean="0">
                  <a:solidFill>
                    <a:srgbClr val="3333FF"/>
                  </a:solidFill>
                </a:rPr>
                <a:t>right</a:t>
              </a:r>
              <a:endParaRPr lang="de-CH" sz="1600" i="1">
                <a:solidFill>
                  <a:srgbClr val="3333FF"/>
                </a:solidFill>
              </a:endParaRPr>
            </a:p>
          </p:txBody>
        </p:sp>
        <p:sp>
          <p:nvSpPr>
            <p:cNvPr id="32791" name="Line 22"/>
            <p:cNvSpPr>
              <a:spLocks noChangeShapeType="1"/>
            </p:cNvSpPr>
            <p:nvPr/>
          </p:nvSpPr>
          <p:spPr bwMode="auto">
            <a:xfrm>
              <a:off x="2811" y="253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32792" name="Line 23"/>
            <p:cNvSpPr>
              <a:spLocks noChangeShapeType="1"/>
            </p:cNvSpPr>
            <p:nvPr/>
          </p:nvSpPr>
          <p:spPr bwMode="auto">
            <a:xfrm>
              <a:off x="4461" y="2535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32793" name="Line 24"/>
            <p:cNvSpPr>
              <a:spLocks noChangeShapeType="1"/>
            </p:cNvSpPr>
            <p:nvPr/>
          </p:nvSpPr>
          <p:spPr bwMode="auto">
            <a:xfrm flipH="1">
              <a:off x="4649" y="2389"/>
              <a:ext cx="212" cy="3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32794" name="Rectangle 25"/>
            <p:cNvSpPr>
              <a:spLocks noChangeArrowheads="1"/>
            </p:cNvSpPr>
            <p:nvPr/>
          </p:nvSpPr>
          <p:spPr bwMode="auto">
            <a:xfrm>
              <a:off x="1883" y="1254"/>
              <a:ext cx="545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95" name="Rectangle 26"/>
            <p:cNvSpPr>
              <a:spLocks noChangeArrowheads="1"/>
            </p:cNvSpPr>
            <p:nvPr/>
          </p:nvSpPr>
          <p:spPr bwMode="auto">
            <a:xfrm>
              <a:off x="1884" y="1525"/>
              <a:ext cx="545" cy="2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2796" name="Line 27"/>
            <p:cNvSpPr>
              <a:spLocks noChangeShapeType="1"/>
            </p:cNvSpPr>
            <p:nvPr/>
          </p:nvSpPr>
          <p:spPr bwMode="auto">
            <a:xfrm>
              <a:off x="2110" y="1706"/>
              <a:ext cx="0" cy="545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32797" name="Text Box 28"/>
            <p:cNvSpPr txBox="1">
              <a:spLocks noChangeArrowheads="1"/>
            </p:cNvSpPr>
            <p:nvPr/>
          </p:nvSpPr>
          <p:spPr bwMode="auto">
            <a:xfrm>
              <a:off x="667" y="1425"/>
              <a:ext cx="1588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i="1" smtClean="0">
                  <a:solidFill>
                    <a:srgbClr val="3333FF"/>
                  </a:solidFill>
                </a:rPr>
                <a:t>first_element</a:t>
              </a:r>
              <a:endParaRPr lang="de-CH" sz="1600" i="1">
                <a:solidFill>
                  <a:srgbClr val="3333FF"/>
                </a:solidFill>
              </a:endParaRPr>
            </a:p>
          </p:txBody>
        </p:sp>
        <p:sp>
          <p:nvSpPr>
            <p:cNvPr id="32798" name="Text Box 29"/>
            <p:cNvSpPr txBox="1">
              <a:spLocks noChangeArrowheads="1"/>
            </p:cNvSpPr>
            <p:nvPr/>
          </p:nvSpPr>
          <p:spPr bwMode="auto">
            <a:xfrm>
              <a:off x="1571" y="1844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i="1" smtClean="0">
                  <a:solidFill>
                    <a:srgbClr val="3333FF"/>
                  </a:solidFill>
                </a:rPr>
                <a:t>active</a:t>
              </a:r>
              <a:endParaRPr lang="de-CH" sz="1600" i="1">
                <a:solidFill>
                  <a:srgbClr val="3333FF"/>
                </a:solidFill>
              </a:endParaRPr>
            </a:p>
          </p:txBody>
        </p:sp>
        <p:sp>
          <p:nvSpPr>
            <p:cNvPr id="32799" name="Line 30"/>
            <p:cNvSpPr>
              <a:spLocks noChangeShapeType="1"/>
            </p:cNvSpPr>
            <p:nvPr/>
          </p:nvSpPr>
          <p:spPr bwMode="auto">
            <a:xfrm flipH="1">
              <a:off x="567" y="1435"/>
              <a:ext cx="1406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32800" name="Line 31"/>
            <p:cNvSpPr>
              <a:spLocks noChangeShapeType="1"/>
            </p:cNvSpPr>
            <p:nvPr/>
          </p:nvSpPr>
          <p:spPr bwMode="auto">
            <a:xfrm>
              <a:off x="567" y="1434"/>
              <a:ext cx="0" cy="907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32801" name="Text Box 32"/>
            <p:cNvSpPr txBox="1">
              <a:spLocks noChangeArrowheads="1"/>
            </p:cNvSpPr>
            <p:nvPr/>
          </p:nvSpPr>
          <p:spPr bwMode="auto">
            <a:xfrm>
              <a:off x="1347" y="982"/>
              <a:ext cx="5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i="1" smtClean="0">
                  <a:solidFill>
                    <a:srgbClr val="3333FF"/>
                  </a:solidFill>
                </a:rPr>
                <a:t>count</a:t>
              </a:r>
              <a:endParaRPr lang="de-CH" sz="1600" i="1">
                <a:solidFill>
                  <a:srgbClr val="3333FF"/>
                </a:solidFill>
              </a:endParaRPr>
            </a:p>
          </p:txBody>
        </p:sp>
        <p:sp>
          <p:nvSpPr>
            <p:cNvPr id="32802" name="Text Box 33"/>
            <p:cNvSpPr txBox="1">
              <a:spLocks noChangeArrowheads="1"/>
            </p:cNvSpPr>
            <p:nvPr/>
          </p:nvSpPr>
          <p:spPr bwMode="auto">
            <a:xfrm>
              <a:off x="2019" y="982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1600" smtClean="0">
                  <a:solidFill>
                    <a:srgbClr val="990000"/>
                  </a:solidFill>
                </a:rPr>
                <a:t>3</a:t>
              </a:r>
              <a:endParaRPr lang="de-CH" sz="1600">
                <a:solidFill>
                  <a:srgbClr val="99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7367" y="2157049"/>
            <a:ext cx="2518912" cy="508959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1200"/>
              </a:spcAft>
            </a:pPr>
            <a:endParaRPr lang="de-CH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b="1" dirty="0" err="1" smtClean="0">
                <a:solidFill>
                  <a:schemeClr val="accent2"/>
                </a:solidFill>
              </a:rPr>
              <a:t>class</a:t>
            </a:r>
            <a:endParaRPr lang="de-CH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b="1" dirty="0" smtClean="0">
              <a:solidFill>
                <a:schemeClr val="accent2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de-CH" i="1" dirty="0" smtClean="0">
                <a:solidFill>
                  <a:srgbClr val="3333FF"/>
                </a:solidFill>
              </a:rPr>
              <a:t>LINKABLE</a:t>
            </a:r>
            <a:r>
              <a:rPr lang="de-CH" dirty="0" smtClean="0">
                <a:solidFill>
                  <a:srgbClr val="3333FF"/>
                </a:solidFill>
              </a:rPr>
              <a:t> [</a:t>
            </a:r>
            <a:r>
              <a:rPr lang="de-CH" i="1" dirty="0" smtClean="0">
                <a:solidFill>
                  <a:srgbClr val="3333FF"/>
                </a:solidFill>
              </a:rPr>
              <a:t>G</a:t>
            </a:r>
            <a:r>
              <a:rPr lang="de-CH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b="1" dirty="0" err="1" smtClean="0">
                <a:solidFill>
                  <a:schemeClr val="accent2"/>
                </a:solidFill>
              </a:rPr>
              <a:t>feature</a:t>
            </a:r>
            <a:r>
              <a:rPr lang="de-CH" dirty="0" smtClean="0">
                <a:solidFill>
                  <a:schemeClr val="accent2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{</a:t>
            </a:r>
            <a:r>
              <a:rPr lang="de-CH" i="1" dirty="0" smtClean="0">
                <a:solidFill>
                  <a:srgbClr val="3333FF"/>
                </a:solidFill>
              </a:rPr>
              <a:t>LINKED_LIST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chemeClr val="accent2"/>
                </a:solidFill>
              </a:rPr>
              <a:t>	</a:t>
            </a:r>
            <a:r>
              <a:rPr lang="de-CH" i="1" dirty="0" err="1" smtClean="0">
                <a:solidFill>
                  <a:srgbClr val="3333FF"/>
                </a:solidFill>
              </a:rPr>
              <a:t>put_right</a:t>
            </a:r>
            <a:r>
              <a:rPr lang="de-CH" dirty="0" smtClean="0">
                <a:solidFill>
                  <a:schemeClr val="accent2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(...)</a:t>
            </a:r>
            <a:r>
              <a:rPr lang="de-CH" b="1" dirty="0" smtClean="0">
                <a:solidFill>
                  <a:schemeClr val="accent2"/>
                </a:solidFill>
              </a:rPr>
              <a:t> do</a:t>
            </a:r>
            <a:r>
              <a:rPr lang="de-CH" dirty="0" smtClean="0">
                <a:solidFill>
                  <a:schemeClr val="accent2"/>
                </a:solidFill>
              </a:rPr>
              <a:t> ... </a:t>
            </a:r>
            <a:r>
              <a:rPr lang="de-CH" b="1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chemeClr val="accent2"/>
                </a:solidFill>
              </a:rPr>
              <a:t>	</a:t>
            </a:r>
            <a:r>
              <a:rPr lang="de-CH" i="1" dirty="0" err="1" smtClean="0">
                <a:solidFill>
                  <a:srgbClr val="3333FF"/>
                </a:solidFill>
              </a:rPr>
              <a:t>right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G</a:t>
            </a:r>
            <a:r>
              <a:rPr lang="de-CH" dirty="0" smtClean="0">
                <a:solidFill>
                  <a:schemeClr val="accent2"/>
                </a:solidFill>
              </a:rPr>
              <a:t> </a:t>
            </a:r>
            <a:r>
              <a:rPr lang="de-CH" b="1" dirty="0" smtClean="0">
                <a:solidFill>
                  <a:schemeClr val="accent2"/>
                </a:solidFill>
              </a:rPr>
              <a:t>do</a:t>
            </a:r>
            <a:r>
              <a:rPr lang="de-CH" dirty="0" smtClean="0">
                <a:solidFill>
                  <a:schemeClr val="accent2"/>
                </a:solidFill>
              </a:rPr>
              <a:t> ... </a:t>
            </a:r>
            <a:r>
              <a:rPr lang="de-CH" b="1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chemeClr val="accent2"/>
                </a:solidFill>
              </a:rPr>
              <a:t>	...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4539347" y="1231900"/>
            <a:ext cx="4441373" cy="1321114"/>
          </a:xfrm>
          <a:prstGeom prst="wedgeRoundRectCallout">
            <a:avLst>
              <a:gd name="adj1" fmla="val -62405"/>
              <a:gd name="adj2" fmla="val 117303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/>
            <a:r>
              <a:rPr lang="de-CH" sz="2000" dirty="0" smtClean="0"/>
              <a:t>Diese Features werden selektiv an </a:t>
            </a:r>
            <a:r>
              <a:rPr lang="de-CH" sz="2000" i="1" dirty="0" smtClean="0">
                <a:solidFill>
                  <a:srgbClr val="0000FF"/>
                </a:solidFill>
              </a:rPr>
              <a:t>LINKED_LIST</a:t>
            </a:r>
            <a:r>
              <a:rPr lang="de-CH" sz="2000" dirty="0" smtClean="0"/>
              <a:t> und ihre Nachkommen exportiert. (Und zu keinen weiteren Klassen.)</a:t>
            </a:r>
            <a:endParaRPr lang="de-CH" sz="2000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Selektiv exportieren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i="1" smtClean="0">
                <a:solidFill>
                  <a:srgbClr val="3333FF"/>
                </a:solidFill>
              </a:rPr>
              <a:t>LINKABLE</a:t>
            </a:r>
            <a:r>
              <a:rPr lang="de-CH" smtClean="0"/>
              <a:t>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class</a:t>
            </a:r>
            <a:r>
              <a:rPr lang="de-CH" sz="2000" i="1" dirty="0" smtClean="0">
                <a:solidFill>
                  <a:srgbClr val="3333FF"/>
                </a:solidFill>
              </a:rPr>
              <a:t> LINKABLE  </a:t>
            </a:r>
            <a:r>
              <a:rPr lang="de-CH" sz="2000" b="1" dirty="0" err="1" smtClean="0">
                <a:solidFill>
                  <a:schemeClr val="accent2"/>
                </a:solidFill>
              </a:rPr>
              <a:t>feature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{</a:t>
            </a:r>
            <a:r>
              <a:rPr lang="de-CH" sz="2000" i="1" dirty="0" smtClean="0">
                <a:solidFill>
                  <a:srgbClr val="3333FF"/>
                </a:solidFill>
              </a:rPr>
              <a:t>LINKED_LIST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}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smtClean="0">
                <a:solidFill>
                  <a:srgbClr val="3333FF"/>
                </a:solidFill>
              </a:rPr>
              <a:t>	item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STRING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solidFill>
                  <a:srgbClr val="3333FF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Wert dieser Zelle.</a:t>
            </a:r>
          </a:p>
          <a:p>
            <a:pPr eaLnBrk="1" hangingPunct="1">
              <a:lnSpc>
                <a:spcPct val="90000"/>
              </a:lnSpc>
            </a:pPr>
            <a:endParaRPr lang="de-CH" sz="2000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right</a:t>
            </a:r>
            <a:r>
              <a:rPr lang="de-CH" sz="9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LINKABLE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solidFill>
                  <a:srgbClr val="3333FF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Zelle, welche rechts an diese Zelle 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solidFill>
                  <a:srgbClr val="990000"/>
                </a:solidFill>
              </a:rPr>
              <a:t>			-- angehängt ist (falls vorhanden).</a:t>
            </a:r>
          </a:p>
          <a:p>
            <a:pPr eaLnBrk="1" hangingPunct="1">
              <a:lnSpc>
                <a:spcPct val="90000"/>
              </a:lnSpc>
            </a:pPr>
            <a:endParaRPr lang="de-CH" sz="20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put_right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err="1" smtClean="0">
                <a:solidFill>
                  <a:srgbClr val="3333FF"/>
                </a:solidFill>
              </a:rPr>
              <a:t>other</a:t>
            </a:r>
            <a:r>
              <a:rPr lang="de-CH" sz="9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like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Current</a:t>
            </a:r>
            <a:r>
              <a:rPr lang="de-CH" sz="2000" dirty="0" smtClean="0">
                <a:solidFill>
                  <a:srgbClr val="3333FF"/>
                </a:solidFill>
              </a:rPr>
              <a:t>)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solidFill>
                  <a:srgbClr val="3333FF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Setzt </a:t>
            </a:r>
            <a:r>
              <a:rPr lang="de-CH" sz="2000" i="1" dirty="0" err="1" smtClean="0">
                <a:solidFill>
                  <a:srgbClr val="3333FF"/>
                </a:solidFill>
              </a:rPr>
              <a:t>other</a:t>
            </a:r>
            <a:r>
              <a:rPr lang="de-CH" sz="2000" dirty="0" smtClean="0">
                <a:solidFill>
                  <a:srgbClr val="990000"/>
                </a:solidFill>
              </a:rPr>
              <a:t> rechts neben die aktuelle Zelle.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i="1" dirty="0" smtClean="0">
                <a:solidFill>
                  <a:srgbClr val="3333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i="1" dirty="0" smtClean="0">
                <a:solidFill>
                  <a:srgbClr val="3333FF"/>
                </a:solidFill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</a:rPr>
              <a:t>right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:=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other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smtClean="0">
                <a:solidFill>
                  <a:srgbClr val="3333FF"/>
                </a:solidFill>
              </a:rPr>
              <a:t>		</a:t>
            </a:r>
            <a:r>
              <a:rPr lang="de-CH" sz="2000" b="1" dirty="0" err="1" smtClean="0">
                <a:solidFill>
                  <a:schemeClr val="accent2"/>
                </a:solidFill>
              </a:rPr>
              <a:t>ensure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smtClean="0">
                <a:solidFill>
                  <a:srgbClr val="3333FF"/>
                </a:solidFill>
              </a:rPr>
              <a:t>			</a:t>
            </a:r>
            <a:r>
              <a:rPr lang="de-CH" sz="2000" dirty="0" smtClean="0">
                <a:solidFill>
                  <a:srgbClr val="3333FF"/>
                </a:solidFill>
              </a:rPr>
              <a:t>verkettet: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right</a:t>
            </a:r>
            <a:r>
              <a:rPr lang="de-CH" sz="2000" i="1" dirty="0" smtClean="0">
                <a:solidFill>
                  <a:srgbClr val="3333FF"/>
                </a:solidFill>
              </a:rPr>
              <a:t> = </a:t>
            </a:r>
            <a:r>
              <a:rPr lang="de-CH" sz="2000" i="1" dirty="0" err="1" smtClean="0">
                <a:solidFill>
                  <a:srgbClr val="3333FF"/>
                </a:solidFill>
              </a:rPr>
              <a:t>other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smtClean="0">
                <a:solidFill>
                  <a:srgbClr val="3333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3686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27763" y="1268413"/>
            <a:ext cx="1368425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687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27763" y="1339850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smtClean="0"/>
              <a:t>Haldenegg</a:t>
            </a:r>
            <a:endParaRPr lang="de-CH" sz="2000"/>
          </a:p>
        </p:txBody>
      </p:sp>
      <p:sp>
        <p:nvSpPr>
          <p:cNvPr id="36871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96188" y="1268413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687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899400" y="1555750"/>
            <a:ext cx="776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3687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43663" y="1923821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800" i="1" smtClean="0">
                <a:solidFill>
                  <a:srgbClr val="3333FF"/>
                </a:solidFill>
              </a:rPr>
              <a:t>item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3687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10475" y="1914296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800" i="1" smtClean="0">
                <a:solidFill>
                  <a:srgbClr val="3333FF"/>
                </a:solidFill>
              </a:rPr>
              <a:t>right</a:t>
            </a:r>
            <a:endParaRPr lang="de-CH" sz="1800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dirty="0" smtClean="0"/>
              <a:t>Was wir in </a:t>
            </a:r>
            <a:r>
              <a:rPr lang="de-CH" smtClean="0"/>
              <a:t>dieser Vorlesung gesehen </a:t>
            </a:r>
            <a:r>
              <a:rPr lang="de-CH" dirty="0" smtClean="0"/>
              <a:t>haben</a:t>
            </a:r>
          </a:p>
        </p:txBody>
      </p:sp>
      <p:graphicFrame>
        <p:nvGraphicFramePr>
          <p:cNvPr id="36875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81157"/>
              </p:ext>
            </p:extLst>
          </p:nvPr>
        </p:nvGraphicFramePr>
        <p:xfrm>
          <a:off x="360363" y="1055812"/>
          <a:ext cx="8395710" cy="5063635"/>
        </p:xfrm>
        <a:graphic>
          <a:graphicData uri="http://schemas.openxmlformats.org/drawingml/2006/table">
            <a:tbl>
              <a:tblPr/>
              <a:tblGrid>
                <a:gridCol w="8395710"/>
              </a:tblGrid>
              <a:tr h="4281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Die volle Kategorisierung von Features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Routinen, Prozeduren, Funktionen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  <a:defRPr/>
                      </a:pPr>
                      <a:r>
                        <a:rPr kumimoji="0" lang="de-C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Einheitlicher Zugriff</a:t>
                      </a:r>
                      <a:endParaRPr kumimoji="0" lang="de-C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Geheimnisprinzip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Selektives Exportieren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Setter- und Getter-Funktionen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endParaRPr kumimoji="0" lang="de-C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2400"/>
                        <a:buFontTx/>
                        <a:buNone/>
                        <a:tabLst/>
                      </a:pPr>
                      <a:r>
                        <a:rPr kumimoji="0" lang="de-C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Eiffel: </a:t>
                      </a:r>
                      <a:r>
                        <a:rPr kumimoji="0" lang="de-CH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Assigner</a:t>
                      </a:r>
                      <a:r>
                        <a:rPr kumimoji="0" lang="de-C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-Befehle</a:t>
                      </a:r>
                      <a:endParaRPr kumimoji="0" lang="de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Leseaufgabe auf nächste Woche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Kapitel über</a:t>
            </a:r>
          </a:p>
          <a:p>
            <a:pPr lvl="1"/>
            <a:r>
              <a:rPr lang="de-CH" sz="3200" dirty="0" err="1" smtClean="0">
                <a:solidFill>
                  <a:srgbClr val="C00000"/>
                </a:solidFill>
              </a:rPr>
              <a:t>Inheritance</a:t>
            </a:r>
            <a:r>
              <a:rPr lang="de-CH" sz="3200" dirty="0" smtClean="0">
                <a:solidFill>
                  <a:srgbClr val="C00000"/>
                </a:solidFill>
              </a:rPr>
              <a:t> (16)</a:t>
            </a:r>
            <a:endParaRPr lang="de-CH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8" y="115889"/>
            <a:ext cx="8571781" cy="462082"/>
          </a:xfrm>
        </p:spPr>
        <p:txBody>
          <a:bodyPr/>
          <a:lstStyle/>
          <a:p>
            <a:pPr eaLnBrk="1" hangingPunct="1"/>
            <a:r>
              <a:rPr lang="de-CH" sz="2600" dirty="0" smtClean="0"/>
              <a:t>Eine Routine ist eine der zwei </a:t>
            </a:r>
            <a:r>
              <a:rPr lang="de-CH" sz="2600" dirty="0" err="1" smtClean="0"/>
              <a:t>Featurekategorien</a:t>
            </a:r>
            <a:r>
              <a:rPr lang="de-CH" sz="2600" dirty="0" smtClean="0"/>
              <a:t>…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... die andere Kategorie sind die </a:t>
            </a:r>
            <a:r>
              <a:rPr lang="de-CH" i="1" dirty="0" smtClean="0">
                <a:solidFill>
                  <a:srgbClr val="3333FF"/>
                </a:solidFill>
              </a:rPr>
              <a:t>Attribute.</a:t>
            </a:r>
          </a:p>
          <a:p>
            <a:pPr eaLnBrk="1" hangingPunct="1">
              <a:buFont typeface="Wingdings" pitchFamily="2" charset="2"/>
              <a:buNone/>
            </a:pPr>
            <a:endParaRPr lang="de-CH" i="1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i="1" dirty="0" smtClean="0">
              <a:solidFill>
                <a:srgbClr val="3333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3333FF"/>
                </a:solidFill>
              </a:rPr>
              <a:t>Wir sind schon zahlreichen Routinen (als Features) begegnet, allerdings ohne den Namen zu kennen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Eine Routine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i="1" dirty="0" smtClean="0">
                <a:solidFill>
                  <a:srgbClr val="0000FF"/>
                </a:solidFill>
              </a:rPr>
              <a:t>r</a:t>
            </a:r>
            <a:r>
              <a:rPr lang="de-CH" dirty="0" smtClean="0">
                <a:solidFill>
                  <a:srgbClr val="0000FF"/>
                </a:solidFill>
              </a:rPr>
              <a:t> (</a:t>
            </a:r>
            <a:r>
              <a:rPr lang="de-CH" i="1" dirty="0" smtClean="0">
                <a:solidFill>
                  <a:srgbClr val="0000FF"/>
                </a:solidFill>
              </a:rPr>
              <a:t>arg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: </a:t>
            </a:r>
            <a:r>
              <a:rPr lang="de-CH" i="1" dirty="0" smtClean="0">
                <a:solidFill>
                  <a:srgbClr val="0000FF"/>
                </a:solidFill>
              </a:rPr>
              <a:t>TYPE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; ...)</a:t>
            </a:r>
            <a:endParaRPr lang="de-CH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>
                <a:solidFill>
                  <a:srgbClr val="0000FF"/>
                </a:solidFill>
              </a:rPr>
              <a:t>		</a:t>
            </a:r>
            <a:r>
              <a:rPr lang="de-CH" dirty="0" smtClean="0">
                <a:solidFill>
                  <a:srgbClr val="990000"/>
                </a:solidFill>
              </a:rPr>
              <a:t>-- Kopfkommentar.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>
                <a:solidFill>
                  <a:srgbClr val="0000FF"/>
                </a:solidFill>
              </a:rPr>
              <a:t>	</a:t>
            </a:r>
            <a:r>
              <a:rPr lang="de-CH" b="1" dirty="0" err="1" smtClean="0">
                <a:solidFill>
                  <a:schemeClr val="accent2"/>
                </a:solidFill>
              </a:rPr>
              <a:t>require</a:t>
            </a:r>
            <a:endParaRPr lang="de-CH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0000FF"/>
                </a:solidFill>
              </a:rPr>
              <a:t>		</a:t>
            </a:r>
            <a:r>
              <a:rPr lang="de-CH" i="1" dirty="0" smtClean="0">
                <a:solidFill>
                  <a:srgbClr val="0000FF"/>
                </a:solidFill>
              </a:rPr>
              <a:t>Vorbedingung </a:t>
            </a:r>
            <a:r>
              <a:rPr lang="de-CH" dirty="0" smtClean="0">
                <a:solidFill>
                  <a:srgbClr val="0000FF"/>
                </a:solidFill>
              </a:rPr>
              <a:t>(</a:t>
            </a:r>
            <a:r>
              <a:rPr lang="de-CH" dirty="0" err="1" smtClean="0">
                <a:solidFill>
                  <a:srgbClr val="0000FF"/>
                </a:solidFill>
              </a:rPr>
              <a:t>Boole‘scher</a:t>
            </a:r>
            <a:r>
              <a:rPr lang="de-CH" dirty="0" smtClean="0">
                <a:solidFill>
                  <a:srgbClr val="0000FF"/>
                </a:solidFill>
              </a:rPr>
              <a:t> Ausdruck)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>
                <a:solidFill>
                  <a:srgbClr val="0000FF"/>
                </a:solidFill>
              </a:rPr>
              <a:t>	</a:t>
            </a:r>
            <a:r>
              <a:rPr lang="de-CH" b="1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>
                <a:solidFill>
                  <a:schemeClr val="accent2"/>
                </a:solidFill>
              </a:rPr>
              <a:t>	</a:t>
            </a:r>
            <a:r>
              <a:rPr lang="de-CH" dirty="0" smtClean="0">
                <a:solidFill>
                  <a:srgbClr val="0000FF"/>
                </a:solidFill>
              </a:rPr>
              <a:t>	</a:t>
            </a:r>
            <a:r>
              <a:rPr lang="de-CH" i="1" dirty="0" smtClean="0">
                <a:solidFill>
                  <a:srgbClr val="0000FF"/>
                </a:solidFill>
              </a:rPr>
              <a:t>Rumpf </a:t>
            </a:r>
            <a:r>
              <a:rPr lang="de-CH" dirty="0" smtClean="0">
                <a:solidFill>
                  <a:srgbClr val="0000FF"/>
                </a:solidFill>
              </a:rPr>
              <a:t>(Instruktionen)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>
                <a:solidFill>
                  <a:srgbClr val="0000FF"/>
                </a:solidFill>
              </a:rPr>
              <a:t>	</a:t>
            </a:r>
            <a:r>
              <a:rPr lang="de-CH" b="1" dirty="0" err="1" smtClean="0">
                <a:solidFill>
                  <a:schemeClr val="accent2"/>
                </a:solidFill>
              </a:rPr>
              <a:t>ensure</a:t>
            </a:r>
            <a:endParaRPr lang="de-CH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>
                <a:solidFill>
                  <a:srgbClr val="0000FF"/>
                </a:solidFill>
              </a:rPr>
              <a:t>		</a:t>
            </a:r>
            <a:r>
              <a:rPr lang="de-CH" i="1" dirty="0" smtClean="0">
                <a:solidFill>
                  <a:srgbClr val="0000FF"/>
                </a:solidFill>
              </a:rPr>
              <a:t>Nachbedingung </a:t>
            </a:r>
            <a:r>
              <a:rPr lang="de-CH" dirty="0" smtClean="0">
                <a:solidFill>
                  <a:srgbClr val="0000FF"/>
                </a:solidFill>
              </a:rPr>
              <a:t>(</a:t>
            </a:r>
            <a:r>
              <a:rPr lang="de-CH" dirty="0" err="1" smtClean="0">
                <a:solidFill>
                  <a:srgbClr val="0000FF"/>
                </a:solidFill>
              </a:rPr>
              <a:t>Boole‘scher</a:t>
            </a:r>
            <a:r>
              <a:rPr lang="de-CH" dirty="0" smtClean="0">
                <a:solidFill>
                  <a:srgbClr val="0000FF"/>
                </a:solidFill>
              </a:rPr>
              <a:t> Ausdruck)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>
                <a:solidFill>
                  <a:srgbClr val="0000FF"/>
                </a:solidFill>
              </a:rPr>
              <a:t>	</a:t>
            </a:r>
            <a:r>
              <a:rPr lang="de-CH" b="1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		</a:t>
            </a:r>
          </a:p>
          <a:p>
            <a:pPr lvl="2" eaLnBrk="1" hangingPunct="1">
              <a:lnSpc>
                <a:spcPct val="90000"/>
              </a:lnSpc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ChangeArrowheads="1"/>
          </p:cNvSpPr>
          <p:nvPr/>
        </p:nvSpPr>
        <p:spPr bwMode="auto">
          <a:xfrm>
            <a:off x="5761007" y="4244196"/>
            <a:ext cx="2477219" cy="32780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FAFC94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4749800" y="2688599"/>
            <a:ext cx="4305300" cy="2246769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de-CH" sz="2000" i="1" dirty="0" err="1" smtClean="0">
                <a:solidFill>
                  <a:srgbClr val="0000FF"/>
                </a:solidFill>
              </a:rPr>
              <a:t>create_opera_route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          </a:t>
            </a:r>
            <a:r>
              <a:rPr lang="de-CH" sz="2000" dirty="0" smtClean="0">
                <a:solidFill>
                  <a:srgbClr val="0000FF"/>
                </a:solidFill>
              </a:rPr>
              <a:t>-- Route erzeugen und</a:t>
            </a:r>
          </a:p>
          <a:p>
            <a:pPr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          -- Teilstrecken hinzufügen.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     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         </a:t>
            </a:r>
            <a:r>
              <a:rPr lang="de-CH" sz="2000" i="1" dirty="0" smtClean="0">
                <a:solidFill>
                  <a:srgbClr val="990000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-- TODO</a:t>
            </a:r>
          </a:p>
          <a:p>
            <a:pPr>
              <a:spcBef>
                <a:spcPts val="0"/>
              </a:spcBef>
            </a:pPr>
            <a:r>
              <a:rPr lang="de-CH" sz="2000" dirty="0" smtClean="0">
                <a:solidFill>
                  <a:srgbClr val="990000"/>
                </a:solidFill>
              </a:rPr>
              <a:t>          -- BM, 26 </a:t>
            </a:r>
            <a:r>
              <a:rPr lang="de-CH" sz="2000" dirty="0" err="1" smtClean="0">
                <a:solidFill>
                  <a:srgbClr val="990000"/>
                </a:solidFill>
              </a:rPr>
              <a:t>Oct</a:t>
            </a:r>
            <a:r>
              <a:rPr lang="de-CH" sz="2000" dirty="0" smtClean="0">
                <a:solidFill>
                  <a:srgbClr val="990000"/>
                </a:solidFill>
              </a:rPr>
              <a:t> 2011</a:t>
            </a: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    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3829050" y="3507828"/>
            <a:ext cx="1097673" cy="65459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 sz="20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Gebrauch von Routinen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7" y="750853"/>
            <a:ext cx="8791191" cy="187804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Von unten nach oben (</a:t>
            </a:r>
            <a:r>
              <a:rPr lang="de-CH" i="1" dirty="0" err="1" smtClean="0"/>
              <a:t>bottom-up</a:t>
            </a:r>
            <a:r>
              <a:rPr lang="de-CH" dirty="0" smtClean="0"/>
              <a:t>): Erfasse den existierenden Algorithmus, wenn möglich wiederverwendbar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Von oben nach unten (</a:t>
            </a:r>
            <a:r>
              <a:rPr lang="de-CH" i="1" dirty="0" smtClean="0"/>
              <a:t>top-down</a:t>
            </a:r>
            <a:r>
              <a:rPr lang="de-CH" dirty="0" smtClean="0"/>
              <a:t>): </a:t>
            </a:r>
            <a:r>
              <a:rPr lang="de-CH" dirty="0" smtClean="0">
                <a:solidFill>
                  <a:srgbClr val="990000"/>
                </a:solidFill>
              </a:rPr>
              <a:t>Platzhalter-Routinen </a:t>
            </a:r>
            <a:r>
              <a:rPr lang="de-CH" dirty="0" smtClean="0"/>
              <a:t>— Eine attraktive Alternative zu Pseudocode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			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de-CH" dirty="0" smtClean="0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17498" y="2679972"/>
            <a:ext cx="4240925" cy="3170099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60000">
              <a:spcBef>
                <a:spcPts val="0"/>
              </a:spcBef>
            </a:pPr>
            <a:r>
              <a:rPr lang="de-CH" sz="2000" i="1" smtClean="0">
                <a:solidFill>
                  <a:srgbClr val="0000FF"/>
                </a:solidFill>
              </a:rPr>
              <a:t>build_route</a:t>
            </a:r>
            <a:endParaRPr lang="de-CH" sz="2000" b="1" smtClean="0">
              <a:solidFill>
                <a:schemeClr val="accent2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CH" sz="2000" b="1" smtClean="0">
                <a:solidFill>
                  <a:schemeClr val="accent2"/>
                </a:solidFill>
              </a:rPr>
              <a:t>		</a:t>
            </a:r>
            <a:r>
              <a:rPr lang="de-CH" sz="2000" smtClean="0">
                <a:solidFill>
                  <a:srgbClr val="993300"/>
                </a:solidFill>
              </a:rPr>
              <a:t>-- Eine Route bauen und</a:t>
            </a:r>
          </a:p>
          <a:p>
            <a:pPr defTabSz="360000">
              <a:spcBef>
                <a:spcPts val="0"/>
              </a:spcBef>
            </a:pPr>
            <a:r>
              <a:rPr lang="de-CH" sz="2000" smtClean="0">
                <a:solidFill>
                  <a:srgbClr val="993300"/>
                </a:solidFill>
              </a:rPr>
              <a:t>		-- damit arbeiten.</a:t>
            </a:r>
            <a:endParaRPr lang="de-CH" sz="2000" smtClean="0">
              <a:solidFill>
                <a:srgbClr val="0000FF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CH" sz="2000" b="1" smtClean="0">
                <a:solidFill>
                  <a:srgbClr val="0000FF"/>
                </a:solidFill>
              </a:rPr>
              <a:t>	</a:t>
            </a:r>
            <a:r>
              <a:rPr lang="de-CH" sz="2000" b="1" smtClean="0">
                <a:solidFill>
                  <a:schemeClr val="accent2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de-CH" sz="2000" i="1" smtClean="0">
                <a:solidFill>
                  <a:srgbClr val="990000"/>
                </a:solidFill>
              </a:rPr>
              <a:t>		create_opera_route</a:t>
            </a:r>
          </a:p>
          <a:p>
            <a:pPr defTabSz="360000">
              <a:spcBef>
                <a:spcPts val="0"/>
              </a:spcBef>
            </a:pPr>
            <a:r>
              <a:rPr lang="de-CH" sz="2000" i="1" smtClean="0"/>
              <a:t>		</a:t>
            </a:r>
            <a:r>
              <a:rPr lang="de-CH" sz="2000" i="1" smtClean="0">
                <a:solidFill>
                  <a:srgbClr val="3333FF"/>
                </a:solidFill>
              </a:rPr>
              <a:t>Zurich</a:t>
            </a:r>
            <a:r>
              <a:rPr lang="de-CH" sz="900" smtClean="0">
                <a:solidFill>
                  <a:srgbClr val="3333FF"/>
                </a:solidFill>
                <a:cs typeface="Times New Roman" pitchFamily="18" charset="0"/>
                <a:sym typeface="Wingdings" pitchFamily="2" charset="2"/>
              </a:rPr>
              <a:t> </a:t>
            </a:r>
            <a:r>
              <a:rPr lang="de-CH" sz="2000" i="1" smtClean="0">
                <a:solidFill>
                  <a:srgbClr val="3333FF"/>
                </a:solidFill>
              </a:rPr>
              <a:t>add_route </a:t>
            </a:r>
          </a:p>
          <a:p>
            <a:pPr defTabSz="360000">
              <a:spcBef>
                <a:spcPts val="0"/>
              </a:spcBef>
            </a:pPr>
            <a:r>
              <a:rPr lang="de-CH" sz="2000" i="1" smtClean="0">
                <a:solidFill>
                  <a:srgbClr val="3333FF"/>
                </a:solidFill>
              </a:rPr>
              <a:t>			</a:t>
            </a:r>
            <a:r>
              <a:rPr lang="de-CH" sz="2000" smtClean="0">
                <a:solidFill>
                  <a:srgbClr val="3333FF"/>
                </a:solidFill>
              </a:rPr>
              <a:t>(</a:t>
            </a:r>
            <a:r>
              <a:rPr lang="de-CH" sz="2000" i="1" smtClean="0">
                <a:solidFill>
                  <a:srgbClr val="3333FF"/>
                </a:solidFill>
              </a:rPr>
              <a:t>Opera_route</a:t>
            </a:r>
            <a:r>
              <a:rPr lang="de-CH" sz="2000" smtClean="0">
                <a:solidFill>
                  <a:srgbClr val="3333FF"/>
                </a:solidFill>
              </a:rPr>
              <a:t>)</a:t>
            </a:r>
          </a:p>
          <a:p>
            <a:pPr defTabSz="360000">
              <a:spcBef>
                <a:spcPts val="0"/>
              </a:spcBef>
            </a:pPr>
            <a:r>
              <a:rPr lang="de-CH" sz="2000" i="1" smtClean="0">
                <a:solidFill>
                  <a:srgbClr val="3333FF"/>
                </a:solidFill>
              </a:rPr>
              <a:t>		Opera_route</a:t>
            </a:r>
            <a:r>
              <a:rPr lang="de-CH" sz="900" smtClean="0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  </a:t>
            </a:r>
            <a:r>
              <a:rPr lang="de-CH" sz="2000" i="1" smtClean="0">
                <a:solidFill>
                  <a:srgbClr val="3333FF"/>
                </a:solidFill>
              </a:rPr>
              <a:t>reverse</a:t>
            </a:r>
            <a:endParaRPr lang="de-CH" sz="2000" i="1" smtClean="0">
              <a:solidFill>
                <a:srgbClr val="990000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de-CH" sz="2000" i="1" smtClean="0">
                <a:solidFill>
                  <a:srgbClr val="0000FF"/>
                </a:solidFill>
              </a:rPr>
              <a:t>     </a:t>
            </a:r>
            <a:r>
              <a:rPr lang="de-CH" sz="2000" b="1" smtClean="0">
                <a:solidFill>
                  <a:schemeClr val="accent2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de-CH" sz="2000" i="1"/>
          </a:p>
        </p:txBody>
      </p:sp>
      <p:sp>
        <p:nvSpPr>
          <p:cNvPr id="9" name="TextBox 8"/>
          <p:cNvSpPr txBox="1"/>
          <p:nvPr/>
        </p:nvSpPr>
        <p:spPr>
          <a:xfrm>
            <a:off x="3706585" y="5529977"/>
            <a:ext cx="4946964" cy="919401"/>
          </a:xfrm>
          <a:prstGeom prst="wedgeRoundRectCallout">
            <a:avLst>
              <a:gd name="adj1" fmla="val 22431"/>
              <a:gd name="adj2" fmla="val -143926"/>
              <a:gd name="adj3" fmla="val 16667"/>
            </a:avLst>
          </a:prstGeom>
          <a:solidFill>
            <a:srgbClr val="99FF99"/>
          </a:solidFill>
          <a:ln w="12700"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rtlCol="0">
            <a:spAutoFit/>
          </a:bodyPr>
          <a:lstStyle/>
          <a:p>
            <a:r>
              <a:rPr lang="de-CH" dirty="0" smtClean="0"/>
              <a:t>Methodologie: “TODO”-Einträge sollten informativ sein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2" grpId="0" animBg="1"/>
      <p:bldP spid="10248" grpId="0" animBg="1"/>
      <p:bldP spid="10249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65915" y="3557626"/>
            <a:ext cx="2238065" cy="49186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de-CH" smtClean="0"/>
              <a:t> </a:t>
            </a:r>
            <a:endParaRPr lang="de-CH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990000"/>
                </a:solidFill>
              </a:rPr>
              <a:t>Prozedur</a:t>
            </a:r>
            <a:r>
              <a:rPr lang="de-CH" dirty="0" smtClean="0"/>
              <a:t>: gibt kein Resultat zurück</a:t>
            </a:r>
          </a:p>
          <a:p>
            <a:pPr lvl="3" eaLnBrk="1" hangingPunct="1"/>
            <a:r>
              <a:rPr lang="de-CH" sz="2600" dirty="0" smtClean="0"/>
              <a:t>Ergibt einen </a:t>
            </a:r>
            <a:r>
              <a:rPr lang="de-CH" sz="2600" b="1" dirty="0" smtClean="0">
                <a:solidFill>
                  <a:srgbClr val="990000"/>
                </a:solidFill>
              </a:rPr>
              <a:t>Befehl</a:t>
            </a:r>
          </a:p>
          <a:p>
            <a:pPr lvl="3" eaLnBrk="1" hangingPunct="1"/>
            <a:r>
              <a:rPr lang="de-CH" sz="2600" dirty="0" smtClean="0"/>
              <a:t>Aufrufe sind </a:t>
            </a:r>
            <a:r>
              <a:rPr lang="de-CH" sz="2600" b="1" dirty="0" smtClean="0">
                <a:solidFill>
                  <a:srgbClr val="990000"/>
                </a:solidFill>
              </a:rPr>
              <a:t>Instruktionen</a:t>
            </a:r>
          </a:p>
          <a:p>
            <a:pPr eaLnBrk="1" hangingPunct="1">
              <a:buFont typeface="Wingdings" pitchFamily="2" charset="2"/>
              <a:buNone/>
            </a:pPr>
            <a:endParaRPr lang="de-CH" sz="3200" dirty="0" smtClean="0">
              <a:solidFill>
                <a:srgbClr val="0066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990000"/>
                </a:solidFill>
              </a:rPr>
              <a:t>Funktion</a:t>
            </a:r>
            <a:r>
              <a:rPr lang="de-CH" dirty="0" smtClean="0"/>
              <a:t>: gibt ein Resultat zurück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</a:t>
            </a:r>
            <a:r>
              <a:rPr lang="de-CH" i="1" dirty="0" smtClean="0">
                <a:solidFill>
                  <a:srgbClr val="0000FF"/>
                </a:solidFill>
              </a:rPr>
              <a:t>f</a:t>
            </a:r>
            <a:r>
              <a:rPr lang="de-CH" dirty="0" smtClean="0">
                <a:solidFill>
                  <a:srgbClr val="0000FF"/>
                </a:solidFill>
              </a:rPr>
              <a:t> (</a:t>
            </a:r>
            <a:r>
              <a:rPr lang="de-CH" i="1" dirty="0" smtClean="0">
                <a:solidFill>
                  <a:srgbClr val="0000FF"/>
                </a:solidFill>
              </a:rPr>
              <a:t>arg </a:t>
            </a:r>
            <a:r>
              <a:rPr lang="de-CH" dirty="0" smtClean="0">
                <a:solidFill>
                  <a:srgbClr val="0000FF"/>
                </a:solidFill>
              </a:rPr>
              <a:t>: </a:t>
            </a:r>
            <a:r>
              <a:rPr lang="de-CH" i="1" dirty="0" smtClean="0">
                <a:solidFill>
                  <a:srgbClr val="0000FF"/>
                </a:solidFill>
              </a:rPr>
              <a:t>TYPE</a:t>
            </a:r>
            <a:r>
              <a:rPr lang="de-CH" dirty="0" smtClean="0">
                <a:solidFill>
                  <a:srgbClr val="0000FF"/>
                </a:solidFill>
              </a:rPr>
              <a:t>; ...): </a:t>
            </a:r>
            <a:r>
              <a:rPr lang="de-CH" i="1" dirty="0" smtClean="0">
                <a:solidFill>
                  <a:srgbClr val="0000FF"/>
                </a:solidFill>
              </a:rPr>
              <a:t>RESULT_TYPE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endParaRPr lang="de-CH" b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FF"/>
                </a:solidFill>
              </a:rPr>
              <a:t>				... (Der Rest wie zuvor) ...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0000FF"/>
              </a:solidFill>
            </a:endParaRPr>
          </a:p>
          <a:p>
            <a:pPr lvl="3" eaLnBrk="1" hangingPunct="1"/>
            <a:r>
              <a:rPr lang="de-CH" sz="2600" dirty="0" smtClean="0"/>
              <a:t>Ergibt eine </a:t>
            </a:r>
            <a:r>
              <a:rPr lang="de-CH" sz="2600" b="1" dirty="0" smtClean="0">
                <a:solidFill>
                  <a:srgbClr val="990000"/>
                </a:solidFill>
              </a:rPr>
              <a:t>Abfrage</a:t>
            </a:r>
          </a:p>
          <a:p>
            <a:pPr lvl="3" eaLnBrk="1" hangingPunct="1"/>
            <a:r>
              <a:rPr lang="de-CH" sz="2600" dirty="0" smtClean="0"/>
              <a:t>Aufrufe sind </a:t>
            </a:r>
            <a:r>
              <a:rPr lang="de-CH" sz="2600" b="1" dirty="0" smtClean="0">
                <a:solidFill>
                  <a:srgbClr val="990000"/>
                </a:solidFill>
              </a:rPr>
              <a:t>Ausdrücke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Zwei Arten von Routinen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Features: Die ganze Wahrheit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/>
              <a:t>Eine Klasse wird durch ihre Features charakterisiert.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/>
              <a:t>Jedes Feature ist eine Operation auf den korrespondierenden Elementen: Abfrage oder Befehl.</a:t>
            </a:r>
          </a:p>
          <a:p>
            <a:pPr eaLnBrk="1" hangingPunct="1">
              <a:spcBef>
                <a:spcPts val="800"/>
              </a:spcBef>
              <a:buFont typeface="Wingdings" pitchFamily="2" charset="2"/>
              <a:buNone/>
            </a:pPr>
            <a:r>
              <a:rPr lang="de-CH" dirty="0" smtClean="0"/>
              <a:t>Features sind der Leserlichkeit halber in verschiedene Kategorien eingeteilt.</a:t>
            </a:r>
          </a:p>
          <a:p>
            <a:pPr eaLnBrk="1" hangingPunct="1">
              <a:spcBef>
                <a:spcPts val="800"/>
              </a:spcBef>
              <a:buFont typeface="Wingdings" pitchFamily="2" charset="2"/>
              <a:buNone/>
            </a:pPr>
            <a:r>
              <a:rPr lang="de-CH" dirty="0" smtClean="0"/>
              <a:t>Klassenklauseln:</a:t>
            </a:r>
          </a:p>
          <a:p>
            <a:pPr marL="827088" lvl="1" eaLnBrk="1" hangingPunct="1"/>
            <a:r>
              <a:rPr lang="de-CH" dirty="0" smtClean="0">
                <a:solidFill>
                  <a:srgbClr val="3333FF"/>
                </a:solidFill>
              </a:rPr>
              <a:t>Notizen (Indexierung)</a:t>
            </a:r>
          </a:p>
          <a:p>
            <a:pPr marL="827088" lvl="1" eaLnBrk="1" hangingPunct="1"/>
            <a:r>
              <a:rPr lang="de-CH" dirty="0" smtClean="0">
                <a:solidFill>
                  <a:srgbClr val="3333FF"/>
                </a:solidFill>
              </a:rPr>
              <a:t>Vererbung</a:t>
            </a:r>
          </a:p>
          <a:p>
            <a:pPr marL="827088" lvl="1" eaLnBrk="1" hangingPunct="1"/>
            <a:r>
              <a:rPr lang="de-CH" dirty="0" smtClean="0">
                <a:solidFill>
                  <a:srgbClr val="3333FF"/>
                </a:solidFill>
              </a:rPr>
              <a:t>Erzeugung</a:t>
            </a:r>
          </a:p>
          <a:p>
            <a:pPr marL="827088" lvl="1" eaLnBrk="1" hangingPunct="1"/>
            <a:r>
              <a:rPr lang="de-CH" dirty="0" smtClean="0">
                <a:solidFill>
                  <a:srgbClr val="3333FF"/>
                </a:solidFill>
              </a:rPr>
              <a:t>Feature (mehrere)</a:t>
            </a:r>
          </a:p>
          <a:p>
            <a:pPr marL="827088" lvl="1" eaLnBrk="1" hangingPunct="1"/>
            <a:r>
              <a:rPr lang="de-CH" dirty="0" smtClean="0">
                <a:solidFill>
                  <a:srgbClr val="3333FF"/>
                </a:solidFill>
              </a:rPr>
              <a:t>Invariante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/>
              <a:t>Anatomie einer Klasse: 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79988" y="5629351"/>
            <a:ext cx="1194269" cy="409139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de-CH" smtClean="0">
                <a:solidFill>
                  <a:srgbClr val="990000"/>
                </a:solidFill>
              </a:rPr>
              <a:t>Demo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de-CH" smtClean="0"/>
              <a:t> </a:t>
            </a:r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32" name="Text Box 8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latin typeface="Comic Sans MS" pitchFamily="66" charset="0"/>
              </a:rPr>
              <a:t>Feature</a:t>
            </a:r>
            <a:endParaRPr lang="de-CH" b="1">
              <a:latin typeface="Comic Sans MS" pitchFamily="66" charset="0"/>
            </a:endParaRPr>
          </a:p>
        </p:txBody>
      </p:sp>
      <p:sp>
        <p:nvSpPr>
          <p:cNvPr id="513053" name="Text Box 29"/>
          <p:cNvSpPr txBox="1">
            <a:spLocks noChangeArrowheads="1"/>
          </p:cNvSpPr>
          <p:nvPr/>
        </p:nvSpPr>
        <p:spPr bwMode="auto">
          <a:xfrm>
            <a:off x="7743825" y="3508375"/>
            <a:ext cx="140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Feature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Features: die ganze Wahrheit</a:t>
            </a:r>
          </a:p>
        </p:txBody>
      </p:sp>
      <p:sp>
        <p:nvSpPr>
          <p:cNvPr id="513027" name="Text Box 3"/>
          <p:cNvSpPr txBox="1">
            <a:spLocks noChangeArrowheads="1"/>
          </p:cNvSpPr>
          <p:nvPr/>
        </p:nvSpPr>
        <p:spPr bwMode="auto">
          <a:xfrm>
            <a:off x="1669609" y="1673140"/>
            <a:ext cx="17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Befehl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1122220" y="4841210"/>
            <a:ext cx="1567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Abfrage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29" name="Text Box 5"/>
          <p:cNvSpPr txBox="1">
            <a:spLocks noChangeArrowheads="1"/>
          </p:cNvSpPr>
          <p:nvPr/>
        </p:nvSpPr>
        <p:spPr bwMode="auto">
          <a:xfrm>
            <a:off x="77788" y="337978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latin typeface="Comic Sans MS" pitchFamily="66" charset="0"/>
              </a:rPr>
              <a:t>Feature</a:t>
            </a:r>
            <a:endParaRPr lang="de-CH" b="1">
              <a:latin typeface="Comic Sans MS" pitchFamily="66" charset="0"/>
            </a:endParaRPr>
          </a:p>
        </p:txBody>
      </p:sp>
      <p:sp>
        <p:nvSpPr>
          <p:cNvPr id="513030" name="AutoShape 6"/>
          <p:cNvSpPr>
            <a:spLocks noChangeArrowheads="1"/>
          </p:cNvSpPr>
          <p:nvPr/>
        </p:nvSpPr>
        <p:spPr bwMode="auto">
          <a:xfrm>
            <a:off x="4049713" y="4133850"/>
            <a:ext cx="121443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smtClean="0">
                <a:solidFill>
                  <a:srgbClr val="993300"/>
                </a:solidFill>
                <a:latin typeface="Comic Sans MS" pitchFamily="66" charset="0"/>
              </a:rPr>
              <a:t>Funktion</a:t>
            </a:r>
            <a:endParaRPr lang="de-CH" sz="200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31" name="Text Box 7"/>
          <p:cNvSpPr txBox="1">
            <a:spLocks noChangeArrowheads="1"/>
          </p:cNvSpPr>
          <p:nvPr/>
        </p:nvSpPr>
        <p:spPr bwMode="auto">
          <a:xfrm>
            <a:off x="1266825" y="2724150"/>
            <a:ext cx="15013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smtClean="0">
                <a:solidFill>
                  <a:srgbClr val="006600"/>
                </a:solidFill>
                <a:latin typeface="Comic Sans MS" pitchFamily="66" charset="0"/>
              </a:rPr>
              <a:t>Kein Resultat</a:t>
            </a:r>
            <a:endParaRPr lang="de-CH" sz="1600" b="1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13033" name="Text Box 9"/>
          <p:cNvSpPr txBox="1">
            <a:spLocks noChangeArrowheads="1"/>
          </p:cNvSpPr>
          <p:nvPr/>
        </p:nvSpPr>
        <p:spPr bwMode="auto">
          <a:xfrm>
            <a:off x="2947988" y="5124450"/>
            <a:ext cx="19161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dirty="0" smtClean="0">
                <a:solidFill>
                  <a:srgbClr val="0033CC"/>
                </a:solidFill>
                <a:latin typeface="Comic Sans MS" pitchFamily="66" charset="0"/>
              </a:rPr>
              <a:t>Speicherzugriff</a:t>
            </a:r>
            <a:endParaRPr lang="de-CH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2908300" y="46767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smtClean="0">
                <a:solidFill>
                  <a:srgbClr val="0033CC"/>
                </a:solidFill>
                <a:latin typeface="Comic Sans MS" pitchFamily="66" charset="0"/>
              </a:rPr>
              <a:t>Berechnung</a:t>
            </a:r>
            <a:endParaRPr lang="de-CH" sz="16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314325" y="729268"/>
            <a:ext cx="1819275" cy="61555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i="1" dirty="0" smtClean="0">
                <a:solidFill>
                  <a:srgbClr val="006600"/>
                </a:solidFill>
              </a:rPr>
              <a:t>Kundenansicht</a:t>
            </a:r>
            <a:br>
              <a:rPr lang="de-CH" sz="2000" i="1" dirty="0" smtClean="0">
                <a:solidFill>
                  <a:srgbClr val="006600"/>
                </a:solidFill>
              </a:rPr>
            </a:br>
            <a:r>
              <a:rPr lang="de-CH" sz="2000" i="1" dirty="0" smtClean="0">
                <a:solidFill>
                  <a:srgbClr val="006600"/>
                </a:solidFill>
              </a:rPr>
              <a:t>(Spezifikation)</a:t>
            </a:r>
            <a:endParaRPr lang="de-CH" sz="2000" i="1" dirty="0">
              <a:solidFill>
                <a:srgbClr val="006600"/>
              </a:solidFill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6478437" y="1000125"/>
            <a:ext cx="2253581" cy="61555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i="1" dirty="0" smtClean="0">
                <a:solidFill>
                  <a:srgbClr val="0033CC"/>
                </a:solidFill>
              </a:rPr>
              <a:t>Interne Ansicht (Implementation)</a:t>
            </a:r>
            <a:endParaRPr lang="de-CH" sz="2000" i="1" dirty="0">
              <a:solidFill>
                <a:srgbClr val="0033CC"/>
              </a:solidFill>
            </a:endParaRPr>
          </a:p>
        </p:txBody>
      </p:sp>
      <p:sp>
        <p:nvSpPr>
          <p:cNvPr id="513037" name="Line 13"/>
          <p:cNvSpPr>
            <a:spLocks noChangeShapeType="1"/>
          </p:cNvSpPr>
          <p:nvPr/>
        </p:nvSpPr>
        <p:spPr bwMode="auto">
          <a:xfrm flipV="1">
            <a:off x="985838" y="2053086"/>
            <a:ext cx="730819" cy="1320351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38" name="Line 14"/>
          <p:cNvSpPr>
            <a:spLocks noChangeShapeType="1"/>
          </p:cNvSpPr>
          <p:nvPr/>
        </p:nvSpPr>
        <p:spPr bwMode="auto">
          <a:xfrm>
            <a:off x="2471738" y="5232400"/>
            <a:ext cx="1443037" cy="51276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39" name="Text Box 15"/>
          <p:cNvSpPr txBox="1">
            <a:spLocks noChangeArrowheads="1"/>
          </p:cNvSpPr>
          <p:nvPr/>
        </p:nvSpPr>
        <p:spPr bwMode="auto">
          <a:xfrm>
            <a:off x="1342852" y="3904211"/>
            <a:ext cx="1684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smtClean="0">
                <a:solidFill>
                  <a:srgbClr val="006600"/>
                </a:solidFill>
                <a:latin typeface="Comic Sans MS" pitchFamily="66" charset="0"/>
              </a:rPr>
              <a:t>Gibt Resultat zurück</a:t>
            </a:r>
            <a:endParaRPr lang="de-CH" sz="1600" b="1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13040" name="Line 16"/>
          <p:cNvSpPr>
            <a:spLocks noChangeShapeType="1"/>
          </p:cNvSpPr>
          <p:nvPr/>
        </p:nvSpPr>
        <p:spPr bwMode="auto">
          <a:xfrm>
            <a:off x="1014413" y="3756025"/>
            <a:ext cx="690562" cy="115093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1" name="Line 17"/>
          <p:cNvSpPr>
            <a:spLocks noChangeShapeType="1"/>
          </p:cNvSpPr>
          <p:nvPr/>
        </p:nvSpPr>
        <p:spPr bwMode="auto">
          <a:xfrm flipV="1">
            <a:off x="2547938" y="4306888"/>
            <a:ext cx="1509712" cy="63023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2" name="AutoShape 18"/>
          <p:cNvSpPr>
            <a:spLocks noChangeArrowheads="1"/>
          </p:cNvSpPr>
          <p:nvPr/>
        </p:nvSpPr>
        <p:spPr bwMode="auto">
          <a:xfrm>
            <a:off x="4021138" y="5562600"/>
            <a:ext cx="1462087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smtClean="0">
                <a:solidFill>
                  <a:srgbClr val="993300"/>
                </a:solidFill>
                <a:latin typeface="Comic Sans MS" pitchFamily="66" charset="0"/>
              </a:rPr>
              <a:t>Attribut</a:t>
            </a:r>
            <a:endParaRPr lang="de-CH" sz="200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43" name="AutoShape 19"/>
          <p:cNvSpPr>
            <a:spLocks noChangeArrowheads="1"/>
          </p:cNvSpPr>
          <p:nvPr/>
        </p:nvSpPr>
        <p:spPr bwMode="auto">
          <a:xfrm>
            <a:off x="3973513" y="1685925"/>
            <a:ext cx="1357312" cy="339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smtClean="0">
                <a:solidFill>
                  <a:srgbClr val="993300"/>
                </a:solidFill>
                <a:latin typeface="Comic Sans MS" pitchFamily="66" charset="0"/>
              </a:rPr>
              <a:t>Prozedur</a:t>
            </a:r>
            <a:endParaRPr lang="de-CH" sz="200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3044" name="Line 20"/>
          <p:cNvSpPr>
            <a:spLocks noChangeShapeType="1"/>
          </p:cNvSpPr>
          <p:nvPr/>
        </p:nvSpPr>
        <p:spPr bwMode="auto">
          <a:xfrm flipV="1">
            <a:off x="2950234" y="1808958"/>
            <a:ext cx="974785" cy="45719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5" name="Text Box 21"/>
          <p:cNvSpPr txBox="1">
            <a:spLocks noChangeArrowheads="1"/>
          </p:cNvSpPr>
          <p:nvPr/>
        </p:nvSpPr>
        <p:spPr bwMode="auto">
          <a:xfrm>
            <a:off x="6570842" y="4841210"/>
            <a:ext cx="19983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dirty="0" smtClean="0">
                <a:solidFill>
                  <a:srgbClr val="0033CC"/>
                </a:solidFill>
                <a:latin typeface="Comic Sans MS" pitchFamily="66" charset="0"/>
              </a:rPr>
              <a:t>Speicherzugriff</a:t>
            </a:r>
            <a:endParaRPr lang="de-CH" sz="1600" b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46" name="Text Box 22"/>
          <p:cNvSpPr txBox="1">
            <a:spLocks noChangeArrowheads="1"/>
          </p:cNvSpPr>
          <p:nvPr/>
        </p:nvSpPr>
        <p:spPr bwMode="auto">
          <a:xfrm>
            <a:off x="6423025" y="3228975"/>
            <a:ext cx="1366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b="1" smtClean="0">
                <a:solidFill>
                  <a:srgbClr val="0033CC"/>
                </a:solidFill>
                <a:latin typeface="Comic Sans MS" pitchFamily="66" charset="0"/>
              </a:rPr>
              <a:t>Berechnung</a:t>
            </a:r>
            <a:endParaRPr lang="de-CH" sz="1600" b="1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513047" name="Line 23"/>
          <p:cNvSpPr>
            <a:spLocks noChangeShapeType="1"/>
          </p:cNvSpPr>
          <p:nvPr/>
        </p:nvSpPr>
        <p:spPr bwMode="auto">
          <a:xfrm flipH="1">
            <a:off x="5624513" y="3870325"/>
            <a:ext cx="2233612" cy="1751013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8" name="Line 24"/>
          <p:cNvSpPr>
            <a:spLocks noChangeShapeType="1"/>
          </p:cNvSpPr>
          <p:nvPr/>
        </p:nvSpPr>
        <p:spPr bwMode="auto">
          <a:xfrm flipH="1" flipV="1">
            <a:off x="7243763" y="2868613"/>
            <a:ext cx="652462" cy="658812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49" name="Text Box 25"/>
          <p:cNvSpPr txBox="1">
            <a:spLocks noChangeArrowheads="1"/>
          </p:cNvSpPr>
          <p:nvPr/>
        </p:nvSpPr>
        <p:spPr bwMode="auto">
          <a:xfrm>
            <a:off x="5848710" y="2617788"/>
            <a:ext cx="1464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Routine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513050" name="Line 26"/>
          <p:cNvSpPr>
            <a:spLocks noChangeShapeType="1"/>
          </p:cNvSpPr>
          <p:nvPr/>
        </p:nvSpPr>
        <p:spPr bwMode="auto">
          <a:xfrm flipH="1" flipV="1">
            <a:off x="5476875" y="1860550"/>
            <a:ext cx="1023938" cy="81756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51" name="Line 27"/>
          <p:cNvSpPr>
            <a:spLocks noChangeShapeType="1"/>
          </p:cNvSpPr>
          <p:nvPr/>
        </p:nvSpPr>
        <p:spPr bwMode="auto">
          <a:xfrm flipH="1">
            <a:off x="5172074" y="3027871"/>
            <a:ext cx="1306363" cy="99485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513052" name="Text Box 28"/>
          <p:cNvSpPr txBox="1">
            <a:spLocks noChangeArrowheads="1"/>
          </p:cNvSpPr>
          <p:nvPr/>
        </p:nvSpPr>
        <p:spPr bwMode="auto">
          <a:xfrm>
            <a:off x="76200" y="337978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Feature</a:t>
            </a:r>
            <a:endParaRPr lang="de-CH" b="1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1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513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513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513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513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513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513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513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513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513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513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513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513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513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1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51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1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51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1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1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1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1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1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1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32" grpId="0"/>
      <p:bldP spid="513053" grpId="0" build="allAtOnce"/>
      <p:bldP spid="513027" grpId="0"/>
      <p:bldP spid="513027" grpId="1"/>
      <p:bldP spid="513027" grpId="2"/>
      <p:bldP spid="513028" grpId="0"/>
      <p:bldP spid="513028" grpId="1"/>
      <p:bldP spid="513028" grpId="2"/>
      <p:bldP spid="513029" grpId="0"/>
      <p:bldP spid="513029" grpId="1"/>
      <p:bldP spid="513029" grpId="2"/>
      <p:bldP spid="513030" grpId="0" animBg="1"/>
      <p:bldP spid="513030" grpId="1" animBg="1"/>
      <p:bldP spid="513030" grpId="2" animBg="1"/>
      <p:bldP spid="513031" grpId="0"/>
      <p:bldP spid="513031" grpId="1"/>
      <p:bldP spid="513031" grpId="2"/>
      <p:bldP spid="513033" grpId="0"/>
      <p:bldP spid="513033" grpId="1"/>
      <p:bldP spid="513033" grpId="2"/>
      <p:bldP spid="513034" grpId="0"/>
      <p:bldP spid="513034" grpId="1"/>
      <p:bldP spid="513037" grpId="0" animBg="1"/>
      <p:bldP spid="513037" grpId="1" animBg="1"/>
      <p:bldP spid="513037" grpId="2" animBg="1"/>
      <p:bldP spid="513038" grpId="0" animBg="1"/>
      <p:bldP spid="513038" grpId="1" animBg="1"/>
      <p:bldP spid="513038" grpId="2" animBg="1"/>
      <p:bldP spid="513039" grpId="0"/>
      <p:bldP spid="513039" grpId="1"/>
      <p:bldP spid="513039" grpId="2"/>
      <p:bldP spid="513040" grpId="0" animBg="1"/>
      <p:bldP spid="513040" grpId="1" animBg="1"/>
      <p:bldP spid="513040" grpId="2" animBg="1"/>
      <p:bldP spid="513041" grpId="0" animBg="1"/>
      <p:bldP spid="513041" grpId="1" animBg="1"/>
      <p:bldP spid="513041" grpId="2" animBg="1"/>
      <p:bldP spid="513042" grpId="0" animBg="1"/>
      <p:bldP spid="513042" grpId="1" animBg="1"/>
      <p:bldP spid="513042" grpId="2" animBg="1"/>
      <p:bldP spid="513043" grpId="0" animBg="1"/>
      <p:bldP spid="513043" grpId="1" animBg="1"/>
      <p:bldP spid="513043" grpId="2" animBg="1"/>
      <p:bldP spid="513044" grpId="0" animBg="1"/>
      <p:bldP spid="513044" grpId="1" animBg="1"/>
      <p:bldP spid="513044" grpId="2" animBg="1"/>
      <p:bldP spid="513045" grpId="0"/>
      <p:bldP spid="513046" grpId="0"/>
      <p:bldP spid="513047" grpId="0" animBg="1"/>
      <p:bldP spid="513048" grpId="0" animBg="1"/>
      <p:bldP spid="513049" grpId="0"/>
      <p:bldP spid="513050" grpId="0" animBg="1"/>
      <p:bldP spid="513051" grpId="0" animBg="1"/>
      <p:bldP spid="513052" grpId="0"/>
      <p:bldP spid="513052" grpId="1"/>
      <p:bldP spid="513052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solidFill>
          <a:srgbClr val="99FF99"/>
        </a:solidFill>
        <a:ln w="12700">
          <a:solidFill>
            <a:srgbClr val="C00000"/>
          </a:solidFill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</a:sp3d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1046</Words>
  <Application>Microsoft Office PowerPoint</Application>
  <PresentationFormat>On-screen Show (4:3)</PresentationFormat>
  <Paragraphs>460</Paragraphs>
  <Slides>34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NORMAL</vt:lpstr>
      <vt:lpstr>MINIMAL</vt:lpstr>
      <vt:lpstr>TITLE</vt:lpstr>
      <vt:lpstr>1_NORMAL</vt:lpstr>
      <vt:lpstr>2_NORMAL</vt:lpstr>
      <vt:lpstr>3_NORMAL</vt:lpstr>
      <vt:lpstr>Einführung in die Programmierung   Prof. Dr. Bertrand Meyer</vt:lpstr>
      <vt:lpstr>Heutige Themen</vt:lpstr>
      <vt:lpstr>Routine: eine Abstraktion eines Algorithmus</vt:lpstr>
      <vt:lpstr>Eine Routine ist eine der zwei Featurekategorien…</vt:lpstr>
      <vt:lpstr>Eine Routine</vt:lpstr>
      <vt:lpstr>Gebrauch von Routinen</vt:lpstr>
      <vt:lpstr>Zwei Arten von Routinen</vt:lpstr>
      <vt:lpstr>Features: Die ganze Wahrheit</vt:lpstr>
      <vt:lpstr>Features: die ganze Wahrheit</vt:lpstr>
      <vt:lpstr>Das Prinzip des einheitlichen Zugriffs*</vt:lpstr>
      <vt:lpstr>Das Prinzip des einheitlichen Zugriffs: Beispiel</vt:lpstr>
      <vt:lpstr>Das Prinzip des einheitlichen Zugriffs</vt:lpstr>
      <vt:lpstr>Das Prinzip des einheitlichen Zugriffs</vt:lpstr>
      <vt:lpstr>Ein Objekt hat eine Schnittstelle</vt:lpstr>
      <vt:lpstr>Ein Objekt hat eine Implementation</vt:lpstr>
      <vt:lpstr>Das Geheimnisprinzip</vt:lpstr>
      <vt:lpstr>Was Kunden tun können</vt:lpstr>
      <vt:lpstr>Was Kunden nicht tun können</vt:lpstr>
      <vt:lpstr>Benutzen Sie «setter-Prozeduren»</vt:lpstr>
      <vt:lpstr>Abstraktion und Kundenprivilegien</vt:lpstr>
      <vt:lpstr>Abstraktionsprinzipien anwenden</vt:lpstr>
      <vt:lpstr>Setter-Befehle voll ausnutzen</vt:lpstr>
      <vt:lpstr>Abstraktion und Kundenprivilegien</vt:lpstr>
      <vt:lpstr>Exportieren (als public deklarieren) eines Attributes</vt:lpstr>
      <vt:lpstr>Features: die ganze Wahrheit</vt:lpstr>
      <vt:lpstr>Getter-Funktionen</vt:lpstr>
      <vt:lpstr>Wir wollen beide Arten!  (Eiffel-Syntax)</vt:lpstr>
      <vt:lpstr>Das Geheimnisprinzip (Information Hiding)</vt:lpstr>
      <vt:lpstr>Das Geheimnisprinzip</vt:lpstr>
      <vt:lpstr>Ein Beispiel für selektiven Export</vt:lpstr>
      <vt:lpstr>Selektiv exportieren</vt:lpstr>
      <vt:lpstr>LINKABLE </vt:lpstr>
      <vt:lpstr>Was wir in dieser Vorlesung gesehen haben</vt:lpstr>
      <vt:lpstr>Leseaufgabe auf nächste Woche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Valentin Wüstholz</cp:lastModifiedBy>
  <cp:revision>1833</cp:revision>
  <dcterms:created xsi:type="dcterms:W3CDTF">2012-10-18T11:32:47Z</dcterms:created>
  <dcterms:modified xsi:type="dcterms:W3CDTF">2013-10-17T09:23:06Z</dcterms:modified>
</cp:coreProperties>
</file>