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2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13.xml" ContentType="application/vnd.openxmlformats-officedocument.presentationml.tags+xml"/>
  <Override PartName="/ppt/notesSlides/notesSlide33.xml" ContentType="application/vnd.openxmlformats-officedocument.presentationml.notesSlide+xml"/>
  <Override PartName="/ppt/tags/tag14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ags/tag44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tags/tag45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58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6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62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63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64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74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75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76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77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78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79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notesSlides/notesSlide80.xml" ContentType="application/vnd.openxmlformats-officedocument.presentationml.notesSlide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notesSlides/notesSlide81.xml" ContentType="application/vnd.openxmlformats-officedocument.presentationml.notesSlide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82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83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notesSlides/notesSlide84.xml" ContentType="application/vnd.openxmlformats-officedocument.presentationml.notesSlide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85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notesSlides/notesSlide86.xml" ContentType="application/vnd.openxmlformats-officedocument.presentationml.notesSlide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87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88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89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notesSlides/notesSlide92.xml" ContentType="application/vnd.openxmlformats-officedocument.presentationml.notesSlide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notesSlides/notesSlide93.xml" ContentType="application/vnd.openxmlformats-officedocument.presentationml.notesSlide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notesSlides/notesSlide96.xml" ContentType="application/vnd.openxmlformats-officedocument.presentationml.notesSlide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notesSlides/notesSlide97.xml" ContentType="application/vnd.openxmlformats-officedocument.presentationml.notesSlide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notesSlides/notesSlide98.xml" ContentType="application/vnd.openxmlformats-officedocument.presentationml.notesSlide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notesSlides/notesSlide99.xml" ContentType="application/vnd.openxmlformats-officedocument.presentationml.notesSlide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notesSlides/notesSlide100.xml" ContentType="application/vnd.openxmlformats-officedocument.presentationml.notesSlide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notesSlides/notesSlide101.xml" ContentType="application/vnd.openxmlformats-officedocument.presentationml.notesSlide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notesSlides/notesSlide104.xml" ContentType="application/vnd.openxmlformats-officedocument.presentationml.notesSlide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notesSlides/notesSlide105.xml" ContentType="application/vnd.openxmlformats-officedocument.presentationml.notesSlide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notesSlides/notesSlide106.xml" ContentType="application/vnd.openxmlformats-officedocument.presentationml.notesSlide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notesSlides/notesSlide107.xml" ContentType="application/vnd.openxmlformats-officedocument.presentationml.notesSlide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notesSlides/notesSlide108.xml" ContentType="application/vnd.openxmlformats-officedocument.presentationml.notesSlide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notesSlides/notesSlide109.xml" ContentType="application/vnd.openxmlformats-officedocument.presentationml.notesSlide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notesSlides/notesSlide110.xml" ContentType="application/vnd.openxmlformats-officedocument.presentationml.notesSlide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notesSlides/notesSlide111.xml" ContentType="application/vnd.openxmlformats-officedocument.presentationml.notesSlide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112.xml" ContentType="application/vnd.openxmlformats-officedocument.presentationml.notesSlide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notesSlides/notesSlide113.xml" ContentType="application/vnd.openxmlformats-officedocument.presentationml.notesSlide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notesSlides/notesSlide114.xml" ContentType="application/vnd.openxmlformats-officedocument.presentationml.notesSlide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notesSlides/notesSlide115.xml" ContentType="application/vnd.openxmlformats-officedocument.presentationml.notesSlide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notesSlides/notesSlide116.xml" ContentType="application/vnd.openxmlformats-officedocument.presentationml.notesSlide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notesSlides/notesSlide1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122"/>
  </p:notesMasterIdLst>
  <p:handoutMasterIdLst>
    <p:handoutMasterId r:id="rId123"/>
  </p:handoutMasterIdLst>
  <p:sldIdLst>
    <p:sldId id="600" r:id="rId4"/>
    <p:sldId id="601" r:id="rId5"/>
    <p:sldId id="777" r:id="rId6"/>
    <p:sldId id="646" r:id="rId7"/>
    <p:sldId id="671" r:id="rId8"/>
    <p:sldId id="660" r:id="rId9"/>
    <p:sldId id="661" r:id="rId10"/>
    <p:sldId id="662" r:id="rId11"/>
    <p:sldId id="663" r:id="rId12"/>
    <p:sldId id="664" r:id="rId13"/>
    <p:sldId id="665" r:id="rId14"/>
    <p:sldId id="666" r:id="rId15"/>
    <p:sldId id="757" r:id="rId16"/>
    <p:sldId id="763" r:id="rId17"/>
    <p:sldId id="603" r:id="rId18"/>
    <p:sldId id="654" r:id="rId19"/>
    <p:sldId id="778" r:id="rId20"/>
    <p:sldId id="649" r:id="rId21"/>
    <p:sldId id="651" r:id="rId22"/>
    <p:sldId id="653" r:id="rId23"/>
    <p:sldId id="608" r:id="rId24"/>
    <p:sldId id="609" r:id="rId25"/>
    <p:sldId id="611" r:id="rId26"/>
    <p:sldId id="612" r:id="rId27"/>
    <p:sldId id="613" r:id="rId28"/>
    <p:sldId id="614" r:id="rId29"/>
    <p:sldId id="615" r:id="rId30"/>
    <p:sldId id="616" r:id="rId31"/>
    <p:sldId id="617" r:id="rId32"/>
    <p:sldId id="656" r:id="rId33"/>
    <p:sldId id="756" r:id="rId34"/>
    <p:sldId id="765" r:id="rId35"/>
    <p:sldId id="658" r:id="rId36"/>
    <p:sldId id="673" r:id="rId37"/>
    <p:sldId id="776" r:id="rId38"/>
    <p:sldId id="794" r:id="rId39"/>
    <p:sldId id="620" r:id="rId40"/>
    <p:sldId id="621" r:id="rId41"/>
    <p:sldId id="622" r:id="rId42"/>
    <p:sldId id="623" r:id="rId43"/>
    <p:sldId id="624" r:id="rId44"/>
    <p:sldId id="758" r:id="rId45"/>
    <p:sldId id="759" r:id="rId46"/>
    <p:sldId id="625" r:id="rId47"/>
    <p:sldId id="626" r:id="rId48"/>
    <p:sldId id="627" r:id="rId49"/>
    <p:sldId id="628" r:id="rId50"/>
    <p:sldId id="629" r:id="rId51"/>
    <p:sldId id="630" r:id="rId52"/>
    <p:sldId id="631" r:id="rId53"/>
    <p:sldId id="792" r:id="rId54"/>
    <p:sldId id="793" r:id="rId55"/>
    <p:sldId id="659" r:id="rId56"/>
    <p:sldId id="645" r:id="rId57"/>
    <p:sldId id="683" r:id="rId58"/>
    <p:sldId id="722" r:id="rId59"/>
    <p:sldId id="769" r:id="rId60"/>
    <p:sldId id="770" r:id="rId61"/>
    <p:sldId id="687" r:id="rId62"/>
    <p:sldId id="688" r:id="rId63"/>
    <p:sldId id="771" r:id="rId64"/>
    <p:sldId id="689" r:id="rId65"/>
    <p:sldId id="690" r:id="rId66"/>
    <p:sldId id="691" r:id="rId67"/>
    <p:sldId id="692" r:id="rId68"/>
    <p:sldId id="693" r:id="rId69"/>
    <p:sldId id="772" r:id="rId70"/>
    <p:sldId id="779" r:id="rId71"/>
    <p:sldId id="695" r:id="rId72"/>
    <p:sldId id="753" r:id="rId73"/>
    <p:sldId id="780" r:id="rId74"/>
    <p:sldId id="781" r:id="rId75"/>
    <p:sldId id="782" r:id="rId76"/>
    <p:sldId id="788" r:id="rId77"/>
    <p:sldId id="789" r:id="rId78"/>
    <p:sldId id="783" r:id="rId79"/>
    <p:sldId id="784" r:id="rId80"/>
    <p:sldId id="785" r:id="rId81"/>
    <p:sldId id="786" r:id="rId82"/>
    <p:sldId id="787" r:id="rId83"/>
    <p:sldId id="730" r:id="rId84"/>
    <p:sldId id="731" r:id="rId85"/>
    <p:sldId id="733" r:id="rId86"/>
    <p:sldId id="735" r:id="rId87"/>
    <p:sldId id="737" r:id="rId88"/>
    <p:sldId id="738" r:id="rId89"/>
    <p:sldId id="739" r:id="rId90"/>
    <p:sldId id="740" r:id="rId91"/>
    <p:sldId id="741" r:id="rId92"/>
    <p:sldId id="742" r:id="rId93"/>
    <p:sldId id="773" r:id="rId94"/>
    <p:sldId id="754" r:id="rId95"/>
    <p:sldId id="774" r:id="rId96"/>
    <p:sldId id="747" r:id="rId97"/>
    <p:sldId id="775" r:id="rId98"/>
    <p:sldId id="729" r:id="rId99"/>
    <p:sldId id="697" r:id="rId100"/>
    <p:sldId id="698" r:id="rId101"/>
    <p:sldId id="699" r:id="rId102"/>
    <p:sldId id="700" r:id="rId103"/>
    <p:sldId id="707" r:id="rId104"/>
    <p:sldId id="760" r:id="rId105"/>
    <p:sldId id="761" r:id="rId106"/>
    <p:sldId id="762" r:id="rId107"/>
    <p:sldId id="708" r:id="rId108"/>
    <p:sldId id="709" r:id="rId109"/>
    <p:sldId id="710" r:id="rId110"/>
    <p:sldId id="711" r:id="rId111"/>
    <p:sldId id="712" r:id="rId112"/>
    <p:sldId id="713" r:id="rId113"/>
    <p:sldId id="714" r:id="rId114"/>
    <p:sldId id="715" r:id="rId115"/>
    <p:sldId id="716" r:id="rId116"/>
    <p:sldId id="717" r:id="rId117"/>
    <p:sldId id="718" r:id="rId118"/>
    <p:sldId id="719" r:id="rId119"/>
    <p:sldId id="720" r:id="rId120"/>
    <p:sldId id="721" r:id="rId121"/>
  </p:sldIdLst>
  <p:sldSz cx="9144000" cy="6858000" type="screen4x3"/>
  <p:notesSz cx="7315200" cy="9601200"/>
  <p:custDataLst>
    <p:tags r:id="rId124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0000"/>
    <a:srgbClr val="FFCCCC"/>
    <a:srgbClr val="FF9966"/>
    <a:srgbClr val="FFCC99"/>
    <a:srgbClr val="000099"/>
    <a:srgbClr val="99FF99"/>
    <a:srgbClr val="006600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7" autoAdjust="0"/>
    <p:restoredTop sz="90303" autoAdjust="0"/>
  </p:normalViewPr>
  <p:slideViewPr>
    <p:cSldViewPr snapToGrid="0">
      <p:cViewPr varScale="1">
        <p:scale>
          <a:sx n="137" d="100"/>
          <a:sy n="137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74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772" y="-126"/>
      </p:cViewPr>
      <p:guideLst>
        <p:guide orient="horz" pos="3024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6" Type="http://schemas.openxmlformats.org/officeDocument/2006/relationships/slide" Target="slides/slide13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handoutMaster" Target="handoutMasters/handoutMaster1.xml"/><Relationship Id="rId128" Type="http://schemas.openxmlformats.org/officeDocument/2006/relationships/theme" Target="theme/theme1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13" Type="http://schemas.openxmlformats.org/officeDocument/2006/relationships/slide" Target="slides/slide110.xml"/><Relationship Id="rId118" Type="http://schemas.openxmlformats.org/officeDocument/2006/relationships/slide" Target="slides/slide115.xml"/><Relationship Id="rId12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slide" Target="slides/slide11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116" Type="http://schemas.openxmlformats.org/officeDocument/2006/relationships/slide" Target="slides/slide113.xml"/><Relationship Id="rId124" Type="http://schemas.openxmlformats.org/officeDocument/2006/relationships/tags" Target="tags/tag1.xml"/><Relationship Id="rId129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11" Type="http://schemas.openxmlformats.org/officeDocument/2006/relationships/slide" Target="slides/slide10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14" Type="http://schemas.openxmlformats.org/officeDocument/2006/relationships/slide" Target="slides/slide111.xml"/><Relationship Id="rId119" Type="http://schemas.openxmlformats.org/officeDocument/2006/relationships/slide" Target="slides/slide116.xml"/><Relationship Id="rId127" Type="http://schemas.openxmlformats.org/officeDocument/2006/relationships/viewProps" Target="viewProp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slide" Target="slides/slide117.xml"/><Relationship Id="rId125" Type="http://schemas.openxmlformats.org/officeDocument/2006/relationships/commentAuthors" Target="commentAuthor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61" Type="http://schemas.openxmlformats.org/officeDocument/2006/relationships/slide" Target="slides/slide58.xml"/><Relationship Id="rId82" Type="http://schemas.openxmlformats.org/officeDocument/2006/relationships/slide" Target="slides/slide79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6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79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72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ED649-EC60-4869-8959-4CD0FCC26FE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56A1F-4F70-4061-ACA7-B8797A215184}" type="slidenum">
              <a:rPr lang="en-US"/>
              <a:pPr/>
              <a:t>101</a:t>
            </a:fld>
            <a:endParaRPr lang="en-US"/>
          </a:p>
        </p:txBody>
      </p:sp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E046C-785A-4DD0-B4A3-2F5B70CB57A6}" type="slidenum">
              <a:rPr lang="en-US"/>
              <a:pPr/>
              <a:t>102</a:t>
            </a:fld>
            <a:endParaRPr lang="en-US"/>
          </a:p>
        </p:txBody>
      </p:sp>
      <p:sp>
        <p:nvSpPr>
          <p:cNvPr id="200397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C25F271-E789-4AD9-B7CE-0B0343E94381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102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0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EEA65-D626-45D6-8879-089753FF34A7}" type="slidenum">
              <a:rPr lang="en-US"/>
              <a:pPr/>
              <a:t>103</a:t>
            </a:fld>
            <a:endParaRPr lang="en-US"/>
          </a:p>
        </p:txBody>
      </p:sp>
      <p:sp>
        <p:nvSpPr>
          <p:cNvPr id="200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2850D-62F8-4235-990A-0B275BE7B96D}" type="slidenum">
              <a:rPr lang="en-US"/>
              <a:pPr/>
              <a:t>105</a:t>
            </a:fld>
            <a:endParaRPr lang="en-US"/>
          </a:p>
        </p:txBody>
      </p:sp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7EDA8-83B2-4FF8-B294-BEE1D141EEA7}" type="slidenum">
              <a:rPr lang="en-US"/>
              <a:pPr/>
              <a:t>106</a:t>
            </a:fld>
            <a:endParaRPr lang="en-US"/>
          </a:p>
        </p:txBody>
      </p:sp>
      <p:sp>
        <p:nvSpPr>
          <p:cNvPr id="85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929C6-8093-4A00-967F-A709B8C7687D}" type="slidenum">
              <a:rPr lang="en-US"/>
              <a:pPr/>
              <a:t>107</a:t>
            </a:fld>
            <a:endParaRPr lang="en-US"/>
          </a:p>
        </p:txBody>
      </p:sp>
      <p:sp>
        <p:nvSpPr>
          <p:cNvPr id="85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96299-0158-47B3-9264-FE0E482B178F}" type="slidenum">
              <a:rPr lang="en-US"/>
              <a:pPr/>
              <a:t>108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2AC9D-5506-4A8A-8668-23B6EB426023}" type="slidenum">
              <a:rPr lang="en-US"/>
              <a:pPr/>
              <a:t>109</a:t>
            </a:fld>
            <a:endParaRPr lang="en-US"/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7D1C8-90A8-450F-A735-0C372FC733B3}" type="slidenum">
              <a:rPr lang="en-US"/>
              <a:pPr/>
              <a:t>110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32E86-3025-45CC-916D-5BE38359508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7D1C8-90A8-450F-A735-0C372FC733B3}" type="slidenum">
              <a:rPr lang="en-US"/>
              <a:pPr/>
              <a:t>111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F86A9-A147-416F-BEAA-291AADD36E2C}" type="slidenum">
              <a:rPr lang="en-US"/>
              <a:pPr/>
              <a:t>112</a:t>
            </a:fld>
            <a:endParaRPr lang="en-US"/>
          </a:p>
        </p:txBody>
      </p:sp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E6BC2-0840-4060-A6D6-FE8DB4B6E68B}" type="slidenum">
              <a:rPr lang="en-US"/>
              <a:pPr/>
              <a:t>113</a:t>
            </a:fld>
            <a:endParaRPr lang="en-US"/>
          </a:p>
        </p:txBody>
      </p:sp>
      <p:sp>
        <p:nvSpPr>
          <p:cNvPr id="82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36951-F714-4011-A527-6C77412960B7}" type="slidenum">
              <a:rPr lang="en-US"/>
              <a:pPr/>
              <a:t>114</a:t>
            </a:fld>
            <a:endParaRPr lang="en-US"/>
          </a:p>
        </p:txBody>
      </p:sp>
      <p:sp>
        <p:nvSpPr>
          <p:cNvPr id="83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7BE9D-9C38-47F9-8BB0-6A1E98932060}" type="slidenum">
              <a:rPr lang="en-US"/>
              <a:pPr/>
              <a:t>115</a:t>
            </a:fld>
            <a:endParaRPr lang="en-US"/>
          </a:p>
        </p:txBody>
      </p:sp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927B7-71AB-494D-A7FF-696DEF5F4145}" type="slidenum">
              <a:rPr lang="en-US"/>
              <a:pPr/>
              <a:t>116</a:t>
            </a:fld>
            <a:endParaRPr lang="en-US"/>
          </a:p>
        </p:txBody>
      </p:sp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C07D8-67F1-4CE3-AAFB-0B6E2D2DEA08}" type="slidenum">
              <a:rPr lang="en-US"/>
              <a:pPr/>
              <a:t>117</a:t>
            </a:fld>
            <a:endParaRPr lang="en-US"/>
          </a:p>
        </p:txBody>
      </p:sp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116A5-301A-4055-86C6-B53C0D92A383}" type="slidenum">
              <a:rPr lang="en-US"/>
              <a:pPr/>
              <a:t>118</a:t>
            </a:fld>
            <a:endParaRPr lang="en-US"/>
          </a:p>
        </p:txBody>
      </p:sp>
      <p:sp>
        <p:nvSpPr>
          <p:cNvPr id="84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F80C0-EB27-44C3-8B57-161F10AE8C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z="2400" dirty="0" smtClean="0">
              <a:solidFill>
                <a:srgbClr val="99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17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46939-CA1A-4A8B-A185-708AEFC31D3C}" type="slidenum">
              <a:rPr lang="en-US"/>
              <a:pPr/>
              <a:t>18</a:t>
            </a:fld>
            <a:endParaRPr lang="en-US"/>
          </a:p>
        </p:txBody>
      </p:sp>
      <p:sp>
        <p:nvSpPr>
          <p:cNvPr id="193638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63591C1D-E722-4EE0-9867-11C415E8091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D458A-0DD0-438E-94B6-87CFB587CC62}" type="slidenum">
              <a:rPr lang="en-US"/>
              <a:pPr/>
              <a:t>19</a:t>
            </a:fld>
            <a:endParaRPr lang="en-US"/>
          </a:p>
        </p:txBody>
      </p:sp>
      <p:sp>
        <p:nvSpPr>
          <p:cNvPr id="1940482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BBC6B976-44A5-4689-9CC2-C7DF099E0865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4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B8C8C-F861-4AD0-B0C0-A08BC54189F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9AFD7-21EC-4708-9B82-DAE496BE2D7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325E6-CC9F-4B96-BBE9-2EBC09E1351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DD4C41-6C5C-474C-9376-A9CFF720E5F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2BF4D-F928-4E76-B250-8E2F273F2A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8C074-D279-4522-AF3B-FB4BF5FF65A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610E0-D6D3-41AB-8DC3-8E26FFB8901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F7593-15C5-445A-88D5-FCB3E12144D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AC0C8-B134-4782-B939-9A82C283AE6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09331-2112-458F-BC80-C444829B9AC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8C074-D279-4522-AF3B-FB4BF5FF65A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32E86-3025-45CC-916D-5BE38359508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32E86-3025-45CC-916D-5BE38359508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4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47702-C2AE-433C-BAB8-17D2C55C121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1D0F5-07AD-4740-9BD2-37326F79C024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89163-8623-4F34-829C-4DBD82E28FA5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7D4AA-E1F1-4C8E-BFF2-97087C21362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3A7FF-6C5D-4EB6-A56B-929929416FAB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97C9F-58D9-457A-9870-9258AF7CD9AE}" type="slidenum">
              <a:rPr lang="en-US"/>
              <a:pPr/>
              <a:t>5</a:t>
            </a:fld>
            <a:endParaRPr lang="en-US"/>
          </a:p>
        </p:txBody>
      </p:sp>
      <p:sp>
        <p:nvSpPr>
          <p:cNvPr id="196301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FAB1DAD0-4433-4376-AA85-247A68E314C5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6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51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51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97C9F-58D9-457A-9870-9258AF7CD9AE}" type="slidenum">
              <a:rPr lang="en-US"/>
              <a:pPr/>
              <a:t>52</a:t>
            </a:fld>
            <a:endParaRPr lang="en-US"/>
          </a:p>
        </p:txBody>
      </p:sp>
      <p:sp>
        <p:nvSpPr>
          <p:cNvPr id="196301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FAB1DAD0-4433-4376-AA85-247A68E314C5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52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6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0AF49-F81F-4F44-846E-AE0FE5F79432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51359-1652-4B84-9B6E-0205CDADE137}" type="slidenum">
              <a:rPr lang="en-US"/>
              <a:pPr/>
              <a:t>55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90240-5343-44CA-9605-373C84BAAB9F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ED649-EC60-4869-8959-4CD0FCC26FE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88C03-A9B2-4A4A-9C74-D5C674C2FF35}" type="slidenum">
              <a:rPr lang="en-US"/>
              <a:pPr/>
              <a:t>59</a:t>
            </a:fld>
            <a:endParaRPr lang="en-US"/>
          </a:p>
        </p:txBody>
      </p:sp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D6C0F-DE09-4CD8-9984-DE9EBAC0A7FE}" type="slidenum">
              <a:rPr lang="en-US"/>
              <a:pPr/>
              <a:t>60</a:t>
            </a:fld>
            <a:endParaRPr lang="en-US"/>
          </a:p>
        </p:txBody>
      </p:sp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90240-5343-44CA-9605-373C84BAAB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61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61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823A6-7962-4F86-9868-4A52E243A592}" type="slidenum">
              <a:rPr lang="en-US"/>
              <a:pPr/>
              <a:t>62</a:t>
            </a:fld>
            <a:endParaRPr lang="en-US"/>
          </a:p>
        </p:txBody>
      </p:sp>
      <p:sp>
        <p:nvSpPr>
          <p:cNvPr id="293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8AD59-29E2-460E-A3BE-AC94E42018F2}" type="slidenum">
              <a:rPr lang="en-US"/>
              <a:pPr/>
              <a:t>63</a:t>
            </a:fld>
            <a:endParaRPr lang="en-US"/>
          </a:p>
        </p:txBody>
      </p:sp>
      <p:sp>
        <p:nvSpPr>
          <p:cNvPr id="293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B142A-A3A8-4243-A292-293F61B4897D}" type="slidenum">
              <a:rPr lang="en-US"/>
              <a:pPr/>
              <a:t>64</a:t>
            </a:fld>
            <a:endParaRPr lang="en-US"/>
          </a:p>
        </p:txBody>
      </p:sp>
      <p:sp>
        <p:nvSpPr>
          <p:cNvPr id="293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36E63-7AEA-4ED3-95C7-58DD33026DED}" type="slidenum">
              <a:rPr lang="en-US"/>
              <a:pPr/>
              <a:t>65</a:t>
            </a:fld>
            <a:endParaRPr lang="en-US"/>
          </a:p>
        </p:txBody>
      </p:sp>
      <p:sp>
        <p:nvSpPr>
          <p:cNvPr id="293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F7138-15E4-404E-B089-7F4A8E97CCB9}" type="slidenum">
              <a:rPr lang="en-US"/>
              <a:pPr/>
              <a:t>66</a:t>
            </a:fld>
            <a:endParaRPr lang="en-US"/>
          </a:p>
        </p:txBody>
      </p:sp>
      <p:sp>
        <p:nvSpPr>
          <p:cNvPr id="293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67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67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FE6FF-588E-44D1-BCBB-5E6B92042D3A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969DB-5CF9-43B7-98A7-A8E6078494AC}" type="slidenum">
              <a:rPr lang="en-US"/>
              <a:pPr/>
              <a:t>69</a:t>
            </a:fld>
            <a:endParaRPr lang="en-US"/>
          </a:p>
        </p:txBody>
      </p:sp>
      <p:sp>
        <p:nvSpPr>
          <p:cNvPr id="197734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D107681-3D65-41C4-BAA1-AA93F38FD5FF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69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7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76B1E-E567-4D0C-992F-47720F9091F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CH" noProof="0" dirty="0" smtClean="0"/>
              <a:t>Was passiert im Fall einer Zuweisung </a:t>
            </a:r>
            <a:r>
              <a:rPr lang="de-CH" noProof="0" dirty="0" err="1" smtClean="0"/>
              <a:t>people.extend</a:t>
            </a:r>
            <a:r>
              <a:rPr lang="de-CH" noProof="0" dirty="0" smtClean="0"/>
              <a:t>(c</a:t>
            </a:r>
            <a:r>
              <a:rPr lang="de-CH" baseline="0" noProof="0" dirty="0" smtClean="0"/>
              <a:t>)? Mögliche Antworten auf nächster Folie.</a:t>
            </a:r>
            <a:endParaRPr lang="de-CH" noProof="0" dirty="0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FE6FF-588E-44D1-BCBB-5E6B92042D3A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47FEA-8E11-448D-8A61-547F6ED73DBC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E2DC7-9235-4B73-B405-A5F5F28E62A3}" type="slidenum">
              <a:rPr lang="en-US"/>
              <a:pPr/>
              <a:t>73</a:t>
            </a:fld>
            <a:endParaRPr lang="en-US"/>
          </a:p>
        </p:txBody>
      </p:sp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Sie dienen dazu, … zu …</a:t>
            </a:r>
            <a:endParaRPr lang="de-DE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C80C6-EA3C-4158-BA86-3524B7B61418}" type="slidenum">
              <a:rPr lang="en-US"/>
              <a:pPr/>
              <a:t>75</a:t>
            </a:fld>
            <a:endParaRPr lang="en-US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C4AD8-413F-4F5A-8B4B-2BA0DF38714A}" type="slidenum">
              <a:rPr lang="en-US"/>
              <a:pPr/>
              <a:t>76</a:t>
            </a:fld>
            <a:endParaRPr lang="en-US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4C0EF-EBEB-4484-9BFA-2CAF36F012CC}" type="slidenum">
              <a:rPr lang="en-US"/>
              <a:pPr/>
              <a:t>77</a:t>
            </a:fld>
            <a:endParaRPr lang="en-US"/>
          </a:p>
        </p:txBody>
      </p:sp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705DA-AC1E-48CA-B8BF-C074EC887CA2}" type="slidenum">
              <a:rPr lang="en-US"/>
              <a:pPr/>
              <a:t>78</a:t>
            </a:fld>
            <a:endParaRPr lang="en-US"/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backstein</a:t>
            </a:r>
            <a:endParaRPr lang="de-DE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EA3C5-6AE2-4588-87E5-4F66AFD1E053}" type="slidenum">
              <a:rPr lang="en-US"/>
              <a:pPr/>
              <a:t>79</a:t>
            </a:fld>
            <a:endParaRPr lang="en-US"/>
          </a:p>
        </p:txBody>
      </p:sp>
      <p:sp>
        <p:nvSpPr>
          <p:cNvPr id="82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C80C6-EA3C-4158-BA86-3524B7B61418}" type="slidenum">
              <a:rPr lang="en-US"/>
              <a:pPr/>
              <a:t>80</a:t>
            </a:fld>
            <a:endParaRPr lang="en-US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3D4B6-3543-44B6-961A-2FB598D24FC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3DDAF-AC93-493F-AAB9-B660B6CD5E9D}" type="slidenum">
              <a:rPr lang="en-US"/>
              <a:pPr/>
              <a:t>81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48BB4-EF97-412D-8A8C-AABE8CF9D0A0}" type="slidenum">
              <a:rPr lang="en-US"/>
              <a:pPr/>
              <a:t>82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27F2-A992-438A-9025-4A59EF5B954F}" type="slidenum">
              <a:rPr lang="en-US"/>
              <a:pPr/>
              <a:t>83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F2F56-2D88-47B7-9AF4-45C5B8751F16}" type="slidenum">
              <a:rPr lang="en-US"/>
              <a:pPr/>
              <a:t>84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85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D8FCC-1B71-4F63-8848-85E3164198F6}" type="slidenum">
              <a:rPr lang="en-US"/>
              <a:pPr/>
              <a:t>86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14455-93A4-4095-8353-C2D9BEE49B3E}" type="slidenum">
              <a:rPr lang="en-US"/>
              <a:pPr/>
              <a:t>87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88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7DFBD-847F-4CD0-9499-B85F513A077F}" type="slidenum">
              <a:rPr lang="en-US"/>
              <a:pPr/>
              <a:t>89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6E38A-79C3-443A-B63F-A0872110C129}" type="slidenum">
              <a:rPr lang="en-US"/>
              <a:pPr/>
              <a:t>90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91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969DB-5CF9-43B7-98A7-A8E6078494AC}" type="slidenum">
              <a:rPr lang="en-US"/>
              <a:pPr/>
              <a:t>92</a:t>
            </a:fld>
            <a:endParaRPr lang="en-US"/>
          </a:p>
        </p:txBody>
      </p:sp>
      <p:sp>
        <p:nvSpPr>
          <p:cNvPr id="197734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D107681-3D65-41C4-BAA1-AA93F38FD5FF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92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7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93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94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95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1C71B-E5F9-45CA-ABE6-3DFB15D449DF}" type="slidenum">
              <a:rPr lang="en-US"/>
              <a:pPr/>
              <a:t>97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86BA5-8E99-47A1-BB2A-18EE1C0207CE}" type="slidenum">
              <a:rPr lang="en-US"/>
              <a:pPr/>
              <a:t>98</a:t>
            </a:fld>
            <a:endParaRPr 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427D5-7D83-47C9-B6E1-751C2927F5AA}" type="slidenum">
              <a:rPr lang="en-US"/>
              <a:pPr/>
              <a:t>99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C3EE9-2637-46E5-9F36-FC02F0A476EA}" type="slidenum">
              <a:rPr lang="en-US"/>
              <a:pPr/>
              <a:t>100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omic Sans MS" pitchFamily="66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buSzPct val="80000"/>
              <a:defRPr>
                <a:latin typeface="Comic Sans MS" pitchFamily="66" charset="0"/>
              </a:defRPr>
            </a:lvl2pPr>
            <a:lvl3pPr>
              <a:buFont typeface="Arial" pitchFamily="34" charset="0"/>
              <a:buChar char="•"/>
              <a:defRPr sz="2400">
                <a:latin typeface="Comic Sans MS" pitchFamily="66" charset="0"/>
              </a:defRPr>
            </a:lvl3pPr>
            <a:lvl4pPr>
              <a:defRPr sz="2400">
                <a:latin typeface="Comic Sans MS" pitchFamily="66" charset="0"/>
              </a:defRPr>
            </a:lvl4pPr>
            <a:lvl5pPr>
              <a:defRPr sz="2400"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omic Sans MS" pitchFamily="66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>
                <a:latin typeface="Comic Sans MS" pitchFamily="66" charset="0"/>
              </a:defRPr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>
                <a:latin typeface="Comic Sans MS" pitchFamily="66" charset="0"/>
              </a:defRPr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omic Sans MS" pitchFamily="66" charset="0"/>
              </a:defRPr>
            </a:lvl1pPr>
            <a:lvl2pPr>
              <a:defRPr sz="2000">
                <a:latin typeface="Comic Sans MS" pitchFamily="66" charset="0"/>
              </a:defRPr>
            </a:lvl2pPr>
            <a:lvl3pPr>
              <a:defRPr sz="1800">
                <a:latin typeface="Comic Sans MS" pitchFamily="66" charset="0"/>
              </a:defRPr>
            </a:lvl3pPr>
            <a:lvl4pPr>
              <a:defRPr sz="1600">
                <a:latin typeface="Comic Sans MS" pitchFamily="66" charset="0"/>
              </a:defRPr>
            </a:lvl4pPr>
            <a:lvl5pPr>
              <a:defRPr sz="1600">
                <a:latin typeface="Comic Sans MS" pitchFamily="66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omic Sans MS" pitchFamily="66" charset="0"/>
              </a:defRPr>
            </a:lvl1pPr>
            <a:lvl2pPr>
              <a:defRPr sz="2000">
                <a:latin typeface="Comic Sans MS" pitchFamily="66" charset="0"/>
              </a:defRPr>
            </a:lvl2pPr>
            <a:lvl3pPr>
              <a:defRPr sz="1800">
                <a:latin typeface="Comic Sans MS" pitchFamily="66" charset="0"/>
              </a:defRPr>
            </a:lvl3pPr>
            <a:lvl4pPr>
              <a:defRPr sz="1600">
                <a:latin typeface="Comic Sans MS" pitchFamily="66" charset="0"/>
              </a:defRPr>
            </a:lvl4pPr>
            <a:lvl5pPr>
              <a:defRPr sz="1600">
                <a:latin typeface="Comic Sans MS" pitchFamily="66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Comic Sans MS" pitchFamily="66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Comic Sans MS" pitchFamily="66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Comic Sans MS" pitchFamily="66" charset="0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mic Sans MS" pitchFamily="66" charset="0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mic Sans MS" pitchFamily="66" charset="0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mic Sans MS" pitchFamily="66" charset="0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tags" Target="../tags/tag477.xml"/><Relationship Id="rId2" Type="http://schemas.openxmlformats.org/officeDocument/2006/relationships/tags" Target="../tags/tag476.xml"/><Relationship Id="rId1" Type="http://schemas.openxmlformats.org/officeDocument/2006/relationships/tags" Target="../tags/tag475.xml"/><Relationship Id="rId5" Type="http://schemas.openxmlformats.org/officeDocument/2006/relationships/notesSlide" Target="../notesSlides/notesSlide99.xml"/><Relationship Id="rId4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9.xml"/><Relationship Id="rId1" Type="http://schemas.openxmlformats.org/officeDocument/2006/relationships/tags" Target="../tags/tag478.xml"/><Relationship Id="rId4" Type="http://schemas.openxmlformats.org/officeDocument/2006/relationships/notesSlide" Target="../notesSlides/notesSlide100.xml"/></Relationships>
</file>

<file path=ppt/slides/_rels/slide102.xml.rels><?xml version="1.0" encoding="UTF-8" standalone="yes"?>
<Relationships xmlns="http://schemas.openxmlformats.org/package/2006/relationships"><Relationship Id="rId8" Type="http://schemas.openxmlformats.org/officeDocument/2006/relationships/tags" Target="../tags/tag487.xml"/><Relationship Id="rId13" Type="http://schemas.openxmlformats.org/officeDocument/2006/relationships/tags" Target="../tags/tag492.xml"/><Relationship Id="rId18" Type="http://schemas.openxmlformats.org/officeDocument/2006/relationships/tags" Target="../tags/tag497.xml"/><Relationship Id="rId26" Type="http://schemas.openxmlformats.org/officeDocument/2006/relationships/tags" Target="../tags/tag505.xml"/><Relationship Id="rId39" Type="http://schemas.openxmlformats.org/officeDocument/2006/relationships/notesSlide" Target="../notesSlides/notesSlide101.xml"/><Relationship Id="rId3" Type="http://schemas.openxmlformats.org/officeDocument/2006/relationships/tags" Target="../tags/tag482.xml"/><Relationship Id="rId21" Type="http://schemas.openxmlformats.org/officeDocument/2006/relationships/tags" Target="../tags/tag500.xml"/><Relationship Id="rId34" Type="http://schemas.openxmlformats.org/officeDocument/2006/relationships/tags" Target="../tags/tag513.xml"/><Relationship Id="rId7" Type="http://schemas.openxmlformats.org/officeDocument/2006/relationships/tags" Target="../tags/tag486.xml"/><Relationship Id="rId12" Type="http://schemas.openxmlformats.org/officeDocument/2006/relationships/tags" Target="../tags/tag491.xml"/><Relationship Id="rId17" Type="http://schemas.openxmlformats.org/officeDocument/2006/relationships/tags" Target="../tags/tag496.xml"/><Relationship Id="rId25" Type="http://schemas.openxmlformats.org/officeDocument/2006/relationships/tags" Target="../tags/tag504.xml"/><Relationship Id="rId33" Type="http://schemas.openxmlformats.org/officeDocument/2006/relationships/tags" Target="../tags/tag512.xml"/><Relationship Id="rId38" Type="http://schemas.openxmlformats.org/officeDocument/2006/relationships/slideLayout" Target="../slideLayouts/slideLayout18.xml"/><Relationship Id="rId2" Type="http://schemas.openxmlformats.org/officeDocument/2006/relationships/tags" Target="../tags/tag481.xml"/><Relationship Id="rId16" Type="http://schemas.openxmlformats.org/officeDocument/2006/relationships/tags" Target="../tags/tag495.xml"/><Relationship Id="rId20" Type="http://schemas.openxmlformats.org/officeDocument/2006/relationships/tags" Target="../tags/tag499.xml"/><Relationship Id="rId29" Type="http://schemas.openxmlformats.org/officeDocument/2006/relationships/tags" Target="../tags/tag508.xml"/><Relationship Id="rId1" Type="http://schemas.openxmlformats.org/officeDocument/2006/relationships/tags" Target="../tags/tag480.xml"/><Relationship Id="rId6" Type="http://schemas.openxmlformats.org/officeDocument/2006/relationships/tags" Target="../tags/tag485.xml"/><Relationship Id="rId11" Type="http://schemas.openxmlformats.org/officeDocument/2006/relationships/tags" Target="../tags/tag490.xml"/><Relationship Id="rId24" Type="http://schemas.openxmlformats.org/officeDocument/2006/relationships/tags" Target="../tags/tag503.xml"/><Relationship Id="rId32" Type="http://schemas.openxmlformats.org/officeDocument/2006/relationships/tags" Target="../tags/tag511.xml"/><Relationship Id="rId37" Type="http://schemas.openxmlformats.org/officeDocument/2006/relationships/tags" Target="../tags/tag516.xml"/><Relationship Id="rId5" Type="http://schemas.openxmlformats.org/officeDocument/2006/relationships/tags" Target="../tags/tag484.xml"/><Relationship Id="rId15" Type="http://schemas.openxmlformats.org/officeDocument/2006/relationships/tags" Target="../tags/tag494.xml"/><Relationship Id="rId23" Type="http://schemas.openxmlformats.org/officeDocument/2006/relationships/tags" Target="../tags/tag502.xml"/><Relationship Id="rId28" Type="http://schemas.openxmlformats.org/officeDocument/2006/relationships/tags" Target="../tags/tag507.xml"/><Relationship Id="rId36" Type="http://schemas.openxmlformats.org/officeDocument/2006/relationships/tags" Target="../tags/tag515.xml"/><Relationship Id="rId10" Type="http://schemas.openxmlformats.org/officeDocument/2006/relationships/tags" Target="../tags/tag489.xml"/><Relationship Id="rId19" Type="http://schemas.openxmlformats.org/officeDocument/2006/relationships/tags" Target="../tags/tag498.xml"/><Relationship Id="rId31" Type="http://schemas.openxmlformats.org/officeDocument/2006/relationships/tags" Target="../tags/tag510.xml"/><Relationship Id="rId4" Type="http://schemas.openxmlformats.org/officeDocument/2006/relationships/tags" Target="../tags/tag483.xml"/><Relationship Id="rId9" Type="http://schemas.openxmlformats.org/officeDocument/2006/relationships/tags" Target="../tags/tag488.xml"/><Relationship Id="rId14" Type="http://schemas.openxmlformats.org/officeDocument/2006/relationships/tags" Target="../tags/tag493.xml"/><Relationship Id="rId22" Type="http://schemas.openxmlformats.org/officeDocument/2006/relationships/tags" Target="../tags/tag501.xml"/><Relationship Id="rId27" Type="http://schemas.openxmlformats.org/officeDocument/2006/relationships/tags" Target="../tags/tag506.xml"/><Relationship Id="rId30" Type="http://schemas.openxmlformats.org/officeDocument/2006/relationships/tags" Target="../tags/tag509.xml"/><Relationship Id="rId35" Type="http://schemas.openxmlformats.org/officeDocument/2006/relationships/tags" Target="../tags/tag514.xml"/></Relationships>
</file>

<file path=ppt/slides/_rels/slide10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19.xml"/><Relationship Id="rId7" Type="http://schemas.openxmlformats.org/officeDocument/2006/relationships/tags" Target="../tags/tag523.xml"/><Relationship Id="rId2" Type="http://schemas.openxmlformats.org/officeDocument/2006/relationships/tags" Target="../tags/tag518.xml"/><Relationship Id="rId1" Type="http://schemas.openxmlformats.org/officeDocument/2006/relationships/tags" Target="../tags/tag517.xml"/><Relationship Id="rId6" Type="http://schemas.openxmlformats.org/officeDocument/2006/relationships/tags" Target="../tags/tag522.xml"/><Relationship Id="rId5" Type="http://schemas.openxmlformats.org/officeDocument/2006/relationships/tags" Target="../tags/tag521.xml"/><Relationship Id="rId4" Type="http://schemas.openxmlformats.org/officeDocument/2006/relationships/tags" Target="../tags/tag520.xml"/><Relationship Id="rId9" Type="http://schemas.openxmlformats.org/officeDocument/2006/relationships/notesSlide" Target="../notesSlides/notesSlide10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5.xml"/><Relationship Id="rId1" Type="http://schemas.openxmlformats.org/officeDocument/2006/relationships/tags" Target="../tags/tag524.xml"/><Relationship Id="rId4" Type="http://schemas.openxmlformats.org/officeDocument/2006/relationships/notesSlide" Target="../notesSlides/notesSlide104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tags" Target="../tags/tag528.xml"/><Relationship Id="rId2" Type="http://schemas.openxmlformats.org/officeDocument/2006/relationships/tags" Target="../tags/tag527.xml"/><Relationship Id="rId1" Type="http://schemas.openxmlformats.org/officeDocument/2006/relationships/tags" Target="../tags/tag526.xml"/><Relationship Id="rId5" Type="http://schemas.openxmlformats.org/officeDocument/2006/relationships/notesSlide" Target="../notesSlides/notesSlide105.xml"/><Relationship Id="rId4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tags" Target="../tags/tag531.xml"/><Relationship Id="rId2" Type="http://schemas.openxmlformats.org/officeDocument/2006/relationships/tags" Target="../tags/tag530.xml"/><Relationship Id="rId1" Type="http://schemas.openxmlformats.org/officeDocument/2006/relationships/tags" Target="../tags/tag529.xml"/><Relationship Id="rId5" Type="http://schemas.openxmlformats.org/officeDocument/2006/relationships/notesSlide" Target="../notesSlides/notesSlide106.xml"/><Relationship Id="rId4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tags" Target="../tags/tag534.xml"/><Relationship Id="rId2" Type="http://schemas.openxmlformats.org/officeDocument/2006/relationships/tags" Target="../tags/tag533.xml"/><Relationship Id="rId1" Type="http://schemas.openxmlformats.org/officeDocument/2006/relationships/tags" Target="../tags/tag532.xml"/><Relationship Id="rId5" Type="http://schemas.openxmlformats.org/officeDocument/2006/relationships/notesSlide" Target="../notesSlides/notesSlide107.xml"/><Relationship Id="rId4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6.xml"/><Relationship Id="rId1" Type="http://schemas.openxmlformats.org/officeDocument/2006/relationships/tags" Target="../tags/tag535.xml"/><Relationship Id="rId4" Type="http://schemas.openxmlformats.org/officeDocument/2006/relationships/notesSlide" Target="../notesSlides/notesSlide10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tags" Target="../tags/tag539.xml"/><Relationship Id="rId2" Type="http://schemas.openxmlformats.org/officeDocument/2006/relationships/tags" Target="../tags/tag538.xml"/><Relationship Id="rId1" Type="http://schemas.openxmlformats.org/officeDocument/2006/relationships/tags" Target="../tags/tag537.xml"/><Relationship Id="rId5" Type="http://schemas.openxmlformats.org/officeDocument/2006/relationships/notesSlide" Target="../notesSlides/notesSlide109.xml"/><Relationship Id="rId4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1.xml"/><Relationship Id="rId1" Type="http://schemas.openxmlformats.org/officeDocument/2006/relationships/tags" Target="../tags/tag540.xml"/><Relationship Id="rId4" Type="http://schemas.openxmlformats.org/officeDocument/2006/relationships/notesSlide" Target="../notesSlides/notesSlide110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3.xml"/><Relationship Id="rId1" Type="http://schemas.openxmlformats.org/officeDocument/2006/relationships/tags" Target="../tags/tag542.xml"/><Relationship Id="rId4" Type="http://schemas.openxmlformats.org/officeDocument/2006/relationships/notesSlide" Target="../notesSlides/notesSlide111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5.xml"/><Relationship Id="rId1" Type="http://schemas.openxmlformats.org/officeDocument/2006/relationships/tags" Target="../tags/tag544.xml"/><Relationship Id="rId4" Type="http://schemas.openxmlformats.org/officeDocument/2006/relationships/notesSlide" Target="../notesSlides/notesSlide11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7.xml"/><Relationship Id="rId1" Type="http://schemas.openxmlformats.org/officeDocument/2006/relationships/tags" Target="../tags/tag546.xml"/><Relationship Id="rId4" Type="http://schemas.openxmlformats.org/officeDocument/2006/relationships/notesSlide" Target="../notesSlides/notesSlide113.xml"/></Relationships>
</file>

<file path=ppt/slides/_rels/slide115.xml.rels><?xml version="1.0" encoding="UTF-8" standalone="yes"?>
<Relationships xmlns="http://schemas.openxmlformats.org/package/2006/relationships"><Relationship Id="rId8" Type="http://schemas.openxmlformats.org/officeDocument/2006/relationships/tags" Target="../tags/tag555.xml"/><Relationship Id="rId13" Type="http://schemas.openxmlformats.org/officeDocument/2006/relationships/tags" Target="../tags/tag560.xml"/><Relationship Id="rId18" Type="http://schemas.openxmlformats.org/officeDocument/2006/relationships/tags" Target="../tags/tag565.xml"/><Relationship Id="rId26" Type="http://schemas.openxmlformats.org/officeDocument/2006/relationships/tags" Target="../tags/tag573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550.xml"/><Relationship Id="rId21" Type="http://schemas.openxmlformats.org/officeDocument/2006/relationships/tags" Target="../tags/tag568.xml"/><Relationship Id="rId34" Type="http://schemas.openxmlformats.org/officeDocument/2006/relationships/tags" Target="../tags/tag581.xml"/><Relationship Id="rId7" Type="http://schemas.openxmlformats.org/officeDocument/2006/relationships/tags" Target="../tags/tag554.xml"/><Relationship Id="rId12" Type="http://schemas.openxmlformats.org/officeDocument/2006/relationships/tags" Target="../tags/tag559.xml"/><Relationship Id="rId17" Type="http://schemas.openxmlformats.org/officeDocument/2006/relationships/tags" Target="../tags/tag564.xml"/><Relationship Id="rId25" Type="http://schemas.openxmlformats.org/officeDocument/2006/relationships/tags" Target="../tags/tag572.xml"/><Relationship Id="rId33" Type="http://schemas.openxmlformats.org/officeDocument/2006/relationships/tags" Target="../tags/tag580.xml"/><Relationship Id="rId38" Type="http://schemas.openxmlformats.org/officeDocument/2006/relationships/tags" Target="../tags/tag585.xml"/><Relationship Id="rId2" Type="http://schemas.openxmlformats.org/officeDocument/2006/relationships/tags" Target="../tags/tag549.xml"/><Relationship Id="rId16" Type="http://schemas.openxmlformats.org/officeDocument/2006/relationships/tags" Target="../tags/tag563.xml"/><Relationship Id="rId20" Type="http://schemas.openxmlformats.org/officeDocument/2006/relationships/tags" Target="../tags/tag567.xml"/><Relationship Id="rId29" Type="http://schemas.openxmlformats.org/officeDocument/2006/relationships/tags" Target="../tags/tag576.xml"/><Relationship Id="rId1" Type="http://schemas.openxmlformats.org/officeDocument/2006/relationships/tags" Target="../tags/tag548.xml"/><Relationship Id="rId6" Type="http://schemas.openxmlformats.org/officeDocument/2006/relationships/tags" Target="../tags/tag553.xml"/><Relationship Id="rId11" Type="http://schemas.openxmlformats.org/officeDocument/2006/relationships/tags" Target="../tags/tag558.xml"/><Relationship Id="rId24" Type="http://schemas.openxmlformats.org/officeDocument/2006/relationships/tags" Target="../tags/tag571.xml"/><Relationship Id="rId32" Type="http://schemas.openxmlformats.org/officeDocument/2006/relationships/tags" Target="../tags/tag579.xml"/><Relationship Id="rId37" Type="http://schemas.openxmlformats.org/officeDocument/2006/relationships/tags" Target="../tags/tag584.xml"/><Relationship Id="rId40" Type="http://schemas.openxmlformats.org/officeDocument/2006/relationships/notesSlide" Target="../notesSlides/notesSlide114.xml"/><Relationship Id="rId5" Type="http://schemas.openxmlformats.org/officeDocument/2006/relationships/tags" Target="../tags/tag552.xml"/><Relationship Id="rId15" Type="http://schemas.openxmlformats.org/officeDocument/2006/relationships/tags" Target="../tags/tag562.xml"/><Relationship Id="rId23" Type="http://schemas.openxmlformats.org/officeDocument/2006/relationships/tags" Target="../tags/tag570.xml"/><Relationship Id="rId28" Type="http://schemas.openxmlformats.org/officeDocument/2006/relationships/tags" Target="../tags/tag575.xml"/><Relationship Id="rId36" Type="http://schemas.openxmlformats.org/officeDocument/2006/relationships/tags" Target="../tags/tag583.xml"/><Relationship Id="rId10" Type="http://schemas.openxmlformats.org/officeDocument/2006/relationships/tags" Target="../tags/tag557.xml"/><Relationship Id="rId19" Type="http://schemas.openxmlformats.org/officeDocument/2006/relationships/tags" Target="../tags/tag566.xml"/><Relationship Id="rId31" Type="http://schemas.openxmlformats.org/officeDocument/2006/relationships/tags" Target="../tags/tag578.xml"/><Relationship Id="rId4" Type="http://schemas.openxmlformats.org/officeDocument/2006/relationships/tags" Target="../tags/tag551.xml"/><Relationship Id="rId9" Type="http://schemas.openxmlformats.org/officeDocument/2006/relationships/tags" Target="../tags/tag556.xml"/><Relationship Id="rId14" Type="http://schemas.openxmlformats.org/officeDocument/2006/relationships/tags" Target="../tags/tag561.xml"/><Relationship Id="rId22" Type="http://schemas.openxmlformats.org/officeDocument/2006/relationships/tags" Target="../tags/tag569.xml"/><Relationship Id="rId27" Type="http://schemas.openxmlformats.org/officeDocument/2006/relationships/tags" Target="../tags/tag574.xml"/><Relationship Id="rId30" Type="http://schemas.openxmlformats.org/officeDocument/2006/relationships/tags" Target="../tags/tag577.xml"/><Relationship Id="rId35" Type="http://schemas.openxmlformats.org/officeDocument/2006/relationships/tags" Target="../tags/tag58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7.xml"/><Relationship Id="rId1" Type="http://schemas.openxmlformats.org/officeDocument/2006/relationships/tags" Target="../tags/tag586.xml"/><Relationship Id="rId4" Type="http://schemas.openxmlformats.org/officeDocument/2006/relationships/notesSlide" Target="../notesSlides/notesSlide115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tags" Target="../tags/tag590.xml"/><Relationship Id="rId2" Type="http://schemas.openxmlformats.org/officeDocument/2006/relationships/tags" Target="../tags/tag589.xml"/><Relationship Id="rId1" Type="http://schemas.openxmlformats.org/officeDocument/2006/relationships/tags" Target="../tags/tag588.xml"/><Relationship Id="rId5" Type="http://schemas.openxmlformats.org/officeDocument/2006/relationships/notesSlide" Target="../notesSlides/notesSlide116.xml"/><Relationship Id="rId4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2.xml"/><Relationship Id="rId1" Type="http://schemas.openxmlformats.org/officeDocument/2006/relationships/tags" Target="../tags/tag591.xml"/><Relationship Id="rId4" Type="http://schemas.openxmlformats.org/officeDocument/2006/relationships/notesSlide" Target="../notesSlides/notesSlide1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19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8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tags" Target="../tags/tag40.xml"/><Relationship Id="rId3" Type="http://schemas.openxmlformats.org/officeDocument/2006/relationships/tags" Target="../tags/tag17.xml"/><Relationship Id="rId21" Type="http://schemas.openxmlformats.org/officeDocument/2006/relationships/tags" Target="../tags/tag35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tags" Target="../tags/tag43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59.xml"/><Relationship Id="rId4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61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9" Type="http://schemas.openxmlformats.org/officeDocument/2006/relationships/tags" Target="../tags/tag93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34" Type="http://schemas.openxmlformats.org/officeDocument/2006/relationships/tags" Target="../tags/tag88.xml"/><Relationship Id="rId42" Type="http://schemas.openxmlformats.org/officeDocument/2006/relationships/notesSlide" Target="../notesSlides/notesSlide62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33" Type="http://schemas.openxmlformats.org/officeDocument/2006/relationships/tags" Target="../tags/tag87.xml"/><Relationship Id="rId38" Type="http://schemas.openxmlformats.org/officeDocument/2006/relationships/tags" Target="../tags/tag92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29" Type="http://schemas.openxmlformats.org/officeDocument/2006/relationships/tags" Target="../tags/tag83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32" Type="http://schemas.openxmlformats.org/officeDocument/2006/relationships/tags" Target="../tags/tag86.xml"/><Relationship Id="rId37" Type="http://schemas.openxmlformats.org/officeDocument/2006/relationships/tags" Target="../tags/tag91.xml"/><Relationship Id="rId40" Type="http://schemas.openxmlformats.org/officeDocument/2006/relationships/tags" Target="../tags/tag94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36" Type="http://schemas.openxmlformats.org/officeDocument/2006/relationships/tags" Target="../tags/tag90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31" Type="http://schemas.openxmlformats.org/officeDocument/2006/relationships/tags" Target="../tags/tag85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Relationship Id="rId30" Type="http://schemas.openxmlformats.org/officeDocument/2006/relationships/tags" Target="../tags/tag84.xml"/><Relationship Id="rId35" Type="http://schemas.openxmlformats.org/officeDocument/2006/relationships/tags" Target="../tags/tag89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notesSlide" Target="../notesSlides/notesSlide63.xml"/><Relationship Id="rId4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notesSlide" Target="../notesSlides/notesSlide64.xml"/><Relationship Id="rId4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6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notesSlide" Target="../notesSlides/notesSlide7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6" Type="http://schemas.openxmlformats.org/officeDocument/2006/relationships/tags" Target="../tags/tag130.xml"/><Relationship Id="rId21" Type="http://schemas.openxmlformats.org/officeDocument/2006/relationships/tags" Target="../tags/tag125.xml"/><Relationship Id="rId42" Type="http://schemas.openxmlformats.org/officeDocument/2006/relationships/tags" Target="../tags/tag146.xml"/><Relationship Id="rId47" Type="http://schemas.openxmlformats.org/officeDocument/2006/relationships/tags" Target="../tags/tag151.xml"/><Relationship Id="rId63" Type="http://schemas.openxmlformats.org/officeDocument/2006/relationships/tags" Target="../tags/tag167.xml"/><Relationship Id="rId68" Type="http://schemas.openxmlformats.org/officeDocument/2006/relationships/tags" Target="../tags/tag172.xml"/><Relationship Id="rId84" Type="http://schemas.openxmlformats.org/officeDocument/2006/relationships/tags" Target="../tags/tag188.xml"/><Relationship Id="rId89" Type="http://schemas.openxmlformats.org/officeDocument/2006/relationships/tags" Target="../tags/tag193.xml"/><Relationship Id="rId112" Type="http://schemas.openxmlformats.org/officeDocument/2006/relationships/tags" Target="../tags/tag216.xml"/><Relationship Id="rId16" Type="http://schemas.openxmlformats.org/officeDocument/2006/relationships/tags" Target="../tags/tag120.xml"/><Relationship Id="rId107" Type="http://schemas.openxmlformats.org/officeDocument/2006/relationships/tags" Target="../tags/tag211.xml"/><Relationship Id="rId11" Type="http://schemas.openxmlformats.org/officeDocument/2006/relationships/tags" Target="../tags/tag115.xml"/><Relationship Id="rId24" Type="http://schemas.openxmlformats.org/officeDocument/2006/relationships/tags" Target="../tags/tag128.xml"/><Relationship Id="rId32" Type="http://schemas.openxmlformats.org/officeDocument/2006/relationships/tags" Target="../tags/tag136.xml"/><Relationship Id="rId37" Type="http://schemas.openxmlformats.org/officeDocument/2006/relationships/tags" Target="../tags/tag141.xml"/><Relationship Id="rId40" Type="http://schemas.openxmlformats.org/officeDocument/2006/relationships/tags" Target="../tags/tag144.xml"/><Relationship Id="rId45" Type="http://schemas.openxmlformats.org/officeDocument/2006/relationships/tags" Target="../tags/tag149.xml"/><Relationship Id="rId53" Type="http://schemas.openxmlformats.org/officeDocument/2006/relationships/tags" Target="../tags/tag157.xml"/><Relationship Id="rId58" Type="http://schemas.openxmlformats.org/officeDocument/2006/relationships/tags" Target="../tags/tag162.xml"/><Relationship Id="rId66" Type="http://schemas.openxmlformats.org/officeDocument/2006/relationships/tags" Target="../tags/tag170.xml"/><Relationship Id="rId74" Type="http://schemas.openxmlformats.org/officeDocument/2006/relationships/tags" Target="../tags/tag178.xml"/><Relationship Id="rId79" Type="http://schemas.openxmlformats.org/officeDocument/2006/relationships/tags" Target="../tags/tag183.xml"/><Relationship Id="rId87" Type="http://schemas.openxmlformats.org/officeDocument/2006/relationships/tags" Target="../tags/tag191.xml"/><Relationship Id="rId102" Type="http://schemas.openxmlformats.org/officeDocument/2006/relationships/tags" Target="../tags/tag206.xml"/><Relationship Id="rId110" Type="http://schemas.openxmlformats.org/officeDocument/2006/relationships/tags" Target="../tags/tag214.xml"/><Relationship Id="rId115" Type="http://schemas.openxmlformats.org/officeDocument/2006/relationships/notesSlide" Target="../notesSlides/notesSlide74.xml"/><Relationship Id="rId5" Type="http://schemas.openxmlformats.org/officeDocument/2006/relationships/tags" Target="../tags/tag109.xml"/><Relationship Id="rId61" Type="http://schemas.openxmlformats.org/officeDocument/2006/relationships/tags" Target="../tags/tag165.xml"/><Relationship Id="rId82" Type="http://schemas.openxmlformats.org/officeDocument/2006/relationships/tags" Target="../tags/tag186.xml"/><Relationship Id="rId90" Type="http://schemas.openxmlformats.org/officeDocument/2006/relationships/tags" Target="../tags/tag194.xml"/><Relationship Id="rId95" Type="http://schemas.openxmlformats.org/officeDocument/2006/relationships/tags" Target="../tags/tag199.xml"/><Relationship Id="rId19" Type="http://schemas.openxmlformats.org/officeDocument/2006/relationships/tags" Target="../tags/tag123.xml"/><Relationship Id="rId14" Type="http://schemas.openxmlformats.org/officeDocument/2006/relationships/tags" Target="../tags/tag118.xml"/><Relationship Id="rId22" Type="http://schemas.openxmlformats.org/officeDocument/2006/relationships/tags" Target="../tags/tag126.xml"/><Relationship Id="rId27" Type="http://schemas.openxmlformats.org/officeDocument/2006/relationships/tags" Target="../tags/tag131.xml"/><Relationship Id="rId30" Type="http://schemas.openxmlformats.org/officeDocument/2006/relationships/tags" Target="../tags/tag134.xml"/><Relationship Id="rId35" Type="http://schemas.openxmlformats.org/officeDocument/2006/relationships/tags" Target="../tags/tag139.xml"/><Relationship Id="rId43" Type="http://schemas.openxmlformats.org/officeDocument/2006/relationships/tags" Target="../tags/tag147.xml"/><Relationship Id="rId48" Type="http://schemas.openxmlformats.org/officeDocument/2006/relationships/tags" Target="../tags/tag152.xml"/><Relationship Id="rId56" Type="http://schemas.openxmlformats.org/officeDocument/2006/relationships/tags" Target="../tags/tag160.xml"/><Relationship Id="rId64" Type="http://schemas.openxmlformats.org/officeDocument/2006/relationships/tags" Target="../tags/tag168.xml"/><Relationship Id="rId69" Type="http://schemas.openxmlformats.org/officeDocument/2006/relationships/tags" Target="../tags/tag173.xml"/><Relationship Id="rId77" Type="http://schemas.openxmlformats.org/officeDocument/2006/relationships/tags" Target="../tags/tag181.xml"/><Relationship Id="rId100" Type="http://schemas.openxmlformats.org/officeDocument/2006/relationships/tags" Target="../tags/tag204.xml"/><Relationship Id="rId105" Type="http://schemas.openxmlformats.org/officeDocument/2006/relationships/tags" Target="../tags/tag209.xml"/><Relationship Id="rId113" Type="http://schemas.openxmlformats.org/officeDocument/2006/relationships/tags" Target="../tags/tag217.xml"/><Relationship Id="rId8" Type="http://schemas.openxmlformats.org/officeDocument/2006/relationships/tags" Target="../tags/tag112.xml"/><Relationship Id="rId51" Type="http://schemas.openxmlformats.org/officeDocument/2006/relationships/tags" Target="../tags/tag155.xml"/><Relationship Id="rId72" Type="http://schemas.openxmlformats.org/officeDocument/2006/relationships/tags" Target="../tags/tag176.xml"/><Relationship Id="rId80" Type="http://schemas.openxmlformats.org/officeDocument/2006/relationships/tags" Target="../tags/tag184.xml"/><Relationship Id="rId85" Type="http://schemas.openxmlformats.org/officeDocument/2006/relationships/tags" Target="../tags/tag189.xml"/><Relationship Id="rId93" Type="http://schemas.openxmlformats.org/officeDocument/2006/relationships/tags" Target="../tags/tag197.xml"/><Relationship Id="rId98" Type="http://schemas.openxmlformats.org/officeDocument/2006/relationships/tags" Target="../tags/tag202.xml"/><Relationship Id="rId3" Type="http://schemas.openxmlformats.org/officeDocument/2006/relationships/tags" Target="../tags/tag107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5" Type="http://schemas.openxmlformats.org/officeDocument/2006/relationships/tags" Target="../tags/tag129.xml"/><Relationship Id="rId33" Type="http://schemas.openxmlformats.org/officeDocument/2006/relationships/tags" Target="../tags/tag137.xml"/><Relationship Id="rId38" Type="http://schemas.openxmlformats.org/officeDocument/2006/relationships/tags" Target="../tags/tag142.xml"/><Relationship Id="rId46" Type="http://schemas.openxmlformats.org/officeDocument/2006/relationships/tags" Target="../tags/tag150.xml"/><Relationship Id="rId59" Type="http://schemas.openxmlformats.org/officeDocument/2006/relationships/tags" Target="../tags/tag163.xml"/><Relationship Id="rId67" Type="http://schemas.openxmlformats.org/officeDocument/2006/relationships/tags" Target="../tags/tag171.xml"/><Relationship Id="rId103" Type="http://schemas.openxmlformats.org/officeDocument/2006/relationships/tags" Target="../tags/tag207.xml"/><Relationship Id="rId108" Type="http://schemas.openxmlformats.org/officeDocument/2006/relationships/tags" Target="../tags/tag212.xml"/><Relationship Id="rId20" Type="http://schemas.openxmlformats.org/officeDocument/2006/relationships/tags" Target="../tags/tag124.xml"/><Relationship Id="rId41" Type="http://schemas.openxmlformats.org/officeDocument/2006/relationships/tags" Target="../tags/tag145.xml"/><Relationship Id="rId54" Type="http://schemas.openxmlformats.org/officeDocument/2006/relationships/tags" Target="../tags/tag158.xml"/><Relationship Id="rId62" Type="http://schemas.openxmlformats.org/officeDocument/2006/relationships/tags" Target="../tags/tag166.xml"/><Relationship Id="rId70" Type="http://schemas.openxmlformats.org/officeDocument/2006/relationships/tags" Target="../tags/tag174.xml"/><Relationship Id="rId75" Type="http://schemas.openxmlformats.org/officeDocument/2006/relationships/tags" Target="../tags/tag179.xml"/><Relationship Id="rId83" Type="http://schemas.openxmlformats.org/officeDocument/2006/relationships/tags" Target="../tags/tag187.xml"/><Relationship Id="rId88" Type="http://schemas.openxmlformats.org/officeDocument/2006/relationships/tags" Target="../tags/tag192.xml"/><Relationship Id="rId91" Type="http://schemas.openxmlformats.org/officeDocument/2006/relationships/tags" Target="../tags/tag195.xml"/><Relationship Id="rId96" Type="http://schemas.openxmlformats.org/officeDocument/2006/relationships/tags" Target="../tags/tag200.xml"/><Relationship Id="rId111" Type="http://schemas.openxmlformats.org/officeDocument/2006/relationships/tags" Target="../tags/tag215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5" Type="http://schemas.openxmlformats.org/officeDocument/2006/relationships/tags" Target="../tags/tag119.xml"/><Relationship Id="rId23" Type="http://schemas.openxmlformats.org/officeDocument/2006/relationships/tags" Target="../tags/tag127.xml"/><Relationship Id="rId28" Type="http://schemas.openxmlformats.org/officeDocument/2006/relationships/tags" Target="../tags/tag132.xml"/><Relationship Id="rId36" Type="http://schemas.openxmlformats.org/officeDocument/2006/relationships/tags" Target="../tags/tag140.xml"/><Relationship Id="rId49" Type="http://schemas.openxmlformats.org/officeDocument/2006/relationships/tags" Target="../tags/tag153.xml"/><Relationship Id="rId57" Type="http://schemas.openxmlformats.org/officeDocument/2006/relationships/tags" Target="../tags/tag161.xml"/><Relationship Id="rId106" Type="http://schemas.openxmlformats.org/officeDocument/2006/relationships/tags" Target="../tags/tag210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114.xml"/><Relationship Id="rId31" Type="http://schemas.openxmlformats.org/officeDocument/2006/relationships/tags" Target="../tags/tag135.xml"/><Relationship Id="rId44" Type="http://schemas.openxmlformats.org/officeDocument/2006/relationships/tags" Target="../tags/tag148.xml"/><Relationship Id="rId52" Type="http://schemas.openxmlformats.org/officeDocument/2006/relationships/tags" Target="../tags/tag156.xml"/><Relationship Id="rId60" Type="http://schemas.openxmlformats.org/officeDocument/2006/relationships/tags" Target="../tags/tag164.xml"/><Relationship Id="rId65" Type="http://schemas.openxmlformats.org/officeDocument/2006/relationships/tags" Target="../tags/tag169.xml"/><Relationship Id="rId73" Type="http://schemas.openxmlformats.org/officeDocument/2006/relationships/tags" Target="../tags/tag177.xml"/><Relationship Id="rId78" Type="http://schemas.openxmlformats.org/officeDocument/2006/relationships/tags" Target="../tags/tag182.xml"/><Relationship Id="rId81" Type="http://schemas.openxmlformats.org/officeDocument/2006/relationships/tags" Target="../tags/tag185.xml"/><Relationship Id="rId86" Type="http://schemas.openxmlformats.org/officeDocument/2006/relationships/tags" Target="../tags/tag190.xml"/><Relationship Id="rId94" Type="http://schemas.openxmlformats.org/officeDocument/2006/relationships/tags" Target="../tags/tag198.xml"/><Relationship Id="rId99" Type="http://schemas.openxmlformats.org/officeDocument/2006/relationships/tags" Target="../tags/tag203.xml"/><Relationship Id="rId101" Type="http://schemas.openxmlformats.org/officeDocument/2006/relationships/tags" Target="../tags/tag205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3" Type="http://schemas.openxmlformats.org/officeDocument/2006/relationships/tags" Target="../tags/tag117.xml"/><Relationship Id="rId18" Type="http://schemas.openxmlformats.org/officeDocument/2006/relationships/tags" Target="../tags/tag122.xml"/><Relationship Id="rId39" Type="http://schemas.openxmlformats.org/officeDocument/2006/relationships/tags" Target="../tags/tag143.xml"/><Relationship Id="rId109" Type="http://schemas.openxmlformats.org/officeDocument/2006/relationships/tags" Target="../tags/tag213.xml"/><Relationship Id="rId34" Type="http://schemas.openxmlformats.org/officeDocument/2006/relationships/tags" Target="../tags/tag138.xml"/><Relationship Id="rId50" Type="http://schemas.openxmlformats.org/officeDocument/2006/relationships/tags" Target="../tags/tag154.xml"/><Relationship Id="rId55" Type="http://schemas.openxmlformats.org/officeDocument/2006/relationships/tags" Target="../tags/tag159.xml"/><Relationship Id="rId76" Type="http://schemas.openxmlformats.org/officeDocument/2006/relationships/tags" Target="../tags/tag180.xml"/><Relationship Id="rId97" Type="http://schemas.openxmlformats.org/officeDocument/2006/relationships/tags" Target="../tags/tag201.xml"/><Relationship Id="rId104" Type="http://schemas.openxmlformats.org/officeDocument/2006/relationships/tags" Target="../tags/tag208.xml"/><Relationship Id="rId7" Type="http://schemas.openxmlformats.org/officeDocument/2006/relationships/tags" Target="../tags/tag111.xml"/><Relationship Id="rId71" Type="http://schemas.openxmlformats.org/officeDocument/2006/relationships/tags" Target="../tags/tag175.xml"/><Relationship Id="rId92" Type="http://schemas.openxmlformats.org/officeDocument/2006/relationships/tags" Target="../tags/tag196.xml"/><Relationship Id="rId2" Type="http://schemas.openxmlformats.org/officeDocument/2006/relationships/tags" Target="../tags/tag106.xml"/><Relationship Id="rId29" Type="http://schemas.openxmlformats.org/officeDocument/2006/relationships/tags" Target="../tags/tag133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tags" Target="../tags/tag220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notesSlide" Target="../notesSlides/notesSlide7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1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3" Type="http://schemas.openxmlformats.org/officeDocument/2006/relationships/tags" Target="../tags/tag224.xml"/><Relationship Id="rId7" Type="http://schemas.openxmlformats.org/officeDocument/2006/relationships/tags" Target="../tags/tag228.xml"/><Relationship Id="rId12" Type="http://schemas.openxmlformats.org/officeDocument/2006/relationships/notesSlide" Target="../notesSlides/notesSlide76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26.xml"/><Relationship Id="rId10" Type="http://schemas.openxmlformats.org/officeDocument/2006/relationships/tags" Target="../tags/tag231.xml"/><Relationship Id="rId4" Type="http://schemas.openxmlformats.org/officeDocument/2006/relationships/tags" Target="../tags/tag225.xml"/><Relationship Id="rId9" Type="http://schemas.openxmlformats.org/officeDocument/2006/relationships/tags" Target="../tags/tag230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4" Type="http://schemas.openxmlformats.org/officeDocument/2006/relationships/notesSlide" Target="../notesSlides/notesSlide7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4" Type="http://schemas.openxmlformats.org/officeDocument/2006/relationships/notesSlide" Target="../notesSlides/notesSlide7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6" Type="http://schemas.openxmlformats.org/officeDocument/2006/relationships/tags" Target="../tags/tag261.xml"/><Relationship Id="rId21" Type="http://schemas.openxmlformats.org/officeDocument/2006/relationships/tags" Target="../tags/tag256.xml"/><Relationship Id="rId42" Type="http://schemas.openxmlformats.org/officeDocument/2006/relationships/tags" Target="../tags/tag277.xml"/><Relationship Id="rId47" Type="http://schemas.openxmlformats.org/officeDocument/2006/relationships/tags" Target="../tags/tag282.xml"/><Relationship Id="rId63" Type="http://schemas.openxmlformats.org/officeDocument/2006/relationships/tags" Target="../tags/tag298.xml"/><Relationship Id="rId68" Type="http://schemas.openxmlformats.org/officeDocument/2006/relationships/tags" Target="../tags/tag303.xml"/><Relationship Id="rId84" Type="http://schemas.openxmlformats.org/officeDocument/2006/relationships/tags" Target="../tags/tag319.xml"/><Relationship Id="rId89" Type="http://schemas.openxmlformats.org/officeDocument/2006/relationships/tags" Target="../tags/tag324.xml"/><Relationship Id="rId112" Type="http://schemas.openxmlformats.org/officeDocument/2006/relationships/tags" Target="../tags/tag347.xml"/><Relationship Id="rId16" Type="http://schemas.openxmlformats.org/officeDocument/2006/relationships/tags" Target="../tags/tag251.xml"/><Relationship Id="rId107" Type="http://schemas.openxmlformats.org/officeDocument/2006/relationships/tags" Target="../tags/tag342.xml"/><Relationship Id="rId11" Type="http://schemas.openxmlformats.org/officeDocument/2006/relationships/tags" Target="../tags/tag246.xml"/><Relationship Id="rId24" Type="http://schemas.openxmlformats.org/officeDocument/2006/relationships/tags" Target="../tags/tag259.xml"/><Relationship Id="rId32" Type="http://schemas.openxmlformats.org/officeDocument/2006/relationships/tags" Target="../tags/tag267.xml"/><Relationship Id="rId37" Type="http://schemas.openxmlformats.org/officeDocument/2006/relationships/tags" Target="../tags/tag272.xml"/><Relationship Id="rId40" Type="http://schemas.openxmlformats.org/officeDocument/2006/relationships/tags" Target="../tags/tag275.xml"/><Relationship Id="rId45" Type="http://schemas.openxmlformats.org/officeDocument/2006/relationships/tags" Target="../tags/tag280.xml"/><Relationship Id="rId53" Type="http://schemas.openxmlformats.org/officeDocument/2006/relationships/tags" Target="../tags/tag288.xml"/><Relationship Id="rId58" Type="http://schemas.openxmlformats.org/officeDocument/2006/relationships/tags" Target="../tags/tag293.xml"/><Relationship Id="rId66" Type="http://schemas.openxmlformats.org/officeDocument/2006/relationships/tags" Target="../tags/tag301.xml"/><Relationship Id="rId74" Type="http://schemas.openxmlformats.org/officeDocument/2006/relationships/tags" Target="../tags/tag309.xml"/><Relationship Id="rId79" Type="http://schemas.openxmlformats.org/officeDocument/2006/relationships/tags" Target="../tags/tag314.xml"/><Relationship Id="rId87" Type="http://schemas.openxmlformats.org/officeDocument/2006/relationships/tags" Target="../tags/tag322.xml"/><Relationship Id="rId102" Type="http://schemas.openxmlformats.org/officeDocument/2006/relationships/tags" Target="../tags/tag337.xml"/><Relationship Id="rId110" Type="http://schemas.openxmlformats.org/officeDocument/2006/relationships/tags" Target="../tags/tag345.xml"/><Relationship Id="rId115" Type="http://schemas.openxmlformats.org/officeDocument/2006/relationships/notesSlide" Target="../notesSlides/notesSlide79.xml"/><Relationship Id="rId5" Type="http://schemas.openxmlformats.org/officeDocument/2006/relationships/tags" Target="../tags/tag240.xml"/><Relationship Id="rId61" Type="http://schemas.openxmlformats.org/officeDocument/2006/relationships/tags" Target="../tags/tag296.xml"/><Relationship Id="rId82" Type="http://schemas.openxmlformats.org/officeDocument/2006/relationships/tags" Target="../tags/tag317.xml"/><Relationship Id="rId90" Type="http://schemas.openxmlformats.org/officeDocument/2006/relationships/tags" Target="../tags/tag325.xml"/><Relationship Id="rId95" Type="http://schemas.openxmlformats.org/officeDocument/2006/relationships/tags" Target="../tags/tag330.xml"/><Relationship Id="rId19" Type="http://schemas.openxmlformats.org/officeDocument/2006/relationships/tags" Target="../tags/tag254.xml"/><Relationship Id="rId14" Type="http://schemas.openxmlformats.org/officeDocument/2006/relationships/tags" Target="../tags/tag249.xml"/><Relationship Id="rId22" Type="http://schemas.openxmlformats.org/officeDocument/2006/relationships/tags" Target="../tags/tag257.xml"/><Relationship Id="rId27" Type="http://schemas.openxmlformats.org/officeDocument/2006/relationships/tags" Target="../tags/tag262.xml"/><Relationship Id="rId30" Type="http://schemas.openxmlformats.org/officeDocument/2006/relationships/tags" Target="../tags/tag265.xml"/><Relationship Id="rId35" Type="http://schemas.openxmlformats.org/officeDocument/2006/relationships/tags" Target="../tags/tag270.xml"/><Relationship Id="rId43" Type="http://schemas.openxmlformats.org/officeDocument/2006/relationships/tags" Target="../tags/tag278.xml"/><Relationship Id="rId48" Type="http://schemas.openxmlformats.org/officeDocument/2006/relationships/tags" Target="../tags/tag283.xml"/><Relationship Id="rId56" Type="http://schemas.openxmlformats.org/officeDocument/2006/relationships/tags" Target="../tags/tag291.xml"/><Relationship Id="rId64" Type="http://schemas.openxmlformats.org/officeDocument/2006/relationships/tags" Target="../tags/tag299.xml"/><Relationship Id="rId69" Type="http://schemas.openxmlformats.org/officeDocument/2006/relationships/tags" Target="../tags/tag304.xml"/><Relationship Id="rId77" Type="http://schemas.openxmlformats.org/officeDocument/2006/relationships/tags" Target="../tags/tag312.xml"/><Relationship Id="rId100" Type="http://schemas.openxmlformats.org/officeDocument/2006/relationships/tags" Target="../tags/tag335.xml"/><Relationship Id="rId105" Type="http://schemas.openxmlformats.org/officeDocument/2006/relationships/tags" Target="../tags/tag340.xml"/><Relationship Id="rId113" Type="http://schemas.openxmlformats.org/officeDocument/2006/relationships/tags" Target="../tags/tag348.xml"/><Relationship Id="rId8" Type="http://schemas.openxmlformats.org/officeDocument/2006/relationships/tags" Target="../tags/tag243.xml"/><Relationship Id="rId51" Type="http://schemas.openxmlformats.org/officeDocument/2006/relationships/tags" Target="../tags/tag286.xml"/><Relationship Id="rId72" Type="http://schemas.openxmlformats.org/officeDocument/2006/relationships/tags" Target="../tags/tag307.xml"/><Relationship Id="rId80" Type="http://schemas.openxmlformats.org/officeDocument/2006/relationships/tags" Target="../tags/tag315.xml"/><Relationship Id="rId85" Type="http://schemas.openxmlformats.org/officeDocument/2006/relationships/tags" Target="../tags/tag320.xml"/><Relationship Id="rId93" Type="http://schemas.openxmlformats.org/officeDocument/2006/relationships/tags" Target="../tags/tag328.xml"/><Relationship Id="rId98" Type="http://schemas.openxmlformats.org/officeDocument/2006/relationships/tags" Target="../tags/tag333.xml"/><Relationship Id="rId3" Type="http://schemas.openxmlformats.org/officeDocument/2006/relationships/tags" Target="../tags/tag238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5" Type="http://schemas.openxmlformats.org/officeDocument/2006/relationships/tags" Target="../tags/tag260.xml"/><Relationship Id="rId33" Type="http://schemas.openxmlformats.org/officeDocument/2006/relationships/tags" Target="../tags/tag268.xml"/><Relationship Id="rId38" Type="http://schemas.openxmlformats.org/officeDocument/2006/relationships/tags" Target="../tags/tag273.xml"/><Relationship Id="rId46" Type="http://schemas.openxmlformats.org/officeDocument/2006/relationships/tags" Target="../tags/tag281.xml"/><Relationship Id="rId59" Type="http://schemas.openxmlformats.org/officeDocument/2006/relationships/tags" Target="../tags/tag294.xml"/><Relationship Id="rId67" Type="http://schemas.openxmlformats.org/officeDocument/2006/relationships/tags" Target="../tags/tag302.xml"/><Relationship Id="rId103" Type="http://schemas.openxmlformats.org/officeDocument/2006/relationships/tags" Target="../tags/tag338.xml"/><Relationship Id="rId108" Type="http://schemas.openxmlformats.org/officeDocument/2006/relationships/tags" Target="../tags/tag343.xml"/><Relationship Id="rId20" Type="http://schemas.openxmlformats.org/officeDocument/2006/relationships/tags" Target="../tags/tag255.xml"/><Relationship Id="rId41" Type="http://schemas.openxmlformats.org/officeDocument/2006/relationships/tags" Target="../tags/tag276.xml"/><Relationship Id="rId54" Type="http://schemas.openxmlformats.org/officeDocument/2006/relationships/tags" Target="../tags/tag289.xml"/><Relationship Id="rId62" Type="http://schemas.openxmlformats.org/officeDocument/2006/relationships/tags" Target="../tags/tag297.xml"/><Relationship Id="rId70" Type="http://schemas.openxmlformats.org/officeDocument/2006/relationships/tags" Target="../tags/tag305.xml"/><Relationship Id="rId75" Type="http://schemas.openxmlformats.org/officeDocument/2006/relationships/tags" Target="../tags/tag310.xml"/><Relationship Id="rId83" Type="http://schemas.openxmlformats.org/officeDocument/2006/relationships/tags" Target="../tags/tag318.xml"/><Relationship Id="rId88" Type="http://schemas.openxmlformats.org/officeDocument/2006/relationships/tags" Target="../tags/tag323.xml"/><Relationship Id="rId91" Type="http://schemas.openxmlformats.org/officeDocument/2006/relationships/tags" Target="../tags/tag326.xml"/><Relationship Id="rId96" Type="http://schemas.openxmlformats.org/officeDocument/2006/relationships/tags" Target="../tags/tag331.xml"/><Relationship Id="rId111" Type="http://schemas.openxmlformats.org/officeDocument/2006/relationships/tags" Target="../tags/tag346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5" Type="http://schemas.openxmlformats.org/officeDocument/2006/relationships/tags" Target="../tags/tag250.xml"/><Relationship Id="rId23" Type="http://schemas.openxmlformats.org/officeDocument/2006/relationships/tags" Target="../tags/tag258.xml"/><Relationship Id="rId28" Type="http://schemas.openxmlformats.org/officeDocument/2006/relationships/tags" Target="../tags/tag263.xml"/><Relationship Id="rId36" Type="http://schemas.openxmlformats.org/officeDocument/2006/relationships/tags" Target="../tags/tag271.xml"/><Relationship Id="rId49" Type="http://schemas.openxmlformats.org/officeDocument/2006/relationships/tags" Target="../tags/tag284.xml"/><Relationship Id="rId57" Type="http://schemas.openxmlformats.org/officeDocument/2006/relationships/tags" Target="../tags/tag292.xml"/><Relationship Id="rId106" Type="http://schemas.openxmlformats.org/officeDocument/2006/relationships/tags" Target="../tags/tag341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245.xml"/><Relationship Id="rId31" Type="http://schemas.openxmlformats.org/officeDocument/2006/relationships/tags" Target="../tags/tag266.xml"/><Relationship Id="rId44" Type="http://schemas.openxmlformats.org/officeDocument/2006/relationships/tags" Target="../tags/tag279.xml"/><Relationship Id="rId52" Type="http://schemas.openxmlformats.org/officeDocument/2006/relationships/tags" Target="../tags/tag287.xml"/><Relationship Id="rId60" Type="http://schemas.openxmlformats.org/officeDocument/2006/relationships/tags" Target="../tags/tag295.xml"/><Relationship Id="rId65" Type="http://schemas.openxmlformats.org/officeDocument/2006/relationships/tags" Target="../tags/tag300.xml"/><Relationship Id="rId73" Type="http://schemas.openxmlformats.org/officeDocument/2006/relationships/tags" Target="../tags/tag308.xml"/><Relationship Id="rId78" Type="http://schemas.openxmlformats.org/officeDocument/2006/relationships/tags" Target="../tags/tag313.xml"/><Relationship Id="rId81" Type="http://schemas.openxmlformats.org/officeDocument/2006/relationships/tags" Target="../tags/tag316.xml"/><Relationship Id="rId86" Type="http://schemas.openxmlformats.org/officeDocument/2006/relationships/tags" Target="../tags/tag321.xml"/><Relationship Id="rId94" Type="http://schemas.openxmlformats.org/officeDocument/2006/relationships/tags" Target="../tags/tag329.xml"/><Relationship Id="rId99" Type="http://schemas.openxmlformats.org/officeDocument/2006/relationships/tags" Target="../tags/tag334.xml"/><Relationship Id="rId101" Type="http://schemas.openxmlformats.org/officeDocument/2006/relationships/tags" Target="../tags/tag336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39" Type="http://schemas.openxmlformats.org/officeDocument/2006/relationships/tags" Target="../tags/tag274.xml"/><Relationship Id="rId109" Type="http://schemas.openxmlformats.org/officeDocument/2006/relationships/tags" Target="../tags/tag344.xml"/><Relationship Id="rId34" Type="http://schemas.openxmlformats.org/officeDocument/2006/relationships/tags" Target="../tags/tag269.xml"/><Relationship Id="rId50" Type="http://schemas.openxmlformats.org/officeDocument/2006/relationships/tags" Target="../tags/tag285.xml"/><Relationship Id="rId55" Type="http://schemas.openxmlformats.org/officeDocument/2006/relationships/tags" Target="../tags/tag290.xml"/><Relationship Id="rId76" Type="http://schemas.openxmlformats.org/officeDocument/2006/relationships/tags" Target="../tags/tag311.xml"/><Relationship Id="rId97" Type="http://schemas.openxmlformats.org/officeDocument/2006/relationships/tags" Target="../tags/tag332.xml"/><Relationship Id="rId104" Type="http://schemas.openxmlformats.org/officeDocument/2006/relationships/tags" Target="../tags/tag339.xml"/><Relationship Id="rId7" Type="http://schemas.openxmlformats.org/officeDocument/2006/relationships/tags" Target="../tags/tag242.xml"/><Relationship Id="rId71" Type="http://schemas.openxmlformats.org/officeDocument/2006/relationships/tags" Target="../tags/tag306.xml"/><Relationship Id="rId92" Type="http://schemas.openxmlformats.org/officeDocument/2006/relationships/tags" Target="../tags/tag327.xml"/><Relationship Id="rId2" Type="http://schemas.openxmlformats.org/officeDocument/2006/relationships/tags" Target="../tags/tag237.xml"/><Relationship Id="rId29" Type="http://schemas.openxmlformats.org/officeDocument/2006/relationships/tags" Target="../tags/tag264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0.xml"/><Relationship Id="rId1" Type="http://schemas.openxmlformats.org/officeDocument/2006/relationships/tags" Target="../tags/tag349.xml"/><Relationship Id="rId4" Type="http://schemas.openxmlformats.org/officeDocument/2006/relationships/notesSlide" Target="../notesSlides/notesSlide80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2.xml"/><Relationship Id="rId1" Type="http://schemas.openxmlformats.org/officeDocument/2006/relationships/tags" Target="../tags/tag351.xml"/><Relationship Id="rId4" Type="http://schemas.openxmlformats.org/officeDocument/2006/relationships/notesSlide" Target="../notesSlides/notesSlide8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4.xml"/><Relationship Id="rId1" Type="http://schemas.openxmlformats.org/officeDocument/2006/relationships/tags" Target="../tags/tag353.xml"/><Relationship Id="rId4" Type="http://schemas.openxmlformats.org/officeDocument/2006/relationships/notesSlide" Target="../notesSlides/notesSlide8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tags" Target="../tags/tag357.xml"/><Relationship Id="rId2" Type="http://schemas.openxmlformats.org/officeDocument/2006/relationships/tags" Target="../tags/tag356.xml"/><Relationship Id="rId1" Type="http://schemas.openxmlformats.org/officeDocument/2006/relationships/tags" Target="../tags/tag355.xml"/><Relationship Id="rId5" Type="http://schemas.openxmlformats.org/officeDocument/2006/relationships/notesSlide" Target="../notesSlides/notesSlide83.xml"/><Relationship Id="rId4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tags" Target="../tags/tag365.xml"/><Relationship Id="rId13" Type="http://schemas.openxmlformats.org/officeDocument/2006/relationships/tags" Target="../tags/tag370.xml"/><Relationship Id="rId18" Type="http://schemas.openxmlformats.org/officeDocument/2006/relationships/notesSlide" Target="../notesSlides/notesSlide84.xml"/><Relationship Id="rId3" Type="http://schemas.openxmlformats.org/officeDocument/2006/relationships/tags" Target="../tags/tag360.xml"/><Relationship Id="rId7" Type="http://schemas.openxmlformats.org/officeDocument/2006/relationships/tags" Target="../tags/tag364.xml"/><Relationship Id="rId12" Type="http://schemas.openxmlformats.org/officeDocument/2006/relationships/tags" Target="../tags/tag36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59.xml"/><Relationship Id="rId16" Type="http://schemas.openxmlformats.org/officeDocument/2006/relationships/tags" Target="../tags/tag373.xml"/><Relationship Id="rId1" Type="http://schemas.openxmlformats.org/officeDocument/2006/relationships/tags" Target="../tags/tag358.xml"/><Relationship Id="rId6" Type="http://schemas.openxmlformats.org/officeDocument/2006/relationships/tags" Target="../tags/tag363.xml"/><Relationship Id="rId11" Type="http://schemas.openxmlformats.org/officeDocument/2006/relationships/tags" Target="../tags/tag368.xml"/><Relationship Id="rId5" Type="http://schemas.openxmlformats.org/officeDocument/2006/relationships/tags" Target="../tags/tag362.xml"/><Relationship Id="rId15" Type="http://schemas.openxmlformats.org/officeDocument/2006/relationships/tags" Target="../tags/tag372.xml"/><Relationship Id="rId10" Type="http://schemas.openxmlformats.org/officeDocument/2006/relationships/tags" Target="../tags/tag367.xml"/><Relationship Id="rId4" Type="http://schemas.openxmlformats.org/officeDocument/2006/relationships/tags" Target="../tags/tag361.xml"/><Relationship Id="rId9" Type="http://schemas.openxmlformats.org/officeDocument/2006/relationships/tags" Target="../tags/tag366.xml"/><Relationship Id="rId14" Type="http://schemas.openxmlformats.org/officeDocument/2006/relationships/tags" Target="../tags/tag37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tags" Target="../tags/tag376.xml"/><Relationship Id="rId2" Type="http://schemas.openxmlformats.org/officeDocument/2006/relationships/tags" Target="../tags/tag375.xml"/><Relationship Id="rId1" Type="http://schemas.openxmlformats.org/officeDocument/2006/relationships/tags" Target="../tags/tag374.xml"/><Relationship Id="rId5" Type="http://schemas.openxmlformats.org/officeDocument/2006/relationships/notesSlide" Target="../notesSlides/notesSlide85.xml"/><Relationship Id="rId4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tags" Target="../tags/tag384.xml"/><Relationship Id="rId13" Type="http://schemas.openxmlformats.org/officeDocument/2006/relationships/tags" Target="../tags/tag389.xml"/><Relationship Id="rId3" Type="http://schemas.openxmlformats.org/officeDocument/2006/relationships/tags" Target="../tags/tag379.xml"/><Relationship Id="rId7" Type="http://schemas.openxmlformats.org/officeDocument/2006/relationships/tags" Target="../tags/tag383.xml"/><Relationship Id="rId12" Type="http://schemas.openxmlformats.org/officeDocument/2006/relationships/tags" Target="../tags/tag388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1" Type="http://schemas.openxmlformats.org/officeDocument/2006/relationships/tags" Target="../tags/tag387.xml"/><Relationship Id="rId5" Type="http://schemas.openxmlformats.org/officeDocument/2006/relationships/tags" Target="../tags/tag381.xml"/><Relationship Id="rId15" Type="http://schemas.openxmlformats.org/officeDocument/2006/relationships/notesSlide" Target="../notesSlides/notesSlide86.xml"/><Relationship Id="rId10" Type="http://schemas.openxmlformats.org/officeDocument/2006/relationships/tags" Target="../tags/tag386.xml"/><Relationship Id="rId4" Type="http://schemas.openxmlformats.org/officeDocument/2006/relationships/tags" Target="../tags/tag380.xml"/><Relationship Id="rId9" Type="http://schemas.openxmlformats.org/officeDocument/2006/relationships/tags" Target="../tags/tag385.xml"/><Relationship Id="rId14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tags" Target="../tags/tag397.xml"/><Relationship Id="rId3" Type="http://schemas.openxmlformats.org/officeDocument/2006/relationships/tags" Target="../tags/tag392.xml"/><Relationship Id="rId7" Type="http://schemas.openxmlformats.org/officeDocument/2006/relationships/tags" Target="../tags/tag396.xml"/><Relationship Id="rId2" Type="http://schemas.openxmlformats.org/officeDocument/2006/relationships/tags" Target="../tags/tag391.xml"/><Relationship Id="rId1" Type="http://schemas.openxmlformats.org/officeDocument/2006/relationships/tags" Target="../tags/tag390.xml"/><Relationship Id="rId6" Type="http://schemas.openxmlformats.org/officeDocument/2006/relationships/tags" Target="../tags/tag395.xml"/><Relationship Id="rId5" Type="http://schemas.openxmlformats.org/officeDocument/2006/relationships/tags" Target="../tags/tag394.xml"/><Relationship Id="rId10" Type="http://schemas.openxmlformats.org/officeDocument/2006/relationships/notesSlide" Target="../notesSlides/notesSlide87.xml"/><Relationship Id="rId4" Type="http://schemas.openxmlformats.org/officeDocument/2006/relationships/tags" Target="../tags/tag393.xml"/><Relationship Id="rId9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tags" Target="../tags/tag400.xml"/><Relationship Id="rId2" Type="http://schemas.openxmlformats.org/officeDocument/2006/relationships/tags" Target="../tags/tag399.xml"/><Relationship Id="rId1" Type="http://schemas.openxmlformats.org/officeDocument/2006/relationships/tags" Target="../tags/tag398.xml"/><Relationship Id="rId5" Type="http://schemas.openxmlformats.org/officeDocument/2006/relationships/notesSlide" Target="../notesSlides/notesSlide8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2.xml"/><Relationship Id="rId1" Type="http://schemas.openxmlformats.org/officeDocument/2006/relationships/tags" Target="../tags/tag401.xml"/><Relationship Id="rId4" Type="http://schemas.openxmlformats.org/officeDocument/2006/relationships/notesSlide" Target="../notesSlides/notesSlide89.xml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tags" Target="../tags/tag410.xml"/><Relationship Id="rId13" Type="http://schemas.openxmlformats.org/officeDocument/2006/relationships/tags" Target="../tags/tag415.xml"/><Relationship Id="rId18" Type="http://schemas.openxmlformats.org/officeDocument/2006/relationships/notesSlide" Target="../notesSlides/notesSlide90.xml"/><Relationship Id="rId3" Type="http://schemas.openxmlformats.org/officeDocument/2006/relationships/tags" Target="../tags/tag405.xml"/><Relationship Id="rId7" Type="http://schemas.openxmlformats.org/officeDocument/2006/relationships/tags" Target="../tags/tag409.xml"/><Relationship Id="rId12" Type="http://schemas.openxmlformats.org/officeDocument/2006/relationships/tags" Target="../tags/tag414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04.xml"/><Relationship Id="rId16" Type="http://schemas.openxmlformats.org/officeDocument/2006/relationships/tags" Target="../tags/tag418.xml"/><Relationship Id="rId1" Type="http://schemas.openxmlformats.org/officeDocument/2006/relationships/tags" Target="../tags/tag403.xml"/><Relationship Id="rId6" Type="http://schemas.openxmlformats.org/officeDocument/2006/relationships/tags" Target="../tags/tag408.xml"/><Relationship Id="rId11" Type="http://schemas.openxmlformats.org/officeDocument/2006/relationships/tags" Target="../tags/tag413.xml"/><Relationship Id="rId5" Type="http://schemas.openxmlformats.org/officeDocument/2006/relationships/tags" Target="../tags/tag407.xml"/><Relationship Id="rId15" Type="http://schemas.openxmlformats.org/officeDocument/2006/relationships/tags" Target="../tags/tag417.xml"/><Relationship Id="rId10" Type="http://schemas.openxmlformats.org/officeDocument/2006/relationships/tags" Target="../tags/tag412.xml"/><Relationship Id="rId4" Type="http://schemas.openxmlformats.org/officeDocument/2006/relationships/tags" Target="../tags/tag406.xml"/><Relationship Id="rId9" Type="http://schemas.openxmlformats.org/officeDocument/2006/relationships/tags" Target="../tags/tag411.xml"/><Relationship Id="rId14" Type="http://schemas.openxmlformats.org/officeDocument/2006/relationships/tags" Target="../tags/tag41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8.xml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tags" Target="../tags/tag426.xml"/><Relationship Id="rId13" Type="http://schemas.openxmlformats.org/officeDocument/2006/relationships/tags" Target="../tags/tag431.xml"/><Relationship Id="rId18" Type="http://schemas.openxmlformats.org/officeDocument/2006/relationships/notesSlide" Target="../notesSlides/notesSlide92.xml"/><Relationship Id="rId3" Type="http://schemas.openxmlformats.org/officeDocument/2006/relationships/tags" Target="../tags/tag421.xml"/><Relationship Id="rId7" Type="http://schemas.openxmlformats.org/officeDocument/2006/relationships/tags" Target="../tags/tag425.xml"/><Relationship Id="rId12" Type="http://schemas.openxmlformats.org/officeDocument/2006/relationships/tags" Target="../tags/tag43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20.xml"/><Relationship Id="rId16" Type="http://schemas.openxmlformats.org/officeDocument/2006/relationships/tags" Target="../tags/tag434.xml"/><Relationship Id="rId1" Type="http://schemas.openxmlformats.org/officeDocument/2006/relationships/tags" Target="../tags/tag419.xml"/><Relationship Id="rId6" Type="http://schemas.openxmlformats.org/officeDocument/2006/relationships/tags" Target="../tags/tag424.xml"/><Relationship Id="rId11" Type="http://schemas.openxmlformats.org/officeDocument/2006/relationships/tags" Target="../tags/tag429.xml"/><Relationship Id="rId5" Type="http://schemas.openxmlformats.org/officeDocument/2006/relationships/tags" Target="../tags/tag423.xml"/><Relationship Id="rId15" Type="http://schemas.openxmlformats.org/officeDocument/2006/relationships/tags" Target="../tags/tag433.xml"/><Relationship Id="rId10" Type="http://schemas.openxmlformats.org/officeDocument/2006/relationships/tags" Target="../tags/tag428.xml"/><Relationship Id="rId4" Type="http://schemas.openxmlformats.org/officeDocument/2006/relationships/tags" Target="../tags/tag422.xml"/><Relationship Id="rId9" Type="http://schemas.openxmlformats.org/officeDocument/2006/relationships/tags" Target="../tags/tag427.xml"/><Relationship Id="rId14" Type="http://schemas.openxmlformats.org/officeDocument/2006/relationships/tags" Target="../tags/tag432.xml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tags" Target="../tags/tag442.xml"/><Relationship Id="rId13" Type="http://schemas.openxmlformats.org/officeDocument/2006/relationships/tags" Target="../tags/tag447.xml"/><Relationship Id="rId18" Type="http://schemas.openxmlformats.org/officeDocument/2006/relationships/tags" Target="../tags/tag452.xml"/><Relationship Id="rId3" Type="http://schemas.openxmlformats.org/officeDocument/2006/relationships/tags" Target="../tags/tag437.xml"/><Relationship Id="rId7" Type="http://schemas.openxmlformats.org/officeDocument/2006/relationships/tags" Target="../tags/tag441.xml"/><Relationship Id="rId12" Type="http://schemas.openxmlformats.org/officeDocument/2006/relationships/tags" Target="../tags/tag446.xml"/><Relationship Id="rId17" Type="http://schemas.openxmlformats.org/officeDocument/2006/relationships/tags" Target="../tags/tag451.xml"/><Relationship Id="rId2" Type="http://schemas.openxmlformats.org/officeDocument/2006/relationships/tags" Target="../tags/tag436.xml"/><Relationship Id="rId16" Type="http://schemas.openxmlformats.org/officeDocument/2006/relationships/tags" Target="../tags/tag450.xml"/><Relationship Id="rId20" Type="http://schemas.openxmlformats.org/officeDocument/2006/relationships/notesSlide" Target="../notesSlides/notesSlide93.xml"/><Relationship Id="rId1" Type="http://schemas.openxmlformats.org/officeDocument/2006/relationships/tags" Target="../tags/tag435.xml"/><Relationship Id="rId6" Type="http://schemas.openxmlformats.org/officeDocument/2006/relationships/tags" Target="../tags/tag440.xml"/><Relationship Id="rId11" Type="http://schemas.openxmlformats.org/officeDocument/2006/relationships/tags" Target="../tags/tag445.xml"/><Relationship Id="rId5" Type="http://schemas.openxmlformats.org/officeDocument/2006/relationships/tags" Target="../tags/tag439.xml"/><Relationship Id="rId15" Type="http://schemas.openxmlformats.org/officeDocument/2006/relationships/tags" Target="../tags/tag449.xml"/><Relationship Id="rId10" Type="http://schemas.openxmlformats.org/officeDocument/2006/relationships/tags" Target="../tags/tag4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38.xml"/><Relationship Id="rId9" Type="http://schemas.openxmlformats.org/officeDocument/2006/relationships/tags" Target="../tags/tag443.xml"/><Relationship Id="rId14" Type="http://schemas.openxmlformats.org/officeDocument/2006/relationships/tags" Target="../tags/tag448.xml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tags" Target="../tags/tag460.xml"/><Relationship Id="rId3" Type="http://schemas.openxmlformats.org/officeDocument/2006/relationships/tags" Target="../tags/tag455.xml"/><Relationship Id="rId7" Type="http://schemas.openxmlformats.org/officeDocument/2006/relationships/tags" Target="../tags/tag459.xml"/><Relationship Id="rId2" Type="http://schemas.openxmlformats.org/officeDocument/2006/relationships/tags" Target="../tags/tag454.xml"/><Relationship Id="rId1" Type="http://schemas.openxmlformats.org/officeDocument/2006/relationships/tags" Target="../tags/tag453.xml"/><Relationship Id="rId6" Type="http://schemas.openxmlformats.org/officeDocument/2006/relationships/tags" Target="../tags/tag458.xml"/><Relationship Id="rId5" Type="http://schemas.openxmlformats.org/officeDocument/2006/relationships/tags" Target="../tags/tag457.xml"/><Relationship Id="rId10" Type="http://schemas.openxmlformats.org/officeDocument/2006/relationships/notesSlide" Target="../notesSlides/notesSlide94.xml"/><Relationship Id="rId4" Type="http://schemas.openxmlformats.org/officeDocument/2006/relationships/tags" Target="../tags/tag456.xml"/><Relationship Id="rId9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tags" Target="../tags/tag463.xml"/><Relationship Id="rId2" Type="http://schemas.openxmlformats.org/officeDocument/2006/relationships/tags" Target="../tags/tag462.xml"/><Relationship Id="rId1" Type="http://schemas.openxmlformats.org/officeDocument/2006/relationships/tags" Target="../tags/tag461.xml"/><Relationship Id="rId5" Type="http://schemas.openxmlformats.org/officeDocument/2006/relationships/notesSlide" Target="../notesSlides/notesSlide96.xml"/><Relationship Id="rId4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tags" Target="../tags/tag471.xml"/><Relationship Id="rId3" Type="http://schemas.openxmlformats.org/officeDocument/2006/relationships/tags" Target="../tags/tag466.xml"/><Relationship Id="rId7" Type="http://schemas.openxmlformats.org/officeDocument/2006/relationships/tags" Target="../tags/tag470.xml"/><Relationship Id="rId2" Type="http://schemas.openxmlformats.org/officeDocument/2006/relationships/tags" Target="../tags/tag465.xml"/><Relationship Id="rId1" Type="http://schemas.openxmlformats.org/officeDocument/2006/relationships/tags" Target="../tags/tag464.xml"/><Relationship Id="rId6" Type="http://schemas.openxmlformats.org/officeDocument/2006/relationships/tags" Target="../tags/tag469.xml"/><Relationship Id="rId5" Type="http://schemas.openxmlformats.org/officeDocument/2006/relationships/tags" Target="../tags/tag468.xml"/><Relationship Id="rId10" Type="http://schemas.openxmlformats.org/officeDocument/2006/relationships/notesSlide" Target="../notesSlides/notesSlide97.xml"/><Relationship Id="rId4" Type="http://schemas.openxmlformats.org/officeDocument/2006/relationships/tags" Target="../tags/tag467.xml"/><Relationship Id="rId9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tags" Target="../tags/tag474.xml"/><Relationship Id="rId2" Type="http://schemas.openxmlformats.org/officeDocument/2006/relationships/tags" Target="../tags/tag473.xml"/><Relationship Id="rId1" Type="http://schemas.openxmlformats.org/officeDocument/2006/relationships/tags" Target="../tags/tag472.xml"/><Relationship Id="rId5" Type="http://schemas.openxmlformats.org/officeDocument/2006/relationships/notesSlide" Target="../notesSlides/notesSlide9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dirty="0" smtClean="0">
                <a:latin typeface="Comic Sans MS" pitchFamily="66" charset="0"/>
              </a:rPr>
              <a:t>Prof. Dr. Bertrand Meyer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</a:pPr>
            <a:endParaRPr lang="de-CH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dirty="0" smtClean="0">
                <a:solidFill>
                  <a:srgbClr val="3E609E"/>
                </a:solidFill>
                <a:latin typeface="Verdana" pitchFamily="34" charset="0"/>
              </a:rPr>
              <a:t>Lektion 11: Einführung in die Konzepte der Vererbung und </a:t>
            </a:r>
            <a:r>
              <a:rPr lang="de-CH" dirty="0" err="1" smtClean="0">
                <a:solidFill>
                  <a:srgbClr val="3E609E"/>
                </a:solidFill>
                <a:latin typeface="Verdana" pitchFamily="34" charset="0"/>
              </a:rPr>
              <a:t>Generizität</a:t>
            </a:r>
            <a:endParaRPr lang="de-CH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Gebrauch generischer Ableitungen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i="1" dirty="0" err="1" smtClean="0">
                <a:solidFill>
                  <a:srgbClr val="3333FF"/>
                </a:solidFill>
              </a:rPr>
              <a:t>staedte</a:t>
            </a:r>
            <a:r>
              <a:rPr lang="de-CH" i="1" dirty="0" smtClean="0">
                <a:solidFill>
                  <a:srgbClr val="3333FF"/>
                </a:solidFill>
              </a:rPr>
              <a:t> : LIST </a:t>
            </a:r>
            <a:r>
              <a:rPr lang="de-CH" dirty="0" smtClean="0">
                <a:solidFill>
                  <a:srgbClr val="3333FF"/>
                </a:solidFill>
              </a:rPr>
              <a:t>[</a:t>
            </a:r>
            <a:r>
              <a:rPr lang="de-CH" i="1" dirty="0" smtClean="0">
                <a:solidFill>
                  <a:srgbClr val="3333FF"/>
                </a:solidFill>
              </a:rPr>
              <a:t>STADT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CH" i="1" dirty="0" err="1" smtClean="0">
                <a:solidFill>
                  <a:srgbClr val="006400"/>
                </a:solidFill>
              </a:rPr>
              <a:t>leute</a:t>
            </a:r>
            <a:r>
              <a:rPr lang="de-CH" sz="1800" i="1" dirty="0" smtClean="0">
                <a:solidFill>
                  <a:srgbClr val="006400"/>
                </a:solidFill>
              </a:rPr>
              <a:t> </a:t>
            </a:r>
            <a:r>
              <a:rPr lang="de-CH" dirty="0" smtClean="0">
                <a:solidFill>
                  <a:srgbClr val="006400"/>
                </a:solidFill>
              </a:rPr>
              <a:t>: </a:t>
            </a:r>
            <a:r>
              <a:rPr lang="de-CH" i="1" dirty="0" smtClean="0">
                <a:solidFill>
                  <a:srgbClr val="006400"/>
                </a:solidFill>
              </a:rPr>
              <a:t>LIST</a:t>
            </a:r>
            <a:r>
              <a:rPr lang="de-CH" dirty="0" smtClean="0">
                <a:solidFill>
                  <a:srgbClr val="006400"/>
                </a:solidFill>
              </a:rPr>
              <a:t> [</a:t>
            </a:r>
            <a:r>
              <a:rPr lang="de-CH" i="1" dirty="0" smtClean="0">
                <a:solidFill>
                  <a:srgbClr val="006400"/>
                </a:solidFill>
              </a:rPr>
              <a:t>PERSON</a:t>
            </a:r>
            <a:r>
              <a:rPr lang="de-CH" dirty="0" smtClean="0">
                <a:solidFill>
                  <a:srgbClr val="006400"/>
                </a:solidFill>
              </a:rPr>
              <a:t>]</a:t>
            </a:r>
            <a:r>
              <a:rPr lang="de-CH" dirty="0" smtClean="0"/>
              <a:t>	</a:t>
            </a:r>
          </a:p>
          <a:p>
            <a:pPr eaLnBrk="1" hangingPunct="1"/>
            <a:r>
              <a:rPr lang="de-CH" i="1" dirty="0" smtClean="0">
                <a:solidFill>
                  <a:srgbClr val="3333FF"/>
                </a:solidFill>
              </a:rPr>
              <a:t>c </a:t>
            </a:r>
            <a:r>
              <a:rPr lang="de-CH" dirty="0" smtClean="0">
                <a:solidFill>
                  <a:srgbClr val="3333FF"/>
                </a:solidFill>
              </a:rPr>
              <a:t>:</a:t>
            </a:r>
            <a:r>
              <a:rPr lang="de-CH" i="1" dirty="0" smtClean="0">
                <a:solidFill>
                  <a:srgbClr val="3333FF"/>
                </a:solidFill>
              </a:rPr>
              <a:t> STADT</a:t>
            </a:r>
          </a:p>
          <a:p>
            <a:pPr eaLnBrk="1" hangingPunct="1"/>
            <a:r>
              <a:rPr lang="de-CH" i="1" dirty="0" smtClean="0">
                <a:solidFill>
                  <a:srgbClr val="006400"/>
                </a:solidFill>
              </a:rPr>
              <a:t>p</a:t>
            </a:r>
            <a:r>
              <a:rPr lang="de-CH" sz="1800" i="1" dirty="0" smtClean="0">
                <a:solidFill>
                  <a:srgbClr val="006400"/>
                </a:solidFill>
              </a:rPr>
              <a:t> </a:t>
            </a:r>
            <a:r>
              <a:rPr lang="de-CH" dirty="0" smtClean="0">
                <a:solidFill>
                  <a:srgbClr val="006400"/>
                </a:solidFill>
              </a:rPr>
              <a:t>: </a:t>
            </a:r>
            <a:r>
              <a:rPr lang="de-CH" i="1" dirty="0" smtClean="0">
                <a:solidFill>
                  <a:srgbClr val="006400"/>
                </a:solidFill>
              </a:rPr>
              <a:t>PERSON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...</a:t>
            </a:r>
            <a:br>
              <a:rPr lang="de-CH" dirty="0" smtClean="0"/>
            </a:br>
            <a:endParaRPr lang="de-CH" dirty="0" smtClean="0"/>
          </a:p>
          <a:p>
            <a:pPr eaLnBrk="1" hangingPunct="1">
              <a:lnSpc>
                <a:spcPct val="60000"/>
              </a:lnSpc>
            </a:pPr>
            <a:r>
              <a:rPr lang="de-CH" sz="2600" i="1" dirty="0" err="1" smtClean="0">
                <a:solidFill>
                  <a:srgbClr val="3333FF"/>
                </a:solidFill>
              </a:rPr>
              <a:t>staedte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sz="2600" i="1" dirty="0" err="1" smtClean="0">
                <a:solidFill>
                  <a:srgbClr val="3333FF"/>
                </a:solidFill>
              </a:rPr>
              <a:t>extend</a:t>
            </a:r>
            <a:r>
              <a:rPr lang="de-CH" sz="2600" i="1" dirty="0" smtClean="0">
                <a:solidFill>
                  <a:srgbClr val="3333FF"/>
                </a:solidFill>
              </a:rPr>
              <a:t> </a:t>
            </a:r>
            <a:r>
              <a:rPr lang="de-CH" sz="2600" dirty="0" smtClean="0">
                <a:solidFill>
                  <a:srgbClr val="3333FF"/>
                </a:solidFill>
              </a:rPr>
              <a:t> (</a:t>
            </a:r>
            <a:r>
              <a:rPr lang="de-CH" sz="2600" i="1" dirty="0" smtClean="0">
                <a:solidFill>
                  <a:srgbClr val="3333FF"/>
                </a:solidFill>
              </a:rPr>
              <a:t>c</a:t>
            </a:r>
            <a:r>
              <a:rPr lang="de-CH" sz="260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60000"/>
              </a:lnSpc>
            </a:pPr>
            <a:r>
              <a:rPr lang="de-CH" sz="2600" i="1" dirty="0" err="1" smtClean="0">
                <a:solidFill>
                  <a:srgbClr val="006400"/>
                </a:solidFill>
              </a:rPr>
              <a:t>leute</a:t>
            </a:r>
            <a:r>
              <a:rPr lang="de-CH" sz="3600" dirty="0" err="1" smtClean="0">
                <a:solidFill>
                  <a:srgbClr val="006400"/>
                </a:solidFill>
              </a:rPr>
              <a:t>.</a:t>
            </a:r>
            <a:r>
              <a:rPr lang="de-CH" sz="2600" i="1" dirty="0" err="1" smtClean="0">
                <a:solidFill>
                  <a:srgbClr val="006400"/>
                </a:solidFill>
              </a:rPr>
              <a:t>extend</a:t>
            </a:r>
            <a:r>
              <a:rPr lang="de-CH" sz="2600" dirty="0" smtClean="0">
                <a:solidFill>
                  <a:srgbClr val="006400"/>
                </a:solidFill>
              </a:rPr>
              <a:t>  (</a:t>
            </a:r>
            <a:r>
              <a:rPr lang="de-CH" sz="2600" i="1" dirty="0" smtClean="0">
                <a:solidFill>
                  <a:srgbClr val="006400"/>
                </a:solidFill>
              </a:rPr>
              <a:t>p</a:t>
            </a:r>
            <a:r>
              <a:rPr lang="de-CH" sz="2600" dirty="0" smtClean="0">
                <a:solidFill>
                  <a:srgbClr val="006400"/>
                </a:solidFill>
              </a:rPr>
              <a:t>)</a:t>
            </a:r>
          </a:p>
          <a:p>
            <a:pPr eaLnBrk="1" hangingPunct="1"/>
            <a:endParaRPr lang="de-CH" dirty="0" smtClean="0">
              <a:solidFill>
                <a:srgbClr val="990000"/>
              </a:solidFill>
            </a:endParaRPr>
          </a:p>
          <a:p>
            <a:pPr eaLnBrk="1" hangingPunct="1"/>
            <a:r>
              <a:rPr lang="de-CH" i="1" dirty="0" smtClean="0">
                <a:solidFill>
                  <a:srgbClr val="3333FF"/>
                </a:solidFill>
              </a:rPr>
              <a:t>c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staedte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last</a:t>
            </a:r>
            <a:endParaRPr lang="de-CH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i="1" dirty="0" err="1" smtClean="0">
                <a:solidFill>
                  <a:srgbClr val="3333FF"/>
                </a:solidFill>
              </a:rPr>
              <a:t>c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stadt_operation</a:t>
            </a:r>
            <a:endParaRPr lang="de-CH" dirty="0" smtClean="0">
              <a:solidFill>
                <a:srgbClr val="3333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34269" y="2406798"/>
            <a:ext cx="4712019" cy="299656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787400" dist="50800" dir="5400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de-CH" b="1" dirty="0" smtClean="0">
                <a:latin typeface="+mn-lt"/>
              </a:rPr>
              <a:t>STATISCHE TYPISIERUNG</a:t>
            </a:r>
          </a:p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de-CH" dirty="0" smtClean="0">
                <a:latin typeface="+mn-lt"/>
              </a:rPr>
              <a:t>Folgendes wird der Compiler zurückweisen: </a:t>
            </a:r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+mn-lt"/>
              </a:rPr>
              <a:t> </a:t>
            </a:r>
            <a:r>
              <a:rPr lang="de-CH" i="1" dirty="0" err="1" smtClean="0">
                <a:solidFill>
                  <a:srgbClr val="990000"/>
                </a:solidFill>
                <a:latin typeface="+mn-lt"/>
              </a:rPr>
              <a:t>leute</a:t>
            </a:r>
            <a:r>
              <a:rPr lang="de-CH" sz="3200" dirty="0" err="1" smtClean="0">
                <a:solidFill>
                  <a:srgbClr val="990000"/>
                </a:solidFill>
                <a:latin typeface="+mn-lt"/>
              </a:rPr>
              <a:t>.</a:t>
            </a:r>
            <a:r>
              <a:rPr lang="de-CH" i="1" dirty="0" err="1" smtClean="0">
                <a:solidFill>
                  <a:srgbClr val="990000"/>
                </a:solidFill>
                <a:latin typeface="+mn-lt"/>
              </a:rPr>
              <a:t>extend</a:t>
            </a:r>
            <a:r>
              <a:rPr lang="de-CH" dirty="0" smtClean="0">
                <a:solidFill>
                  <a:srgbClr val="990000"/>
                </a:solidFill>
                <a:latin typeface="+mn-lt"/>
              </a:rPr>
              <a:t> (</a:t>
            </a:r>
            <a:r>
              <a:rPr lang="de-CH" i="1" dirty="0" smtClean="0">
                <a:solidFill>
                  <a:srgbClr val="990000"/>
                </a:solidFill>
                <a:latin typeface="+mn-lt"/>
              </a:rPr>
              <a:t>c</a:t>
            </a:r>
            <a:r>
              <a:rPr lang="de-CH" dirty="0" smtClean="0">
                <a:solidFill>
                  <a:srgbClr val="990000"/>
                </a:solidFill>
                <a:latin typeface="+mn-lt"/>
              </a:rPr>
              <a:t>)</a:t>
            </a:r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+mn-lt"/>
              </a:rPr>
              <a:t> </a:t>
            </a:r>
            <a:r>
              <a:rPr lang="de-CH" i="1" dirty="0" err="1" smtClean="0">
                <a:solidFill>
                  <a:srgbClr val="990000"/>
                </a:solidFill>
                <a:latin typeface="+mn-lt"/>
              </a:rPr>
              <a:t>staedte</a:t>
            </a:r>
            <a:r>
              <a:rPr lang="de-CH" sz="3600" i="1" dirty="0" err="1" smtClean="0">
                <a:solidFill>
                  <a:srgbClr val="990000"/>
                </a:solidFill>
                <a:latin typeface="+mn-lt"/>
              </a:rPr>
              <a:t>.</a:t>
            </a:r>
            <a:r>
              <a:rPr lang="de-CH" i="1" dirty="0" err="1" smtClean="0">
                <a:solidFill>
                  <a:srgbClr val="990000"/>
                </a:solidFill>
                <a:latin typeface="+mn-lt"/>
              </a:rPr>
              <a:t>extend</a:t>
            </a:r>
            <a:r>
              <a:rPr lang="de-CH" dirty="0" smtClean="0">
                <a:solidFill>
                  <a:srgbClr val="990000"/>
                </a:solidFill>
                <a:latin typeface="+mn-lt"/>
              </a:rPr>
              <a:t> (</a:t>
            </a:r>
            <a:r>
              <a:rPr lang="de-CH" i="1" dirty="0" smtClean="0">
                <a:solidFill>
                  <a:srgbClr val="990000"/>
                </a:solidFill>
                <a:latin typeface="+mn-lt"/>
              </a:rPr>
              <a:t>p</a:t>
            </a:r>
            <a:r>
              <a:rPr lang="de-CH" dirty="0" smtClean="0">
                <a:solidFill>
                  <a:srgbClr val="990000"/>
                </a:solidFill>
                <a:latin typeface="+mn-lt"/>
              </a:rPr>
              <a:t>)</a:t>
            </a:r>
            <a:endParaRPr lang="de-CH" sz="1800" dirty="0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80770" y="849313"/>
            <a:ext cx="1368425" cy="5048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Zuweisungsversuch (veraltetes Konstrukt)</a:t>
            </a:r>
            <a:endParaRPr lang="de-DE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?= </a:t>
            </a:r>
            <a:r>
              <a:rPr lang="de-DE" i="1" dirty="0" smtClean="0">
                <a:solidFill>
                  <a:srgbClr val="3333FF"/>
                </a:solidFill>
              </a:rPr>
              <a:t>y</a:t>
            </a:r>
          </a:p>
          <a:p>
            <a:endParaRPr lang="de-DE" sz="800" dirty="0" smtClean="0"/>
          </a:p>
          <a:p>
            <a:r>
              <a:rPr lang="de-DE" dirty="0" smtClean="0"/>
              <a:t>mit</a:t>
            </a:r>
            <a:br>
              <a:rPr lang="de-DE" dirty="0" smtClean="0"/>
            </a:br>
            <a:endParaRPr lang="de-DE" sz="800" dirty="0" smtClean="0"/>
          </a:p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</a:p>
          <a:p>
            <a:endParaRPr lang="de-DE" dirty="0" smtClean="0"/>
          </a:p>
          <a:p>
            <a:r>
              <a:rPr lang="de-DE" dirty="0" smtClean="0"/>
              <a:t>Semantik:</a:t>
            </a:r>
          </a:p>
          <a:p>
            <a:pPr marL="825500" lvl="1"/>
            <a:r>
              <a:rPr lang="de-DE" dirty="0" smtClean="0">
                <a:solidFill>
                  <a:schemeClr val="tx1"/>
                </a:solidFill>
              </a:rPr>
              <a:t>Falls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y</a:t>
            </a:r>
            <a:r>
              <a:rPr lang="de-DE" dirty="0" smtClean="0"/>
              <a:t> an ein Objekt gebunden ist, dessen Typ konform zu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/>
              <a:t> ist: Ausführung einer normalen Referenzzuweisung.</a:t>
            </a:r>
            <a:endParaRPr lang="de-DE" dirty="0" smtClean="0">
              <a:solidFill>
                <a:schemeClr val="tx1"/>
              </a:solidFill>
            </a:endParaRPr>
          </a:p>
          <a:p>
            <a:pPr marL="825500" lvl="1"/>
            <a:endParaRPr lang="de-DE" sz="800" dirty="0" smtClean="0">
              <a:solidFill>
                <a:schemeClr val="tx1"/>
              </a:solidFill>
            </a:endParaRPr>
          </a:p>
          <a:p>
            <a:pPr marL="825500" lvl="1"/>
            <a:r>
              <a:rPr lang="de-DE" dirty="0" smtClean="0"/>
              <a:t>Sonst: Mache 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/>
              <a:t>V</a:t>
            </a:r>
            <a:r>
              <a:rPr lang="de-DE" dirty="0" err="1" smtClean="0"/>
              <a:t>oid</a:t>
            </a:r>
            <a:r>
              <a:rPr lang="de-DE" dirty="0" smtClean="0"/>
              <a:t>.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Java und .NET Lösung</a:t>
            </a:r>
            <a:endParaRPr lang="de-DE" dirty="0"/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Nur Einfachvererbung für Klassen</a:t>
            </a:r>
          </a:p>
          <a:p>
            <a:r>
              <a:rPr lang="de-DE" dirty="0" smtClean="0"/>
              <a:t>Mehrfachvererbung von </a:t>
            </a:r>
            <a:r>
              <a:rPr lang="de-DE" b="1" dirty="0" smtClean="0">
                <a:solidFill>
                  <a:srgbClr val="8B0000"/>
                </a:solidFill>
              </a:rPr>
              <a:t>Schnittstellen</a:t>
            </a:r>
            <a:r>
              <a:rPr lang="de-DE" dirty="0" smtClean="0"/>
              <a:t>.</a:t>
            </a:r>
            <a:endParaRPr lang="de-DE" b="1" dirty="0" smtClean="0">
              <a:solidFill>
                <a:srgbClr val="8B0000"/>
              </a:solidFill>
            </a:endParaRPr>
          </a:p>
          <a:p>
            <a:endParaRPr lang="de-DE" dirty="0" smtClean="0"/>
          </a:p>
          <a:p>
            <a:r>
              <a:rPr lang="de-DE" dirty="0" smtClean="0"/>
              <a:t>Eine Schnittstelle entspricht einer vollständig  aufgeschobenen Klasse, ohne Implementationen (ohne </a:t>
            </a:r>
            <a:r>
              <a:rPr lang="de-DE" b="1" dirty="0" smtClean="0">
                <a:solidFill>
                  <a:schemeClr val="accent2"/>
                </a:solidFill>
              </a:rPr>
              <a:t>do</a:t>
            </a:r>
            <a:r>
              <a:rPr lang="de-DE" dirty="0" smtClean="0"/>
              <a:t> Klauseln) und Attribute (und auch ohne Verträge).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103313" y="1025525"/>
            <a:ext cx="2006600" cy="682625"/>
            <a:chOff x="2765" y="674"/>
            <a:chExt cx="1146" cy="493"/>
          </a:xfrm>
        </p:grpSpPr>
        <p:sp>
          <p:nvSpPr>
            <p:cNvPr id="2002947" name="Oval 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48" name="Oval 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924300" y="4124325"/>
            <a:ext cx="1330325" cy="682625"/>
            <a:chOff x="2765" y="674"/>
            <a:chExt cx="1146" cy="493"/>
          </a:xfrm>
        </p:grpSpPr>
        <p:sp>
          <p:nvSpPr>
            <p:cNvPr id="2002950" name="Oval 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51" name="Oval 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81438" y="2763838"/>
            <a:ext cx="1330325" cy="682625"/>
            <a:chOff x="2765" y="674"/>
            <a:chExt cx="1146" cy="493"/>
          </a:xfrm>
        </p:grpSpPr>
        <p:sp>
          <p:nvSpPr>
            <p:cNvPr id="2002953" name="Oval 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54" name="Oval 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538913" y="5738813"/>
            <a:ext cx="1493837" cy="682625"/>
            <a:chOff x="2765" y="674"/>
            <a:chExt cx="1146" cy="493"/>
          </a:xfrm>
        </p:grpSpPr>
        <p:sp>
          <p:nvSpPr>
            <p:cNvPr id="2002956" name="Oval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57" name="Oval 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6" name="Group 1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965825" y="1028700"/>
            <a:ext cx="2006600" cy="682625"/>
            <a:chOff x="2765" y="674"/>
            <a:chExt cx="1146" cy="493"/>
          </a:xfrm>
        </p:grpSpPr>
        <p:sp>
          <p:nvSpPr>
            <p:cNvPr id="2002959" name="Oval 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60" name="Oval 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7" name="Group 1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073150" y="5754688"/>
            <a:ext cx="1330325" cy="682625"/>
            <a:chOff x="2765" y="674"/>
            <a:chExt cx="1146" cy="493"/>
          </a:xfrm>
        </p:grpSpPr>
        <p:sp>
          <p:nvSpPr>
            <p:cNvPr id="2002962" name="Oval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63" name="Oval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002964" name="Rectangle 2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213678" y="146369"/>
            <a:ext cx="8515350" cy="501332"/>
          </a:xfrm>
        </p:spPr>
        <p:txBody>
          <a:bodyPr/>
          <a:lstStyle/>
          <a:p>
            <a:r>
              <a:rPr lang="de-DE" sz="2600" dirty="0" smtClean="0"/>
              <a:t>Mehrfachvererbung: Abstraktionen kombinieren</a:t>
            </a:r>
            <a:endParaRPr lang="de-DE" sz="2600" dirty="0"/>
          </a:p>
        </p:txBody>
      </p:sp>
      <p:sp>
        <p:nvSpPr>
          <p:cNvPr id="2002965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COMPARABLE</a:t>
            </a:r>
          </a:p>
        </p:txBody>
      </p:sp>
      <p:sp>
        <p:nvSpPr>
          <p:cNvPr id="2002966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NUMERIC</a:t>
            </a:r>
          </a:p>
        </p:txBody>
      </p:sp>
      <p:sp>
        <p:nvSpPr>
          <p:cNvPr id="2002967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20029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COMPLEX</a:t>
            </a:r>
          </a:p>
        </p:txBody>
      </p:sp>
      <p:sp>
        <p:nvSpPr>
          <p:cNvPr id="20029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INTEGER</a:t>
            </a:r>
          </a:p>
        </p:txBody>
      </p:sp>
      <p:sp>
        <p:nvSpPr>
          <p:cNvPr id="20029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REAL</a:t>
            </a:r>
          </a:p>
        </p:txBody>
      </p:sp>
      <p:grpSp>
        <p:nvGrpSpPr>
          <p:cNvPr id="8" name="Group 27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8"/>
            <a:ext cx="4425950" cy="963612"/>
            <a:chOff x="1514" y="1101"/>
            <a:chExt cx="2788" cy="607"/>
          </a:xfrm>
        </p:grpSpPr>
        <p:sp>
          <p:nvSpPr>
            <p:cNvPr id="2002972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14" cy="591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2973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962" y="1101"/>
              <a:ext cx="1340" cy="606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0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276475"/>
            <a:chOff x="1292" y="1109"/>
            <a:chExt cx="3073" cy="1434"/>
          </a:xfrm>
        </p:grpSpPr>
        <p:sp>
          <p:nvSpPr>
            <p:cNvPr id="200297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3085" y="1133"/>
              <a:ext cx="1280" cy="14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2976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415" cy="143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02977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36725" y="1811338"/>
            <a:ext cx="1588" cy="38639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02978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8"/>
            <a:ext cx="57150" cy="38528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02979" name="Text Box 3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3333FF"/>
                </a:solidFill>
              </a:rPr>
              <a:t>&lt;, &lt;=,</a:t>
            </a:r>
            <a:br>
              <a:rPr lang="en-US">
                <a:solidFill>
                  <a:srgbClr val="3333FF"/>
                </a:solidFill>
              </a:rPr>
            </a:br>
            <a:r>
              <a:rPr lang="en-US">
                <a:solidFill>
                  <a:srgbClr val="3333FF"/>
                </a:solidFill>
              </a:rPr>
              <a:t> &gt;, &gt;=, …</a:t>
            </a:r>
          </a:p>
        </p:txBody>
      </p:sp>
      <p:sp>
        <p:nvSpPr>
          <p:cNvPr id="2002980" name="Text Box 3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3333FF"/>
                </a:solidFill>
              </a:rPr>
              <a:t>+, –, </a:t>
            </a:r>
            <a:r>
              <a:rPr lang="en-US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>
                <a:solidFill>
                  <a:srgbClr val="3333FF"/>
                </a:solidFill>
              </a:rPr>
              <a:t>, / …</a:t>
            </a:r>
          </a:p>
        </p:txBody>
      </p:sp>
      <p:sp>
        <p:nvSpPr>
          <p:cNvPr id="2002981" name="Text Box 3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5"/>
            <a:ext cx="1741488" cy="7414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CH" sz="2000" smtClean="0"/>
              <a:t>(Totale Ordnungs-relation)</a:t>
            </a:r>
            <a:endParaRPr lang="de-CH" sz="2000"/>
          </a:p>
        </p:txBody>
      </p:sp>
      <p:sp>
        <p:nvSpPr>
          <p:cNvPr id="2002982" name="Text Box 3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95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CH" sz="2000" smtClean="0"/>
              <a:t>(kommuta-tiver Ring)</a:t>
            </a:r>
            <a:endParaRPr lang="de-CH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Wie schreiben wir </a:t>
            </a:r>
            <a:r>
              <a:rPr lang="de-DE" i="1" dirty="0" smtClean="0">
                <a:solidFill>
                  <a:srgbClr val="3333FF"/>
                </a:solidFill>
              </a:rPr>
              <a:t>COMPARABLE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0049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0500" y="1030288"/>
            <a:ext cx="6408738" cy="566737"/>
          </a:xfrm>
        </p:spPr>
        <p:txBody>
          <a:bodyPr/>
          <a:lstStyle/>
          <a:p>
            <a:pPr>
              <a:buClr>
                <a:schemeClr val="folHlink"/>
              </a:buClr>
              <a:buSzPct val="60000"/>
            </a:pPr>
            <a:r>
              <a:rPr lang="de-DE" b="1" smtClean="0">
                <a:solidFill>
                  <a:schemeClr val="accent2"/>
                </a:solidFill>
                <a:cs typeface="Times New Roman" pitchFamily="18" charset="0"/>
              </a:rPr>
              <a:t>deferred</a:t>
            </a:r>
            <a:r>
              <a:rPr lang="de-DE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de-DE" b="1" smtClean="0">
                <a:solidFill>
                  <a:schemeClr val="accent2"/>
                </a:solidFill>
                <a:cs typeface="Times New Roman" pitchFamily="18" charset="0"/>
              </a:rPr>
              <a:t>class</a:t>
            </a:r>
            <a:r>
              <a:rPr lang="de-DE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de-DE" i="1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de-DE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de-DE" b="1" smtClean="0">
                <a:solidFill>
                  <a:schemeClr val="accent2"/>
                </a:solidFill>
                <a:cs typeface="Times New Roman" pitchFamily="18" charset="0"/>
              </a:rPr>
              <a:t>feature</a:t>
            </a:r>
            <a:endParaRPr lang="de-DE" dirty="0"/>
          </a:p>
        </p:txBody>
      </p:sp>
      <p:sp>
        <p:nvSpPr>
          <p:cNvPr id="200499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1288" y="6353175"/>
            <a:ext cx="7715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defTabSz="663575">
              <a:buClr>
                <a:schemeClr val="folHlink"/>
              </a:buClr>
              <a:buSzPct val="60000"/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  <a:p>
            <a:pPr algn="l" defTabSz="663575"/>
            <a:endParaRPr lang="en-US"/>
          </a:p>
        </p:txBody>
      </p:sp>
      <p:sp>
        <p:nvSpPr>
          <p:cNvPr id="200499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7250" y="1577975"/>
            <a:ext cx="78613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ts val="60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less 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b="1" i="1" dirty="0">
              <a:solidFill>
                <a:srgbClr val="3333FF"/>
              </a:solidFill>
              <a:cs typeface="Times New Roman" pitchFamily="18" charset="0"/>
            </a:endParaRPr>
          </a:p>
          <a:p>
            <a:pPr algn="l">
              <a:spcBef>
                <a:spcPts val="60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deferred</a:t>
            </a:r>
          </a:p>
          <a:p>
            <a:pPr algn="l">
              <a:spcBef>
                <a:spcPts val="60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</p:txBody>
      </p:sp>
      <p:sp>
        <p:nvSpPr>
          <p:cNvPr id="2004998" name="Text Box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1838" y="2928938"/>
            <a:ext cx="8353425" cy="1541462"/>
          </a:xfrm>
          <a:prstGeom prst="roundRect">
            <a:avLst>
              <a:gd name="adj" fmla="val 16667"/>
            </a:avLst>
          </a:prstGeom>
          <a:solidFill>
            <a:srgbClr val="00FF99">
              <a:alpha val="64999"/>
            </a:srgbClr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less_equal 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&lt;=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b="1" dirty="0">
              <a:cs typeface="Times New Roman" pitchFamily="18" charset="0"/>
            </a:endParaRP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</a:t>
            </a: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	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Result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&lt;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or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))</a:t>
            </a: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GB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004999" name="Text Box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8188" y="4699000"/>
            <a:ext cx="8353425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999"/>
            </a:srgbClr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l" defTabSz="350838">
              <a:lnSpc>
                <a:spcPct val="9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greater 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latin typeface=""/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&gt;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b="1" dirty="0">
              <a:cs typeface="Times New Roman" pitchFamily="18" charset="0"/>
            </a:endParaRP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 Result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GB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005000" name="Text Box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90575" y="5680075"/>
            <a:ext cx="8353425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999"/>
            </a:srgbClr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l" defTabSz="350838">
              <a:lnSpc>
                <a:spcPct val="9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sz="2200" i="1" dirty="0">
                <a:solidFill>
                  <a:srgbClr val="3333FF"/>
                </a:solidFill>
                <a:cs typeface="Times New Roman" pitchFamily="18" charset="0"/>
              </a:rPr>
              <a:t>greater_equal  </a:t>
            </a:r>
            <a:r>
              <a:rPr lang="en-US" sz="2200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sz="22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3333FF"/>
                </a:solidFill>
                <a:latin typeface=""/>
              </a:rPr>
              <a:t>"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&gt;=</a:t>
            </a:r>
            <a:r>
              <a:rPr lang="en-US" sz="2200" dirty="0">
                <a:solidFill>
                  <a:srgbClr val="3333FF"/>
                </a:solidFill>
              </a:rPr>
              <a:t>"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sz="2200" i="1" dirty="0">
                <a:solidFill>
                  <a:srgbClr val="3333FF"/>
                </a:solidFill>
                <a:cs typeface="Times New Roman" pitchFamily="18" charset="0"/>
              </a:rPr>
              <a:t>x 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sz="2200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sz="2200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sz="2200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sz="2200" b="1" dirty="0">
              <a:cs typeface="Times New Roman" pitchFamily="18" charset="0"/>
            </a:endParaRP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 Result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&lt;=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GB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4997" grpId="0"/>
      <p:bldP spid="2004998" grpId="0" animBg="1"/>
      <p:bldP spid="2004999" grpId="0" animBg="1"/>
      <p:bldP spid="2005000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8346122" cy="435655"/>
          </a:xfrm>
        </p:spPr>
        <p:txBody>
          <a:bodyPr/>
          <a:lstStyle/>
          <a:p>
            <a:r>
              <a:rPr lang="de-DE" dirty="0" smtClean="0"/>
              <a:t>Aufgeschobene Klassen vs. Java-Schnittstellen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Schnittstellen sind „vollständig aufgeschoben“:</a:t>
            </a:r>
          </a:p>
          <a:p>
            <a:r>
              <a:rPr lang="de-DE" dirty="0" smtClean="0"/>
              <a:t>	nur aufgeschobene Features</a:t>
            </a:r>
          </a:p>
          <a:p>
            <a:endParaRPr lang="de-DE" dirty="0" smtClean="0"/>
          </a:p>
          <a:p>
            <a:r>
              <a:rPr lang="de-DE" dirty="0" smtClean="0"/>
              <a:t>Aufgeschobene Klassen können wirksame Features beinhalten, die auf aufgeschobene zugreifen, wie etwa im  </a:t>
            </a:r>
            <a:r>
              <a:rPr lang="de-DE" i="1" dirty="0" smtClean="0">
                <a:solidFill>
                  <a:srgbClr val="3333FF"/>
                </a:solidFill>
              </a:rPr>
              <a:t>COMPARABLE</a:t>
            </a:r>
            <a:r>
              <a:rPr lang="de-DE" dirty="0"/>
              <a:t>-</a:t>
            </a:r>
            <a:r>
              <a:rPr lang="de-DE" dirty="0" smtClean="0"/>
              <a:t>Beispiel.</a:t>
            </a:r>
          </a:p>
          <a:p>
            <a:endParaRPr lang="de-DE" dirty="0" smtClean="0"/>
          </a:p>
          <a:p>
            <a:r>
              <a:rPr lang="de-DE" dirty="0" smtClean="0"/>
              <a:t>Flexibler Mechanismus, um Abstraktionen schrittweise zu implementieren.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Anwendungen von aufgeschobenen Klassen</a:t>
            </a:r>
            <a:endParaRPr lang="de-DE" dirty="0"/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Abstraktion</a:t>
            </a:r>
          </a:p>
          <a:p>
            <a:endParaRPr lang="de-DE" dirty="0" smtClean="0"/>
          </a:p>
          <a:p>
            <a:r>
              <a:rPr lang="de-DE" dirty="0" smtClean="0"/>
              <a:t>Systematik</a:t>
            </a:r>
          </a:p>
          <a:p>
            <a:endParaRPr lang="de-DE" dirty="0" smtClean="0"/>
          </a:p>
          <a:p>
            <a:r>
              <a:rPr lang="de-DE" dirty="0" smtClean="0"/>
              <a:t>Analyse und Entwurf auf einer hohen Ebene</a:t>
            </a:r>
          </a:p>
          <a:p>
            <a:endParaRPr lang="de-DE" dirty="0"/>
          </a:p>
          <a:p>
            <a:r>
              <a:rPr lang="de-DE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Beispiel: Fernsehstation</a:t>
            </a:r>
            <a:endParaRPr lang="de-DE" dirty="0"/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de-DE" b="1" smtClean="0"/>
          </a:p>
          <a:p>
            <a:endParaRPr lang="de-DE" b="1" smtClean="0"/>
          </a:p>
          <a:p>
            <a:r>
              <a:rPr lang="de-DE" b="1" smtClean="0">
                <a:solidFill>
                  <a:schemeClr val="accent2"/>
                </a:solidFill>
              </a:rPr>
              <a:t>class</a:t>
            </a:r>
            <a:r>
              <a:rPr lang="de-DE" b="1" smtClean="0"/>
              <a:t> </a:t>
            </a:r>
            <a:r>
              <a:rPr lang="de-DE" i="1" smtClean="0">
                <a:solidFill>
                  <a:srgbClr val="3333FF"/>
                </a:solidFill>
              </a:rPr>
              <a:t>SCHEDULE</a:t>
            </a:r>
            <a:r>
              <a:rPr lang="de-DE" smtClean="0"/>
              <a:t>  </a:t>
            </a:r>
            <a:r>
              <a:rPr lang="de-DE" b="1" smtClean="0">
                <a:solidFill>
                  <a:schemeClr val="accent2"/>
                </a:solidFill>
              </a:rPr>
              <a:t>feature</a:t>
            </a:r>
          </a:p>
          <a:p>
            <a:r>
              <a:rPr lang="de-DE" b="1" smtClean="0"/>
              <a:t>	</a:t>
            </a:r>
            <a:r>
              <a:rPr lang="de-DE" i="1" smtClean="0">
                <a:solidFill>
                  <a:srgbClr val="3333FF"/>
                </a:solidFill>
              </a:rPr>
              <a:t>segments </a:t>
            </a:r>
            <a:r>
              <a:rPr lang="de-DE" smtClean="0">
                <a:solidFill>
                  <a:srgbClr val="3333FF"/>
                </a:solidFill>
              </a:rPr>
              <a:t>:</a:t>
            </a:r>
            <a:r>
              <a:rPr lang="de-DE" i="1" smtClean="0">
                <a:solidFill>
                  <a:srgbClr val="3333FF"/>
                </a:solidFill>
              </a:rPr>
              <a:t> LIST </a:t>
            </a:r>
            <a:r>
              <a:rPr lang="de-DE" smtClean="0">
                <a:solidFill>
                  <a:srgbClr val="3333FF"/>
                </a:solidFill>
              </a:rPr>
              <a:t>[</a:t>
            </a:r>
            <a:r>
              <a:rPr lang="de-DE" i="1" smtClean="0">
                <a:solidFill>
                  <a:srgbClr val="3333FF"/>
                </a:solidFill>
              </a:rPr>
              <a:t>SEGMENT</a:t>
            </a:r>
            <a:r>
              <a:rPr lang="de-DE" smtClean="0">
                <a:solidFill>
                  <a:srgbClr val="3333FF"/>
                </a:solidFill>
              </a:rPr>
              <a:t>]</a:t>
            </a:r>
            <a:endParaRPr lang="de-DE" i="1" smtClean="0">
              <a:solidFill>
                <a:srgbClr val="3333FF"/>
              </a:solidFill>
            </a:endParaRPr>
          </a:p>
          <a:p>
            <a:r>
              <a:rPr lang="de-DE" b="1" smtClean="0">
                <a:solidFill>
                  <a:schemeClr val="accent2"/>
                </a:solidFill>
              </a:rPr>
              <a:t>end</a:t>
            </a:r>
          </a:p>
          <a:p>
            <a:endParaRPr lang="de-DE" dirty="0"/>
          </a:p>
        </p:txBody>
      </p:sp>
      <p:sp>
        <p:nvSpPr>
          <p:cNvPr id="85299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76033" y="4389438"/>
            <a:ext cx="5326063" cy="761475"/>
          </a:xfrm>
          <a:prstGeom prst="roundRect">
            <a:avLst/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 type="none" w="lg" len="lg"/>
            <a:tailEnd type="none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 smtClean="0"/>
              <a:t>Quelle</a:t>
            </a:r>
            <a:r>
              <a:rPr lang="en-US" sz="2000" b="1" i="1" dirty="0" smtClean="0">
                <a:latin typeface="Comic Sans MS" pitchFamily="66" charset="0"/>
              </a:rPr>
              <a:t>: </a:t>
            </a:r>
            <a:r>
              <a:rPr lang="en-US" sz="2000" b="1" i="1" dirty="0">
                <a:latin typeface="Comic Sans MS" pitchFamily="66" charset="0"/>
              </a:rPr>
              <a:t>Object-Oriented Software Construction, 2</a:t>
            </a:r>
            <a:r>
              <a:rPr lang="en-US" sz="2000" b="1" i="1" baseline="30000" dirty="0">
                <a:latin typeface="Comic Sans MS" pitchFamily="66" charset="0"/>
              </a:rPr>
              <a:t>nd</a:t>
            </a:r>
            <a:r>
              <a:rPr lang="en-US" sz="2000" b="1" i="1" dirty="0">
                <a:latin typeface="Comic Sans MS" pitchFamily="66" charset="0"/>
              </a:rPr>
              <a:t> edition, Prentice Hall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Programme</a:t>
            </a:r>
            <a:endParaRPr lang="de-DE" dirty="0"/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011238"/>
            <a:ext cx="4210050" cy="5038725"/>
          </a:xfrm>
          <a:prstGeom prst="roundRect">
            <a:avLst>
              <a:gd name="adj" fmla="val 5050"/>
            </a:avLst>
          </a:prstGeom>
          <a:noFill/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542925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</a:rPr>
              <a:t>note</a:t>
            </a:r>
            <a:endParaRPr lang="de-CH" sz="1800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CH" sz="1800" b="1" dirty="0" smtClean="0"/>
              <a:t>	</a:t>
            </a:r>
            <a:r>
              <a:rPr lang="de-CH" sz="1800" i="1" dirty="0" smtClean="0">
                <a:solidFill>
                  <a:srgbClr val="990000"/>
                </a:solidFill>
              </a:rPr>
              <a:t>Beschreibung </a:t>
            </a:r>
            <a:r>
              <a:rPr lang="de-CH" sz="1800" dirty="0" smtClean="0">
                <a:solidFill>
                  <a:srgbClr val="990000"/>
                </a:solidFill>
              </a:rPr>
              <a:t>:</a:t>
            </a:r>
            <a:r>
              <a:rPr lang="de-CH" sz="1800" i="1" dirty="0" smtClean="0">
                <a:solidFill>
                  <a:srgbClr val="990000"/>
                </a:solidFill>
              </a:rPr>
              <a:t/>
            </a:r>
            <a:br>
              <a:rPr lang="de-CH" sz="1800" i="1" dirty="0" smtClean="0">
                <a:solidFill>
                  <a:srgbClr val="990000"/>
                </a:solidFill>
              </a:rPr>
            </a:br>
            <a:r>
              <a:rPr lang="de-CH" sz="1800" i="1" dirty="0" smtClean="0">
                <a:solidFill>
                  <a:srgbClr val="990000"/>
                </a:solidFill>
              </a:rPr>
              <a:t>	“ 24-Stunden TV Programm”</a:t>
            </a:r>
          </a:p>
          <a:p>
            <a:pPr>
              <a:tabLst>
                <a:tab pos="542925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CH" sz="1800" b="1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class</a:t>
            </a:r>
            <a:r>
              <a:rPr lang="de-CH" sz="1800" i="1" dirty="0" smtClean="0"/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SCHEDULE</a:t>
            </a:r>
            <a:r>
              <a:rPr lang="de-CH" sz="1800" i="1" dirty="0" smtClean="0"/>
              <a:t> </a:t>
            </a:r>
          </a:p>
          <a:p>
            <a:pPr>
              <a:tabLst>
                <a:tab pos="542925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</a:rPr>
              <a:t>feature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endParaRPr lang="de-CH" sz="1800" i="1" dirty="0" smtClean="0"/>
          </a:p>
          <a:p>
            <a:pPr>
              <a:tabLst>
                <a:tab pos="542925" algn="l"/>
              </a:tabLst>
            </a:pPr>
            <a:r>
              <a:rPr lang="de-CH" sz="1800" b="1" dirty="0" smtClean="0"/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segments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:</a:t>
            </a:r>
            <a:r>
              <a:rPr lang="de-CH" sz="1800" i="1" dirty="0" smtClean="0"/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LIST  </a:t>
            </a:r>
            <a:r>
              <a:rPr lang="de-CH" sz="1800" dirty="0" smtClean="0">
                <a:solidFill>
                  <a:srgbClr val="3333FF"/>
                </a:solidFill>
              </a:rPr>
              <a:t>[</a:t>
            </a:r>
            <a:r>
              <a:rPr lang="de-CH" sz="1800" i="1" dirty="0" smtClean="0">
                <a:solidFill>
                  <a:srgbClr val="3333FF"/>
                </a:solidFill>
              </a:rPr>
              <a:t>SEGMENT </a:t>
            </a:r>
            <a:r>
              <a:rPr lang="de-CH" sz="1800" dirty="0" smtClean="0">
                <a:solidFill>
                  <a:srgbClr val="3333FF"/>
                </a:solidFill>
              </a:rPr>
              <a:t>]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CH" sz="1800" b="1" dirty="0" smtClean="0"/>
              <a:t>		</a:t>
            </a:r>
            <a:r>
              <a:rPr lang="de-CH" sz="1800" b="1" dirty="0" smtClean="0">
                <a:solidFill>
                  <a:srgbClr val="990000"/>
                </a:solidFill>
              </a:rPr>
              <a:t>   </a:t>
            </a:r>
            <a:r>
              <a:rPr lang="de-CH" sz="1800" dirty="0" smtClean="0">
                <a:solidFill>
                  <a:srgbClr val="990000"/>
                </a:solidFill>
              </a:rPr>
              <a:t>-- Folge von Segmenten.</a:t>
            </a:r>
            <a:endParaRPr lang="de-CH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CH" sz="1800" dirty="0" smtClean="0"/>
              <a:t>	</a:t>
            </a:r>
            <a:r>
              <a:rPr lang="de-CH" sz="1800" b="1" dirty="0" err="1" smtClean="0">
                <a:solidFill>
                  <a:srgbClr val="000099"/>
                </a:solidFill>
              </a:rPr>
              <a:t>deferred</a:t>
            </a:r>
            <a:r>
              <a:rPr lang="de-CH" sz="1800" b="1" dirty="0" smtClean="0"/>
              <a:t/>
            </a:r>
            <a:br>
              <a:rPr lang="de-CH" sz="1800" b="1" dirty="0" smtClean="0"/>
            </a:br>
            <a:r>
              <a:rPr lang="de-CH" sz="1800" b="1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tabLst>
                <a:tab pos="542925" algn="l"/>
              </a:tabLst>
            </a:pPr>
            <a:endParaRPr lang="de-CH" sz="1800" i="1" dirty="0" smtClean="0"/>
          </a:p>
          <a:p>
            <a:pPr>
              <a:tabLst>
                <a:tab pos="542925" algn="l"/>
              </a:tabLst>
            </a:pPr>
            <a:r>
              <a:rPr lang="de-CH" sz="1800" b="1" dirty="0" smtClean="0"/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air_time</a:t>
            </a:r>
            <a:r>
              <a:rPr lang="de-CH" sz="1800" dirty="0" smtClean="0"/>
              <a:t> :</a:t>
            </a:r>
            <a:r>
              <a:rPr lang="de-CH" sz="1800" i="1" dirty="0" smtClean="0"/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DATE</a:t>
            </a:r>
            <a:r>
              <a:rPr lang="de-CH" sz="1800" b="1" dirty="0" smtClean="0"/>
              <a:t/>
            </a:r>
            <a:br>
              <a:rPr lang="de-CH" sz="1800" b="1" dirty="0" smtClean="0"/>
            </a:br>
            <a:r>
              <a:rPr lang="de-CH" sz="1800" b="1" dirty="0" smtClean="0"/>
              <a:t>	    </a:t>
            </a:r>
            <a:r>
              <a:rPr lang="de-CH" sz="1800" dirty="0" smtClean="0">
                <a:solidFill>
                  <a:srgbClr val="990000"/>
                </a:solidFill>
              </a:rPr>
              <a:t>-- 24-Stunden-Periode</a:t>
            </a:r>
            <a:br>
              <a:rPr lang="de-CH" sz="1800" dirty="0" smtClean="0">
                <a:solidFill>
                  <a:srgbClr val="990000"/>
                </a:solidFill>
              </a:rPr>
            </a:br>
            <a:r>
              <a:rPr lang="de-CH" sz="1800" dirty="0" smtClean="0">
                <a:solidFill>
                  <a:srgbClr val="990000"/>
                </a:solidFill>
              </a:rPr>
              <a:t>	     -- für dieses Programm.</a:t>
            </a:r>
            <a:r>
              <a:rPr lang="de-CH" sz="1800" dirty="0" smtClean="0"/>
              <a:t/>
            </a:r>
            <a:br>
              <a:rPr lang="de-CH" sz="1800" dirty="0" smtClean="0"/>
            </a:br>
            <a:r>
              <a:rPr lang="de-CH" sz="1800" dirty="0" smtClean="0"/>
              <a:t>	</a:t>
            </a:r>
            <a:r>
              <a:rPr lang="de-CH" sz="1800" b="1" dirty="0" err="1" smtClean="0">
                <a:solidFill>
                  <a:srgbClr val="000099"/>
                </a:solidFill>
              </a:rPr>
              <a:t>deferred</a:t>
            </a:r>
            <a:r>
              <a:rPr lang="de-CH" sz="1800" b="1" dirty="0" smtClean="0"/>
              <a:t/>
            </a:r>
            <a:br>
              <a:rPr lang="de-CH" sz="1800" b="1" dirty="0" smtClean="0"/>
            </a:br>
            <a:r>
              <a:rPr lang="de-CH" sz="1800" b="1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  <a:endParaRPr lang="de-CH" sz="1800" i="1" dirty="0" smtClean="0">
              <a:solidFill>
                <a:srgbClr val="000099"/>
              </a:solidFill>
            </a:endParaRPr>
          </a:p>
          <a:p>
            <a:r>
              <a:rPr lang="de-CH" sz="1400" b="1" dirty="0" smtClean="0"/>
              <a:t>	</a:t>
            </a:r>
            <a:endParaRPr lang="de-CH" sz="1400" b="1" dirty="0"/>
          </a:p>
        </p:txBody>
      </p:sp>
      <p:sp>
        <p:nvSpPr>
          <p:cNvPr id="8550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6763" y="1011238"/>
            <a:ext cx="4567237" cy="5038725"/>
          </a:xfrm>
          <a:prstGeom prst="roundRect">
            <a:avLst>
              <a:gd name="adj" fmla="val 3471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set_air_time</a:t>
            </a: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cs typeface="Arial" charset="0"/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t</a:t>
            </a:r>
            <a:r>
              <a:rPr lang="de-CH" sz="1200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sz="1800" dirty="0" smtClean="0">
                <a:cs typeface="Arial" charset="0"/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DATE</a:t>
            </a:r>
            <a:r>
              <a:rPr lang="de-CH" sz="1800" dirty="0" smtClean="0">
                <a:solidFill>
                  <a:srgbClr val="3333FF"/>
                </a:solidFill>
                <a:cs typeface="Arial" charset="0"/>
              </a:rPr>
              <a:t>)</a:t>
            </a:r>
            <a:endParaRPr lang="de-CH" sz="1800" i="1" dirty="0" smtClean="0">
              <a:solidFill>
                <a:srgbClr val="3333FF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		  </a:t>
            </a: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-- Zuweisung des Programms,</a:t>
            </a:r>
            <a:br>
              <a:rPr lang="de-CH" sz="1800" dirty="0" smtClean="0">
                <a:solidFill>
                  <a:srgbClr val="990000"/>
                </a:solidFill>
                <a:cs typeface="Arial" charset="0"/>
              </a:rPr>
            </a:b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	   -- das zur Zeit t ausgestrahlt 		-- wird.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dirty="0" smtClean="0">
                <a:solidFill>
                  <a:srgbClr val="3333FF"/>
                </a:solidFill>
                <a:cs typeface="Arial" charset="0"/>
              </a:rPr>
              <a:t>		</a:t>
            </a:r>
            <a:r>
              <a:rPr lang="de-CH" sz="1800" b="1" dirty="0" err="1" smtClean="0">
                <a:solidFill>
                  <a:schemeClr val="accent2"/>
                </a:solidFill>
                <a:cs typeface="Arial" charset="0"/>
              </a:rPr>
              <a:t>require</a:t>
            </a:r>
            <a:endParaRPr lang="de-CH" sz="1800" b="1" dirty="0" smtClean="0">
              <a:solidFill>
                <a:schemeClr val="accent2"/>
              </a:solidFill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		     </a:t>
            </a: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t</a:t>
            </a:r>
            <a:r>
              <a:rPr lang="de-CH" dirty="0" err="1" smtClean="0">
                <a:solidFill>
                  <a:srgbClr val="3333FF"/>
                </a:solidFill>
                <a:cs typeface="Arial" charset="0"/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in_future</a:t>
            </a:r>
            <a:endParaRPr lang="de-CH" sz="1800" i="1" dirty="0" smtClean="0">
              <a:solidFill>
                <a:srgbClr val="3333FF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		</a:t>
            </a:r>
            <a:r>
              <a:rPr lang="de-CH" sz="1800" b="1" dirty="0" err="1" smtClean="0">
                <a:solidFill>
                  <a:schemeClr val="accent2"/>
                </a:solidFill>
                <a:cs typeface="Arial" charset="0"/>
              </a:rPr>
              <a:t>deferred</a:t>
            </a:r>
            <a:endParaRPr lang="de-CH" sz="1800" b="1" dirty="0" smtClean="0">
              <a:solidFill>
                <a:schemeClr val="accent2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		</a:t>
            </a:r>
            <a:r>
              <a:rPr lang="de-CH" sz="1800" b="1" dirty="0" err="1" smtClean="0">
                <a:solidFill>
                  <a:schemeClr val="accent2"/>
                </a:solidFill>
                <a:cs typeface="Arial" charset="0"/>
              </a:rPr>
              <a:t>ensure</a:t>
            </a:r>
            <a:endParaRPr lang="de-CH" sz="1800" b="1" dirty="0" smtClean="0">
              <a:solidFill>
                <a:schemeClr val="accent2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		      </a:t>
            </a: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air_time</a:t>
            </a: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sz="1800" dirty="0" smtClean="0">
                <a:cs typeface="Arial" charset="0"/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  <a:cs typeface="Arial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print</a:t>
            </a:r>
            <a:endParaRPr lang="de-CH" sz="1800" i="1" dirty="0" smtClean="0">
              <a:solidFill>
                <a:srgbClr val="3333FF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		     </a:t>
            </a: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-- Papier-Ausgabe drucken.</a:t>
            </a:r>
            <a:endParaRPr lang="de-CH" sz="1800" i="1" dirty="0" smtClean="0">
              <a:solidFill>
                <a:srgbClr val="990000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dirty="0" smtClean="0">
                <a:solidFill>
                  <a:srgbClr val="3333FF"/>
                </a:solidFill>
                <a:cs typeface="Arial" charset="0"/>
              </a:rPr>
              <a:t>		</a:t>
            </a:r>
            <a:r>
              <a:rPr lang="de-CH" sz="1800" b="1" dirty="0" err="1" smtClean="0">
                <a:solidFill>
                  <a:schemeClr val="accent2"/>
                </a:solidFill>
                <a:cs typeface="Arial" charset="0"/>
              </a:rPr>
              <a:t>deferred</a:t>
            </a:r>
            <a:endParaRPr lang="de-CH" sz="1800" b="1" dirty="0" smtClean="0">
              <a:solidFill>
                <a:schemeClr val="accent2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  <a:cs typeface="Arial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de-CH" sz="1800" b="1" dirty="0" smtClean="0">
                <a:solidFill>
                  <a:srgbClr val="000099"/>
                </a:solidFill>
                <a:cs typeface="Arial" charset="0"/>
              </a:rPr>
              <a:t>end</a:t>
            </a:r>
            <a:endParaRPr lang="de-CH" sz="1800" i="1" dirty="0">
              <a:solidFill>
                <a:srgbClr val="00009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Segment</a:t>
            </a:r>
            <a:endParaRPr lang="de-DE" dirty="0"/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0677" y="947440"/>
            <a:ext cx="4310673" cy="5495888"/>
          </a:xfrm>
          <a:prstGeom prst="roundRect">
            <a:avLst>
              <a:gd name="adj" fmla="val 3476"/>
            </a:avLst>
          </a:prstGeom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note</a:t>
            </a:r>
            <a:endParaRPr lang="de-DE" sz="1800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smtClean="0">
                <a:solidFill>
                  <a:srgbClr val="990000"/>
                </a:solidFill>
              </a:rPr>
              <a:t>Beschreibung</a:t>
            </a:r>
            <a:r>
              <a:rPr lang="de-DE" sz="1800" dirty="0" smtClean="0">
                <a:solidFill>
                  <a:srgbClr val="990000"/>
                </a:solidFill>
              </a:rPr>
              <a:t>:</a:t>
            </a:r>
            <a:r>
              <a:rPr lang="de-DE" sz="1800" i="1" dirty="0" smtClean="0">
                <a:solidFill>
                  <a:srgbClr val="990000"/>
                </a:solidFill>
              </a:rPr>
              <a:t> </a:t>
            </a:r>
            <a:r>
              <a:rPr lang="de-DE" sz="1800" dirty="0" smtClean="0">
                <a:solidFill>
                  <a:srgbClr val="990000"/>
                </a:solidFill>
              </a:rPr>
              <a:t>"</a:t>
            </a:r>
            <a:r>
              <a:rPr lang="de-DE" sz="1800" i="1" dirty="0" smtClean="0">
                <a:solidFill>
                  <a:srgbClr val="990000"/>
                </a:solidFill>
              </a:rPr>
              <a:t>Individuelle 	Fragmente eines Programms </a:t>
            </a:r>
            <a:r>
              <a:rPr lang="de-DE" sz="1800" dirty="0" smtClean="0">
                <a:solidFill>
                  <a:srgbClr val="990000"/>
                </a:solidFill>
              </a:rPr>
              <a:t>"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SEGMENT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schedule</a:t>
            </a:r>
            <a:r>
              <a:rPr lang="de-DE" sz="1800" i="1" dirty="0" smtClean="0"/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SCHEDULE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Programm, zu welchem das 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 -- Segment gehört.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index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Position des Segment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-- in seinem Programm.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starting_time</a:t>
            </a:r>
            <a:r>
              <a:rPr lang="de-DE" sz="1800" dirty="0" smtClean="0"/>
              <a:t>,</a:t>
            </a:r>
            <a:r>
              <a:rPr lang="de-DE" sz="1800" i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ending_time</a:t>
            </a:r>
            <a:r>
              <a:rPr lang="de-DE" sz="1800" i="1" dirty="0" smtClean="0"/>
              <a:t> </a:t>
            </a:r>
            <a:r>
              <a:rPr lang="de-DE" sz="1800" dirty="0" smtClean="0"/>
              <a:t>:</a:t>
            </a:r>
            <a:endParaRPr lang="de-DE" sz="1800" i="1" dirty="0" smtClean="0"/>
          </a:p>
          <a:p>
            <a:pPr>
              <a:tabLst>
                <a:tab pos="542925" algn="l"/>
              </a:tabLst>
            </a:pPr>
            <a:r>
              <a:rPr lang="de-DE" sz="1800" i="1" dirty="0" smtClean="0"/>
              <a:t>		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Beginn und Ende der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-- geplanten Ausstrahlungszeit.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</a:t>
            </a:r>
            <a:r>
              <a:rPr lang="de-DE" sz="1800" dirty="0" err="1" smtClean="0">
                <a:solidFill>
                  <a:srgbClr val="3333FF"/>
                </a:solidFill>
              </a:rPr>
              <a:t>next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SEGMENT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Segment, das als nächstes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-- ausgestrahlt wird (falls vorh.).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627063" algn="l"/>
              </a:tabLst>
            </a:pPr>
            <a:r>
              <a:rPr lang="de-DE" sz="1400" dirty="0" smtClean="0"/>
              <a:t>	</a:t>
            </a:r>
            <a:endParaRPr lang="de-DE" sz="1400" b="1" dirty="0"/>
          </a:p>
        </p:txBody>
      </p:sp>
      <p:sp>
        <p:nvSpPr>
          <p:cNvPr id="85709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6763" y="931863"/>
            <a:ext cx="4318584" cy="5511467"/>
          </a:xfrm>
          <a:prstGeom prst="roundRect">
            <a:avLst>
              <a:gd name="adj" fmla="val 2724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sponsor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sz="1800" dirty="0" smtClean="0">
                <a:solidFill>
                  <a:schemeClr val="tx2"/>
                </a:solidFill>
                <a:cs typeface="Arial" charset="0"/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COMPANY  </a:t>
            </a:r>
            <a:r>
              <a:rPr lang="de-CH" sz="1800" b="1" dirty="0" err="1" smtClean="0">
                <a:solidFill>
                  <a:schemeClr val="accent2"/>
                </a:solidFill>
                <a:cs typeface="Arial" charset="0"/>
              </a:rPr>
              <a:t>deferred</a:t>
            </a: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sz="1800" b="1" dirty="0" smtClean="0">
                <a:solidFill>
                  <a:schemeClr val="accent2"/>
                </a:solidFill>
                <a:cs typeface="Arial" charset="0"/>
              </a:rPr>
              <a:t>end</a:t>
            </a: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/>
            </a:r>
            <a:br>
              <a:rPr lang="de-CH" sz="1800" b="1" dirty="0" smtClean="0">
                <a:solidFill>
                  <a:srgbClr val="3333FF"/>
                </a:solidFill>
                <a:cs typeface="Arial" charset="0"/>
              </a:rPr>
            </a:b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-- Hauptsponsor des Segments.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de-CH" sz="1050" i="1" dirty="0" smtClean="0">
              <a:solidFill>
                <a:srgbClr val="3333FF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rating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sz="1800" dirty="0" smtClean="0">
                <a:solidFill>
                  <a:schemeClr val="tx2"/>
                </a:solidFill>
                <a:cs typeface="Arial" charset="0"/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INTEGER  </a:t>
            </a:r>
            <a:r>
              <a:rPr lang="de-CH" sz="1800" b="1" dirty="0" err="1" smtClean="0">
                <a:solidFill>
                  <a:schemeClr val="accent2"/>
                </a:solidFill>
                <a:cs typeface="Arial" charset="0"/>
              </a:rPr>
              <a:t>deferred</a:t>
            </a: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 end</a:t>
            </a:r>
            <a:br>
              <a:rPr lang="de-CH" sz="1800" b="1" dirty="0" smtClean="0">
                <a:solidFill>
                  <a:srgbClr val="3333FF"/>
                </a:solidFill>
                <a:cs typeface="Arial" charset="0"/>
              </a:rPr>
            </a:b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-- Einstufung (geeignet für Kinder -- etc.).</a:t>
            </a:r>
            <a:br>
              <a:rPr lang="de-CH" sz="1800" dirty="0" smtClean="0">
                <a:solidFill>
                  <a:srgbClr val="990000"/>
                </a:solidFill>
                <a:cs typeface="Arial" charset="0"/>
              </a:rPr>
            </a:br>
            <a:endParaRPr lang="de-CH" sz="1800" i="1" dirty="0" smtClean="0">
              <a:solidFill>
                <a:srgbClr val="990000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1050" b="1" dirty="0" smtClean="0">
                <a:solidFill>
                  <a:srgbClr val="3333FF"/>
                </a:solidFill>
                <a:cs typeface="Arial" charset="0"/>
              </a:rPr>
              <a:t>	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1800" dirty="0" smtClean="0">
                <a:solidFill>
                  <a:srgbClr val="3333FF"/>
                </a:solidFill>
                <a:cs typeface="Arial" charset="0"/>
                <a:sym typeface="Symbol" pitchFamily="18" charset="2"/>
              </a:rPr>
              <a:t>	</a:t>
            </a:r>
            <a:r>
              <a:rPr lang="de-CH" sz="18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</a:t>
            </a: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 Befehle wie</a:t>
            </a:r>
            <a:br>
              <a:rPr lang="de-CH" sz="1800" dirty="0" smtClean="0">
                <a:solidFill>
                  <a:srgbClr val="990000"/>
                </a:solidFill>
                <a:cs typeface="Arial" charset="0"/>
              </a:rPr>
            </a:b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change_next</a:t>
            </a: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,</a:t>
            </a:r>
            <a:r>
              <a:rPr lang="de-CH" sz="1800" i="1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set_sponsor</a:t>
            </a: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,</a:t>
            </a:r>
            <a:r>
              <a:rPr lang="de-CH" sz="1800" i="1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set_rating</a:t>
            </a:r>
            <a:r>
              <a:rPr lang="de-CH" sz="1800" i="1" dirty="0" smtClean="0">
                <a:cs typeface="Arial" charset="0"/>
              </a:rPr>
              <a:t>,</a:t>
            </a:r>
            <a:r>
              <a:rPr lang="de-CH" sz="1800" i="1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de-CH" sz="1800" dirty="0" err="1" smtClean="0">
                <a:solidFill>
                  <a:srgbClr val="3333FF"/>
                </a:solidFill>
                <a:cs typeface="Arial" charset="0"/>
              </a:rPr>
              <a:t>omitted</a:t>
            </a: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de-CH" sz="1800" i="1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</a:t>
            </a:r>
            <a:endParaRPr lang="de-CH" sz="1800" i="1" dirty="0" smtClean="0">
              <a:solidFill>
                <a:srgbClr val="990000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de-CH" sz="1050" i="1" dirty="0" smtClean="0">
              <a:solidFill>
                <a:srgbClr val="3333FF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Minimum_duration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sz="1800" dirty="0" smtClean="0">
                <a:solidFill>
                  <a:schemeClr val="tx2"/>
                </a:solidFill>
                <a:cs typeface="Arial" charset="0"/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INTEGER </a:t>
            </a: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= 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30</a:t>
            </a:r>
            <a:br>
              <a:rPr lang="de-CH" sz="1800" i="1" dirty="0" smtClean="0">
                <a:solidFill>
                  <a:srgbClr val="3333FF"/>
                </a:solidFill>
                <a:cs typeface="Arial" charset="0"/>
              </a:rPr>
            </a:b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-- Minimale Länge des Segmentes,</a:t>
            </a:r>
            <a:br>
              <a:rPr lang="de-CH" sz="1800" dirty="0" smtClean="0">
                <a:solidFill>
                  <a:srgbClr val="990000"/>
                </a:solidFill>
                <a:cs typeface="Arial" charset="0"/>
              </a:rPr>
            </a:b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-- in Sekunden.</a:t>
            </a:r>
            <a:endParaRPr lang="de-CH" sz="1800" i="1" dirty="0" smtClean="0">
              <a:solidFill>
                <a:srgbClr val="990000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de-CH" sz="1050" dirty="0" smtClean="0">
              <a:solidFill>
                <a:srgbClr val="3333FF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1800" i="1" dirty="0" err="1" smtClean="0">
                <a:solidFill>
                  <a:srgbClr val="3333FF"/>
                </a:solidFill>
                <a:cs typeface="Arial" charset="0"/>
              </a:rPr>
              <a:t>Maximum_interval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sz="1800" dirty="0" smtClean="0">
                <a:solidFill>
                  <a:schemeClr val="tx2"/>
                </a:solidFill>
                <a:cs typeface="Arial" charset="0"/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 INTEGER </a:t>
            </a:r>
            <a:r>
              <a:rPr lang="de-CH" sz="1800" b="1" dirty="0" smtClean="0">
                <a:solidFill>
                  <a:srgbClr val="3333FF"/>
                </a:solidFill>
                <a:cs typeface="Arial" charset="0"/>
              </a:rPr>
              <a:t>= </a:t>
            </a:r>
            <a:r>
              <a:rPr lang="de-CH" sz="1800" i="1" dirty="0" smtClean="0">
                <a:solidFill>
                  <a:srgbClr val="3333FF"/>
                </a:solidFill>
                <a:cs typeface="Arial" charset="0"/>
              </a:rPr>
              <a:t>2</a:t>
            </a:r>
            <a:br>
              <a:rPr lang="de-CH" sz="1800" i="1" dirty="0" smtClean="0">
                <a:solidFill>
                  <a:srgbClr val="3333FF"/>
                </a:solidFill>
                <a:cs typeface="Arial" charset="0"/>
              </a:rPr>
            </a:b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-- Maximale Zeit zwischen zwei</a:t>
            </a:r>
            <a:br>
              <a:rPr lang="de-CH" sz="1800" dirty="0" smtClean="0">
                <a:solidFill>
                  <a:srgbClr val="990000"/>
                </a:solidFill>
                <a:cs typeface="Arial" charset="0"/>
              </a:rPr>
            </a:b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-- aufeinanderfolgenden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  <a:cs typeface="Arial" charset="0"/>
              </a:rPr>
              <a:t>	-- Segmenten, in Sekunden.</a:t>
            </a:r>
            <a:endParaRPr lang="de-CH" sz="1800" i="1" dirty="0" smtClean="0">
              <a:solidFill>
                <a:srgbClr val="990000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b="1" dirty="0" smtClean="0">
                <a:solidFill>
                  <a:srgbClr val="3333FF"/>
                </a:solidFill>
                <a:cs typeface="Arial" charset="0"/>
              </a:rPr>
              <a:t>	</a:t>
            </a:r>
            <a:endParaRPr lang="de-CH" b="1" dirty="0">
              <a:solidFill>
                <a:srgbClr val="3333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Segment (fortgesetzt)</a:t>
            </a:r>
            <a:endParaRPr lang="de-DE" dirty="0"/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011238"/>
            <a:ext cx="8747125" cy="5442726"/>
          </a:xfrm>
          <a:prstGeom prst="roundRect">
            <a:avLst>
              <a:gd name="adj" fmla="val 4100"/>
            </a:avLst>
          </a:prstGeom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265113" algn="l"/>
              </a:tabLst>
            </a:pPr>
            <a:r>
              <a:rPr lang="de-DE" sz="2000" b="1" smtClean="0">
                <a:solidFill>
                  <a:schemeClr val="accent2"/>
                </a:solidFill>
              </a:rPr>
              <a:t>invariant</a:t>
            </a:r>
            <a:endParaRPr lang="de-DE" sz="20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b="1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in_list: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1 </a:t>
            </a:r>
            <a:r>
              <a:rPr lang="de-DE" sz="2000" smtClean="0">
                <a:solidFill>
                  <a:srgbClr val="3333FF"/>
                </a:solidFill>
              </a:rPr>
              <a:t>&lt;=</a:t>
            </a:r>
            <a:r>
              <a:rPr lang="de-DE" sz="2000" i="1" smtClean="0">
                <a:solidFill>
                  <a:srgbClr val="3333FF"/>
                </a:solidFill>
              </a:rPr>
              <a:t> index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and</a:t>
            </a:r>
            <a:r>
              <a:rPr lang="de-DE" sz="2000" b="1" smtClean="0"/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 </a:t>
            </a:r>
            <a:r>
              <a:rPr lang="de-DE" sz="2000" smtClean="0">
                <a:solidFill>
                  <a:srgbClr val="3333FF"/>
                </a:solidFill>
              </a:rPr>
              <a:t>&lt;=</a:t>
            </a:r>
            <a:r>
              <a:rPr lang="de-DE" sz="2000" i="1" smtClean="0">
                <a:solidFill>
                  <a:srgbClr val="3333FF"/>
                </a:solidFill>
              </a:rPr>
              <a:t> 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count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in_schedule:</a:t>
            </a:r>
            <a:r>
              <a:rPr lang="de-DE" sz="2000" i="1" smtClean="0">
                <a:solidFill>
                  <a:srgbClr val="3333FF"/>
                </a:solidFill>
              </a:rPr>
              <a:t> 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item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Current</a:t>
            </a: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i="1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next_in_list: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next </a:t>
            </a:r>
            <a:r>
              <a:rPr lang="de-DE" sz="2000" smtClean="0">
                <a:solidFill>
                  <a:srgbClr val="3333FF"/>
                </a:solidFill>
              </a:rPr>
              <a:t>/=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Void</a:t>
            </a:r>
            <a:r>
              <a:rPr lang="de-DE" sz="2000" smtClean="0">
                <a:solidFill>
                  <a:schemeClr val="accent2"/>
                </a:solidFill>
              </a:rPr>
              <a:t> </a:t>
            </a:r>
            <a:r>
              <a:rPr lang="de-DE" sz="2000" smtClean="0"/>
              <a:t>)</a:t>
            </a:r>
            <a:r>
              <a:rPr lang="de-DE" sz="2000" i="1" smtClean="0"/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implies</a:t>
            </a:r>
            <a:r>
              <a:rPr lang="de-DE" sz="2000" b="1" smtClean="0"/>
              <a:t/>
            </a:r>
            <a:br>
              <a:rPr lang="de-DE" sz="2000" b="1" smtClean="0"/>
            </a:br>
            <a:r>
              <a:rPr lang="de-DE" sz="2000" b="1" smtClean="0"/>
              <a:t>		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item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 + 1</a:t>
            </a:r>
            <a:r>
              <a:rPr lang="de-DE" sz="14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next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no_next_iff_last: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next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14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Void</a:t>
            </a:r>
            <a:r>
              <a:rPr lang="de-DE" sz="1000" b="1" smtClean="0">
                <a:solidFill>
                  <a:schemeClr val="accent2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count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>
                <a:solidFill>
                  <a:srgbClr val="3333FF"/>
                </a:solidFill>
              </a:rPr>
              <a:t>	non_negative_rating:</a:t>
            </a:r>
            <a:r>
              <a:rPr lang="de-DE" sz="2000" i="1" smtClean="0">
                <a:solidFill>
                  <a:srgbClr val="3333FF"/>
                </a:solidFill>
              </a:rPr>
              <a:t> rating </a:t>
            </a:r>
            <a:r>
              <a:rPr lang="de-DE" sz="2000" smtClean="0">
                <a:solidFill>
                  <a:srgbClr val="3333FF"/>
                </a:solidFill>
              </a:rPr>
              <a:t>&gt;=</a:t>
            </a:r>
            <a:r>
              <a:rPr lang="de-DE" sz="2000" i="1" smtClean="0">
                <a:solidFill>
                  <a:srgbClr val="3333FF"/>
                </a:solidFill>
              </a:rPr>
              <a:t> 0</a:t>
            </a: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i="1" smtClean="0">
                <a:solidFill>
                  <a:srgbClr val="3333FF"/>
                </a:solidFill>
              </a:rPr>
              <a:t>	</a:t>
            </a:r>
            <a:r>
              <a:rPr lang="de-DE" sz="2000" smtClean="0">
                <a:solidFill>
                  <a:srgbClr val="3333FF"/>
                </a:solidFill>
              </a:rPr>
              <a:t>positive</a:t>
            </a:r>
            <a:r>
              <a:rPr lang="de-DE" sz="2000" i="1" smtClean="0">
                <a:solidFill>
                  <a:srgbClr val="3333FF"/>
                </a:solidFill>
              </a:rPr>
              <a:t>_</a:t>
            </a:r>
            <a:r>
              <a:rPr lang="de-DE" sz="2000" smtClean="0">
                <a:solidFill>
                  <a:srgbClr val="3333FF"/>
                </a:solidFill>
              </a:rPr>
              <a:t>times: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starting_time </a:t>
            </a:r>
            <a:r>
              <a:rPr lang="de-DE" sz="2000" smtClean="0">
                <a:solidFill>
                  <a:srgbClr val="3333FF"/>
                </a:solidFill>
              </a:rPr>
              <a:t>&gt;</a:t>
            </a:r>
            <a:r>
              <a:rPr lang="de-DE" sz="2000" i="1" smtClean="0">
                <a:solidFill>
                  <a:srgbClr val="3333FF"/>
                </a:solidFill>
              </a:rPr>
              <a:t> 0 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and</a:t>
            </a:r>
            <a:r>
              <a:rPr lang="de-DE" sz="2000" b="1" smtClean="0"/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ending_time </a:t>
            </a:r>
            <a:r>
              <a:rPr lang="de-DE" sz="2000" smtClean="0">
                <a:solidFill>
                  <a:srgbClr val="3333FF"/>
                </a:solidFill>
              </a:rPr>
              <a:t>&gt;</a:t>
            </a:r>
            <a:r>
              <a:rPr lang="de-DE" sz="2000" i="1" smtClean="0">
                <a:solidFill>
                  <a:srgbClr val="3333FF"/>
                </a:solidFill>
              </a:rPr>
              <a:t> 0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>
                <a:solidFill>
                  <a:srgbClr val="3333FF"/>
                </a:solidFill>
              </a:rPr>
              <a:t>	sufficient_duration:</a:t>
            </a:r>
            <a:r>
              <a:rPr lang="de-DE" sz="2000" i="1" smtClean="0">
                <a:solidFill>
                  <a:srgbClr val="3333FF"/>
                </a:solidFill>
              </a:rPr>
              <a:t/>
            </a:r>
            <a:br>
              <a:rPr lang="de-DE" sz="2000" i="1" smtClean="0">
                <a:solidFill>
                  <a:srgbClr val="3333FF"/>
                </a:solidFill>
              </a:rPr>
            </a:br>
            <a:r>
              <a:rPr lang="de-DE" sz="2000" i="1" smtClean="0">
                <a:solidFill>
                  <a:srgbClr val="3333FF"/>
                </a:solidFill>
              </a:rPr>
              <a:t>		ending_time – starting_time </a:t>
            </a:r>
            <a:r>
              <a:rPr lang="de-DE" sz="2000" smtClean="0">
                <a:solidFill>
                  <a:srgbClr val="3333FF"/>
                </a:solidFill>
              </a:rPr>
              <a:t>&gt;=</a:t>
            </a:r>
            <a:r>
              <a:rPr lang="de-DE" sz="2000" i="1" smtClean="0">
                <a:solidFill>
                  <a:srgbClr val="3333FF"/>
                </a:solidFill>
              </a:rPr>
              <a:t> Minimum_duration</a:t>
            </a:r>
          </a:p>
          <a:p>
            <a:pPr>
              <a:lnSpc>
                <a:spcPct val="7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i="1" smtClean="0">
                <a:solidFill>
                  <a:srgbClr val="3333FF"/>
                </a:solidFill>
              </a:rPr>
              <a:t>	</a:t>
            </a:r>
            <a:r>
              <a:rPr lang="de-DE" sz="2000" smtClean="0">
                <a:solidFill>
                  <a:srgbClr val="3333FF"/>
                </a:solidFill>
              </a:rPr>
              <a:t>decent_interval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:</a:t>
            </a:r>
            <a:r>
              <a:rPr lang="de-DE" sz="2000" i="1" smtClean="0">
                <a:solidFill>
                  <a:srgbClr val="3333FF"/>
                </a:solidFill>
              </a:rPr>
              <a:t/>
            </a:r>
            <a:br>
              <a:rPr lang="de-DE" sz="2000" i="1" smtClean="0">
                <a:solidFill>
                  <a:srgbClr val="3333FF"/>
                </a:solidFill>
              </a:rPr>
            </a:br>
            <a:r>
              <a:rPr lang="de-DE" sz="2000" i="1" smtClean="0">
                <a:solidFill>
                  <a:srgbClr val="3333FF"/>
                </a:solidFill>
              </a:rPr>
              <a:t>		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next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starting_time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- ending_time </a:t>
            </a:r>
            <a:r>
              <a:rPr lang="de-DE" sz="2000" smtClean="0">
                <a:solidFill>
                  <a:srgbClr val="3333FF"/>
                </a:solidFill>
              </a:rPr>
              <a:t>&lt;=</a:t>
            </a:r>
            <a:r>
              <a:rPr lang="de-DE" sz="2000" i="1" smtClean="0">
                <a:solidFill>
                  <a:srgbClr val="3333FF"/>
                </a:solidFill>
              </a:rPr>
              <a:t> Maximum_interval</a:t>
            </a:r>
          </a:p>
          <a:p>
            <a:pPr>
              <a:tabLst>
                <a:tab pos="265113" algn="l"/>
              </a:tabLst>
            </a:pPr>
            <a:r>
              <a:rPr lang="de-DE" sz="2000" b="1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+mn-lt"/>
              </a:rPr>
              <a:t>Statische Typisierung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379"/>
            <a:ext cx="8473668" cy="5578559"/>
          </a:xfrm>
        </p:spPr>
        <p:txBody>
          <a:bodyPr/>
          <a:lstStyle/>
          <a:p>
            <a:pPr algn="just" eaLnBrk="1" hangingPunct="1"/>
            <a:r>
              <a:rPr lang="de-CH" b="1" dirty="0" smtClean="0">
                <a:solidFill>
                  <a:srgbClr val="3333FF"/>
                </a:solidFill>
              </a:rPr>
              <a:t>Typsicherer Aufruf</a:t>
            </a:r>
            <a:r>
              <a:rPr lang="de-CH" b="1" dirty="0" smtClean="0">
                <a:solidFill>
                  <a:srgbClr val="990000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(</a:t>
            </a:r>
            <a:r>
              <a:rPr lang="de-CH" i="1" dirty="0" smtClean="0">
                <a:solidFill>
                  <a:srgbClr val="990000"/>
                </a:solidFill>
              </a:rPr>
              <a:t>type-safe </a:t>
            </a:r>
            <a:r>
              <a:rPr lang="de-CH" i="1" dirty="0" err="1" smtClean="0">
                <a:solidFill>
                  <a:srgbClr val="990000"/>
                </a:solidFill>
              </a:rPr>
              <a:t>call</a:t>
            </a:r>
            <a:r>
              <a:rPr lang="de-CH" sz="1600" i="1" dirty="0" smtClean="0">
                <a:solidFill>
                  <a:srgbClr val="990000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)</a:t>
            </a:r>
            <a:r>
              <a:rPr lang="de-CH" dirty="0" smtClean="0"/>
              <a:t>: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de-CH" dirty="0" smtClean="0"/>
              <a:t>	Während der Ausführung: ein </a:t>
            </a:r>
            <a:r>
              <a:rPr lang="de-CH" dirty="0" err="1" smtClean="0"/>
              <a:t>Featureaufruf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x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f</a:t>
            </a:r>
            <a:r>
              <a:rPr lang="de-CH" dirty="0" smtClean="0"/>
              <a:t> , so dass das an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gebundene Objekt ein Feature hat, das </a:t>
            </a:r>
            <a:r>
              <a:rPr lang="de-CH" i="1" dirty="0" smtClean="0">
                <a:solidFill>
                  <a:srgbClr val="3333FF"/>
                </a:solidFill>
              </a:rPr>
              <a:t>f</a:t>
            </a:r>
            <a:r>
              <a:rPr lang="de-CH" dirty="0" smtClean="0"/>
              <a:t>  </a:t>
            </a:r>
            <a:r>
              <a:rPr lang="de-CH" dirty="0" smtClean="0"/>
              <a:t>entspricht</a:t>
            </a:r>
            <a:endParaRPr lang="de-CH" dirty="0" smtClean="0"/>
          </a:p>
          <a:p>
            <a:pPr marL="896938" lvl="1" indent="-360363" algn="just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de-CH" dirty="0" smtClean="0"/>
              <a:t>			</a:t>
            </a:r>
            <a:r>
              <a:rPr lang="de-CH" sz="1800" dirty="0" smtClean="0"/>
              <a:t>[Verallgemeinerung: mit Argumenten (z.B. </a:t>
            </a:r>
            <a:r>
              <a:rPr lang="de-CH" sz="1800" i="1" dirty="0" err="1" smtClean="0">
                <a:solidFill>
                  <a:srgbClr val="3333FF"/>
                </a:solidFill>
              </a:rPr>
              <a:t>x</a:t>
            </a:r>
            <a:r>
              <a:rPr lang="de-CH" dirty="0" err="1" smtClean="0">
                <a:solidFill>
                  <a:srgbClr val="3333FF"/>
                </a:solidFill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</a:rPr>
              <a:t>f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</a:rPr>
              <a:t>a, b</a:t>
            </a:r>
            <a:r>
              <a:rPr lang="de-CH" sz="1800" dirty="0" smtClean="0">
                <a:solidFill>
                  <a:srgbClr val="3333FF"/>
                </a:solidFill>
              </a:rPr>
              <a:t>) </a:t>
            </a:r>
            <a:r>
              <a:rPr lang="de-CH" sz="1800" dirty="0" smtClean="0"/>
              <a:t>)]</a:t>
            </a:r>
          </a:p>
          <a:p>
            <a:pPr algn="just" eaLnBrk="1" hangingPunct="1">
              <a:spcBef>
                <a:spcPts val="0"/>
              </a:spcBef>
            </a:pPr>
            <a:endParaRPr lang="de-CH" b="1" dirty="0" smtClean="0">
              <a:solidFill>
                <a:srgbClr val="3333FF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de-CH" b="1" dirty="0" smtClean="0">
                <a:solidFill>
                  <a:srgbClr val="3333FF"/>
                </a:solidFill>
              </a:rPr>
              <a:t>Überprüfer für statische Typen (type </a:t>
            </a:r>
            <a:r>
              <a:rPr lang="de-CH" b="1" dirty="0" err="1" smtClean="0">
                <a:solidFill>
                  <a:srgbClr val="3333FF"/>
                </a:solidFill>
              </a:rPr>
              <a:t>checker</a:t>
            </a:r>
            <a:r>
              <a:rPr lang="de-CH" b="1" dirty="0" smtClean="0">
                <a:solidFill>
                  <a:srgbClr val="3333FF"/>
                </a:solidFill>
              </a:rPr>
              <a:t>):</a:t>
            </a:r>
            <a:endParaRPr lang="de-CH" dirty="0" smtClean="0">
              <a:solidFill>
                <a:srgbClr val="3333FF"/>
              </a:solidFill>
            </a:endParaRPr>
          </a:p>
          <a:p>
            <a:pPr lvl="1" algn="just">
              <a:buNone/>
            </a:pPr>
            <a:r>
              <a:rPr lang="de-CH" dirty="0" smtClean="0"/>
              <a:t>	Ein auf ein Programm anwendbares Werkzeug (z.B. ein Compiler) das — für alle Programme, die es akzeptiert — garantiert, dass jeder Aufruf in jeder Ausführung </a:t>
            </a:r>
            <a:r>
              <a:rPr lang="de-CH" i="1" dirty="0" smtClean="0">
                <a:solidFill>
                  <a:srgbClr val="990000"/>
                </a:solidFill>
              </a:rPr>
              <a:t>typsicher </a:t>
            </a:r>
            <a:r>
              <a:rPr lang="de-CH" dirty="0" smtClean="0"/>
              <a:t>ist</a:t>
            </a:r>
            <a:endParaRPr lang="de-CH" dirty="0" smtClean="0"/>
          </a:p>
          <a:p>
            <a:pPr algn="just" eaLnBrk="1" hangingPunct="1">
              <a:spcBef>
                <a:spcPts val="0"/>
              </a:spcBef>
            </a:pPr>
            <a:endParaRPr lang="de-CH" b="1" dirty="0" smtClean="0">
              <a:solidFill>
                <a:srgbClr val="3333FF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de-CH" b="1" dirty="0" smtClean="0">
                <a:solidFill>
                  <a:srgbClr val="3333FF"/>
                </a:solidFill>
              </a:rPr>
              <a:t>Statisch typisierte Sprache:</a:t>
            </a:r>
            <a:endParaRPr lang="de-CH" dirty="0" smtClean="0">
              <a:solidFill>
                <a:srgbClr val="3333FF"/>
              </a:solidFill>
            </a:endParaRPr>
          </a:p>
          <a:p>
            <a:pPr marL="896938" lvl="1" indent="-360363" algn="just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de-CH" dirty="0" smtClean="0"/>
              <a:t>	Eine Programmiersprache, für die es möglich ist, einen </a:t>
            </a:r>
            <a:r>
              <a:rPr lang="de-CH" i="1" dirty="0" smtClean="0">
                <a:solidFill>
                  <a:srgbClr val="990000"/>
                </a:solidFill>
              </a:rPr>
              <a:t>Überprüfer für statische Typen </a:t>
            </a:r>
            <a:r>
              <a:rPr lang="de-CH" smtClean="0"/>
              <a:t>zu </a:t>
            </a:r>
            <a:r>
              <a:rPr lang="de-CH" smtClean="0"/>
              <a:t>schreiben</a:t>
            </a: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Werbung</a:t>
            </a:r>
            <a:endParaRPr lang="de-DE" dirty="0"/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945521"/>
            <a:ext cx="4175125" cy="5253260"/>
          </a:xfrm>
          <a:prstGeom prst="roundRect">
            <a:avLst>
              <a:gd name="adj" fmla="val 4698"/>
            </a:avLst>
          </a:prstGeom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err="1" smtClean="0">
                <a:solidFill>
                  <a:srgbClr val="000099"/>
                </a:solidFill>
              </a:rPr>
              <a:t>note</a:t>
            </a:r>
            <a:endParaRPr lang="de-DE" sz="1800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Beschreibung:</a:t>
            </a:r>
            <a:r>
              <a:rPr lang="de-DE" sz="1800" i="1" dirty="0" smtClean="0">
                <a:solidFill>
                  <a:srgbClr val="990000"/>
                </a:solidFill>
              </a:rPr>
              <a:t> 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i="1" dirty="0" smtClean="0">
                <a:solidFill>
                  <a:srgbClr val="990000"/>
                </a:solidFill>
              </a:rPr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„</a:t>
            </a:r>
            <a:r>
              <a:rPr lang="de-DE" sz="1800" i="1" dirty="0" smtClean="0">
                <a:solidFill>
                  <a:srgbClr val="990000"/>
                </a:solidFill>
              </a:rPr>
              <a:t>Werbeblock</a:t>
            </a:r>
            <a:r>
              <a:rPr lang="de-DE" sz="1800" dirty="0" smtClean="0">
                <a:solidFill>
                  <a:srgbClr val="990000"/>
                </a:solidFill>
              </a:rPr>
              <a:t>"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rgbClr val="000099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COMMERCIAL</a:t>
            </a:r>
            <a:r>
              <a:rPr lang="de-DE" sz="1800" i="1" dirty="0" smtClean="0"/>
              <a:t> </a:t>
            </a:r>
            <a:r>
              <a:rPr lang="de-DE" sz="1800" b="1" dirty="0" err="1" smtClean="0">
                <a:solidFill>
                  <a:srgbClr val="000099"/>
                </a:solidFill>
              </a:rPr>
              <a:t>inherit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SEGMENT 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i="1" dirty="0" smtClean="0">
                <a:solidFill>
                  <a:srgbClr val="3333FF"/>
                </a:solidFill>
              </a:rPr>
              <a:t>	</a:t>
            </a:r>
            <a:r>
              <a:rPr lang="de-DE" sz="1800" b="1" dirty="0" err="1" smtClean="0">
                <a:solidFill>
                  <a:srgbClr val="000099"/>
                </a:solidFill>
              </a:rPr>
              <a:t>rename</a:t>
            </a:r>
            <a:r>
              <a:rPr lang="de-DE" sz="1800" b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sponsor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rgbClr val="000099"/>
                </a:solidFill>
              </a:rPr>
              <a:t>as</a:t>
            </a:r>
            <a:r>
              <a:rPr lang="de-DE" sz="1800" i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advertizer</a:t>
            </a:r>
            <a:r>
              <a:rPr lang="de-DE" sz="1800" i="1" dirty="0" smtClean="0"/>
              <a:t> </a:t>
            </a:r>
            <a:r>
              <a:rPr lang="de-DE" sz="1800" b="1" dirty="0" smtClean="0">
                <a:solidFill>
                  <a:srgbClr val="000099"/>
                </a:solidFill>
              </a:rPr>
              <a:t>end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endParaRPr lang="de-DE" sz="1800" b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err="1" smtClean="0">
                <a:solidFill>
                  <a:srgbClr val="000099"/>
                </a:solidFill>
              </a:rPr>
              <a:t>feature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primary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PROGRAM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-- Programm, zu welchem die 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dirty="0" smtClean="0">
                <a:solidFill>
                  <a:srgbClr val="990000"/>
                </a:solidFill>
              </a:rPr>
              <a:t>		-- Werbung gehört.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	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i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primary_index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/>
              <a:t>  			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-- Index von '</a:t>
            </a:r>
            <a:r>
              <a:rPr lang="de-DE" sz="1800" dirty="0" err="1" smtClean="0">
                <a:solidFill>
                  <a:srgbClr val="990000"/>
                </a:solidFill>
              </a:rPr>
              <a:t>primary</a:t>
            </a:r>
            <a:r>
              <a:rPr lang="de-DE" sz="1800" dirty="0" smtClean="0">
                <a:solidFill>
                  <a:srgbClr val="990000"/>
                </a:solidFill>
              </a:rPr>
              <a:t>´.</a:t>
            </a:r>
          </a:p>
          <a:p>
            <a:r>
              <a:rPr lang="de-DE" sz="1400" dirty="0" smtClean="0"/>
              <a:t>	</a:t>
            </a:r>
            <a:endParaRPr lang="de-DE" sz="1400" dirty="0"/>
          </a:p>
        </p:txBody>
      </p:sp>
      <p:sp>
        <p:nvSpPr>
          <p:cNvPr id="8611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6763" y="931862"/>
            <a:ext cx="4389437" cy="5277552"/>
          </a:xfrm>
          <a:prstGeom prst="roundRect">
            <a:avLst>
              <a:gd name="adj" fmla="val 4798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set_primary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sz="14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PROGRAM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)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Werbung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zu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p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hinzufügen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require</a:t>
            </a:r>
            <a:endParaRPr lang="en-US" sz="1800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program_exists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 </a:t>
            </a:r>
            <a:r>
              <a:rPr lang="en-US" sz="1800" dirty="0">
                <a:latin typeface="Comic Sans MS" pitchFamily="66" charset="0"/>
                <a:cs typeface="Arial" charset="0"/>
              </a:rPr>
              <a:t>/=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i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Void</a:t>
            </a: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same_schedule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latin typeface="Comic Sans MS" pitchFamily="66" charset="0"/>
                <a:cs typeface="Arial" charset="0"/>
              </a:rPr>
              <a:t> </a:t>
            </a:r>
            <a:endParaRPr lang="en-US" sz="1800" i="1" dirty="0" smtClean="0">
              <a:latin typeface="Comic Sans MS" pitchFamily="66" charset="0"/>
              <a:cs typeface="Arial" charset="0"/>
            </a:endParaRPr>
          </a:p>
          <a:p>
            <a:pPr marL="85725" indent="-85725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	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schedule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schedule</a:t>
            </a: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smtClean="0">
                <a:solidFill>
                  <a:srgbClr val="3333FF"/>
                </a:solidFill>
                <a:cs typeface="Arial" charset="0"/>
              </a:rPr>
              <a:t>		</a:t>
            </a:r>
            <a:r>
              <a:rPr lang="en-US" sz="18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before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:</a:t>
            </a:r>
            <a:endParaRPr lang="en-US" sz="1800" i="1" dirty="0" smtClean="0">
              <a:cs typeface="Arial" charset="0"/>
            </a:endParaRPr>
          </a:p>
          <a:p>
            <a:pPr marL="85725" indent="-85725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	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&lt;=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deferred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ensure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index_updated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        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primary_index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index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primary_updated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primary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</a:p>
          <a:p>
            <a:pPr marL="85725" indent="-85725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end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Werbung (fortgesetzt)</a:t>
            </a:r>
            <a:endParaRPr lang="de-DE" dirty="0"/>
          </a:p>
        </p:txBody>
      </p:sp>
      <p:sp>
        <p:nvSpPr>
          <p:cNvPr id="86118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1939" y="1030915"/>
            <a:ext cx="8424862" cy="2318341"/>
          </a:xfrm>
          <a:prstGeom prst="roundRect">
            <a:avLst>
              <a:gd name="adj" fmla="val 8412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invariant</a:t>
            </a:r>
            <a:endParaRPr lang="en-US" sz="20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meaningful_primary_index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primary_index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=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index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primary_before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&lt;=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acceptable_sponsor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advertizer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compatible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sponsor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)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acceptable_rating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rating 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&lt;=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rating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853478"/>
            <a:ext cx="8424863" cy="5706809"/>
          </a:xfrm>
        </p:spPr>
        <p:txBody>
          <a:bodyPr/>
          <a:lstStyle/>
          <a:p>
            <a:pPr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>
                <a:solidFill>
                  <a:schemeClr val="accent2"/>
                </a:solidFill>
              </a:rPr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/>
            </a:r>
            <a:br>
              <a:rPr lang="de-DE" sz="1800" i="1" dirty="0" smtClean="0"/>
            </a:br>
            <a:r>
              <a:rPr lang="de-DE" sz="1800" i="1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VAT</a:t>
            </a:r>
            <a:r>
              <a:rPr lang="de-DE" sz="1800" dirty="0" smtClean="0">
                <a:solidFill>
                  <a:srgbClr val="3333FF"/>
                </a:solidFill>
              </a:rPr>
              <a:t> </a:t>
            </a:r>
            <a:endParaRPr lang="de-DE" sz="1800" b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endParaRPr lang="de-DE" sz="1800" b="1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TANK</a:t>
            </a:r>
            <a:r>
              <a:rPr lang="de-DE" sz="1800" dirty="0" smtClean="0">
                <a:solidFill>
                  <a:srgbClr val="3333FF"/>
                </a:solidFill>
              </a:rPr>
              <a:t>		</a:t>
            </a: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in_valve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out_valve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: </a:t>
            </a:r>
            <a:r>
              <a:rPr lang="de-DE" sz="1800" i="1" dirty="0" smtClean="0">
                <a:solidFill>
                  <a:srgbClr val="3333FF"/>
                </a:solidFill>
              </a:rPr>
              <a:t>VALVE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-- Fülle den Tank.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require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in_valve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open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out_valve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closed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ensure</a:t>
            </a:r>
            <a:r>
              <a:rPr lang="de-DE" sz="1800" i="1" dirty="0" smtClean="0"/>
              <a:t/>
            </a:r>
            <a:br>
              <a:rPr lang="de-DE" sz="1800" i="1" dirty="0" smtClean="0"/>
            </a:br>
            <a:r>
              <a:rPr lang="de-DE" sz="1800" i="1" dirty="0" smtClean="0"/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in_valve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closed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out_valve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closed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is_full</a:t>
            </a:r>
            <a:endParaRPr lang="de-DE" sz="1800" b="1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/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endParaRPr lang="de-DE" sz="1050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empty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is_full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is_empty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gauge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maximum</a:t>
            </a:r>
            <a:r>
              <a:rPr lang="de-DE" sz="1800" dirty="0" smtClean="0"/>
              <a:t>, </a:t>
            </a:r>
            <a:r>
              <a:rPr lang="de-DE" sz="1800" dirty="0" smtClean="0">
                <a:solidFill>
                  <a:srgbClr val="990000"/>
                </a:solidFill>
              </a:rPr>
              <a:t>... [Andere Features]</a:t>
            </a:r>
            <a:r>
              <a:rPr lang="de-DE" sz="1800" i="1" dirty="0" smtClean="0">
                <a:solidFill>
                  <a:srgbClr val="990000"/>
                </a:solidFill>
              </a:rPr>
              <a:t> ...</a:t>
            </a:r>
            <a:endParaRPr lang="de-DE" sz="1800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endParaRPr lang="de-DE" sz="11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invariant</a:t>
            </a:r>
            <a:endParaRPr lang="de-DE" sz="1800" b="1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is_full</a:t>
            </a:r>
            <a:r>
              <a:rPr lang="de-DE" sz="1800" dirty="0" smtClean="0"/>
              <a:t> = (</a:t>
            </a:r>
            <a:r>
              <a:rPr lang="de-DE" sz="1800" i="1" dirty="0" err="1" smtClean="0">
                <a:solidFill>
                  <a:srgbClr val="3333FF"/>
                </a:solidFill>
              </a:rPr>
              <a:t>gauge</a:t>
            </a:r>
            <a:r>
              <a:rPr lang="de-DE" sz="1800" dirty="0" smtClean="0"/>
              <a:t> &gt;= 0.97 * </a:t>
            </a:r>
            <a:r>
              <a:rPr lang="de-DE" sz="1800" i="1" dirty="0" err="1" smtClean="0">
                <a:solidFill>
                  <a:srgbClr val="3333FF"/>
                </a:solidFill>
              </a:rPr>
              <a:t>maximum</a:t>
            </a:r>
            <a:r>
              <a:rPr lang="de-DE" sz="1800" dirty="0" smtClean="0"/>
              <a:t>)  </a:t>
            </a:r>
            <a:r>
              <a:rPr lang="de-DE" sz="1800" b="1" dirty="0" err="1" smtClean="0">
                <a:solidFill>
                  <a:schemeClr val="accent2"/>
                </a:solidFill>
              </a:rPr>
              <a:t>and</a:t>
            </a:r>
            <a:r>
              <a:rPr lang="de-DE" sz="1800" b="1" dirty="0" smtClean="0"/>
              <a:t>  </a:t>
            </a:r>
            <a:r>
              <a:rPr lang="de-DE" sz="1800" dirty="0" smtClean="0"/>
              <a:t>(</a:t>
            </a:r>
            <a:r>
              <a:rPr lang="de-DE" sz="1800" i="1" dirty="0" err="1" smtClean="0">
                <a:solidFill>
                  <a:srgbClr val="3333FF"/>
                </a:solidFill>
              </a:rPr>
              <a:t>gauge</a:t>
            </a:r>
            <a:r>
              <a:rPr lang="de-DE" sz="1800" dirty="0" smtClean="0"/>
              <a:t> &lt;= 1.03 * </a:t>
            </a:r>
            <a:r>
              <a:rPr lang="de-DE" sz="1800" i="1" dirty="0" err="1" smtClean="0">
                <a:solidFill>
                  <a:srgbClr val="3333FF"/>
                </a:solidFill>
              </a:rPr>
              <a:t>maximum</a:t>
            </a:r>
            <a:r>
              <a:rPr lang="de-DE" sz="1800" dirty="0" smtClean="0"/>
              <a:t>)</a:t>
            </a: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dirty="0">
              <a:solidFill>
                <a:schemeClr val="accent2"/>
              </a:solidFill>
            </a:endParaRP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Beispiel: Chemisches Kraftwerk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Verträge und Vererbung</a:t>
            </a:r>
            <a:endParaRPr lang="de-DE" dirty="0"/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Problem: Was passiert bei Vererbung mit</a:t>
            </a:r>
          </a:p>
          <a:p>
            <a:endParaRPr lang="de-DE" dirty="0" smtClean="0">
              <a:solidFill>
                <a:srgbClr val="CC0000"/>
              </a:solidFill>
            </a:endParaRPr>
          </a:p>
          <a:p>
            <a:pPr lvl="1"/>
            <a:r>
              <a:rPr lang="de-DE" dirty="0" smtClean="0"/>
              <a:t>Klasseninvarianten?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Vor- und Nachbedingungen von Routinen?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Invarianten</a:t>
            </a:r>
            <a:endParaRPr lang="de-DE" dirty="0"/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990000"/>
                </a:solidFill>
              </a:rPr>
              <a:t>Vererbungsregel für Invarianten:</a:t>
            </a:r>
          </a:p>
          <a:p>
            <a:pPr lvl="1"/>
            <a:r>
              <a:rPr lang="de-DE" dirty="0" smtClean="0"/>
              <a:t>Die Invariante einer Klasse beinhaltet automatisch die Invarianten aller Vorfahren, „</a:t>
            </a:r>
            <a:r>
              <a:rPr lang="de-DE" dirty="0" err="1" smtClean="0"/>
              <a:t>ver</a:t>
            </a:r>
            <a:r>
              <a:rPr lang="de-DE" dirty="0" smtClean="0"/>
              <a:t>-und-et“.</a:t>
            </a:r>
          </a:p>
          <a:p>
            <a:pPr algn="just">
              <a:spcBef>
                <a:spcPts val="1900"/>
              </a:spcBef>
            </a:pPr>
            <a:r>
              <a:rPr lang="de-DE" dirty="0" smtClean="0"/>
              <a:t>Die kumulierten Invarianten sind in der flachen Ansicht und der Schnittstellen-Ansicht in Eiffelstudio ersichtlich.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18400" y="2722679"/>
            <a:ext cx="355600" cy="457200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6975" y="2043741"/>
            <a:ext cx="304800" cy="415925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996238" y="5541781"/>
            <a:ext cx="304800" cy="415925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20050" y="4759144"/>
            <a:ext cx="304800" cy="415925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27900" y="4087813"/>
            <a:ext cx="1439863" cy="158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83251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04025" y="1412875"/>
            <a:ext cx="1439863" cy="158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832520" name="Rectangle 8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de-DE" dirty="0" smtClean="0"/>
              <a:t>Verträge und Vererbung</a:t>
            </a:r>
            <a:endParaRPr lang="de-DE" dirty="0"/>
          </a:p>
        </p:txBody>
      </p:sp>
      <p:sp>
        <p:nvSpPr>
          <p:cNvPr id="8325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35375" y="1773238"/>
            <a:ext cx="1800225" cy="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325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6084888" y="2060575"/>
            <a:ext cx="884237" cy="1522413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325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27900" y="407718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r</a:t>
            </a:r>
            <a:endParaRPr lang="en-US" sz="20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3252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16825" y="4376738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require</a:t>
            </a:r>
          </a:p>
        </p:txBody>
      </p:sp>
      <p:sp>
        <p:nvSpPr>
          <p:cNvPr id="83252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975600" y="4632623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</a:t>
            </a:r>
          </a:p>
        </p:txBody>
      </p:sp>
      <p:sp>
        <p:nvSpPr>
          <p:cNvPr id="83252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67625" y="5132653"/>
            <a:ext cx="1214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ensure</a:t>
            </a:r>
          </a:p>
        </p:txBody>
      </p:sp>
      <p:sp>
        <p:nvSpPr>
          <p:cNvPr id="83252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902575" y="5467169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</a:t>
            </a:r>
          </a:p>
        </p:txBody>
      </p:sp>
      <p:sp>
        <p:nvSpPr>
          <p:cNvPr id="8325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04025" y="141128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r</a:t>
            </a:r>
            <a:endParaRPr lang="en-US" sz="20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325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92950" y="1668314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require</a:t>
            </a:r>
          </a:p>
        </p:txBody>
      </p:sp>
      <p:sp>
        <p:nvSpPr>
          <p:cNvPr id="8325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451725" y="1932616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</a:t>
            </a:r>
          </a:p>
        </p:txBody>
      </p:sp>
      <p:sp>
        <p:nvSpPr>
          <p:cNvPr id="8325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92950" y="2372172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Comic Sans MS" pitchFamily="66" charset="0"/>
              </a:rPr>
              <a:t>ensure</a:t>
            </a:r>
          </a:p>
        </p:txBody>
      </p:sp>
      <p:sp>
        <p:nvSpPr>
          <p:cNvPr id="8325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461250" y="2644892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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8325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63713" y="191611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en-US" sz="14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8325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63713" y="2347913"/>
            <a:ext cx="1295400" cy="45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i="1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en-US" sz="320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2000" i="1">
                <a:solidFill>
                  <a:srgbClr val="3333FF"/>
                </a:solidFill>
                <a:latin typeface="Comic Sans MS" pitchFamily="66" charset="0"/>
              </a:rPr>
              <a:t>r </a:t>
            </a:r>
            <a:r>
              <a:rPr lang="en-US" sz="2000">
                <a:solidFill>
                  <a:srgbClr val="3333FF"/>
                </a:solidFill>
                <a:latin typeface="Comic Sans MS" pitchFamily="66" charset="0"/>
              </a:rPr>
              <a:t>(…)</a:t>
            </a:r>
          </a:p>
        </p:txBody>
      </p:sp>
      <p:sp>
        <p:nvSpPr>
          <p:cNvPr id="8325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63713" y="21320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Comic Sans MS" pitchFamily="66" charset="0"/>
              </a:rPr>
              <a:t>…</a:t>
            </a:r>
          </a:p>
        </p:txBody>
      </p:sp>
      <p:sp>
        <p:nvSpPr>
          <p:cNvPr id="8325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502275" y="2060575"/>
            <a:ext cx="365125" cy="15208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325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14313" y="2938463"/>
            <a:ext cx="4533533" cy="2301716"/>
          </a:xfrm>
          <a:prstGeom prst="roundRect">
            <a:avLst>
              <a:gd name="adj" fmla="val 6718"/>
            </a:avLst>
          </a:prstGeom>
          <a:noFill/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 lIns="72000" tIns="0" rIns="72000" bIns="0">
            <a:spAutoFit/>
          </a:bodyPr>
          <a:lstStyle/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de-CH" sz="2400" dirty="0" smtClean="0">
                <a:cs typeface="Arial" charset="0"/>
              </a:rPr>
              <a:t>Korrekter Aufruf in </a:t>
            </a:r>
            <a:r>
              <a:rPr lang="de-CH" sz="2400" dirty="0" smtClean="0">
                <a:solidFill>
                  <a:srgbClr val="3333FF"/>
                </a:solidFill>
                <a:cs typeface="Arial" charset="0"/>
              </a:rPr>
              <a:t>C</a:t>
            </a:r>
            <a:r>
              <a:rPr lang="de-CH" sz="2400" dirty="0" smtClean="0"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de-CH" sz="2400" dirty="0" smtClean="0">
                <a:solidFill>
                  <a:srgbClr val="3333FF"/>
                </a:solidFill>
                <a:cs typeface="Arial" charset="0"/>
              </a:rPr>
              <a:t>    </a:t>
            </a:r>
            <a:r>
              <a:rPr lang="de-CH" sz="2400" b="1" dirty="0" err="1" smtClean="0">
                <a:solidFill>
                  <a:schemeClr val="accent2"/>
                </a:solidFill>
                <a:cs typeface="Arial" charset="0"/>
              </a:rPr>
              <a:t>if</a:t>
            </a:r>
            <a:r>
              <a:rPr lang="de-CH" sz="2400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sz="2400" i="1" dirty="0" smtClean="0">
                <a:solidFill>
                  <a:srgbClr val="3333FF"/>
                </a:solidFill>
                <a:cs typeface="Arial" charset="0"/>
              </a:rPr>
              <a:t>a1</a:t>
            </a:r>
            <a:r>
              <a:rPr lang="de-CH" sz="3200" dirty="0" smtClean="0">
                <a:solidFill>
                  <a:srgbClr val="3333FF"/>
                </a:solidFill>
                <a:cs typeface="Arial" charset="0"/>
              </a:rPr>
              <a:t>.</a:t>
            </a:r>
            <a:r>
              <a:rPr lang="de-CH" sz="2400" i="1" dirty="0" smtClean="0">
                <a:solidFill>
                  <a:srgbClr val="006400"/>
                </a:solidFill>
                <a:cs typeface="Arial" charset="0"/>
                <a:sym typeface="Symbol" pitchFamily="18" charset="2"/>
              </a:rPr>
              <a:t></a:t>
            </a:r>
            <a:r>
              <a:rPr lang="de-CH" sz="2400" dirty="0" smtClean="0">
                <a:solidFill>
                  <a:srgbClr val="3333FF"/>
                </a:solidFill>
                <a:cs typeface="Arial" charset="0"/>
                <a:sym typeface="Symbol" pitchFamily="18" charset="2"/>
              </a:rPr>
              <a:t> </a:t>
            </a:r>
            <a:r>
              <a:rPr lang="de-CH" sz="2400" b="1" dirty="0" err="1" smtClean="0">
                <a:solidFill>
                  <a:schemeClr val="accent2"/>
                </a:solidFill>
                <a:cs typeface="Arial" charset="0"/>
              </a:rPr>
              <a:t>then</a:t>
            </a:r>
            <a:endParaRPr lang="de-CH" sz="2400" b="1" dirty="0" smtClean="0">
              <a:solidFill>
                <a:schemeClr val="accent2"/>
              </a:solidFill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de-CH" sz="2400" dirty="0" smtClean="0">
                <a:solidFill>
                  <a:srgbClr val="3333FF"/>
                </a:solidFill>
                <a:cs typeface="Arial" charset="0"/>
              </a:rPr>
              <a:t>        </a:t>
            </a:r>
            <a:r>
              <a:rPr lang="de-CH" sz="2400" i="1" dirty="0" smtClean="0">
                <a:solidFill>
                  <a:srgbClr val="3333FF"/>
                </a:solidFill>
                <a:cs typeface="Arial" charset="0"/>
              </a:rPr>
              <a:t>a1</a:t>
            </a:r>
            <a:r>
              <a:rPr lang="de-CH" sz="3200" dirty="0" smtClean="0">
                <a:solidFill>
                  <a:srgbClr val="3333FF"/>
                </a:solidFill>
                <a:cs typeface="Arial" charset="0"/>
              </a:rPr>
              <a:t>.</a:t>
            </a:r>
            <a:r>
              <a:rPr lang="de-CH" sz="2400" i="1" dirty="0" smtClean="0">
                <a:solidFill>
                  <a:srgbClr val="3333FF"/>
                </a:solidFill>
                <a:cs typeface="Arial" charset="0"/>
              </a:rPr>
              <a:t>r</a:t>
            </a:r>
            <a:r>
              <a:rPr lang="de-CH" sz="2400" dirty="0" smtClean="0">
                <a:solidFill>
                  <a:srgbClr val="3333FF"/>
                </a:solidFill>
                <a:cs typeface="Arial" charset="0"/>
              </a:rPr>
              <a:t> (...)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de-CH" sz="2400" dirty="0" smtClean="0">
                <a:solidFill>
                  <a:srgbClr val="3333FF"/>
                </a:solidFill>
                <a:cs typeface="Arial" charset="0"/>
              </a:rPr>
              <a:t>            </a:t>
            </a:r>
            <a:r>
              <a:rPr lang="de-CH" sz="2400" dirty="0" smtClean="0">
                <a:solidFill>
                  <a:srgbClr val="990000"/>
                </a:solidFill>
                <a:cs typeface="Arial" charset="0"/>
              </a:rPr>
              <a:t>-- Hier ist</a:t>
            </a:r>
            <a:r>
              <a:rPr lang="de-CH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de-CH" sz="2400" i="1" dirty="0" smtClean="0">
                <a:solidFill>
                  <a:srgbClr val="3333FF"/>
                </a:solidFill>
                <a:cs typeface="Arial" charset="0"/>
              </a:rPr>
              <a:t>a1</a:t>
            </a:r>
            <a:r>
              <a:rPr lang="de-CH" sz="3200" dirty="0" smtClean="0">
                <a:solidFill>
                  <a:srgbClr val="3333FF"/>
                </a:solidFill>
                <a:cs typeface="Arial" charset="0"/>
              </a:rPr>
              <a:t>.</a:t>
            </a:r>
            <a:r>
              <a:rPr lang="de-CH" sz="2400" i="1" dirty="0" smtClean="0">
                <a:solidFill>
                  <a:srgbClr val="006400"/>
                </a:solidFill>
                <a:cs typeface="Arial" charset="0"/>
                <a:sym typeface="Symbol" pitchFamily="18" charset="2"/>
              </a:rPr>
              <a:t></a:t>
            </a:r>
            <a:r>
              <a:rPr lang="de-CH" sz="2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de-CH" dirty="0" smtClean="0">
                <a:solidFill>
                  <a:srgbClr val="990000"/>
                </a:solidFill>
                <a:cs typeface="Arial" charset="0"/>
              </a:rPr>
              <a:t>erfüllt.</a:t>
            </a:r>
            <a:endParaRPr lang="de-CH" sz="2400" i="1" dirty="0" smtClean="0">
              <a:solidFill>
                <a:srgbClr val="FF0000"/>
              </a:solidFill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de-CH" sz="2400" dirty="0" smtClean="0">
                <a:solidFill>
                  <a:srgbClr val="3333FF"/>
                </a:solidFill>
                <a:cs typeface="Arial" charset="0"/>
              </a:rPr>
              <a:t>    </a:t>
            </a:r>
            <a:r>
              <a:rPr lang="de-CH" sz="2400" b="1" dirty="0" smtClean="0">
                <a:solidFill>
                  <a:schemeClr val="accent2"/>
                </a:solidFill>
                <a:cs typeface="Arial" charset="0"/>
              </a:rPr>
              <a:t>end</a:t>
            </a:r>
            <a:endParaRPr lang="de-CH" sz="2400" dirty="0">
              <a:solidFill>
                <a:schemeClr val="accent2"/>
              </a:solidFill>
            </a:endParaRPr>
          </a:p>
        </p:txBody>
      </p:sp>
      <p:sp>
        <p:nvSpPr>
          <p:cNvPr id="83253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395204" y="3435169"/>
            <a:ext cx="1055687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r </a:t>
            </a:r>
            <a:r>
              <a:rPr lang="en-US" sz="2800" i="1" baseline="30000" dirty="0">
                <a:solidFill>
                  <a:srgbClr val="3333FF"/>
                </a:solidFill>
                <a:latin typeface="Comic Sans MS" pitchFamily="66" charset="0"/>
              </a:rPr>
              <a:t>++</a:t>
            </a:r>
            <a:endParaRPr lang="en-US" sz="2000" i="1" baseline="300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grpSp>
        <p:nvGrpSpPr>
          <p:cNvPr id="2" name="Group 27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2354263" y="1474788"/>
            <a:ext cx="1281112" cy="625475"/>
            <a:chOff x="1483" y="929"/>
            <a:chExt cx="807" cy="394"/>
          </a:xfrm>
        </p:grpSpPr>
        <p:sp>
          <p:nvSpPr>
            <p:cNvPr id="832540" name="Oval 28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41" name="Text Box 2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C</a:t>
              </a:r>
              <a:endParaRPr lang="en-US" sz="240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313363" y="1419225"/>
            <a:ext cx="1281112" cy="625475"/>
            <a:chOff x="1483" y="929"/>
            <a:chExt cx="807" cy="394"/>
          </a:xfrm>
        </p:grpSpPr>
        <p:sp>
          <p:nvSpPr>
            <p:cNvPr id="832543" name="Oval 3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44" name="Text Box 3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4740755" y="3572983"/>
            <a:ext cx="1281112" cy="625475"/>
            <a:chOff x="1483" y="929"/>
            <a:chExt cx="807" cy="394"/>
          </a:xfrm>
        </p:grpSpPr>
        <p:sp>
          <p:nvSpPr>
            <p:cNvPr id="832546" name="Oval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47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solidFill>
                    <a:srgbClr val="3333FF"/>
                  </a:solidFill>
                  <a:latin typeface="Comic Sans MS" pitchFamily="66" charset="0"/>
                </a:rPr>
                <a:t>D</a:t>
              </a:r>
              <a:endParaRPr lang="en-US" sz="2400" dirty="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6178550" y="3595688"/>
            <a:ext cx="1281113" cy="625475"/>
            <a:chOff x="1483" y="929"/>
            <a:chExt cx="807" cy="394"/>
          </a:xfrm>
        </p:grpSpPr>
        <p:sp>
          <p:nvSpPr>
            <p:cNvPr id="832549" name="Oval 3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50" name="Text Box 38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B</a:t>
              </a:r>
              <a:endParaRPr lang="en-US" sz="240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5233092" y="5469073"/>
            <a:ext cx="1921688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      Klient von 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      erbt von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++   Redefinition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5295193" y="6034964"/>
            <a:ext cx="298534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312299" y="5669729"/>
            <a:ext cx="360000" cy="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" fill="hold"/>
                                        <p:tgtEl>
                                          <p:spTgt spid="8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" fill="hold"/>
                                        <p:tgtEl>
                                          <p:spTgt spid="8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3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3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3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83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83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83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83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83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83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repeatCount="2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3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repeatCount="200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3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4" grpId="0" animBg="1"/>
      <p:bldP spid="832515" grpId="0" animBg="1"/>
      <p:bldP spid="832516" grpId="0" animBg="1"/>
      <p:bldP spid="832517" grpId="0" animBg="1"/>
      <p:bldP spid="832518" grpId="0" animBg="1"/>
      <p:bldP spid="832521" grpId="0" animBg="1"/>
      <p:bldP spid="832522" grpId="0" animBg="1"/>
      <p:bldP spid="832523" grpId="0"/>
      <p:bldP spid="832524" grpId="0"/>
      <p:bldP spid="832525" grpId="0"/>
      <p:bldP spid="832526" grpId="0"/>
      <p:bldP spid="832527" grpId="0"/>
      <p:bldP spid="832536" grpId="0" animBg="1"/>
      <p:bldP spid="832537" grpId="0" animBg="1"/>
      <p:bldP spid="832538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smtClean="0"/>
              <a:t>Neudeklarierungsregel für Zusicherungen</a:t>
            </a:r>
            <a:endParaRPr lang="de-DE" dirty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990000"/>
                </a:solidFill>
              </a:rPr>
              <a:t>Wenn eine Routine neu deklariert wird, darf man nur:</a:t>
            </a:r>
          </a:p>
          <a:p>
            <a:endParaRPr lang="de-DE" dirty="0" smtClean="0">
              <a:solidFill>
                <a:srgbClr val="CC0000"/>
              </a:solidFill>
            </a:endParaRPr>
          </a:p>
          <a:p>
            <a:pPr lvl="1"/>
            <a:r>
              <a:rPr lang="de-DE" dirty="0" smtClean="0"/>
              <a:t>Die Vorbedingung beibehalten oder schwächen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Die Nachbedingung beibehalten oder stärken</a:t>
            </a:r>
            <a:endParaRPr lang="de-DE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16013" y="2853166"/>
            <a:ext cx="3167062" cy="87153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8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sz="2200" dirty="0" smtClean="0"/>
              <a:t>Eine simple Sprachregel genügt!</a:t>
            </a:r>
          </a:p>
          <a:p>
            <a:endParaRPr lang="de-DE" sz="2200" dirty="0" smtClean="0"/>
          </a:p>
          <a:p>
            <a:r>
              <a:rPr lang="de-DE" sz="2200" dirty="0" err="1" smtClean="0"/>
              <a:t>Redefinierte</a:t>
            </a:r>
            <a:r>
              <a:rPr lang="de-DE" sz="2200" dirty="0" smtClean="0"/>
              <a:t> Versionen dürfen keine Vertragsklausel haben (Dann bleiben die Zusicherungen gleich) oder</a:t>
            </a:r>
          </a:p>
          <a:p>
            <a:endParaRPr lang="de-DE" sz="2200" dirty="0" smtClean="0"/>
          </a:p>
          <a:p>
            <a:r>
              <a:rPr lang="de-DE" sz="2200" dirty="0" smtClean="0"/>
              <a:t>	</a:t>
            </a:r>
            <a:r>
              <a:rPr lang="de-DE" sz="2200" b="1" dirty="0" err="1" smtClean="0">
                <a:solidFill>
                  <a:srgbClr val="000099"/>
                </a:solidFill>
              </a:rPr>
              <a:t>require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b="1" dirty="0" err="1" smtClean="0">
                <a:solidFill>
                  <a:srgbClr val="000099"/>
                </a:solidFill>
              </a:rPr>
              <a:t>else</a:t>
            </a:r>
            <a:r>
              <a:rPr lang="de-DE" sz="2200" dirty="0" smtClean="0">
                <a:solidFill>
                  <a:srgbClr val="000099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new_pre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r>
              <a:rPr lang="de-DE" sz="2200" dirty="0" smtClean="0"/>
              <a:t>	</a:t>
            </a:r>
            <a:r>
              <a:rPr lang="de-DE" sz="2200" b="1" dirty="0" err="1" smtClean="0">
                <a:solidFill>
                  <a:srgbClr val="000099"/>
                </a:solidFill>
              </a:rPr>
              <a:t>ensure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b="1" dirty="0" err="1" smtClean="0">
                <a:solidFill>
                  <a:srgbClr val="000099"/>
                </a:solidFill>
              </a:rPr>
              <a:t>then</a:t>
            </a:r>
            <a:r>
              <a:rPr lang="de-DE" sz="2200" dirty="0" smtClean="0">
                <a:solidFill>
                  <a:srgbClr val="000099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new_post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r>
              <a:rPr lang="de-DE" sz="2200" dirty="0" smtClean="0"/>
              <a:t>	</a:t>
            </a:r>
          </a:p>
          <a:p>
            <a:r>
              <a:rPr lang="de-DE" sz="2200" dirty="0" smtClean="0"/>
              <a:t>Die resultierenden Zusicherungen sind:</a:t>
            </a:r>
          </a:p>
          <a:p>
            <a:pPr lvl="1"/>
            <a:r>
              <a:rPr lang="de-DE" sz="2200" i="1" dirty="0" err="1" smtClean="0">
                <a:solidFill>
                  <a:srgbClr val="3333FF"/>
                </a:solidFill>
              </a:rPr>
              <a:t>original_precondition</a:t>
            </a:r>
            <a:r>
              <a:rPr lang="de-DE" sz="2200" dirty="0" smtClean="0"/>
              <a:t> </a:t>
            </a:r>
            <a:r>
              <a:rPr lang="de-DE" sz="2200" b="1" dirty="0" err="1" smtClean="0">
                <a:solidFill>
                  <a:schemeClr val="accent2"/>
                </a:solidFill>
              </a:rPr>
              <a:t>or</a:t>
            </a:r>
            <a:r>
              <a:rPr lang="de-DE" sz="2200" i="1" dirty="0" smtClean="0"/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new_pre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 lvl="1">
              <a:buFont typeface="Wingdings" pitchFamily="2" charset="2"/>
              <a:buNone/>
            </a:pPr>
            <a:endParaRPr lang="de-DE" sz="2200" i="1" dirty="0" smtClean="0">
              <a:solidFill>
                <a:srgbClr val="006400"/>
              </a:solidFill>
            </a:endParaRPr>
          </a:p>
          <a:p>
            <a:pPr lvl="1"/>
            <a:r>
              <a:rPr lang="de-DE" sz="2200" i="1" dirty="0" err="1" smtClean="0">
                <a:solidFill>
                  <a:srgbClr val="3333FF"/>
                </a:solidFill>
              </a:rPr>
              <a:t>original_postcondition</a:t>
            </a:r>
            <a:r>
              <a:rPr lang="de-DE" sz="2200" dirty="0" smtClean="0"/>
              <a:t> </a:t>
            </a:r>
            <a:r>
              <a:rPr lang="de-DE" sz="2200" b="1" dirty="0" err="1" smtClean="0">
                <a:solidFill>
                  <a:schemeClr val="accent2"/>
                </a:solidFill>
              </a:rPr>
              <a:t>and</a:t>
            </a:r>
            <a:r>
              <a:rPr lang="de-DE" sz="2200" dirty="0" smtClean="0"/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new_post</a:t>
            </a:r>
            <a:endParaRPr lang="de-DE" sz="2200" i="1" dirty="0">
              <a:solidFill>
                <a:srgbClr val="3333FF"/>
              </a:solidFill>
            </a:endParaRPr>
          </a:p>
        </p:txBody>
      </p:sp>
      <p:sp>
        <p:nvSpPr>
          <p:cNvPr id="83661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41002" y="110380"/>
            <a:ext cx="8394998" cy="435600"/>
          </a:xfrm>
        </p:spPr>
        <p:txBody>
          <a:bodyPr/>
          <a:lstStyle/>
          <a:p>
            <a:r>
              <a:rPr lang="de-DE" sz="2700" dirty="0" smtClean="0"/>
              <a:t>Neudeklarierungsregel für Zusicherungen in Eiffel</a:t>
            </a:r>
            <a:endParaRPr lang="de-DE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Was wir gesehen haben</a:t>
            </a:r>
            <a:endParaRPr lang="de-DE" dirty="0"/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Aufgeschobene Klassen und ihre Rolle in Softwareanalyse und –</a:t>
            </a:r>
            <a:r>
              <a:rPr lang="de-DE" dirty="0" err="1" smtClean="0"/>
              <a:t>entwurf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Verträge und Vererbung</a:t>
            </a:r>
          </a:p>
          <a:p>
            <a:endParaRPr lang="de-DE" dirty="0" smtClean="0"/>
          </a:p>
          <a:p>
            <a:r>
              <a:rPr lang="de-DE" dirty="0" smtClean="0"/>
              <a:t>Den „tatsächlichen“ Typen eines Objektes herausfinden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Der Gebrauch von Generizität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i="1" dirty="0" smtClean="0">
                <a:solidFill>
                  <a:srgbClr val="3333FF"/>
                </a:solidFill>
              </a:rPr>
              <a:t>LIST</a:t>
            </a:r>
            <a:r>
              <a:rPr lang="de-CH" dirty="0" smtClean="0">
                <a:solidFill>
                  <a:srgbClr val="3333FF"/>
                </a:solidFill>
              </a:rPr>
              <a:t>  [</a:t>
            </a:r>
            <a:r>
              <a:rPr lang="de-CH" i="1" dirty="0" smtClean="0">
                <a:solidFill>
                  <a:srgbClr val="3333FF"/>
                </a:solidFill>
              </a:rPr>
              <a:t>STADT </a:t>
            </a:r>
            <a:r>
              <a:rPr lang="de-CH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CH" i="1" dirty="0" smtClean="0">
                <a:solidFill>
                  <a:srgbClr val="3333FF"/>
                </a:solidFill>
              </a:rPr>
              <a:t>LIST</a:t>
            </a:r>
            <a:r>
              <a:rPr lang="de-CH" dirty="0" smtClean="0">
                <a:solidFill>
                  <a:srgbClr val="3333FF"/>
                </a:solidFill>
              </a:rPr>
              <a:t>  [</a:t>
            </a:r>
            <a:r>
              <a:rPr lang="de-CH" i="1" dirty="0" smtClean="0">
                <a:solidFill>
                  <a:srgbClr val="3333FF"/>
                </a:solidFill>
              </a:rPr>
              <a:t>LIST</a:t>
            </a:r>
            <a:r>
              <a:rPr lang="de-CH" dirty="0" smtClean="0">
                <a:solidFill>
                  <a:srgbClr val="3333FF"/>
                </a:solidFill>
              </a:rPr>
              <a:t>  [</a:t>
            </a:r>
            <a:r>
              <a:rPr lang="de-CH" i="1" dirty="0" smtClean="0">
                <a:solidFill>
                  <a:srgbClr val="3333FF"/>
                </a:solidFill>
              </a:rPr>
              <a:t>STADT </a:t>
            </a:r>
            <a:r>
              <a:rPr lang="de-CH" dirty="0" smtClean="0">
                <a:solidFill>
                  <a:srgbClr val="3333FF"/>
                </a:solidFill>
              </a:rPr>
              <a:t>]]</a:t>
            </a:r>
          </a:p>
          <a:p>
            <a:pPr eaLnBrk="1" hangingPunct="1"/>
            <a:r>
              <a:rPr lang="de-CH" dirty="0" smtClean="0"/>
              <a:t>…</a:t>
            </a:r>
          </a:p>
          <a:p>
            <a:pPr eaLnBrk="1" hangingPunct="1"/>
            <a:endParaRPr lang="de-CH" dirty="0" smtClean="0"/>
          </a:p>
          <a:p>
            <a:pPr eaLnBrk="1" hangingPunct="1"/>
            <a:endParaRPr lang="de-CH" dirty="0" smtClean="0"/>
          </a:p>
          <a:p>
            <a:pPr eaLnBrk="1" hangingPunct="1"/>
            <a:endParaRPr lang="de-CH" dirty="0" smtClean="0"/>
          </a:p>
          <a:p>
            <a:pPr eaLnBrk="1" hangingPunct="1"/>
            <a:endParaRPr lang="de-CH" dirty="0" smtClean="0"/>
          </a:p>
          <a:p>
            <a:pPr eaLnBrk="1" hangingPunct="1"/>
            <a:r>
              <a:rPr lang="de-CH" dirty="0" smtClean="0"/>
              <a:t>Ein Typ ist nicht länger das Gleiche wie eine Klasse!</a:t>
            </a:r>
          </a:p>
          <a:p>
            <a:pPr eaLnBrk="1" hangingPunct="1"/>
            <a:endParaRPr lang="de-CH" dirty="0" smtClean="0"/>
          </a:p>
          <a:p>
            <a:pPr eaLnBrk="1" hangingPunct="1"/>
            <a:r>
              <a:rPr lang="de-CH" dirty="0" smtClean="0"/>
              <a:t>(Aber ein Typ </a:t>
            </a:r>
            <a:r>
              <a:rPr lang="de-CH" b="1" dirty="0" smtClean="0">
                <a:solidFill>
                  <a:srgbClr val="990000"/>
                </a:solidFill>
              </a:rPr>
              <a:t>basiert</a:t>
            </a:r>
            <a:r>
              <a:rPr lang="de-CH" dirty="0" smtClean="0"/>
              <a:t> weiterhin auf einer Klasse)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+mn-lt"/>
              </a:rPr>
              <a:t>Was ist ein Typ?</a:t>
            </a:r>
            <a:endParaRPr lang="de-CH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934357"/>
          </a:xfrm>
        </p:spPr>
        <p:txBody>
          <a:bodyPr/>
          <a:lstStyle/>
          <a:p>
            <a:r>
              <a:rPr lang="de-CH" dirty="0" smtClean="0"/>
              <a:t>(Für Einfachheit nehmen wir an, dass jede Klasse entweder keinen oder genau einen generischen Parameter hat)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95891" y="2272360"/>
            <a:ext cx="8594725" cy="55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          ist von</a:t>
            </a:r>
            <a:r>
              <a:rPr kumimoji="0" lang="de-CH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einer der folgenden zwei Arten:</a:t>
            </a:r>
            <a:endParaRPr kumimoji="0" lang="de-CH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4315" y="3143217"/>
            <a:ext cx="8594725" cy="48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6575" marR="0" lvl="1" indent="-361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wobei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lang="de-CH" kern="0" smtClean="0">
                <a:latin typeface="+mn-lt"/>
              </a:rPr>
              <a:t>der Name einer </a:t>
            </a:r>
            <a:r>
              <a:rPr lang="de-CH" kern="0" smtClean="0">
                <a:solidFill>
                  <a:srgbClr val="990000"/>
                </a:solidFill>
                <a:latin typeface="+mn-lt"/>
              </a:rPr>
              <a:t>nicht-generischen </a:t>
            </a:r>
            <a:r>
              <a:rPr lang="de-CH" kern="0" smtClean="0">
                <a:latin typeface="+mn-lt"/>
              </a:rPr>
              <a:t>Klasse ist</a:t>
            </a:r>
            <a:endParaRPr kumimoji="0" lang="de-CH" sz="2400" b="0" i="0" u="none" strike="noStrike" kern="0" cap="none" spc="0" normalizeH="0" baseline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2544" y="4066947"/>
            <a:ext cx="8594725" cy="88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1" indent="-446088">
              <a:lnSpc>
                <a:spcPct val="120000"/>
              </a:lnSpc>
              <a:spcBef>
                <a:spcPct val="20000"/>
              </a:spcBef>
              <a:buClr>
                <a:srgbClr val="8B0000"/>
              </a:buClr>
              <a:buSzPct val="80000"/>
              <a:buFont typeface="Wingdings" pitchFamily="2" charset="2"/>
              <a:buChar char="Ø"/>
            </a:pP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 [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T</a:t>
            </a:r>
            <a:r>
              <a:rPr kumimoji="0" lang="de-CH" sz="18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]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wobei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der Name einer </a:t>
            </a:r>
            <a:r>
              <a:rPr lang="de-CH" kern="0" smtClean="0">
                <a:solidFill>
                  <a:srgbClr val="990000"/>
                </a:solidFill>
                <a:latin typeface="+mn-lt"/>
              </a:rPr>
              <a:t>generischen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Klasse und</a:t>
            </a:r>
            <a:r>
              <a:rPr lang="de-CH" i="1" kern="0" smtClean="0">
                <a:solidFill>
                  <a:srgbClr val="3333FF"/>
                </a:solidFill>
                <a:latin typeface="+mn-lt"/>
              </a:rPr>
              <a:t>T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ein           ist</a:t>
            </a:r>
            <a:endParaRPr kumimoji="0" lang="de-CH" sz="2400" b="0" i="0" u="none" strike="noStrike" kern="0" cap="none" spc="0" normalizeH="0" baseline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82495" y="2274432"/>
            <a:ext cx="740021" cy="447871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0" tIns="0" rIns="0" bIns="0" rtlCol="0" anchor="ctr">
            <a:flatTx/>
          </a:bodyPr>
          <a:lstStyle/>
          <a:p>
            <a:pPr algn="ctr">
              <a:spcBef>
                <a:spcPts val="0"/>
              </a:spcBef>
            </a:pPr>
            <a:r>
              <a:rPr lang="de-CH" smtClean="0">
                <a:latin typeface="+mn-lt"/>
              </a:rPr>
              <a:t>Typ</a:t>
            </a:r>
            <a:endParaRPr lang="de-CH"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471147" y="4539161"/>
            <a:ext cx="743428" cy="447871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0" tIns="0" rIns="0" bIns="0" rtlCol="0" anchor="ctr">
            <a:flatTx/>
          </a:bodyPr>
          <a:lstStyle/>
          <a:p>
            <a:pPr algn="ctr">
              <a:spcBef>
                <a:spcPts val="0"/>
              </a:spcBef>
            </a:pPr>
            <a:r>
              <a:rPr lang="de-CH" smtClean="0">
                <a:latin typeface="+mn-lt"/>
              </a:rPr>
              <a:t>Typ</a:t>
            </a:r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933382" y="5835463"/>
            <a:ext cx="1366565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99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Eine generische Klasse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de-CH" dirty="0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de-CH" sz="2800" b="1" dirty="0" err="1" smtClean="0">
                <a:solidFill>
                  <a:srgbClr val="000099"/>
                </a:solidFill>
              </a:rPr>
              <a:t>class</a:t>
            </a:r>
            <a:r>
              <a:rPr lang="de-CH" sz="2800" i="1" dirty="0" smtClean="0"/>
              <a:t> </a:t>
            </a:r>
            <a:r>
              <a:rPr lang="de-CH" sz="2800" i="1" dirty="0" smtClean="0">
                <a:solidFill>
                  <a:srgbClr val="3333FF"/>
                </a:solidFill>
              </a:rPr>
              <a:t>LIST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3333FF"/>
                </a:solidFill>
              </a:rPr>
              <a:t>[ </a:t>
            </a:r>
            <a:r>
              <a:rPr lang="de-CH" sz="2800" i="1" dirty="0" smtClean="0">
                <a:solidFill>
                  <a:srgbClr val="3333FF"/>
                </a:solidFill>
              </a:rPr>
              <a:t>G  </a:t>
            </a:r>
            <a:r>
              <a:rPr lang="de-CH" sz="2800" dirty="0" smtClean="0">
                <a:solidFill>
                  <a:srgbClr val="3333FF"/>
                </a:solidFill>
              </a:rPr>
              <a:t>]</a:t>
            </a:r>
            <a:r>
              <a:rPr lang="de-CH" sz="2800" dirty="0" smtClean="0"/>
              <a:t>  </a:t>
            </a:r>
            <a:r>
              <a:rPr lang="de-CH" sz="2800" b="1" dirty="0" err="1" smtClean="0">
                <a:solidFill>
                  <a:srgbClr val="000099"/>
                </a:solidFill>
              </a:rPr>
              <a:t>feature</a:t>
            </a:r>
            <a:r>
              <a:rPr lang="de-CH" sz="2800" i="1" dirty="0" smtClean="0"/>
              <a:t/>
            </a:r>
            <a:br>
              <a:rPr lang="de-CH" sz="2800" i="1" dirty="0" smtClean="0"/>
            </a:br>
            <a:r>
              <a:rPr lang="de-CH" sz="2800" i="1" dirty="0" smtClean="0"/>
              <a:t>	</a:t>
            </a:r>
            <a:r>
              <a:rPr lang="de-CH" sz="2800" i="1" dirty="0" err="1" smtClean="0">
                <a:solidFill>
                  <a:srgbClr val="3333FF"/>
                </a:solidFill>
              </a:rPr>
              <a:t>extend</a:t>
            </a:r>
            <a:r>
              <a:rPr lang="de-CH" sz="2800" dirty="0" smtClean="0">
                <a:solidFill>
                  <a:srgbClr val="3333FF"/>
                </a:solidFill>
              </a:rPr>
              <a:t> (</a:t>
            </a:r>
            <a:r>
              <a:rPr lang="de-CH" sz="2800" i="1" dirty="0" smtClean="0">
                <a:solidFill>
                  <a:srgbClr val="3333FF"/>
                </a:solidFill>
              </a:rPr>
              <a:t>x </a:t>
            </a:r>
            <a:r>
              <a:rPr lang="de-CH" sz="2800" dirty="0" smtClean="0">
                <a:solidFill>
                  <a:srgbClr val="3333FF"/>
                </a:solidFill>
              </a:rPr>
              <a:t>: </a:t>
            </a:r>
            <a:r>
              <a:rPr lang="de-CH" sz="2800" i="1" dirty="0" smtClean="0">
                <a:solidFill>
                  <a:srgbClr val="3333FF"/>
                </a:solidFill>
              </a:rPr>
              <a:t>G </a:t>
            </a:r>
            <a:r>
              <a:rPr lang="de-CH" sz="2800" dirty="0" smtClean="0">
                <a:solidFill>
                  <a:srgbClr val="3333FF"/>
                </a:solidFill>
              </a:rPr>
              <a:t>)</a:t>
            </a:r>
            <a:r>
              <a:rPr lang="de-CH" sz="2800" i="1" dirty="0" smtClean="0">
                <a:solidFill>
                  <a:srgbClr val="3333FF"/>
                </a:solidFill>
              </a:rPr>
              <a:t>  </a:t>
            </a:r>
            <a:r>
              <a:rPr lang="de-CH" sz="2800" dirty="0" smtClean="0">
                <a:solidFill>
                  <a:srgbClr val="3333FF"/>
                </a:solidFill>
              </a:rPr>
              <a:t>...	</a:t>
            </a:r>
            <a:r>
              <a:rPr lang="de-CH" sz="2800" i="1" dirty="0" smtClean="0">
                <a:solidFill>
                  <a:srgbClr val="3333FF"/>
                </a:solidFill>
              </a:rPr>
              <a:t/>
            </a:r>
            <a:br>
              <a:rPr lang="de-CH" sz="2800" i="1" dirty="0" smtClean="0">
                <a:solidFill>
                  <a:srgbClr val="3333FF"/>
                </a:solidFill>
              </a:rPr>
            </a:br>
            <a:r>
              <a:rPr lang="de-CH" sz="2800" i="1" dirty="0" smtClean="0">
                <a:solidFill>
                  <a:srgbClr val="3333FF"/>
                </a:solidFill>
              </a:rPr>
              <a:t>	last </a:t>
            </a:r>
            <a:r>
              <a:rPr lang="de-CH" sz="2800" dirty="0" smtClean="0">
                <a:solidFill>
                  <a:srgbClr val="3333FF"/>
                </a:solidFill>
              </a:rPr>
              <a:t>: </a:t>
            </a:r>
            <a:r>
              <a:rPr lang="de-CH" sz="2800" i="1" dirty="0" smtClean="0">
                <a:solidFill>
                  <a:srgbClr val="3333FF"/>
                </a:solidFill>
              </a:rPr>
              <a:t>G  </a:t>
            </a:r>
            <a:r>
              <a:rPr lang="de-CH" sz="2800" dirty="0" smtClean="0">
                <a:solidFill>
                  <a:srgbClr val="3333FF"/>
                </a:solidFill>
              </a:rPr>
              <a:t>...	</a:t>
            </a:r>
            <a:r>
              <a:rPr lang="de-CH" sz="2800" i="1" dirty="0" smtClean="0"/>
              <a:t/>
            </a:r>
            <a:br>
              <a:rPr lang="de-CH" sz="2800" i="1" dirty="0" smtClean="0"/>
            </a:br>
            <a:r>
              <a:rPr lang="de-CH" sz="2800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de-CH" dirty="0" smtClean="0"/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97842" y="533051"/>
            <a:ext cx="4890977" cy="510778"/>
          </a:xfrm>
          <a:prstGeom prst="wedgeRoundRectCallout">
            <a:avLst>
              <a:gd name="adj1" fmla="val -72592"/>
              <a:gd name="adj2" fmla="val 141801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Formaler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33" y="4069544"/>
            <a:ext cx="8423564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000000"/>
                </a:solidFill>
                <a:latin typeface="+mn-lt"/>
              </a:rPr>
              <a:t>Um die Klasse zu verwenden: Benutzen sie eine </a:t>
            </a:r>
            <a:r>
              <a:rPr lang="de-CH" kern="0" dirty="0" smtClean="0">
                <a:solidFill>
                  <a:srgbClr val="990000"/>
                </a:solidFill>
                <a:latin typeface="+mn-lt"/>
              </a:rPr>
              <a:t>generische Ableitung</a:t>
            </a:r>
            <a:r>
              <a:rPr lang="de-CH" kern="0" dirty="0" smtClean="0">
                <a:solidFill>
                  <a:srgbClr val="000000"/>
                </a:solidFill>
                <a:latin typeface="+mn-lt"/>
              </a:rPr>
              <a:t>, z.B.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de-CH" kern="0" dirty="0" smtClean="0">
              <a:solidFill>
                <a:srgbClr val="000000"/>
              </a:solidFill>
              <a:latin typeface="+mn-lt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3333FF"/>
                </a:solidFill>
                <a:latin typeface="+mn-lt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sz="2800" i="1" kern="0" dirty="0" err="1" smtClean="0">
                <a:solidFill>
                  <a:srgbClr val="3333FF"/>
                </a:solidFill>
                <a:latin typeface="+mn-lt"/>
              </a:rPr>
              <a:t>staedte</a:t>
            </a:r>
            <a:r>
              <a:rPr lang="de-CH" sz="1800" i="1" kern="0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de-CH" sz="2800" kern="0" dirty="0" smtClean="0">
                <a:solidFill>
                  <a:srgbClr val="3333FF"/>
                </a:solidFill>
                <a:latin typeface="+mn-lt"/>
              </a:rPr>
              <a:t>: </a:t>
            </a:r>
            <a:r>
              <a:rPr lang="de-CH" sz="2800" i="1" kern="0" dirty="0" smtClean="0">
                <a:solidFill>
                  <a:srgbClr val="3333FF"/>
                </a:solidFill>
                <a:latin typeface="+mn-lt"/>
              </a:rPr>
              <a:t>LIST</a:t>
            </a:r>
            <a:r>
              <a:rPr lang="de-CH" sz="2800" kern="0" dirty="0" smtClean="0">
                <a:solidFill>
                  <a:srgbClr val="3333FF"/>
                </a:solidFill>
                <a:latin typeface="+mn-lt"/>
              </a:rPr>
              <a:t> [ </a:t>
            </a:r>
            <a:r>
              <a:rPr lang="de-CH" sz="2800" i="1" kern="0" dirty="0" smtClean="0">
                <a:solidFill>
                  <a:srgbClr val="3333FF"/>
                </a:solidFill>
                <a:latin typeface="+mn-lt"/>
              </a:rPr>
              <a:t>STADT  </a:t>
            </a:r>
            <a:r>
              <a:rPr lang="de-CH" sz="2800" kern="0" dirty="0" smtClean="0">
                <a:solidFill>
                  <a:srgbClr val="3333FF"/>
                </a:solidFill>
                <a:latin typeface="+mn-lt"/>
              </a:rPr>
              <a:t>]</a:t>
            </a:r>
          </a:p>
          <a:p>
            <a:endParaRPr lang="de-CH" dirty="0">
              <a:latin typeface="+mn-lt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48959" y="4918049"/>
            <a:ext cx="5595042" cy="510778"/>
          </a:xfrm>
          <a:prstGeom prst="wedgeRoundRectCallout">
            <a:avLst>
              <a:gd name="adj1" fmla="val -45371"/>
              <a:gd name="adj2" fmla="val 116210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Tatsächlicher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14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+mn-lt"/>
              </a:rPr>
              <a:t>Die duale Natur von Klassen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915" y="834189"/>
            <a:ext cx="8713787" cy="56262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Eine Klasse ist ein Modul.</a:t>
            </a:r>
          </a:p>
          <a:p>
            <a:pPr>
              <a:lnSpc>
                <a:spcPct val="90000"/>
              </a:lnSpc>
            </a:pPr>
            <a:endParaRPr lang="de-CH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Eine Klasse ist ein Typ*.</a:t>
            </a:r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>
              <a:lnSpc>
                <a:spcPct val="90000"/>
              </a:lnSpc>
            </a:pPr>
            <a:r>
              <a:rPr lang="de-CH" dirty="0" smtClean="0"/>
              <a:t>Eine Klasse als Modul: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Gruppiert Menge von verwandten </a:t>
            </a:r>
            <a:r>
              <a:rPr lang="de-CH" dirty="0" smtClean="0">
                <a:solidFill>
                  <a:srgbClr val="990000"/>
                </a:solidFill>
              </a:rPr>
              <a:t>Diensten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Erzwingt das </a:t>
            </a:r>
            <a:r>
              <a:rPr lang="de-CH" dirty="0" smtClean="0">
                <a:solidFill>
                  <a:srgbClr val="990000"/>
                </a:solidFill>
              </a:rPr>
              <a:t>Geheimnisprinzip </a:t>
            </a:r>
            <a:r>
              <a:rPr lang="de-CH" dirty="0" smtClean="0"/>
              <a:t>(nicht jeder Dienst kann von ausserhalb genutzt werden)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Hat </a:t>
            </a:r>
            <a:r>
              <a:rPr lang="de-CH" dirty="0" smtClean="0">
                <a:solidFill>
                  <a:srgbClr val="990000"/>
                </a:solidFill>
              </a:rPr>
              <a:t>Klienten</a:t>
            </a:r>
            <a:r>
              <a:rPr lang="de-CH" dirty="0" smtClean="0"/>
              <a:t> (Module, die sie benutzen) und Versorger (Module, die sie benutzt)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Eine Klasse als Typ: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Bezeichnet mögliche </a:t>
            </a:r>
            <a:r>
              <a:rPr lang="de-CH" dirty="0" smtClean="0">
                <a:solidFill>
                  <a:srgbClr val="990000"/>
                </a:solidFill>
              </a:rPr>
              <a:t>Laufzeitwerte</a:t>
            </a:r>
            <a:r>
              <a:rPr lang="de-CH" dirty="0" smtClean="0"/>
              <a:t> (Objekte und Referenzen), die </a:t>
            </a:r>
            <a:r>
              <a:rPr lang="de-CH" dirty="0" smtClean="0">
                <a:solidFill>
                  <a:srgbClr val="990000"/>
                </a:solidFill>
              </a:rPr>
              <a:t>Instanzen</a:t>
            </a:r>
            <a:r>
              <a:rPr lang="de-CH" dirty="0" smtClean="0"/>
              <a:t> des Typs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Kann für Deklaration von </a:t>
            </a:r>
            <a:r>
              <a:rPr lang="de-CH" dirty="0" smtClean="0">
                <a:solidFill>
                  <a:srgbClr val="990000"/>
                </a:solidFill>
              </a:rPr>
              <a:t>Entitäten</a:t>
            </a:r>
            <a:r>
              <a:rPr lang="de-CH" dirty="0" smtClean="0"/>
              <a:t> benutzt werden (die solche Werte repräsentieren)</a:t>
            </a:r>
            <a:endParaRPr lang="de-CH" dirty="0"/>
          </a:p>
        </p:txBody>
      </p:sp>
      <p:sp>
        <p:nvSpPr>
          <p:cNvPr id="132100" name="AutoShape 4"/>
          <p:cNvSpPr>
            <a:spLocks noChangeArrowheads="1"/>
          </p:cNvSpPr>
          <p:nvPr/>
        </p:nvSpPr>
        <p:spPr bwMode="auto">
          <a:xfrm>
            <a:off x="5713112" y="1231212"/>
            <a:ext cx="3061002" cy="98034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algn="ctr"/>
            <a:r>
              <a:rPr lang="de-CH" sz="1800" dirty="0" smtClean="0">
                <a:solidFill>
                  <a:srgbClr val="990000"/>
                </a:solidFill>
                <a:latin typeface="+mn-lt"/>
              </a:rPr>
              <a:t>* </a:t>
            </a:r>
            <a:r>
              <a:rPr lang="de-CH" sz="1800" dirty="0" smtClean="0">
                <a:latin typeface="+mn-lt"/>
              </a:rPr>
              <a:t>Oder ein Typ-Muster</a:t>
            </a:r>
            <a:br>
              <a:rPr lang="de-CH" sz="1800" dirty="0" smtClean="0">
                <a:latin typeface="+mn-lt"/>
              </a:rPr>
            </a:br>
            <a:r>
              <a:rPr lang="de-CH" sz="1800" dirty="0" smtClean="0">
                <a:latin typeface="+mn-lt"/>
              </a:rPr>
              <a:t>(</a:t>
            </a:r>
            <a:r>
              <a:rPr lang="de-CH" sz="1800" i="1" dirty="0" err="1" smtClean="0">
                <a:solidFill>
                  <a:srgbClr val="990000"/>
                </a:solidFill>
                <a:latin typeface="+mn-lt"/>
              </a:rPr>
              <a:t>template</a:t>
            </a:r>
            <a:r>
              <a:rPr lang="de-CH" sz="1800" dirty="0" smtClean="0">
                <a:latin typeface="+mn-lt"/>
              </a:rPr>
              <a:t>)</a:t>
            </a:r>
            <a:br>
              <a:rPr lang="de-CH" sz="1800" dirty="0" smtClean="0">
                <a:latin typeface="+mn-lt"/>
              </a:rPr>
            </a:br>
            <a:r>
              <a:rPr lang="de-CH" sz="1800" dirty="0" smtClean="0">
                <a:latin typeface="+mn-lt"/>
              </a:rPr>
              <a:t> (siehe </a:t>
            </a:r>
            <a:r>
              <a:rPr lang="de-CH" sz="1800" dirty="0" err="1" smtClean="0">
                <a:latin typeface="+mn-lt"/>
              </a:rPr>
              <a:t>Generizität</a:t>
            </a:r>
            <a:r>
              <a:rPr lang="de-CH" sz="1800" dirty="0" smtClean="0">
                <a:latin typeface="+mn-lt"/>
              </a:rPr>
              <a:t>)</a:t>
            </a:r>
            <a:endParaRPr lang="de-CH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00" y="106878"/>
            <a:ext cx="9017000" cy="476563"/>
          </a:xfrm>
        </p:spPr>
        <p:txBody>
          <a:bodyPr/>
          <a:lstStyle/>
          <a:p>
            <a:r>
              <a:rPr lang="de-CH" sz="2400" dirty="0" smtClean="0">
                <a:latin typeface="+mn-lt"/>
              </a:rPr>
              <a:t>Wie die beiden Ansichten zusammenpassen</a:t>
            </a:r>
            <a:endParaRPr lang="de-CH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Die Klasse, als </a:t>
            </a:r>
            <a:r>
              <a:rPr lang="de-CH" i="1" dirty="0" smtClean="0"/>
              <a:t>Modul</a:t>
            </a:r>
            <a:r>
              <a:rPr lang="de-CH" dirty="0" smtClean="0"/>
              <a:t> gesehen:</a:t>
            </a:r>
          </a:p>
          <a:p>
            <a:pPr marL="536575" lvl="1" indent="0">
              <a:buNone/>
            </a:pPr>
            <a:r>
              <a:rPr lang="de-CH" dirty="0" smtClean="0"/>
              <a:t>gruppiert eine Menge von Diensten (die </a:t>
            </a:r>
            <a:r>
              <a:rPr lang="de-CH" dirty="0" smtClean="0">
                <a:solidFill>
                  <a:srgbClr val="990000"/>
                </a:solidFill>
              </a:rPr>
              <a:t>Features</a:t>
            </a:r>
            <a:r>
              <a:rPr lang="de-CH" dirty="0" smtClean="0"/>
              <a:t> der Klasse),</a:t>
            </a:r>
          </a:p>
          <a:p>
            <a:pPr marL="536575" lvl="1" indent="0">
              <a:buNone/>
            </a:pPr>
            <a:r>
              <a:rPr lang="de-CH" dirty="0" smtClean="0"/>
              <a:t>die genau den auf die Instanzen der Klasse (als </a:t>
            </a:r>
            <a:r>
              <a:rPr lang="de-CH" i="1" dirty="0" smtClean="0"/>
              <a:t>Typ</a:t>
            </a:r>
            <a:r>
              <a:rPr lang="de-CH" dirty="0" smtClean="0"/>
              <a:t> gesehen) anwendbaren Operationen entsprechen.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(Beispiel: die Klasse </a:t>
            </a:r>
            <a:r>
              <a:rPr lang="de-CH" i="1" dirty="0" smtClean="0">
                <a:solidFill>
                  <a:srgbClr val="3333FF"/>
                </a:solidFill>
              </a:rPr>
              <a:t>PUBLIC_TRANSPORT</a:t>
            </a:r>
            <a:r>
              <a:rPr lang="de-CH" dirty="0" smtClean="0"/>
              <a:t>, Features </a:t>
            </a:r>
            <a:r>
              <a:rPr lang="de-CH" i="1" dirty="0" err="1" smtClean="0">
                <a:solidFill>
                  <a:srgbClr val="3333FF"/>
                </a:solidFill>
              </a:rPr>
              <a:t>line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3333FF"/>
                </a:solidFill>
              </a:rPr>
              <a:t>position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3333FF"/>
                </a:solidFill>
              </a:rPr>
              <a:t>destination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3333FF"/>
                </a:solidFill>
              </a:rPr>
              <a:t>speed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3333FF"/>
                </a:solidFill>
              </a:rPr>
              <a:t>move</a:t>
            </a:r>
            <a:r>
              <a:rPr lang="de-CH" dirty="0" smtClean="0"/>
              <a:t>)</a:t>
            </a:r>
            <a:endParaRPr lang="de-CH" i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34" name="AutoShape 2"/>
          <p:cNvSpPr>
            <a:spLocks noChangeArrowheads="1"/>
          </p:cNvSpPr>
          <p:nvPr/>
        </p:nvSpPr>
        <p:spPr bwMode="auto">
          <a:xfrm rot="5400000">
            <a:off x="1578310" y="3507481"/>
            <a:ext cx="5575179" cy="306467"/>
          </a:xfrm>
          <a:prstGeom prst="roundRect">
            <a:avLst>
              <a:gd name="adj" fmla="val 16667"/>
            </a:avLst>
          </a:prstGeom>
          <a:solidFill>
            <a:srgbClr val="FF9966">
              <a:alpha val="49000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3485954"/>
            <a:ext cx="8923337" cy="306467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de-CH" sz="18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de-CH" sz="16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br>
                <a:rPr lang="de-CH" sz="1800" b="1" i="1" smtClean="0">
                  <a:solidFill>
                    <a:srgbClr val="006600"/>
                  </a:solidFill>
                  <a:latin typeface="+mn-lt"/>
                </a:rPr>
              </a:b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8063345" y="3644900"/>
            <a:ext cx="82983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FF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990000"/>
                </a:solidFill>
                <a:latin typeface="+mn-lt"/>
              </a:rPr>
              <a:t>Abstraktion</a:t>
            </a:r>
            <a:endParaRPr lang="de-CH" sz="160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524821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990000"/>
                </a:solidFill>
                <a:latin typeface="+mn-lt"/>
              </a:rPr>
              <a:t>Spezialisierung</a:t>
            </a:r>
            <a:endParaRPr lang="de-CH" sz="16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dirty="0" smtClean="0">
                <a:latin typeface="+mn-lt"/>
              </a:rPr>
              <a:t>Grundlagen der Vererbung</a:t>
            </a:r>
            <a:endParaRPr lang="de-CH" dirty="0">
              <a:latin typeface="+mn-lt"/>
            </a:endParaRPr>
          </a:p>
        </p:txBody>
      </p:sp>
      <p:sp>
        <p:nvSpPr>
          <p:cNvPr id="193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114425"/>
            <a:ext cx="8709025" cy="5484813"/>
          </a:xfrm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de-CH" dirty="0" smtClean="0"/>
              <a:t>Prinzip:</a:t>
            </a:r>
          </a:p>
          <a:p>
            <a:pPr marL="536575" lvl="1" indent="-14288" defTabSz="914400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>
                <a:solidFill>
                  <a:schemeClr val="tx1"/>
                </a:solidFill>
              </a:rPr>
              <a:t>Beschreibung einer neuen Klasse als Erweiterung oder Spezialisierung einer existierenden Klasse.</a:t>
            </a:r>
          </a:p>
          <a:p>
            <a:pPr marL="536575" lvl="1" indent="-14288" defTabSz="914400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(Oder mehreren, mit Hilfe von </a:t>
            </a:r>
            <a:r>
              <a:rPr lang="de-CH" b="1" i="1" dirty="0" smtClean="0">
                <a:solidFill>
                  <a:srgbClr val="990000"/>
                </a:solidFill>
              </a:rPr>
              <a:t>Mehrfachvererbung</a:t>
            </a:r>
            <a:r>
              <a:rPr lang="de-CH" dirty="0" smtClean="0"/>
              <a:t>)</a:t>
            </a:r>
            <a:endParaRPr lang="de-CH" dirty="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</a:pPr>
            <a:endParaRPr lang="de-CH" dirty="0" smtClean="0"/>
          </a:p>
          <a:p>
            <a:pPr defTabSz="914400">
              <a:lnSpc>
                <a:spcPct val="90000"/>
              </a:lnSpc>
            </a:pPr>
            <a:r>
              <a:rPr lang="de-CH" dirty="0" smtClean="0"/>
              <a:t>Falls </a:t>
            </a:r>
            <a:r>
              <a:rPr lang="de-CH" i="1" dirty="0" smtClean="0">
                <a:solidFill>
                  <a:srgbClr val="3333FF"/>
                </a:solidFill>
              </a:rPr>
              <a:t>B</a:t>
            </a:r>
            <a:r>
              <a:rPr lang="de-CH" dirty="0" smtClean="0"/>
              <a:t> von </a:t>
            </a:r>
            <a:r>
              <a:rPr lang="de-CH" i="1" dirty="0" smtClean="0">
                <a:solidFill>
                  <a:srgbClr val="3333FF"/>
                </a:solidFill>
              </a:rPr>
              <a:t>A </a:t>
            </a:r>
            <a:r>
              <a:rPr lang="de-CH" dirty="0" smtClean="0"/>
              <a:t>erbt: </a:t>
            </a:r>
            <a:endParaRPr lang="de-CH" dirty="0" smtClean="0">
              <a:solidFill>
                <a:srgbClr val="3333FF"/>
              </a:solidFill>
            </a:endParaRPr>
          </a:p>
          <a:p>
            <a:pPr defTabSz="914400">
              <a:lnSpc>
                <a:spcPct val="90000"/>
              </a:lnSpc>
            </a:pPr>
            <a:endParaRPr lang="de-CH" dirty="0" smtClean="0">
              <a:solidFill>
                <a:srgbClr val="3333FF"/>
              </a:solidFill>
            </a:endParaRPr>
          </a:p>
          <a:p>
            <a:pPr marL="536575" lvl="1" indent="-14288" defTabSz="914400">
              <a:lnSpc>
                <a:spcPct val="90000"/>
              </a:lnSpc>
            </a:pPr>
            <a:r>
              <a:rPr lang="de-CH" dirty="0" smtClean="0"/>
              <a:t> Als </a:t>
            </a:r>
            <a:r>
              <a:rPr lang="de-CH" dirty="0" smtClean="0">
                <a:solidFill>
                  <a:srgbClr val="990000"/>
                </a:solidFill>
              </a:rPr>
              <a:t>Module</a:t>
            </a:r>
            <a:r>
              <a:rPr lang="de-CH" dirty="0" smtClean="0"/>
              <a:t>: Alle Dienste von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/>
              <a:t> sind in </a:t>
            </a:r>
            <a:r>
              <a:rPr lang="de-CH" i="1" dirty="0" smtClean="0">
                <a:solidFill>
                  <a:srgbClr val="3333FF"/>
                </a:solidFill>
              </a:rPr>
              <a:t>B</a:t>
            </a:r>
            <a:r>
              <a:rPr lang="de-CH" dirty="0" smtClean="0"/>
              <a:t> verfügbar. (Möglicherweise mit unterschiedlicher Implementation)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</a:t>
            </a:r>
          </a:p>
          <a:p>
            <a:pPr marL="536575" lvl="1" indent="-14288" defTabSz="914400">
              <a:lnSpc>
                <a:spcPct val="90000"/>
              </a:lnSpc>
            </a:pP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Als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Typen</a:t>
            </a:r>
            <a:r>
              <a:rPr lang="de-CH" dirty="0" smtClean="0">
                <a:solidFill>
                  <a:schemeClr val="tx1"/>
                </a:solidFill>
              </a:rPr>
              <a:t>: Immer, wenn eine Instanz von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/>
              <a:t>erwartet wird, ist auch eine Instanz von </a:t>
            </a:r>
            <a:r>
              <a:rPr lang="de-CH" i="1" dirty="0" smtClean="0">
                <a:solidFill>
                  <a:srgbClr val="3333FF"/>
                </a:solidFill>
              </a:rPr>
              <a:t>B</a:t>
            </a:r>
            <a:r>
              <a:rPr lang="de-CH" dirty="0" smtClean="0"/>
              <a:t> erlaubt.</a:t>
            </a:r>
            <a:br>
              <a:rPr lang="de-CH" dirty="0" smtClean="0"/>
            </a:br>
            <a:r>
              <a:rPr lang="de-CH" dirty="0" smtClean="0">
                <a:solidFill>
                  <a:schemeClr val="tx1"/>
                </a:solidFill>
              </a:rPr>
              <a:t>(“</a:t>
            </a:r>
            <a:r>
              <a:rPr lang="de-CH" dirty="0" smtClean="0">
                <a:solidFill>
                  <a:srgbClr val="990000"/>
                </a:solidFill>
              </a:rPr>
              <a:t>ist eine Art von</a:t>
            </a:r>
            <a:r>
              <a:rPr lang="de-CH" dirty="0" smtClean="0">
                <a:solidFill>
                  <a:schemeClr val="tx1"/>
                </a:solidFill>
              </a:rPr>
              <a:t>”-Beziehung (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-a </a:t>
            </a:r>
            <a:r>
              <a:rPr lang="de-CH" dirty="0" err="1" smtClean="0">
                <a:solidFill>
                  <a:schemeClr val="tx1"/>
                </a:solidFill>
              </a:rPr>
              <a:t>relationship</a:t>
            </a:r>
            <a:r>
              <a:rPr lang="de-CH" dirty="0" smtClean="0">
                <a:solidFill>
                  <a:schemeClr val="tx1"/>
                </a:solidFill>
              </a:rPr>
              <a:t>))</a:t>
            </a:r>
            <a:endParaRPr lang="de-CH" dirty="0" smtClean="0">
              <a:solidFill>
                <a:srgbClr val="3333FF"/>
              </a:solidFill>
            </a:endParaRPr>
          </a:p>
          <a:p>
            <a:pPr defTabSz="914400">
              <a:lnSpc>
                <a:spcPct val="90000"/>
              </a:lnSpc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smtClean="0">
                <a:latin typeface="+mn-lt"/>
              </a:rPr>
              <a:t>Terminologie</a:t>
            </a:r>
            <a:endParaRPr lang="de-CH">
              <a:latin typeface="+mn-lt"/>
            </a:endParaRP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6947" y="752833"/>
            <a:ext cx="8218654" cy="5931188"/>
          </a:xfrm>
        </p:spPr>
        <p:txBody>
          <a:bodyPr/>
          <a:lstStyle/>
          <a:p>
            <a:pPr marL="138113" indent="-15875" defTabSz="914400">
              <a:lnSpc>
                <a:spcPct val="90000"/>
              </a:lnSpc>
            </a:pPr>
            <a:r>
              <a:rPr lang="de-CH" sz="2200" dirty="0" smtClean="0"/>
              <a:t>Wenn </a:t>
            </a:r>
            <a:r>
              <a:rPr lang="de-CH" sz="2200" i="1" dirty="0" smtClean="0">
                <a:solidFill>
                  <a:srgbClr val="3333FF"/>
                </a:solidFill>
              </a:rPr>
              <a:t>B</a:t>
            </a:r>
            <a:r>
              <a:rPr lang="de-CH" sz="2200" dirty="0" smtClean="0"/>
              <a:t> von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 erbt </a:t>
            </a:r>
            <a:r>
              <a:rPr lang="de-CH" sz="2200" dirty="0" smtClean="0">
                <a:solidFill>
                  <a:schemeClr val="tx1"/>
                </a:solidFill>
              </a:rPr>
              <a:t>(indem Klasse </a:t>
            </a:r>
            <a:r>
              <a:rPr lang="de-CH" sz="2200" i="1" dirty="0" smtClean="0">
                <a:solidFill>
                  <a:srgbClr val="3333FF"/>
                </a:solidFill>
              </a:rPr>
              <a:t>B</a:t>
            </a:r>
            <a:r>
              <a:rPr lang="de-CH" sz="2200" dirty="0" smtClean="0">
                <a:solidFill>
                  <a:schemeClr val="tx1"/>
                </a:solidFill>
              </a:rPr>
              <a:t> </a:t>
            </a:r>
            <a:r>
              <a:rPr lang="de-CH" sz="2200" dirty="0" smtClean="0"/>
              <a:t>Klasse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>
                <a:solidFill>
                  <a:schemeClr val="tx1"/>
                </a:solidFill>
              </a:rPr>
              <a:t> in ihrer </a:t>
            </a:r>
            <a:r>
              <a:rPr lang="de-CH" sz="2200" b="1" dirty="0" err="1" smtClean="0">
                <a:solidFill>
                  <a:schemeClr val="accent2"/>
                </a:solidFill>
              </a:rPr>
              <a:t>inherit</a:t>
            </a:r>
            <a:r>
              <a:rPr lang="de-CH" sz="2200" dirty="0" smtClean="0">
                <a:solidFill>
                  <a:schemeClr val="tx1"/>
                </a:solidFill>
              </a:rPr>
              <a:t>-Klausel auflistet):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dirty="0" smtClean="0"/>
              <a:t> </a:t>
            </a:r>
            <a:r>
              <a:rPr lang="de-CH" sz="2200" i="1" dirty="0" smtClean="0">
                <a:solidFill>
                  <a:srgbClr val="3333FF"/>
                </a:solidFill>
              </a:rPr>
              <a:t>B</a:t>
            </a:r>
            <a:r>
              <a:rPr lang="de-CH" sz="2200" dirty="0" smtClean="0"/>
              <a:t> </a:t>
            </a:r>
            <a:r>
              <a:rPr lang="de-CH" sz="2200" dirty="0" smtClean="0">
                <a:solidFill>
                  <a:schemeClr val="tx1"/>
                </a:solidFill>
              </a:rPr>
              <a:t>ist ein </a:t>
            </a:r>
            <a:r>
              <a:rPr lang="de-CH" sz="2200" b="1" dirty="0" smtClean="0">
                <a:solidFill>
                  <a:srgbClr val="990000"/>
                </a:solidFill>
              </a:rPr>
              <a:t>Erbe</a:t>
            </a:r>
            <a:r>
              <a:rPr lang="de-CH" sz="2200" dirty="0" smtClean="0">
                <a:solidFill>
                  <a:schemeClr val="tx1"/>
                </a:solidFill>
              </a:rPr>
              <a:t> von</a:t>
            </a:r>
            <a:r>
              <a:rPr lang="de-CH" sz="2200" dirty="0" smtClean="0"/>
              <a:t>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 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i="1" dirty="0" smtClean="0">
                <a:solidFill>
                  <a:srgbClr val="3333FF"/>
                </a:solidFill>
              </a:rPr>
              <a:t> A</a:t>
            </a:r>
            <a:r>
              <a:rPr lang="de-CH" sz="2200" dirty="0" smtClean="0"/>
              <a:t> </a:t>
            </a:r>
            <a:r>
              <a:rPr lang="de-CH" sz="2200" dirty="0" smtClean="0">
                <a:solidFill>
                  <a:schemeClr val="tx1"/>
                </a:solidFill>
              </a:rPr>
              <a:t>is</a:t>
            </a:r>
            <a:r>
              <a:rPr lang="de-CH" sz="2200" dirty="0" smtClean="0"/>
              <a:t>t ein </a:t>
            </a:r>
            <a:r>
              <a:rPr lang="de-CH" sz="2200" b="1" dirty="0" smtClean="0">
                <a:solidFill>
                  <a:srgbClr val="990000"/>
                </a:solidFill>
              </a:rPr>
              <a:t>Vorgänger</a:t>
            </a:r>
            <a:r>
              <a:rPr lang="de-CH" sz="2200" dirty="0" smtClean="0"/>
              <a:t> von </a:t>
            </a:r>
            <a:r>
              <a:rPr lang="de-CH" sz="2200" i="1" dirty="0" smtClean="0">
                <a:solidFill>
                  <a:srgbClr val="3333FF"/>
                </a:solidFill>
              </a:rPr>
              <a:t>B</a:t>
            </a:r>
            <a:endParaRPr lang="de-CH" sz="2200" dirty="0" smtClean="0"/>
          </a:p>
          <a:p>
            <a:pPr marL="138113" indent="-15875" defTabSz="914400">
              <a:lnSpc>
                <a:spcPct val="90000"/>
              </a:lnSpc>
            </a:pPr>
            <a:r>
              <a:rPr lang="de-CH" sz="2200" dirty="0" smtClean="0"/>
              <a:t>Für eine Klasse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dirty="0" smtClean="0"/>
              <a:t>Die </a:t>
            </a:r>
            <a:r>
              <a:rPr lang="de-CH" sz="2200" b="1" dirty="0" smtClean="0">
                <a:solidFill>
                  <a:srgbClr val="990000"/>
                </a:solidFill>
              </a:rPr>
              <a:t>Nachkommen</a:t>
            </a:r>
            <a:r>
              <a:rPr lang="de-CH" sz="2200" dirty="0" smtClean="0"/>
              <a:t> von</a:t>
            </a:r>
            <a:r>
              <a:rPr lang="de-CH" sz="2200" dirty="0" smtClean="0">
                <a:solidFill>
                  <a:schemeClr val="tx1"/>
                </a:solidFill>
              </a:rPr>
              <a:t>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>
                <a:solidFill>
                  <a:schemeClr val="tx1"/>
                </a:solidFill>
              </a:rPr>
              <a:t> </a:t>
            </a:r>
            <a:r>
              <a:rPr lang="de-CH" sz="2200" dirty="0" smtClean="0"/>
              <a:t>sind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>
                <a:solidFill>
                  <a:schemeClr val="tx1"/>
                </a:solidFill>
              </a:rPr>
              <a:t> selbst und (rekursiv) die Nachkommen von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i="1" dirty="0" smtClean="0">
                <a:solidFill>
                  <a:schemeClr val="tx1"/>
                </a:solidFill>
              </a:rPr>
              <a:t>s</a:t>
            </a:r>
            <a:r>
              <a:rPr lang="de-CH" sz="2200" dirty="0" smtClean="0">
                <a:solidFill>
                  <a:schemeClr val="tx1"/>
                </a:solidFill>
              </a:rPr>
              <a:t> Erben.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b="1" dirty="0" smtClean="0"/>
              <a:t> </a:t>
            </a:r>
            <a:r>
              <a:rPr lang="de-CH" sz="2200" b="1" dirty="0" smtClean="0">
                <a:solidFill>
                  <a:srgbClr val="990000"/>
                </a:solidFill>
              </a:rPr>
              <a:t>Echte Nachkommen</a:t>
            </a:r>
            <a:r>
              <a:rPr lang="de-CH" sz="2200" dirty="0" smtClean="0"/>
              <a:t> sind obige ohne</a:t>
            </a:r>
            <a:r>
              <a:rPr lang="de-CH" sz="2200" dirty="0" smtClean="0">
                <a:solidFill>
                  <a:schemeClr val="tx1"/>
                </a:solidFill>
              </a:rPr>
              <a:t>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.</a:t>
            </a:r>
            <a:endParaRPr lang="de-CH" sz="2200" dirty="0" smtClean="0">
              <a:solidFill>
                <a:schemeClr val="tx1"/>
              </a:solidFill>
            </a:endParaRPr>
          </a:p>
          <a:p>
            <a:pPr marL="138113" indent="-15875" defTabSz="914400">
              <a:lnSpc>
                <a:spcPct val="90000"/>
              </a:lnSpc>
            </a:pPr>
            <a:r>
              <a:rPr lang="de-CH" sz="2200" dirty="0" smtClean="0">
                <a:solidFill>
                  <a:schemeClr val="tx1"/>
                </a:solidFill>
              </a:rPr>
              <a:t>Umgekehrte Notation: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b="1" dirty="0" smtClean="0">
                <a:solidFill>
                  <a:srgbClr val="990000"/>
                </a:solidFill>
              </a:rPr>
              <a:t> Vorfahre</a:t>
            </a:r>
            <a:endParaRPr lang="de-CH" sz="2200" dirty="0" smtClean="0"/>
          </a:p>
          <a:p>
            <a:pPr marL="1035051" lvl="1" indent="-15875">
              <a:lnSpc>
                <a:spcPct val="90000"/>
              </a:lnSpc>
            </a:pPr>
            <a:r>
              <a:rPr lang="de-CH" sz="2200" dirty="0" smtClean="0"/>
              <a:t> </a:t>
            </a:r>
            <a:r>
              <a:rPr lang="de-CH" sz="2200" b="1" dirty="0" smtClean="0">
                <a:solidFill>
                  <a:srgbClr val="990000"/>
                </a:solidFill>
              </a:rPr>
              <a:t>Echter Vorfahre</a:t>
            </a:r>
          </a:p>
          <a:p>
            <a:pPr marL="138113" indent="-15875" defTabSz="914400">
              <a:lnSpc>
                <a:spcPct val="90000"/>
              </a:lnSpc>
            </a:pPr>
            <a:r>
              <a:rPr lang="de-CH" sz="2200" dirty="0" smtClean="0"/>
              <a:t>Genauerer Begriff der Instanz: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b="1" dirty="0" smtClean="0">
                <a:solidFill>
                  <a:srgbClr val="990000"/>
                </a:solidFill>
              </a:rPr>
              <a:t> Direkte Instanzen </a:t>
            </a:r>
            <a:r>
              <a:rPr lang="de-CH" sz="2200" dirty="0" smtClean="0"/>
              <a:t>von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b="1" dirty="0" smtClean="0">
                <a:solidFill>
                  <a:srgbClr val="990000"/>
                </a:solidFill>
              </a:rPr>
              <a:t> Instanzen </a:t>
            </a:r>
            <a:r>
              <a:rPr lang="de-CH" sz="2200" dirty="0" smtClean="0"/>
              <a:t>von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200" dirty="0" smtClean="0"/>
              <a:t>: Die direkten </a:t>
            </a:r>
            <a:br>
              <a:rPr lang="de-CH" sz="2200" dirty="0" smtClean="0"/>
            </a:br>
            <a:r>
              <a:rPr lang="de-CH" sz="2200" dirty="0" smtClean="0"/>
              <a:t>Instanzen von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 und ihren Nachkommen.</a:t>
            </a:r>
          </a:p>
          <a:p>
            <a:pPr lvl="0"/>
            <a:r>
              <a:rPr lang="de-CH" sz="1000" dirty="0" smtClean="0">
                <a:solidFill>
                  <a:srgbClr val="000000"/>
                </a:solidFill>
              </a:rPr>
              <a:t/>
            </a:r>
            <a:br>
              <a:rPr lang="de-CH" sz="1000" dirty="0" smtClean="0">
                <a:solidFill>
                  <a:srgbClr val="000000"/>
                </a:solidFill>
              </a:rPr>
            </a:br>
            <a:r>
              <a:rPr lang="de-CH" sz="2200" dirty="0" smtClean="0">
                <a:solidFill>
                  <a:srgbClr val="000000"/>
                </a:solidFill>
              </a:rPr>
              <a:t>(Andere Terminologien: </a:t>
            </a:r>
            <a:r>
              <a:rPr lang="de-CH" sz="2200" dirty="0" smtClean="0">
                <a:solidFill>
                  <a:srgbClr val="990000"/>
                </a:solidFill>
              </a:rPr>
              <a:t>Unterklasse, Oberklasse</a:t>
            </a:r>
            <a:r>
              <a:rPr lang="de-CH" sz="2200" dirty="0" smtClean="0">
                <a:solidFill>
                  <a:srgbClr val="000000"/>
                </a:solidFill>
              </a:rPr>
              <a:t>)</a:t>
            </a:r>
            <a:endParaRPr lang="de-CH" sz="2200" dirty="0" smtClean="0">
              <a:solidFill>
                <a:schemeClr val="tx1"/>
              </a:solidFill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8299542" y="1867578"/>
            <a:ext cx="0" cy="1143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66142" y="3064553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16917" y="3142340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B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94717" y="1251628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61367" y="1284965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A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6798906" y="3676260"/>
            <a:ext cx="1449355" cy="95172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07966" y="4666309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58741" y="4744096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C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 flipV="1">
            <a:off x="8335347" y="3713584"/>
            <a:ext cx="236375" cy="976604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3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67675" y="4700519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18450" y="4778306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D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 flipV="1">
            <a:off x="6973078" y="5293566"/>
            <a:ext cx="774440" cy="774441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8" name="Oval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43471" y="6078339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94246" y="6156126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E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7744836" cy="435655"/>
          </a:xfrm>
        </p:spPr>
        <p:txBody>
          <a:bodyPr/>
          <a:lstStyle/>
          <a:p>
            <a:r>
              <a:rPr lang="de-CH" smtClean="0">
                <a:latin typeface="Comic Sans MS" pitchFamily="66" charset="0"/>
              </a:rPr>
              <a:t>Programm für heute (und nächstes Mal)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>
                <a:latin typeface="Comic Sans MS" pitchFamily="66" charset="0"/>
              </a:rPr>
              <a:t>Zwei fundamentale Mechanismen für mehr Ausdruckskraft und Verlässlichkeit:</a:t>
            </a:r>
          </a:p>
          <a:p>
            <a:pPr lvl="1"/>
            <a:r>
              <a:rPr lang="de-CH" dirty="0" err="1" smtClean="0">
                <a:solidFill>
                  <a:srgbClr val="3333FF"/>
                </a:solidFill>
                <a:latin typeface="Comic Sans MS" pitchFamily="66" charset="0"/>
              </a:rPr>
              <a:t>Generizität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genericity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Vererbung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inheritance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endParaRPr lang="de-CH" dirty="0" smtClean="0">
              <a:latin typeface="Comic Sans MS" pitchFamily="66" charset="0"/>
            </a:endParaRPr>
          </a:p>
          <a:p>
            <a:r>
              <a:rPr lang="de-CH" dirty="0" smtClean="0">
                <a:latin typeface="Comic Sans MS" pitchFamily="66" charset="0"/>
              </a:rPr>
              <a:t>Mit den dazugehörigen (genauso wichtigen) Begriffen: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Statische Typisierung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static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typing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Polymorphie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polymorphism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Dynamisches Binden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dynamic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binding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Beispielshierarchie (in Traffic)</a:t>
            </a:r>
          </a:p>
        </p:txBody>
      </p:sp>
      <p:sp>
        <p:nvSpPr>
          <p:cNvPr id="6" name="Oval 5"/>
          <p:cNvSpPr/>
          <p:nvPr/>
        </p:nvSpPr>
        <p:spPr>
          <a:xfrm>
            <a:off x="4165145" y="1152498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MOBILE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45858" y="2413467"/>
            <a:ext cx="2337828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TRANSPORT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6877" y="3814950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TAXI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281968" y="3703727"/>
            <a:ext cx="3836894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011096" y="5183935"/>
            <a:ext cx="2372659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>
            <a:stCxn id="10" idx="0"/>
            <a:endCxn id="7" idx="3"/>
          </p:cNvCxnSpPr>
          <p:nvPr/>
        </p:nvCxnSpPr>
        <p:spPr>
          <a:xfrm flipV="1">
            <a:off x="3200415" y="2958184"/>
            <a:ext cx="987810" cy="74554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84407" y="1052209"/>
            <a:ext cx="114326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position*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move*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8216" name="Text Box 54"/>
          <p:cNvSpPr txBox="1">
            <a:spLocks noChangeArrowheads="1"/>
          </p:cNvSpPr>
          <p:nvPr/>
        </p:nvSpPr>
        <p:spPr bwMode="auto">
          <a:xfrm>
            <a:off x="359107" y="1019544"/>
            <a:ext cx="3449568" cy="1182058"/>
          </a:xfrm>
          <a:prstGeom prst="roundRect">
            <a:avLst>
              <a:gd name="adj" fmla="val 97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de-CH" sz="1800" smtClean="0">
                <a:solidFill>
                  <a:srgbClr val="3333FF"/>
                </a:solidFill>
              </a:rPr>
              <a:t>*</a:t>
            </a:r>
            <a:r>
              <a:rPr lang="de-CH" sz="1800" smtClean="0">
                <a:solidFill>
                  <a:schemeClr val="accent2"/>
                </a:solidFill>
              </a:rPr>
              <a:t>     </a:t>
            </a:r>
            <a:r>
              <a:rPr lang="de-CH" sz="1800" smtClean="0"/>
              <a:t>aufgeschoben (deferred)</a:t>
            </a:r>
          </a:p>
          <a:p>
            <a:pPr>
              <a:lnSpc>
                <a:spcPct val="90000"/>
              </a:lnSpc>
            </a:pPr>
            <a:r>
              <a:rPr lang="de-CH" sz="1800" smtClean="0">
                <a:solidFill>
                  <a:srgbClr val="3333FF"/>
                </a:solidFill>
              </a:rPr>
              <a:t>+</a:t>
            </a:r>
            <a:r>
              <a:rPr lang="de-CH" sz="1800" smtClean="0">
                <a:solidFill>
                  <a:schemeClr val="accent2"/>
                </a:solidFill>
              </a:rPr>
              <a:t>     </a:t>
            </a:r>
            <a:r>
              <a:rPr lang="de-CH" sz="1800" smtClean="0"/>
              <a:t>wirksam (effective)</a:t>
            </a:r>
          </a:p>
          <a:p>
            <a:pPr>
              <a:lnSpc>
                <a:spcPct val="90000"/>
              </a:lnSpc>
            </a:pPr>
            <a:r>
              <a:rPr lang="de-CH" sz="1800" smtClean="0">
                <a:solidFill>
                  <a:srgbClr val="3333FF"/>
                </a:solidFill>
              </a:rPr>
              <a:t>++ </a:t>
            </a:r>
            <a:r>
              <a:rPr lang="de-CH" sz="1800" smtClean="0">
                <a:solidFill>
                  <a:schemeClr val="accent2"/>
                </a:solidFill>
              </a:rPr>
              <a:t>   </a:t>
            </a:r>
            <a:r>
              <a:rPr lang="de-CH" sz="1800" smtClean="0"/>
              <a:t>redefiniert (redefined)</a:t>
            </a:r>
            <a:endParaRPr lang="de-CH" sz="1800"/>
          </a:p>
        </p:txBody>
      </p:sp>
      <p:sp>
        <p:nvSpPr>
          <p:cNvPr id="24" name="TextBox 23"/>
          <p:cNvSpPr txBox="1"/>
          <p:nvPr/>
        </p:nvSpPr>
        <p:spPr>
          <a:xfrm>
            <a:off x="4968636" y="1170348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mtClean="0">
                <a:solidFill>
                  <a:srgbClr val="3333FF"/>
                </a:solidFill>
              </a:rPr>
              <a:t>*</a:t>
            </a:r>
            <a:endParaRPr lang="de-CH">
              <a:solidFill>
                <a:srgbClr val="3333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3740" y="2401330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mtClean="0">
                <a:solidFill>
                  <a:srgbClr val="3333FF"/>
                </a:solidFill>
              </a:rPr>
              <a:t>*</a:t>
            </a:r>
            <a:endParaRPr lang="de-CH">
              <a:solidFill>
                <a:srgbClr val="3333FF"/>
              </a:solidFill>
            </a:endParaRPr>
          </a:p>
        </p:txBody>
      </p:sp>
      <p:cxnSp>
        <p:nvCxnSpPr>
          <p:cNvPr id="33" name="Straight Arrow Connector 32"/>
          <p:cNvCxnSpPr>
            <a:stCxn id="8" idx="0"/>
            <a:endCxn id="7" idx="5"/>
          </p:cNvCxnSpPr>
          <p:nvPr/>
        </p:nvCxnSpPr>
        <p:spPr>
          <a:xfrm flipH="1" flipV="1">
            <a:off x="5841319" y="2958184"/>
            <a:ext cx="710902" cy="85676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0"/>
            <a:endCxn id="6" idx="4"/>
          </p:cNvCxnSpPr>
          <p:nvPr/>
        </p:nvCxnSpPr>
        <p:spPr>
          <a:xfrm flipH="1" flipV="1">
            <a:off x="5010489" y="1790673"/>
            <a:ext cx="4283" cy="62279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1" idx="0"/>
            <a:endCxn id="10" idx="4"/>
          </p:cNvCxnSpPr>
          <p:nvPr/>
        </p:nvCxnSpPr>
        <p:spPr>
          <a:xfrm flipV="1">
            <a:off x="3197426" y="4341902"/>
            <a:ext cx="2989" cy="84203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278854" y="2092107"/>
            <a:ext cx="199125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position+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capacity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passenger_count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load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12734" y="3795406"/>
            <a:ext cx="8354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take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6545" y="3517491"/>
            <a:ext cx="138691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line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departed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destination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54381" y="5211829"/>
            <a:ext cx="9460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name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Features im Beispiel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3674" y="749684"/>
            <a:ext cx="6151707" cy="53570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Feature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name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: STRING</a:t>
            </a:r>
            <a:endParaRPr lang="de-CH" sz="20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800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-- Name der Rundfahrt.</a:t>
            </a:r>
            <a:endParaRPr lang="de-CH" sz="2000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line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: LINE</a:t>
            </a:r>
            <a:endParaRPr lang="de-CH" sz="20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latin typeface="Comic Sans MS" pitchFamily="66" charset="0"/>
              </a:rPr>
              <a:t>	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-- Linie, welcher der Wagen 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	-- folgt.</a:t>
            </a:r>
          </a:p>
          <a:p>
            <a:pPr eaLnBrk="1" hangingPunct="1">
              <a:lnSpc>
                <a:spcPct val="90000"/>
              </a:lnSpc>
            </a:pPr>
            <a:endParaRPr lang="de-CH" sz="2000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load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n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 INTEGER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	-- Lade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n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 Passagiere auf.</a:t>
            </a:r>
          </a:p>
          <a:p>
            <a:pPr eaLnBrk="1" hangingPunct="1">
              <a:lnSpc>
                <a:spcPct val="90000"/>
              </a:lnSpc>
            </a:pPr>
            <a:endParaRPr lang="de-CH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move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 (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dt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INTEGER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latin typeface="Comic Sans MS" pitchFamily="66" charset="0"/>
              </a:rPr>
              <a:t>	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-- Position nach 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dt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 Milli-</a:t>
            </a:r>
            <a:b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	-- </a:t>
            </a:r>
            <a:r>
              <a:rPr lang="de-CH" sz="2000" dirty="0" err="1" smtClean="0">
                <a:solidFill>
                  <a:srgbClr val="990000"/>
                </a:solidFill>
                <a:latin typeface="Comic Sans MS" pitchFamily="66" charset="0"/>
              </a:rPr>
              <a:t>sekunden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 aktualisieren.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952097" y="3225724"/>
            <a:ext cx="52768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83398" y="688105"/>
            <a:ext cx="3455167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mtClean="0"/>
              <a:t>Aus der Klasse: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800" smtClean="0"/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000" i="1" smtClean="0">
                <a:solidFill>
                  <a:srgbClr val="3333FF"/>
                </a:solidFill>
              </a:rPr>
              <a:t>TOUR_TRAM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000" i="1" smtClean="0">
                <a:solidFill>
                  <a:srgbClr val="3333FF"/>
                </a:solidFill>
              </a:rPr>
              <a:t>PUBLIC_TRANSPORT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000" i="1" smtClean="0">
                <a:solidFill>
                  <a:srgbClr val="3333FF"/>
                </a:solidFill>
              </a:rPr>
              <a:t>TRANSPORT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000" i="1" smtClean="0">
                <a:solidFill>
                  <a:srgbClr val="3333FF"/>
                </a:solidFill>
              </a:rPr>
              <a:t>MOBILE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410366" y="829769"/>
            <a:ext cx="1159890" cy="398396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MOBILE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234513" y="1794900"/>
            <a:ext cx="1506071" cy="401451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TRANSPORT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903227" y="2667468"/>
            <a:ext cx="1142158" cy="362602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TAXI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481493" y="3147915"/>
            <a:ext cx="2339773" cy="402110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744459" y="4054384"/>
            <a:ext cx="1825798" cy="36521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>
            <a:stCxn id="29" idx="0"/>
            <a:endCxn id="27" idx="4"/>
          </p:cNvCxnSpPr>
          <p:nvPr/>
        </p:nvCxnSpPr>
        <p:spPr>
          <a:xfrm flipV="1">
            <a:off x="7651380" y="2196351"/>
            <a:ext cx="336169" cy="95156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44906" y="847618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100" smtClean="0">
                <a:solidFill>
                  <a:srgbClr val="3333FF"/>
                </a:solidFill>
              </a:rPr>
              <a:t>*</a:t>
            </a:r>
            <a:endParaRPr lang="de-CH" sz="1100">
              <a:solidFill>
                <a:srgbClr val="3333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63810" y="1800693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100" smtClean="0">
                <a:solidFill>
                  <a:srgbClr val="3333FF"/>
                </a:solidFill>
              </a:rPr>
              <a:t>*</a:t>
            </a:r>
            <a:endParaRPr lang="de-CH" sz="1100">
              <a:solidFill>
                <a:srgbClr val="3333FF"/>
              </a:solidFill>
            </a:endParaRPr>
          </a:p>
        </p:txBody>
      </p:sp>
      <p:cxnSp>
        <p:nvCxnSpPr>
          <p:cNvPr id="35" name="Straight Arrow Connector 34"/>
          <p:cNvCxnSpPr>
            <a:stCxn id="28" idx="0"/>
          </p:cNvCxnSpPr>
          <p:nvPr/>
        </p:nvCxnSpPr>
        <p:spPr>
          <a:xfrm flipH="1" flipV="1">
            <a:off x="8193738" y="2169459"/>
            <a:ext cx="280568" cy="49800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0"/>
            <a:endCxn id="26" idx="4"/>
          </p:cNvCxnSpPr>
          <p:nvPr/>
        </p:nvCxnSpPr>
        <p:spPr>
          <a:xfrm flipV="1">
            <a:off x="7987549" y="1228165"/>
            <a:ext cx="2762" cy="566735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0"/>
            <a:endCxn id="29" idx="4"/>
          </p:cNvCxnSpPr>
          <p:nvPr/>
        </p:nvCxnSpPr>
        <p:spPr>
          <a:xfrm flipH="1" flipV="1">
            <a:off x="7651380" y="3550025"/>
            <a:ext cx="5978" cy="50435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Features vererben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25320" y="4820988"/>
            <a:ext cx="3376613" cy="2009303"/>
          </a:xfrm>
          <a:prstGeom prst="roundRect">
            <a:avLst>
              <a:gd name="adj" fmla="val 11040"/>
            </a:avLst>
          </a:prstGeom>
          <a:solidFill>
            <a:srgbClr val="99FF99"/>
          </a:solidFill>
          <a:ln>
            <a:solidFill>
              <a:srgbClr val="99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class</a:t>
            </a:r>
            <a:endParaRPr lang="de-CH" sz="1800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i="1" dirty="0" smtClean="0">
                <a:latin typeface="Comic Sans MS" pitchFamily="66" charset="0"/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800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inherit</a:t>
            </a:r>
            <a:endParaRPr lang="de-CH" sz="1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i="1" dirty="0" smtClean="0">
                <a:latin typeface="Comic Sans MS" pitchFamily="66" charset="0"/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feature</a:t>
            </a:r>
            <a:endParaRPr lang="de-CH" sz="1800" b="1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dirty="0" smtClean="0">
                <a:solidFill>
                  <a:srgbClr val="990000"/>
                </a:solidFill>
                <a:latin typeface="Comic Sans MS" pitchFamily="66" charset="0"/>
              </a:rPr>
              <a:t>	[… </a:t>
            </a:r>
            <a:r>
              <a:rPr lang="de-CH" sz="1800" dirty="0">
                <a:solidFill>
                  <a:srgbClr val="990000"/>
                </a:solidFill>
              </a:rPr>
              <a:t>Rest der Klasse</a:t>
            </a:r>
            <a:r>
              <a:rPr lang="de-CH" sz="1800" dirty="0" smtClean="0">
                <a:solidFill>
                  <a:srgbClr val="990000"/>
                </a:solidFill>
                <a:latin typeface="Comic Sans MS" pitchFamily="66" charset="0"/>
              </a:rPr>
              <a:t> …]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6021" y="2752183"/>
            <a:ext cx="3354388" cy="1976836"/>
          </a:xfrm>
          <a:prstGeom prst="roundRect">
            <a:avLst>
              <a:gd name="adj" fmla="val 10042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class</a:t>
            </a:r>
            <a:endParaRPr lang="de-CH" sz="1800" i="1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PUBLIC_TRANSPORT</a:t>
            </a:r>
            <a:endParaRPr lang="de-CH" sz="1800" i="1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inherit</a:t>
            </a:r>
            <a:endParaRPr lang="de-CH" sz="1800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TRANSPORT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feature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</a:rPr>
              <a:t>	</a:t>
            </a:r>
            <a:r>
              <a:rPr lang="de-CH" sz="1800" dirty="0">
                <a:solidFill>
                  <a:srgbClr val="990000"/>
                </a:solidFill>
              </a:rPr>
              <a:t>[… Rest der Klasse </a:t>
            </a:r>
            <a:r>
              <a:rPr lang="de-CH" sz="1800" dirty="0" smtClean="0">
                <a:solidFill>
                  <a:srgbClr val="990000"/>
                </a:solidFill>
              </a:rPr>
              <a:t>…]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93725" y="663318"/>
            <a:ext cx="3354388" cy="1987517"/>
          </a:xfrm>
          <a:prstGeom prst="roundRect">
            <a:avLst>
              <a:gd name="adj" fmla="val 10042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CH" sz="1800" b="1" dirty="0" smtClean="0">
                <a:solidFill>
                  <a:schemeClr val="accent2"/>
                </a:solidFill>
              </a:rPr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class</a:t>
            </a:r>
            <a:endParaRPr lang="de-CH" sz="1800" i="1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TRANSPORT</a:t>
            </a:r>
            <a:endParaRPr lang="de-CH" sz="1800" i="1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inherit</a:t>
            </a:r>
            <a:endParaRPr lang="de-CH" sz="1800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MOBILE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feature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</a:rPr>
              <a:t>	[… Rest der Klasse…]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b="1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12686" y="1227604"/>
            <a:ext cx="41179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de-CH" sz="1800" smtClean="0"/>
              <a:t>Alle Features von </a:t>
            </a:r>
            <a:r>
              <a:rPr lang="de-CH" sz="1800" i="1" smtClean="0">
                <a:solidFill>
                  <a:srgbClr val="3333FF"/>
                </a:solidFill>
              </a:rPr>
              <a:t>MOBILE</a:t>
            </a:r>
            <a:r>
              <a:rPr lang="de-CH" sz="1800" smtClean="0"/>
              <a:t> sind auch in </a:t>
            </a:r>
            <a:r>
              <a:rPr lang="de-CH" sz="1800" i="1" smtClean="0">
                <a:solidFill>
                  <a:srgbClr val="3333FF"/>
                </a:solidFill>
              </a:rPr>
              <a:t>TRANSPORT  </a:t>
            </a:r>
            <a:r>
              <a:rPr lang="de-CH" sz="1800" smtClean="0"/>
              <a:t>verfügbar.</a:t>
            </a:r>
            <a:endParaRPr lang="de-CH" sz="1800" i="1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de-CH" sz="18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90658" y="3240728"/>
            <a:ext cx="41179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CH" sz="1800" smtClean="0"/>
              <a:t>Alle Features von </a:t>
            </a:r>
            <a:r>
              <a:rPr lang="de-CH" sz="1800" i="1" smtClean="0">
                <a:solidFill>
                  <a:srgbClr val="3333FF"/>
                </a:solidFill>
              </a:rPr>
              <a:t>TRANSPORT </a:t>
            </a:r>
            <a:r>
              <a:rPr lang="de-CH" sz="1800" smtClean="0"/>
              <a:t> sind auch in </a:t>
            </a:r>
            <a:r>
              <a:rPr lang="de-CH" sz="1800" i="1" smtClean="0">
                <a:solidFill>
                  <a:srgbClr val="3333FF"/>
                </a:solidFill>
              </a:rPr>
              <a:t>PUBLIC_TRANSPORT </a:t>
            </a:r>
            <a:r>
              <a:rPr lang="de-CH" sz="1800" smtClean="0"/>
              <a:t>verfügbar.</a:t>
            </a:r>
            <a:endParaRPr lang="de-CH" sz="1800" i="1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de-CH" sz="180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15466" y="5477138"/>
            <a:ext cx="4117975" cy="95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CH" sz="1800" dirty="0" smtClean="0"/>
              <a:t>Alle Features von </a:t>
            </a:r>
            <a:r>
              <a:rPr lang="de-CH" sz="1800" i="1" dirty="0" smtClean="0">
                <a:solidFill>
                  <a:srgbClr val="3333FF"/>
                </a:solidFill>
              </a:rPr>
              <a:t>PUBLIC_TRANSPORT </a:t>
            </a:r>
            <a:r>
              <a:rPr lang="de-CH" sz="1800" dirty="0" smtClean="0"/>
              <a:t> sind auch in </a:t>
            </a:r>
            <a:r>
              <a:rPr lang="de-CH" sz="1800" i="1" dirty="0" smtClean="0">
                <a:solidFill>
                  <a:srgbClr val="3333FF"/>
                </a:solidFill>
              </a:rPr>
              <a:t>TOUR_TRAM  </a:t>
            </a:r>
            <a:r>
              <a:rPr lang="de-CH" sz="1800" dirty="0" smtClean="0"/>
              <a:t>verfügbar.</a:t>
            </a:r>
            <a:endParaRPr lang="de-CH" sz="1800" i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Vererbte Features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224" y="862013"/>
            <a:ext cx="8342312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m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MOBILE; t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TRANSPORT; p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PUBLIC_TRANSPORT; 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TOUR_TRAM</a:t>
            </a:r>
          </a:p>
          <a:p>
            <a:pPr eaLnBrk="1" hangingPunct="1">
              <a:lnSpc>
                <a:spcPct val="90000"/>
              </a:lnSpc>
            </a:pP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m</a:t>
            </a:r>
            <a:r>
              <a:rPr lang="de-CH" sz="1400" dirty="0" err="1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move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(…)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load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(…)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p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line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i="1" dirty="0" smtClean="0">
                <a:solidFill>
                  <a:srgbClr val="006400"/>
                </a:solidFill>
                <a:latin typeface="Comic Sans MS" pitchFamily="66" charset="0"/>
              </a:rPr>
              <a:t>	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--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 Ein Ausdruck</a:t>
            </a: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dirty="0" err="1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name</a:t>
            </a:r>
            <a:r>
              <a:rPr lang="de-CH" i="1" dirty="0" smtClean="0">
                <a:solidFill>
                  <a:srgbClr val="006400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-- Ein Ausdruck</a:t>
            </a:r>
          </a:p>
          <a:p>
            <a:pPr eaLnBrk="1" hangingPunct="1">
              <a:lnSpc>
                <a:spcPct val="90000"/>
              </a:lnSpc>
            </a:pPr>
            <a:endParaRPr lang="de-CH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move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 (…)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load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(…)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line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006400"/>
                </a:solidFill>
                <a:latin typeface="Comic Sans MS" pitchFamily="66" charset="0"/>
              </a:rPr>
              <a:t>	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--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 Ein Ausdruck</a:t>
            </a: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name</a:t>
            </a:r>
            <a:r>
              <a:rPr lang="de-CH" i="1" dirty="0" smtClean="0">
                <a:solidFill>
                  <a:srgbClr val="006400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-- Ein Ausdruck</a:t>
            </a: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675236" y="1896604"/>
            <a:ext cx="1159890" cy="398396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MOBILE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499383" y="2861735"/>
            <a:ext cx="1506071" cy="401451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TRANSPORT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419117" y="3734303"/>
            <a:ext cx="1142158" cy="362602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TAXI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450518" y="4214750"/>
            <a:ext cx="2339773" cy="402110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713484" y="5121219"/>
            <a:ext cx="1825798" cy="36521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>
            <a:stCxn id="36" idx="0"/>
          </p:cNvCxnSpPr>
          <p:nvPr/>
        </p:nvCxnSpPr>
        <p:spPr>
          <a:xfrm flipV="1">
            <a:off x="6620405" y="3236259"/>
            <a:ext cx="327242" cy="978491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09776" y="1914453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100" smtClean="0">
                <a:solidFill>
                  <a:srgbClr val="3333FF"/>
                </a:solidFill>
              </a:rPr>
              <a:t>*</a:t>
            </a:r>
            <a:endParaRPr lang="de-CH" sz="1100">
              <a:solidFill>
                <a:srgbClr val="3333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28680" y="2867528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100" smtClean="0">
                <a:solidFill>
                  <a:srgbClr val="3333FF"/>
                </a:solidFill>
              </a:rPr>
              <a:t>*</a:t>
            </a:r>
            <a:endParaRPr lang="de-CH" sz="1100">
              <a:solidFill>
                <a:srgbClr val="3333FF"/>
              </a:solidFill>
            </a:endParaRPr>
          </a:p>
        </p:txBody>
      </p:sp>
      <p:cxnSp>
        <p:nvCxnSpPr>
          <p:cNvPr id="41" name="Straight Arrow Connector 40"/>
          <p:cNvCxnSpPr>
            <a:stCxn id="35" idx="0"/>
          </p:cNvCxnSpPr>
          <p:nvPr/>
        </p:nvCxnSpPr>
        <p:spPr>
          <a:xfrm flipH="1" flipV="1">
            <a:off x="7593106" y="3227294"/>
            <a:ext cx="397090" cy="50700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0"/>
            <a:endCxn id="33" idx="4"/>
          </p:cNvCxnSpPr>
          <p:nvPr/>
        </p:nvCxnSpPr>
        <p:spPr>
          <a:xfrm flipV="1">
            <a:off x="7252419" y="2295000"/>
            <a:ext cx="2762" cy="566735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0"/>
            <a:endCxn id="36" idx="4"/>
          </p:cNvCxnSpPr>
          <p:nvPr/>
        </p:nvCxnSpPr>
        <p:spPr>
          <a:xfrm flipH="1" flipV="1">
            <a:off x="6620405" y="4616860"/>
            <a:ext cx="5978" cy="50435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Definitionen: Arten von Features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CH" smtClean="0">
                <a:latin typeface="Comic Sans MS" pitchFamily="66" charset="0"/>
              </a:rPr>
              <a:t>Ein “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Feature einer Klasse</a:t>
            </a:r>
            <a:r>
              <a:rPr lang="de-CH" smtClean="0">
                <a:latin typeface="Comic Sans MS" pitchFamily="66" charset="0"/>
              </a:rPr>
              <a:t>” ist: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CH" smtClean="0">
              <a:latin typeface="Comic Sans MS" pitchFamily="66" charset="0"/>
            </a:endParaRPr>
          </a:p>
          <a:p>
            <a:pPr marL="538163" lvl="1" indent="-15875" eaLnBrk="1" hangingPunct="1">
              <a:lnSpc>
                <a:spcPct val="90000"/>
              </a:lnSpc>
            </a:pPr>
            <a:r>
              <a:rPr lang="de-CH" smtClean="0">
                <a:latin typeface="Comic Sans MS" pitchFamily="66" charset="0"/>
              </a:rPr>
              <a:t> Ein 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vererbtes</a:t>
            </a:r>
            <a:r>
              <a:rPr lang="de-CH" smtClean="0">
                <a:latin typeface="Comic Sans MS" pitchFamily="66" charset="0"/>
              </a:rPr>
              <a:t> Feature, falls es ein Feature eines Vorfahrens ist, oder</a:t>
            </a:r>
          </a:p>
          <a:p>
            <a:pPr marL="538163" lvl="1" indent="-15875" eaLnBrk="1" hangingPunct="1">
              <a:lnSpc>
                <a:spcPct val="90000"/>
              </a:lnSpc>
            </a:pPr>
            <a:endParaRPr lang="de-CH" smtClean="0">
              <a:latin typeface="Comic Sans MS" pitchFamily="66" charset="0"/>
            </a:endParaRPr>
          </a:p>
          <a:p>
            <a:pPr marL="538163" lvl="1" indent="-15875" eaLnBrk="1" hangingPunct="1">
              <a:lnSpc>
                <a:spcPct val="90000"/>
              </a:lnSpc>
            </a:pPr>
            <a:r>
              <a:rPr lang="de-CH" smtClean="0">
                <a:latin typeface="Comic Sans MS" pitchFamily="66" charset="0"/>
              </a:rPr>
              <a:t> Ein 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direktes</a:t>
            </a:r>
            <a:r>
              <a:rPr lang="de-CH" smtClean="0">
                <a:latin typeface="Comic Sans MS" pitchFamily="66" charset="0"/>
              </a:rPr>
              <a:t> Feature, falls es in der Klasse selbst definiert und nicht vererbt ist. In diesem Fall sagt man, dass die Klasse das Feature 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einführt</a:t>
            </a:r>
            <a:r>
              <a:rPr lang="de-CH" smtClean="0">
                <a:latin typeface="Comic Sans MS" pitchFamily="66" charset="0"/>
              </a:rPr>
              <a:t>.</a:t>
            </a:r>
          </a:p>
          <a:p>
            <a:pPr marL="538163" lvl="1" indent="-15875"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endParaRPr lang="de-CH" smtClean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Polymorphe Zuweisung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9483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TRANSPORT</a:t>
            </a:r>
          </a:p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tram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PUBLIC_TRANSPORT</a:t>
            </a:r>
          </a:p>
          <a:p>
            <a:pPr eaLnBrk="1" hangingPunct="1">
              <a:lnSpc>
                <a:spcPct val="90000"/>
              </a:lnSpc>
            </a:pPr>
            <a:endParaRPr lang="de-CH" i="1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de-CH" i="1" smtClean="0">
              <a:solidFill>
                <a:srgbClr val="006400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77111" y="3089565"/>
            <a:ext cx="1328738" cy="573088"/>
          </a:xfrm>
          <a:prstGeom prst="roundRect">
            <a:avLst/>
          </a:prstGeom>
          <a:solidFill>
            <a:srgbClr val="F4D1AA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03220" y="4808828"/>
            <a:ext cx="1328738" cy="792162"/>
          </a:xfrm>
          <a:prstGeom prst="roundRect">
            <a:avLst/>
          </a:prstGeom>
          <a:solidFill>
            <a:srgbClr val="FF99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2961" y="3855751"/>
            <a:ext cx="19559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2000" smtClean="0">
                <a:solidFill>
                  <a:srgbClr val="3333FF"/>
                </a:solidFill>
              </a:rPr>
              <a:t>(TRANSPORT)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8889" y="5771862"/>
            <a:ext cx="303480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2000" smtClean="0">
                <a:solidFill>
                  <a:srgbClr val="3333FF"/>
                </a:solidFill>
              </a:rPr>
              <a:t>(PUBLIC_TRANSPORT)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8464" y="3149169"/>
            <a:ext cx="347662" cy="327025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46361" y="3297382"/>
            <a:ext cx="2379084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35392" y="3328412"/>
            <a:ext cx="2251508" cy="163151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5180" y="5041759"/>
            <a:ext cx="347663" cy="325437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423991" y="5200073"/>
            <a:ext cx="2355272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10688" y="2803670"/>
            <a:ext cx="29527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de-CH" sz="1800" i="1" smtClean="0">
                <a:solidFill>
                  <a:srgbClr val="3333FF"/>
                </a:solidFill>
              </a:rPr>
              <a:t>t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9042" y="4567815"/>
            <a:ext cx="75854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de-CH" sz="2000" i="1" smtClean="0">
                <a:solidFill>
                  <a:srgbClr val="3333FF"/>
                </a:solidFill>
              </a:rPr>
              <a:t>tram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29" name="Rounded Rectangular Callout 28"/>
          <p:cNvSpPr>
            <a:spLocks noChangeArrowheads="1"/>
          </p:cNvSpPr>
          <p:nvPr/>
        </p:nvSpPr>
        <p:spPr bwMode="auto">
          <a:xfrm>
            <a:off x="5146158" y="1082533"/>
            <a:ext cx="3433559" cy="841960"/>
          </a:xfrm>
          <a:prstGeom prst="wedgeRoundRectCallout">
            <a:avLst>
              <a:gd name="adj1" fmla="val -69905"/>
              <a:gd name="adj2" fmla="val 37768"/>
              <a:gd name="adj3" fmla="val 16667"/>
            </a:avLst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2000" dirty="0" smtClean="0"/>
              <a:t>Ein </a:t>
            </a:r>
            <a:r>
              <a:rPr lang="de-CH" sz="2000" b="1" dirty="0" smtClean="0">
                <a:solidFill>
                  <a:srgbClr val="990000"/>
                </a:solidFill>
              </a:rPr>
              <a:t>echter Nachkomme </a:t>
            </a:r>
            <a:r>
              <a:rPr lang="de-CH" sz="2000" dirty="0" smtClean="0"/>
              <a:t>des ursprünglichen Typs</a:t>
            </a:r>
            <a:endParaRPr lang="de-CH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69455" y="2697018"/>
            <a:ext cx="228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t </a:t>
            </a:r>
            <a:r>
              <a:rPr lang="de-CH" smtClean="0">
                <a:solidFill>
                  <a:srgbClr val="3333FF"/>
                </a:solidFill>
              </a:rPr>
              <a:t>:=</a:t>
            </a:r>
            <a:r>
              <a:rPr lang="de-CH" i="1" smtClean="0">
                <a:solidFill>
                  <a:srgbClr val="3333FF"/>
                </a:solidFill>
              </a:rPr>
              <a:t> tram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3472" y="3987283"/>
            <a:ext cx="2848135" cy="2785443"/>
          </a:xfrm>
          <a:prstGeom prst="roundRect">
            <a:avLst/>
          </a:prstGeom>
          <a:solidFill>
            <a:srgbClr val="99FF99"/>
          </a:solidFill>
          <a:ln>
            <a:solidFill>
              <a:srgbClr val="99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CH" sz="2200" dirty="0" smtClean="0"/>
              <a:t>Interessanter:</a:t>
            </a:r>
          </a:p>
          <a:p>
            <a:r>
              <a:rPr lang="de-CH" sz="2200" b="1" dirty="0" err="1" smtClean="0">
                <a:solidFill>
                  <a:srgbClr val="002060"/>
                </a:solidFill>
              </a:rPr>
              <a:t>if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i="1" dirty="0" err="1" smtClean="0">
                <a:solidFill>
                  <a:srgbClr val="3333FF"/>
                </a:solidFill>
              </a:rPr>
              <a:t>bedingung</a:t>
            </a:r>
            <a:r>
              <a:rPr lang="de-CH" sz="2200" i="1" dirty="0" smtClean="0">
                <a:solidFill>
                  <a:srgbClr val="3333FF"/>
                </a:solidFill>
              </a:rPr>
              <a:t>  </a:t>
            </a:r>
            <a:r>
              <a:rPr lang="de-CH" sz="2200" b="1" dirty="0" smtClean="0">
                <a:solidFill>
                  <a:srgbClr val="002060"/>
                </a:solidFill>
              </a:rPr>
              <a:t>then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br>
              <a:rPr lang="de-CH" sz="2200" i="1" dirty="0" smtClean="0">
                <a:solidFill>
                  <a:srgbClr val="3333FF"/>
                </a:solidFill>
              </a:rPr>
            </a:br>
            <a:r>
              <a:rPr lang="de-CH" sz="2200" i="1" dirty="0" smtClean="0">
                <a:solidFill>
                  <a:srgbClr val="3333FF"/>
                </a:solidFill>
              </a:rPr>
              <a:t>	t </a:t>
            </a:r>
            <a:r>
              <a:rPr lang="de-CH" sz="2200" dirty="0" smtClean="0">
                <a:solidFill>
                  <a:srgbClr val="3333FF"/>
                </a:solidFill>
              </a:rPr>
              <a:t>:=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i="1" dirty="0" err="1" smtClean="0">
                <a:solidFill>
                  <a:srgbClr val="3333FF"/>
                </a:solidFill>
              </a:rPr>
              <a:t>tram</a:t>
            </a:r>
            <a:r>
              <a:rPr lang="de-CH" sz="2200" i="1" dirty="0" smtClean="0">
                <a:solidFill>
                  <a:srgbClr val="3333FF"/>
                </a:solidFill>
              </a:rPr>
              <a:t/>
            </a:r>
            <a:br>
              <a:rPr lang="de-CH" sz="2200" i="1" dirty="0" smtClean="0">
                <a:solidFill>
                  <a:srgbClr val="3333FF"/>
                </a:solidFill>
              </a:rPr>
            </a:br>
            <a:r>
              <a:rPr lang="de-CH" sz="2200" b="1" dirty="0" err="1" smtClean="0">
                <a:solidFill>
                  <a:srgbClr val="002060"/>
                </a:solidFill>
              </a:rPr>
              <a:t>else</a:t>
            </a:r>
            <a:r>
              <a:rPr lang="de-CH" sz="2200" b="1" dirty="0">
                <a:solidFill>
                  <a:srgbClr val="002060"/>
                </a:solidFill>
              </a:rPr>
              <a:t/>
            </a:r>
            <a:br>
              <a:rPr lang="de-CH" sz="2200" b="1" dirty="0">
                <a:solidFill>
                  <a:srgbClr val="002060"/>
                </a:solidFill>
              </a:rPr>
            </a:br>
            <a:r>
              <a:rPr lang="de-CH" sz="2200" i="1" dirty="0" smtClean="0">
                <a:solidFill>
                  <a:srgbClr val="3333FF"/>
                </a:solidFill>
              </a:rPr>
              <a:t>	t </a:t>
            </a:r>
            <a:r>
              <a:rPr lang="de-CH" sz="2200" dirty="0" smtClean="0">
                <a:solidFill>
                  <a:srgbClr val="3333FF"/>
                </a:solidFill>
              </a:rPr>
              <a:t>:=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i="1" dirty="0" err="1" smtClean="0">
                <a:solidFill>
                  <a:srgbClr val="990000"/>
                </a:solidFill>
              </a:rPr>
              <a:t>cab</a:t>
            </a:r>
            <a:r>
              <a:rPr lang="de-CH" sz="2200" i="1" dirty="0">
                <a:solidFill>
                  <a:srgbClr val="3333FF"/>
                </a:solidFill>
              </a:rPr>
              <a:t/>
            </a:r>
            <a:br>
              <a:rPr lang="de-CH" sz="2200" i="1" dirty="0">
                <a:solidFill>
                  <a:srgbClr val="3333FF"/>
                </a:solidFill>
              </a:rPr>
            </a:br>
            <a:r>
              <a:rPr lang="de-CH" sz="2200" i="1" dirty="0" smtClean="0">
                <a:solidFill>
                  <a:srgbClr val="3333FF"/>
                </a:solidFill>
              </a:rPr>
              <a:t>	…</a:t>
            </a:r>
            <a:br>
              <a:rPr lang="de-CH" sz="2200" i="1" dirty="0" smtClean="0">
                <a:solidFill>
                  <a:srgbClr val="3333FF"/>
                </a:solidFill>
              </a:rPr>
            </a:br>
            <a:r>
              <a:rPr lang="de-CH" sz="2200" b="1" dirty="0" smtClean="0">
                <a:solidFill>
                  <a:srgbClr val="002060"/>
                </a:solidFill>
              </a:rPr>
              <a:t>end</a:t>
            </a:r>
            <a:endParaRPr lang="de-CH" dirty="0"/>
          </a:p>
        </p:txBody>
      </p:sp>
      <p:sp>
        <p:nvSpPr>
          <p:cNvPr id="23" name="Rectangle 22"/>
          <p:cNvSpPr/>
          <p:nvPr/>
        </p:nvSpPr>
        <p:spPr>
          <a:xfrm>
            <a:off x="5348365" y="3067537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</a:t>
            </a:r>
            <a:endParaRPr lang="de-CH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3518" y="1991009"/>
            <a:ext cx="228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i="1" smtClean="0">
                <a:solidFill>
                  <a:srgbClr val="990000"/>
                </a:solidFill>
              </a:rPr>
              <a:t>cab: TAXI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2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 animBg="1"/>
      <p:bldP spid="23" grpId="0"/>
      <p:bldP spid="23" grpId="1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Zuweisungen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443912" cy="9298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smtClean="0">
                <a:latin typeface="Comic Sans MS" pitchFamily="66" charset="0"/>
              </a:rPr>
              <a:t>Zuweisung:</a:t>
            </a:r>
          </a:p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	ziel 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:= 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ausdruck</a:t>
            </a:r>
          </a:p>
          <a:p>
            <a:pPr eaLnBrk="1" hangingPunct="1">
              <a:lnSpc>
                <a:spcPct val="90000"/>
              </a:lnSpc>
            </a:pPr>
            <a:endParaRPr lang="de-CH" smtClean="0">
              <a:latin typeface="Comic Sans MS" pitchFamily="66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72184" y="4222153"/>
            <a:ext cx="8342313" cy="122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mtClean="0"/>
              <a:t>Mit Polymorphie: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mtClean="0"/>
              <a:t>	Der Typ von </a:t>
            </a:r>
            <a:r>
              <a:rPr lang="de-CH" i="1" smtClean="0">
                <a:solidFill>
                  <a:srgbClr val="3333FF"/>
                </a:solidFill>
              </a:rPr>
              <a:t>ausdruck</a:t>
            </a:r>
            <a:r>
              <a:rPr lang="de-CH" smtClean="0"/>
              <a:t>  ist ein </a:t>
            </a:r>
            <a:r>
              <a:rPr lang="de-CH" b="1" smtClean="0">
                <a:solidFill>
                  <a:srgbClr val="990000"/>
                </a:solidFill>
              </a:rPr>
              <a:t>Nachkomme</a:t>
            </a:r>
            <a:r>
              <a:rPr lang="de-CH" smtClean="0"/>
              <a:t> des 	Typs von </a:t>
            </a:r>
            <a:r>
              <a:rPr lang="de-CH" i="1" smtClean="0">
                <a:solidFill>
                  <a:srgbClr val="3333FF"/>
                </a:solidFill>
              </a:rPr>
              <a:t>ziel</a:t>
            </a:r>
            <a:endParaRPr lang="de-CH"/>
          </a:p>
        </p:txBody>
      </p:sp>
      <p:sp>
        <p:nvSpPr>
          <p:cNvPr id="5" name="TextBox 4"/>
          <p:cNvSpPr txBox="1"/>
          <p:nvPr/>
        </p:nvSpPr>
        <p:spPr>
          <a:xfrm>
            <a:off x="258626" y="2530711"/>
            <a:ext cx="8432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mtClean="0"/>
              <a:t>Bis jetzt (ohne Polymorphie):</a:t>
            </a:r>
          </a:p>
          <a:p>
            <a:r>
              <a:rPr lang="de-CH" i="1" smtClean="0">
                <a:solidFill>
                  <a:srgbClr val="3333FF"/>
                </a:solidFill>
              </a:rPr>
              <a:t>	ausdruck</a:t>
            </a:r>
            <a:r>
              <a:rPr lang="de-CH" i="1" smtClean="0"/>
              <a:t>  </a:t>
            </a:r>
            <a:r>
              <a:rPr lang="de-CH" smtClean="0"/>
              <a:t>war immer vom </a:t>
            </a:r>
            <a:r>
              <a:rPr lang="de-CH" b="1" smtClean="0">
                <a:solidFill>
                  <a:srgbClr val="990000"/>
                </a:solidFill>
              </a:rPr>
              <a:t>gleichen Typ </a:t>
            </a:r>
            <a:r>
              <a:rPr lang="de-CH" smtClean="0"/>
              <a:t>wie </a:t>
            </a:r>
            <a:r>
              <a:rPr lang="de-CH" i="1" smtClean="0">
                <a:solidFill>
                  <a:srgbClr val="3333FF"/>
                </a:solidFill>
              </a:rPr>
              <a:t>ziel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935818" y="845215"/>
            <a:ext cx="2429969" cy="47453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6" name="Rounded Rectangle 5"/>
          <p:cNvSpPr/>
          <p:nvPr/>
        </p:nvSpPr>
        <p:spPr bwMode="auto">
          <a:xfrm>
            <a:off x="2168272" y="3095286"/>
            <a:ext cx="754221" cy="36945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smtClean="0">
                <a:latin typeface="Comic Sans MS" pitchFamily="66" charset="0"/>
              </a:rPr>
              <a:t>Polymorphie gilt auch für Argumente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81906"/>
            <a:ext cx="8342312" cy="8637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reise_zeit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sz="16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 TRANSPORT</a:t>
            </a:r>
            <a:r>
              <a:rPr lang="de-CH" sz="1600" i="1" smtClean="0">
                <a:solidFill>
                  <a:srgbClr val="3333FF"/>
                </a:solidFill>
                <a:latin typeface="Comic Sans MS" pitchFamily="66" charset="0"/>
              </a:rPr>
              <a:t> 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): 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REAL_64</a:t>
            </a:r>
          </a:p>
          <a:p>
            <a:pPr eaLnBrk="1" hangingPunct="1">
              <a:lnSpc>
                <a:spcPct val="90000"/>
              </a:lnSpc>
            </a:pP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b="1" smtClean="0">
                <a:solidFill>
                  <a:srgbClr val="000099"/>
                </a:solidFill>
                <a:latin typeface="Comic Sans MS" pitchFamily="66" charset="0"/>
              </a:rPr>
              <a:t>do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 … </a:t>
            </a:r>
            <a:r>
              <a:rPr lang="de-CH" b="1" smtClean="0">
                <a:solidFill>
                  <a:srgbClr val="0000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5" name="Rounded Rectangular Callout 4"/>
          <p:cNvSpPr>
            <a:spLocks noChangeArrowheads="1"/>
          </p:cNvSpPr>
          <p:nvPr/>
        </p:nvSpPr>
        <p:spPr bwMode="auto">
          <a:xfrm>
            <a:off x="4645891" y="4314097"/>
            <a:ext cx="4045527" cy="1416852"/>
          </a:xfrm>
          <a:prstGeom prst="wedgeRoundRectCallout">
            <a:avLst>
              <a:gd name="adj1" fmla="val -88266"/>
              <a:gd name="adj2" fmla="val -104427"/>
              <a:gd name="adj3" fmla="val 16667"/>
            </a:avLst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dirty="0" smtClean="0"/>
              <a:t>Der Typ des eigentlichen Arguments ist ein </a:t>
            </a:r>
            <a:r>
              <a:rPr lang="de-CH" b="1" dirty="0" smtClean="0">
                <a:solidFill>
                  <a:srgbClr val="990000"/>
                </a:solidFill>
              </a:rPr>
              <a:t>echter Nachkomme </a:t>
            </a:r>
            <a:r>
              <a:rPr lang="de-CH" dirty="0" smtClean="0"/>
              <a:t>des Typs des formalen Arguments</a:t>
            </a:r>
            <a:endParaRPr lang="de-C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0261" y="2299689"/>
            <a:ext cx="8342312" cy="142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kern="0" smtClean="0"/>
              <a:t>Ein spezifischer Aufruf</a:t>
            </a:r>
            <a:r>
              <a:rPr kumimoji="0" lang="de-CH" sz="2400" b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</a:rPr>
              <a:t>:</a:t>
            </a:r>
            <a:endParaRPr kumimoji="0" lang="de-CH" sz="2400" b="1" u="none" strike="noStrike" kern="0" cap="none" spc="0" normalizeH="0" baseline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1" u="none" strike="noStrike" kern="0" cap="none" spc="0" normalizeH="0" baseline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reise_zeit 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(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tram 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1" u="none" strike="noStrike" kern="0" cap="none" spc="0" normalizeH="0" baseline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Definitionen: Polymorphie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Eine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Bindung</a:t>
            </a:r>
            <a:r>
              <a:rPr lang="de-CH" dirty="0" smtClean="0">
                <a:latin typeface="Comic Sans MS" pitchFamily="66" charset="0"/>
              </a:rPr>
              <a:t> (Zuweisung oder Argumentübergabe) ist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polymorph</a:t>
            </a:r>
            <a:r>
              <a:rPr lang="de-CH" dirty="0" smtClean="0">
                <a:latin typeface="Comic Sans MS" pitchFamily="66" charset="0"/>
              </a:rPr>
              <a:t>,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latin typeface="Comic Sans MS" pitchFamily="66" charset="0"/>
              </a:rPr>
              <a:t>falls ihre Zielvariable und der Quellausdruck verschiedene Typen haben.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Eine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Entität </a:t>
            </a:r>
            <a:r>
              <a:rPr lang="de-CH" dirty="0" smtClean="0">
                <a:latin typeface="Comic Sans MS" pitchFamily="66" charset="0"/>
              </a:rPr>
              <a:t>oder ein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 Ausdruck</a:t>
            </a:r>
            <a:r>
              <a:rPr lang="de-CH" dirty="0" smtClean="0">
                <a:latin typeface="Comic Sans MS" pitchFamily="66" charset="0"/>
              </a:rPr>
              <a:t> ist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polymorph</a:t>
            </a:r>
            <a:r>
              <a:rPr lang="de-CH" dirty="0" smtClean="0">
                <a:latin typeface="Comic Sans MS" pitchFamily="66" charset="0"/>
              </a:rPr>
              <a:t>, falls sie zur Laufzeit </a:t>
            </a:r>
            <a:r>
              <a:rPr lang="de-CH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—</a:t>
            </a:r>
            <a:r>
              <a:rPr lang="de-CH" dirty="0" smtClean="0">
                <a:latin typeface="Comic Sans MS" pitchFamily="66" charset="0"/>
              </a:rPr>
              <a:t> in Folge einer polymorphen Bindung </a:t>
            </a:r>
            <a:r>
              <a:rPr lang="de-CH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— zu einem Objekt eines anderen Typs gebunden werden.</a:t>
            </a:r>
            <a:endParaRPr lang="de-CH" dirty="0" smtClean="0"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Polymorphie</a:t>
            </a:r>
            <a:r>
              <a:rPr lang="de-CH" dirty="0" smtClean="0">
                <a:latin typeface="Comic Sans MS" pitchFamily="66" charset="0"/>
              </a:rPr>
              <a:t> ist die Existenz dieser Möglichkeiten.</a:t>
            </a:r>
            <a:endParaRPr lang="de-CH" dirty="0" smtClean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Definitionen: statischer und dynamischer Typ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Der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statische Typ </a:t>
            </a:r>
            <a:r>
              <a:rPr lang="de-CH" dirty="0" smtClean="0">
                <a:latin typeface="Comic Sans MS" pitchFamily="66" charset="0"/>
              </a:rPr>
              <a:t>einer Entität ist der Typ ihrer Deklaration im zugehörigen Klassentext.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Falls der Wert einer Entität während einer Ausführung an ein Objekt gebunden ist, ist der Typ dieses Objekts der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dynamische Typ </a:t>
            </a:r>
            <a:r>
              <a:rPr lang="de-CH" dirty="0" smtClean="0">
                <a:latin typeface="Comic Sans MS" pitchFamily="66" charset="0"/>
              </a:rPr>
              <a:t>der Entität zu dieser Zeit.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15153" y="1670050"/>
            <a:ext cx="3056966" cy="6985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Aus der zweiten Vorlesung</a:t>
            </a:r>
            <a:endParaRPr lang="de-CH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42900"/>
            <a:r>
              <a:rPr lang="de-CH" sz="2000" b="1" dirty="0" err="1" smtClean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endParaRPr lang="de-CH" sz="2000" b="1" dirty="0" smtClean="0">
              <a:solidFill>
                <a:srgbClr val="0033CC"/>
              </a:solidFill>
              <a:latin typeface="Comic Sans MS" pitchFamily="66" charset="0"/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  <a:latin typeface="Comic Sans MS" pitchFamily="66" charset="0"/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PREVIEW </a:t>
            </a:r>
          </a:p>
          <a:p>
            <a:pPr defTabSz="342900"/>
            <a:r>
              <a:rPr lang="de-CH" sz="2000" b="1" dirty="0" err="1" smtClean="0">
                <a:solidFill>
                  <a:srgbClr val="003399"/>
                </a:solidFill>
                <a:latin typeface="Comic Sans MS" pitchFamily="66" charset="0"/>
              </a:rPr>
              <a:t>inherit</a:t>
            </a:r>
            <a:endParaRPr lang="de-CH" sz="2000" b="1" dirty="0" smtClean="0">
              <a:latin typeface="Comic Sans MS" pitchFamily="66" charset="0"/>
            </a:endParaRPr>
          </a:p>
          <a:p>
            <a:pPr defTabSz="342900"/>
            <a:r>
              <a:rPr lang="de-CH" sz="2000" b="1" dirty="0" smtClean="0">
                <a:latin typeface="Comic Sans MS" pitchFamily="66" charset="0"/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ZURICH_OBJECTS</a:t>
            </a:r>
          </a:p>
          <a:p>
            <a:pPr defTabSz="342900"/>
            <a:r>
              <a:rPr lang="de-CH" sz="2000" b="1" dirty="0" err="1" smtClean="0">
                <a:solidFill>
                  <a:srgbClr val="003399"/>
                </a:solidFill>
                <a:latin typeface="Comic Sans MS" pitchFamily="66" charset="0"/>
              </a:rPr>
              <a:t>feature</a:t>
            </a:r>
            <a:endParaRPr lang="de-CH" sz="2000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  <a:latin typeface="Comic Sans MS" pitchFamily="66" charset="0"/>
              </a:rPr>
              <a:t>	 </a:t>
            </a:r>
            <a:r>
              <a:rPr lang="de-CH" sz="2000" i="1" dirty="0" err="1" smtClean="0">
                <a:latin typeface="Comic Sans MS" pitchFamily="66" charset="0"/>
              </a:rPr>
              <a:t>explore</a:t>
            </a:r>
            <a:endParaRPr lang="de-CH" sz="2000" b="1" dirty="0" smtClean="0">
              <a:latin typeface="Comic Sans MS" pitchFamily="66" charset="0"/>
            </a:endParaRPr>
          </a:p>
          <a:p>
            <a:pPr defTabSz="342900"/>
            <a:r>
              <a:rPr lang="de-CH" sz="2000" dirty="0" smtClean="0">
                <a:solidFill>
                  <a:srgbClr val="CC0000"/>
                </a:solidFill>
                <a:latin typeface="Comic Sans MS" pitchFamily="66" charset="0"/>
              </a:rPr>
              <a:t>				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  <a:latin typeface="Comic Sans MS" pitchFamily="66" charset="0"/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  <a:latin typeface="Comic Sans MS" pitchFamily="66" charset="0"/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Central</a:t>
            </a:r>
            <a:r>
              <a:rPr lang="de-CH" sz="2000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highlight</a:t>
            </a: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460375"/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Polyterrasse</a:t>
            </a:r>
            <a:r>
              <a:rPr lang="de-CH" sz="2000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highlight</a:t>
            </a: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460375"/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Polybahn</a:t>
            </a:r>
            <a:r>
              <a:rPr lang="de-CH" sz="2000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add_transport</a:t>
            </a: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460375"/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Zurich_map</a:t>
            </a:r>
            <a:r>
              <a:rPr lang="de-CH" sz="2000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animate</a:t>
            </a: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  <a:latin typeface="Comic Sans MS" pitchFamily="66" charset="0"/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  <a:p>
            <a:endParaRPr lang="de-CH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Statischer und dynamischer Typ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64988"/>
            <a:ext cx="8342312" cy="9483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TRANSPORT</a:t>
            </a:r>
          </a:p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tram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PUBLIC_TRANSPORT</a:t>
            </a:r>
          </a:p>
          <a:p>
            <a:pPr eaLnBrk="1" hangingPunct="1">
              <a:lnSpc>
                <a:spcPct val="90000"/>
              </a:lnSpc>
            </a:pPr>
            <a:endParaRPr lang="de-CH" i="1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de-CH" i="1" smtClean="0">
              <a:solidFill>
                <a:srgbClr val="006400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86211" y="3569837"/>
            <a:ext cx="1328738" cy="573088"/>
          </a:xfrm>
          <a:prstGeom prst="roundRect">
            <a:avLst/>
          </a:prstGeom>
          <a:solidFill>
            <a:srgbClr val="FF99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13916" y="5289100"/>
            <a:ext cx="1328738" cy="792162"/>
          </a:xfrm>
          <a:prstGeom prst="round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5166" y="4336023"/>
            <a:ext cx="19559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2000" smtClean="0">
                <a:solidFill>
                  <a:srgbClr val="3333FF"/>
                </a:solidFill>
              </a:rPr>
              <a:t>(TRANSPORT)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604" y="6252134"/>
            <a:ext cx="303480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2000" smtClean="0">
                <a:solidFill>
                  <a:srgbClr val="3333FF"/>
                </a:solidFill>
              </a:rPr>
              <a:t>(PUBLIC_TRANSPORT)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97564" y="3629441"/>
            <a:ext cx="347662" cy="327025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855461" y="3777654"/>
            <a:ext cx="2379084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44492" y="3808684"/>
            <a:ext cx="2371581" cy="161306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54280" y="5522031"/>
            <a:ext cx="347663" cy="325437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70035" y="5680345"/>
            <a:ext cx="2355272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19788" y="3283942"/>
            <a:ext cx="29527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de-CH" sz="1800" i="1" smtClean="0">
                <a:solidFill>
                  <a:srgbClr val="3333FF"/>
                </a:solidFill>
              </a:rPr>
              <a:t>v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75037" y="5048087"/>
            <a:ext cx="5998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de-CH" sz="2000" i="1" smtClean="0">
                <a:solidFill>
                  <a:srgbClr val="3333FF"/>
                </a:solidFill>
              </a:rPr>
              <a:t>cab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9455" y="2697018"/>
            <a:ext cx="228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t </a:t>
            </a:r>
            <a:r>
              <a:rPr lang="de-CH" smtClean="0">
                <a:solidFill>
                  <a:srgbClr val="3333FF"/>
                </a:solidFill>
              </a:rPr>
              <a:t>:=</a:t>
            </a:r>
            <a:r>
              <a:rPr lang="de-CH" i="1" smtClean="0">
                <a:solidFill>
                  <a:srgbClr val="3333FF"/>
                </a:solidFill>
              </a:rPr>
              <a:t> tram</a:t>
            </a:r>
          </a:p>
        </p:txBody>
      </p:sp>
      <p:sp>
        <p:nvSpPr>
          <p:cNvPr id="20" name="Rounded Rectangular Callout 19"/>
          <p:cNvSpPr>
            <a:spLocks noChangeArrowheads="1"/>
          </p:cNvSpPr>
          <p:nvPr/>
        </p:nvSpPr>
        <p:spPr bwMode="auto">
          <a:xfrm>
            <a:off x="3301098" y="1646638"/>
            <a:ext cx="5698822" cy="1485035"/>
          </a:xfrm>
          <a:prstGeom prst="wedgeRoundRectCallout">
            <a:avLst>
              <a:gd name="adj1" fmla="val -76801"/>
              <a:gd name="adj2" fmla="val 39394"/>
              <a:gd name="adj3" fmla="val 16667"/>
            </a:avLst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e-CH" sz="2200" smtClean="0"/>
              <a:t>Statischer Typ von </a:t>
            </a:r>
            <a:r>
              <a:rPr lang="de-CH" sz="2200" i="1" smtClean="0">
                <a:solidFill>
                  <a:srgbClr val="3333FF"/>
                </a:solidFill>
              </a:rPr>
              <a:t>t</a:t>
            </a:r>
            <a:r>
              <a:rPr lang="de-CH" sz="1600" i="1" smtClean="0">
                <a:solidFill>
                  <a:srgbClr val="3333FF"/>
                </a:solidFill>
              </a:rPr>
              <a:t> </a:t>
            </a:r>
            <a:r>
              <a:rPr lang="de-CH" sz="2200" smtClean="0"/>
              <a:t>:</a:t>
            </a:r>
          </a:p>
          <a:p>
            <a:pPr>
              <a:spcBef>
                <a:spcPct val="0"/>
              </a:spcBef>
            </a:pPr>
            <a:r>
              <a:rPr lang="de-CH" sz="2200" smtClean="0">
                <a:solidFill>
                  <a:srgbClr val="990000"/>
                </a:solidFill>
              </a:rPr>
              <a:t>	</a:t>
            </a:r>
            <a:r>
              <a:rPr lang="de-CH" sz="2200" i="1" smtClean="0">
                <a:solidFill>
                  <a:srgbClr val="3333FF"/>
                </a:solidFill>
              </a:rPr>
              <a:t>TRANSPORT</a:t>
            </a:r>
          </a:p>
          <a:p>
            <a:pPr>
              <a:spcBef>
                <a:spcPct val="0"/>
              </a:spcBef>
            </a:pPr>
            <a:r>
              <a:rPr lang="de-CH" sz="2200" smtClean="0"/>
              <a:t>Dynamischer Typ nach dieser Zuweisung:</a:t>
            </a:r>
            <a:r>
              <a:rPr lang="de-CH" sz="2200" smtClean="0">
                <a:solidFill>
                  <a:srgbClr val="990000"/>
                </a:solidFill>
              </a:rPr>
              <a:t/>
            </a:r>
            <a:br>
              <a:rPr lang="de-CH" sz="2200" smtClean="0">
                <a:solidFill>
                  <a:srgbClr val="990000"/>
                </a:solidFill>
              </a:rPr>
            </a:br>
            <a:r>
              <a:rPr lang="de-CH" sz="2200" smtClean="0">
                <a:solidFill>
                  <a:srgbClr val="990000"/>
                </a:solidFill>
              </a:rPr>
              <a:t>	</a:t>
            </a:r>
            <a:r>
              <a:rPr lang="de-CH" sz="2200" i="1" smtClean="0">
                <a:solidFill>
                  <a:srgbClr val="3333FF"/>
                </a:solidFill>
              </a:rPr>
              <a:t>PUBLIC_TRANSPORT</a:t>
            </a:r>
            <a:endParaRPr lang="de-CH" sz="2200" i="1">
              <a:solidFill>
                <a:srgbClr val="3333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9421" y="3553057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</a:t>
            </a:r>
            <a:endParaRPr lang="de-CH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Grundlegende Typ-Eigenschaft</a:t>
            </a:r>
            <a:endParaRPr lang="de-CH">
              <a:latin typeface="Comic Sans MS" pitchFamily="66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249238" y="878114"/>
            <a:ext cx="8594725" cy="2898019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254000"/>
            <a:bevelB w="381000" h="152400"/>
          </a:sp3d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de-CH" sz="2800" kern="1200" smtClean="0">
                <a:solidFill>
                  <a:srgbClr val="990000"/>
                </a:solidFill>
                <a:latin typeface="Comic Sans MS" pitchFamily="66" charset="0"/>
              </a:rPr>
              <a:t>Statischer und dynamischer Typ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CH" sz="3200" kern="1200" smtClean="0">
              <a:solidFill>
                <a:srgbClr val="333399"/>
              </a:solidFill>
              <a:latin typeface="Comic Sans MS" pitchFamily="66" charset="0"/>
            </a:endParaRPr>
          </a:p>
          <a:p>
            <a:pPr lvl="0" algn="ctr"/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Der dynamische Typ einer Entität ist immer</a:t>
            </a:r>
            <a:b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konform zu ihrem statischem Typ.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67" y="4555067"/>
            <a:ext cx="452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(vom Typ-System garantiert)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Statische Typisierung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379"/>
            <a:ext cx="8473668" cy="5578559"/>
          </a:xfrm>
        </p:spPr>
        <p:txBody>
          <a:bodyPr/>
          <a:lstStyle/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Typsicherer Aufruf </a:t>
            </a:r>
            <a:r>
              <a:rPr lang="de-CH" dirty="0" smtClean="0">
                <a:latin typeface="Comic Sans MS" pitchFamily="66" charset="0"/>
              </a:rPr>
              <a:t>(während der Ausführung):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de-CH" dirty="0" smtClean="0">
                <a:latin typeface="Comic Sans MS" pitchFamily="66" charset="0"/>
              </a:rPr>
              <a:t>	Ein </a:t>
            </a:r>
            <a:r>
              <a:rPr lang="de-CH" dirty="0" err="1" smtClean="0">
                <a:latin typeface="Comic Sans MS" pitchFamily="66" charset="0"/>
              </a:rPr>
              <a:t>Featureaufruf</a:t>
            </a:r>
            <a:r>
              <a:rPr lang="de-CH" dirty="0" smtClean="0">
                <a:latin typeface="Comic Sans MS" pitchFamily="66" charset="0"/>
              </a:rPr>
              <a:t> 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sz="32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dirty="0" smtClean="0">
                <a:latin typeface="Comic Sans MS" pitchFamily="66" charset="0"/>
              </a:rPr>
              <a:t> , so dass das an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gebundene Objekt ein Feature hat, das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dirty="0" smtClean="0">
                <a:latin typeface="Comic Sans MS" pitchFamily="66" charset="0"/>
              </a:rPr>
              <a:t> entspricht.</a:t>
            </a:r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CH" dirty="0" smtClean="0">
                <a:latin typeface="Comic Sans MS" pitchFamily="66" charset="0"/>
              </a:rPr>
              <a:t>			</a:t>
            </a:r>
            <a:r>
              <a:rPr lang="de-CH" sz="1800" dirty="0" smtClean="0">
                <a:latin typeface="Comic Sans MS" pitchFamily="66" charset="0"/>
              </a:rPr>
              <a:t>[Verallgemeinerung: mit Argumenten (z.B.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a, b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) </a:t>
            </a:r>
            <a:r>
              <a:rPr lang="de-CH" sz="1800" dirty="0" smtClean="0">
                <a:latin typeface="Comic Sans MS" pitchFamily="66" charset="0"/>
              </a:rPr>
              <a:t>)]</a:t>
            </a:r>
          </a:p>
          <a:p>
            <a:pPr algn="just" eaLnBrk="1" hangingPunct="1"/>
            <a:endParaRPr lang="de-CH" sz="1800" dirty="0" smtClean="0">
              <a:latin typeface="Comic Sans MS" pitchFamily="66" charset="0"/>
            </a:endParaRPr>
          </a:p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Überprüfer für statische Typen:</a:t>
            </a:r>
            <a:endParaRPr lang="de-CH" dirty="0" smtClean="0">
              <a:latin typeface="Comic Sans MS" pitchFamily="66" charset="0"/>
            </a:endParaRPr>
          </a:p>
          <a:p>
            <a:pPr lvl="1" algn="just">
              <a:buNone/>
            </a:pPr>
            <a:r>
              <a:rPr lang="de-CH" dirty="0" smtClean="0">
                <a:latin typeface="Comic Sans MS" pitchFamily="66" charset="0"/>
              </a:rPr>
              <a:t>	Ein auf ein Programm anwendbares Werkzeug (z.B. ein Compiler) das - für alle Programme, die es akzeptiert - garantiert, dass jeder Aufruf in jeder Ausführung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typsicher</a:t>
            </a:r>
            <a:r>
              <a:rPr lang="de-CH" dirty="0" smtClean="0">
                <a:latin typeface="Comic Sans MS" pitchFamily="66" charset="0"/>
              </a:rPr>
              <a:t> ist. </a:t>
            </a:r>
          </a:p>
          <a:p>
            <a:pPr algn="just" eaLnBrk="1" hangingPunct="1"/>
            <a:endParaRPr lang="de-CH" dirty="0" smtClean="0">
              <a:latin typeface="Comic Sans MS" pitchFamily="66" charset="0"/>
            </a:endParaRPr>
          </a:p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Statisch typisierte Sprachen:</a:t>
            </a:r>
            <a:endParaRPr lang="de-CH" dirty="0" smtClean="0">
              <a:latin typeface="Comic Sans MS" pitchFamily="66" charset="0"/>
            </a:endParaRPr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CH" dirty="0" smtClean="0">
                <a:latin typeface="Comic Sans MS" pitchFamily="66" charset="0"/>
              </a:rPr>
              <a:t>	Eine Programmiersprache, für die es möglich ist, einen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Überprüfer für statische Typen </a:t>
            </a:r>
            <a:r>
              <a:rPr lang="de-CH" dirty="0" smtClean="0">
                <a:latin typeface="Comic Sans MS" pitchFamily="66" charset="0"/>
              </a:rPr>
              <a:t>zu 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Vererbung und statische Typisierung</a:t>
            </a:r>
            <a:endParaRPr lang="de-CH">
              <a:latin typeface="Comic Sans MS" pitchFamily="66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314056" y="923637"/>
            <a:ext cx="8003457" cy="2632363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254000"/>
            <a:bevelB w="381000" h="152400"/>
          </a:sp3d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de-CH" sz="2800" kern="1200" smtClean="0">
                <a:solidFill>
                  <a:srgbClr val="990000"/>
                </a:solidFill>
                <a:latin typeface="Comic Sans MS" pitchFamily="66" charset="0"/>
              </a:rPr>
              <a:t>Elementare Typisierungsregel bei Vererbung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CH" sz="3200" kern="1200" smtClean="0">
              <a:solidFill>
                <a:srgbClr val="333399"/>
              </a:solidFill>
              <a:latin typeface="Comic Sans MS" pitchFamily="66" charset="0"/>
            </a:endParaRPr>
          </a:p>
          <a:p>
            <a:pPr lvl="0" algn="ctr"/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Eine polymorphe Bindung ist nur dann gültig,</a:t>
            </a:r>
            <a:b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wenn der Typ der Quelle mit dem Typ</a:t>
            </a:r>
          </a:p>
          <a:p>
            <a:pPr lvl="0" algn="ctr"/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des Ziels </a:t>
            </a:r>
            <a:r>
              <a:rPr lang="de-CH" sz="2800" kern="1200" smtClean="0">
                <a:solidFill>
                  <a:srgbClr val="990000"/>
                </a:solidFill>
                <a:latin typeface="Comic Sans MS" pitchFamily="66" charset="0"/>
              </a:rPr>
              <a:t>konform</a:t>
            </a:r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 ist.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7243" y="3706814"/>
            <a:ext cx="8342312" cy="257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konform: Grunddefinition</a:t>
            </a: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38113" lvl="0" indent="-1587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Referenztypen  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(nicht generisch):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U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ist </a:t>
            </a:r>
            <a:r>
              <a:rPr lang="de-CH" b="1" kern="0" smtClean="0">
                <a:solidFill>
                  <a:srgbClr val="990000"/>
                </a:solidFill>
              </a:rPr>
              <a:t>k</a:t>
            </a:r>
            <a:r>
              <a:rPr kumimoji="0" lang="de-CH" sz="2400" b="1" i="0" u="none" strike="noStrike" kern="0" cap="none" spc="0" normalizeH="0" baseline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</a:rPr>
              <a:t>onform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lang="de-CH" kern="0" smtClean="0"/>
              <a:t>zu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T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</a:t>
            </a:r>
            <a:r>
              <a:rPr lang="de-CH" kern="0" smtClean="0"/>
              <a:t>falls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U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ein Nachkomme von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T  </a:t>
            </a:r>
            <a:r>
              <a:rPr lang="de-CH" kern="0" smtClean="0"/>
              <a:t>ist.</a:t>
            </a: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Ein </a:t>
            </a:r>
            <a:r>
              <a:rPr lang="de-CH" i="1" kern="0" smtClean="0"/>
              <a:t>expandierter</a:t>
            </a:r>
            <a:r>
              <a:rPr kumimoji="0" lang="de-CH" sz="2400" b="0" i="0" u="none" strike="noStrike" kern="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Typ ist nur zu sich selbst konform.</a:t>
            </a: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Konformität: präzisere Definition</a:t>
            </a:r>
            <a:endParaRPr lang="de-CH">
              <a:latin typeface="Comic Sans MS" pitchFamily="66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433019" y="773690"/>
            <a:ext cx="8283469" cy="5592725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254000"/>
            <a:bevelB w="381000" h="152400"/>
          </a:sp3d>
        </p:spPr>
        <p:txBody>
          <a:bodyPr wrap="square" anchor="ctr">
            <a:noAutofit/>
          </a:bodyPr>
          <a:lstStyle/>
          <a:p>
            <a:pPr marL="84138" indent="38100" eaLnBrk="1" hangingPunct="1"/>
            <a:r>
              <a:rPr lang="de-CH" dirty="0" smtClean="0">
                <a:latin typeface="Comic Sans MS" pitchFamily="66" charset="0"/>
              </a:rPr>
              <a:t>Ein Referenztyp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r>
              <a:rPr lang="de-CH" dirty="0" smtClean="0">
                <a:latin typeface="Comic Sans MS" pitchFamily="66" charset="0"/>
              </a:rPr>
              <a:t>  ist zu einem Referenztyp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dirty="0" smtClean="0">
                <a:latin typeface="Comic Sans MS" pitchFamily="66" charset="0"/>
              </a:rPr>
              <a:t>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konform</a:t>
            </a:r>
            <a:r>
              <a:rPr lang="de-CH" dirty="0" smtClean="0">
                <a:latin typeface="Comic Sans MS" pitchFamily="66" charset="0"/>
              </a:rPr>
              <a:t>, falls:</a:t>
            </a:r>
          </a:p>
          <a:p>
            <a:pPr marL="631825" lvl="1" indent="-452438" eaLnBrk="1" hangingPunct="1"/>
            <a:r>
              <a:rPr lang="de-CH" dirty="0" smtClean="0">
                <a:latin typeface="Comic Sans MS" pitchFamily="66" charset="0"/>
              </a:rPr>
              <a:t>Sie den gleichen generischen Parameter haben und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r>
              <a:rPr lang="de-CH" dirty="0" smtClean="0">
                <a:latin typeface="Comic Sans MS" pitchFamily="66" charset="0"/>
              </a:rPr>
              <a:t> ein Nachkomme von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dirty="0" smtClean="0">
                <a:latin typeface="Comic Sans MS" pitchFamily="66" charset="0"/>
              </a:rPr>
              <a:t>  ist, oder</a:t>
            </a:r>
            <a:endParaRPr lang="de-CH" dirty="0" smtClean="0">
              <a:solidFill>
                <a:srgbClr val="7F7F7F"/>
              </a:solidFill>
              <a:latin typeface="Comic Sans MS" pitchFamily="66" charset="0"/>
            </a:endParaRPr>
          </a:p>
          <a:p>
            <a:pPr marL="631825" lvl="1" indent="-452438" eaLnBrk="1" hangingPunct="1"/>
            <a:r>
              <a:rPr lang="de-CH" dirty="0" smtClean="0">
                <a:latin typeface="Comic Sans MS" pitchFamily="66" charset="0"/>
              </a:rPr>
              <a:t>Sie beide generische Ableitungen mit der gleichen Anzahl tatsächlicher Parameter sind, der Vorfahre von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r>
              <a:rPr lang="de-CH" dirty="0" smtClean="0">
                <a:latin typeface="Comic Sans MS" pitchFamily="66" charset="0"/>
              </a:rPr>
              <a:t> ein Nachkomme der Klasse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dirty="0" smtClean="0">
                <a:latin typeface="Comic Sans MS" pitchFamily="66" charset="0"/>
              </a:rPr>
              <a:t>  ist und jeder tatsächliche Parameter von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r>
              <a:rPr lang="de-CH" dirty="0" smtClean="0">
                <a:latin typeface="Comic Sans MS" pitchFamily="66" charset="0"/>
              </a:rPr>
              <a:t> (rekursiv) zum jeweiligen tatsächlichen Parameter von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dirty="0" smtClean="0">
                <a:latin typeface="Comic Sans MS" pitchFamily="66" charset="0"/>
              </a:rPr>
              <a:t>  konform ist.</a:t>
            </a:r>
          </a:p>
          <a:p>
            <a:pPr marL="579438" indent="-457200" eaLnBrk="1" hangingPunct="1"/>
            <a:endParaRPr lang="de-CH" sz="2000" dirty="0" smtClean="0">
              <a:latin typeface="Comic Sans MS" pitchFamily="66" charset="0"/>
            </a:endParaRPr>
          </a:p>
          <a:p>
            <a:pPr marL="579438" indent="-457200" eaLnBrk="1" hangingPunct="1"/>
            <a:r>
              <a:rPr lang="de-CH" dirty="0" smtClean="0">
                <a:latin typeface="Comic Sans MS" pitchFamily="66" charset="0"/>
              </a:rPr>
              <a:t>Ein expandierter Typ ist nur zu sich selbst konform.</a:t>
            </a:r>
          </a:p>
          <a:p>
            <a:pPr algn="ctr">
              <a:spcBef>
                <a:spcPct val="0"/>
              </a:spcBef>
            </a:pPr>
            <a:endParaRPr lang="de-CH" sz="2800" kern="1200" dirty="0" smtClean="0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Statische Typisierung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379"/>
            <a:ext cx="8473668" cy="5578559"/>
          </a:xfrm>
        </p:spPr>
        <p:txBody>
          <a:bodyPr/>
          <a:lstStyle/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Typsicherer Aufruf </a:t>
            </a:r>
            <a:r>
              <a:rPr lang="de-CH" dirty="0" smtClean="0">
                <a:latin typeface="Comic Sans MS" pitchFamily="66" charset="0"/>
              </a:rPr>
              <a:t>(während der Ausführung):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de-CH" dirty="0" smtClean="0">
                <a:latin typeface="Comic Sans MS" pitchFamily="66" charset="0"/>
              </a:rPr>
              <a:t>	Ein </a:t>
            </a:r>
            <a:r>
              <a:rPr lang="de-CH" dirty="0" err="1" smtClean="0">
                <a:latin typeface="Comic Sans MS" pitchFamily="66" charset="0"/>
              </a:rPr>
              <a:t>Featureaufruf</a:t>
            </a:r>
            <a:r>
              <a:rPr lang="de-CH" dirty="0" smtClean="0">
                <a:latin typeface="Comic Sans MS" pitchFamily="66" charset="0"/>
              </a:rPr>
              <a:t> 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sz="32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dirty="0" smtClean="0">
                <a:latin typeface="Comic Sans MS" pitchFamily="66" charset="0"/>
              </a:rPr>
              <a:t> , so dass das an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gebundene Objekt ein Feature hat, das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dirty="0" smtClean="0">
                <a:latin typeface="Comic Sans MS" pitchFamily="66" charset="0"/>
              </a:rPr>
              <a:t> entspricht.</a:t>
            </a:r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CH" dirty="0" smtClean="0">
                <a:latin typeface="Comic Sans MS" pitchFamily="66" charset="0"/>
              </a:rPr>
              <a:t>			</a:t>
            </a:r>
            <a:r>
              <a:rPr lang="de-CH" sz="1800" dirty="0" smtClean="0">
                <a:latin typeface="Comic Sans MS" pitchFamily="66" charset="0"/>
              </a:rPr>
              <a:t>[Verallgemeinerung: mit Argumenten (z.B.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a, b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) </a:t>
            </a:r>
            <a:r>
              <a:rPr lang="de-CH" sz="1800" dirty="0" smtClean="0">
                <a:latin typeface="Comic Sans MS" pitchFamily="66" charset="0"/>
              </a:rPr>
              <a:t>)]</a:t>
            </a:r>
          </a:p>
          <a:p>
            <a:pPr algn="just" eaLnBrk="1" hangingPunct="1"/>
            <a:endParaRPr lang="de-CH" sz="1800" dirty="0" smtClean="0">
              <a:latin typeface="Comic Sans MS" pitchFamily="66" charset="0"/>
            </a:endParaRPr>
          </a:p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Überprüfer für statische Typen:</a:t>
            </a:r>
            <a:endParaRPr lang="de-CH" dirty="0" smtClean="0">
              <a:latin typeface="Comic Sans MS" pitchFamily="66" charset="0"/>
            </a:endParaRPr>
          </a:p>
          <a:p>
            <a:pPr lvl="1" algn="just">
              <a:buNone/>
            </a:pPr>
            <a:r>
              <a:rPr lang="de-CH" dirty="0" smtClean="0">
                <a:latin typeface="Comic Sans MS" pitchFamily="66" charset="0"/>
              </a:rPr>
              <a:t>	Ein auf ein Programm anwendbares Werkzeug (z.B. ein Compiler) das - für alle Programme, die es akzeptiert - garantiert, dass jeder Aufruf in jeder Ausführung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typsicher</a:t>
            </a:r>
            <a:r>
              <a:rPr lang="de-CH" dirty="0" smtClean="0">
                <a:latin typeface="Comic Sans MS" pitchFamily="66" charset="0"/>
              </a:rPr>
              <a:t> ist. </a:t>
            </a:r>
          </a:p>
          <a:p>
            <a:pPr algn="just" eaLnBrk="1" hangingPunct="1"/>
            <a:endParaRPr lang="de-CH" dirty="0" smtClean="0">
              <a:latin typeface="Comic Sans MS" pitchFamily="66" charset="0"/>
            </a:endParaRPr>
          </a:p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Statisch typisierte Sprachen:</a:t>
            </a:r>
            <a:endParaRPr lang="de-CH" dirty="0" smtClean="0">
              <a:latin typeface="Comic Sans MS" pitchFamily="66" charset="0"/>
            </a:endParaRPr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CH" dirty="0" smtClean="0">
                <a:latin typeface="Comic Sans MS" pitchFamily="66" charset="0"/>
              </a:rPr>
              <a:t>	Eine Programmiersprache, für die es möglich ist, einen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Überprüfer für statische Typen </a:t>
            </a:r>
            <a:r>
              <a:rPr lang="de-CH" dirty="0" smtClean="0">
                <a:latin typeface="Comic Sans MS" pitchFamily="66" charset="0"/>
              </a:rPr>
              <a:t>zu 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Vererbungs- und Konformitätssystem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1" y="1011238"/>
            <a:ext cx="3809724" cy="59227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559946" y="2065575"/>
            <a:ext cx="1548151" cy="863154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5161258" y="2055649"/>
            <a:ext cx="1769628" cy="953229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549574" y="4909930"/>
            <a:ext cx="1699365" cy="731808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59946" y="4909930"/>
            <a:ext cx="2000260" cy="725896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31761" y="1543146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dirty="0" smtClean="0">
                <a:solidFill>
                  <a:srgbClr val="3333FF"/>
                </a:solidFill>
                <a:latin typeface="+mn-lt"/>
              </a:rPr>
              <a:t>ANY</a:t>
            </a: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05136" y="563413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dirty="0" smtClean="0">
                <a:solidFill>
                  <a:srgbClr val="3333FF"/>
                </a:solidFill>
                <a:latin typeface="+mn-lt"/>
              </a:rPr>
              <a:t>NONE</a:t>
            </a: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1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541049" y="4120978"/>
            <a:ext cx="773707" cy="487799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776330" y="4149253"/>
            <a:ext cx="771032" cy="45531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23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17760" y="4605767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6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502371" y="4115505"/>
            <a:ext cx="773707" cy="487799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4737652" y="4143780"/>
            <a:ext cx="771032" cy="45531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79082" y="4600294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0" name="Line 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377553" y="4149253"/>
            <a:ext cx="773707" cy="487799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31" name="Line 1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6612834" y="4177528"/>
            <a:ext cx="771032" cy="45531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32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54264" y="4634042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0" name="Line 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6526696" y="3267364"/>
            <a:ext cx="471654" cy="52247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42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62823" y="3857530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4" name="Line 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8099825" y="3267364"/>
            <a:ext cx="18897" cy="5215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45" name="Line 1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7335106" y="3329388"/>
            <a:ext cx="771032" cy="45531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Oval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6536" y="3785902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8" name="Line 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375935" y="3272838"/>
            <a:ext cx="773707" cy="487799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50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052646" y="3757627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5" name="Oval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985876" y="3008879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6" name="Oval 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809128" y="3010026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7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720622" y="3008879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7758" y="2755986"/>
            <a:ext cx="2670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i="0" dirty="0" smtClean="0">
                <a:solidFill>
                  <a:schemeClr val="tx1"/>
                </a:solidFill>
              </a:rPr>
              <a:t>Klassen (vom </a:t>
            </a:r>
            <a:r>
              <a:rPr lang="de-CH" sz="2000" i="0" dirty="0" err="1" smtClean="0">
                <a:solidFill>
                  <a:schemeClr val="tx1"/>
                </a:solidFill>
              </a:rPr>
              <a:t>Progammierer</a:t>
            </a:r>
            <a:r>
              <a:rPr lang="de-CH" sz="2000" i="0" dirty="0" smtClean="0">
                <a:solidFill>
                  <a:schemeClr val="tx1"/>
                </a:solidFill>
              </a:rPr>
              <a:t> definiert)</a:t>
            </a:r>
            <a:endParaRPr lang="de-CH" sz="2000" i="0" dirty="0">
              <a:solidFill>
                <a:schemeClr val="tx1"/>
              </a:solidFill>
            </a:endParaRP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1105" y="3857082"/>
            <a:ext cx="684373" cy="19980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Line 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502370" y="2065575"/>
            <a:ext cx="2508569" cy="863154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72609" y="2208047"/>
            <a:ext cx="731107" cy="1649033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5502370" y="4833848"/>
            <a:ext cx="79027" cy="800284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2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63" grpId="0" animBg="1"/>
      <p:bldP spid="64" grpId="0" animBg="1"/>
      <p:bldP spid="6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omic Sans MS" pitchFamily="66" charset="0"/>
              </a:rPr>
              <a:t>Noch eine Beispielhierarchie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FIGURE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CH" sz="1800" i="1" smtClean="0">
                <a:solidFill>
                  <a:srgbClr val="3333FF"/>
                </a:solidFill>
              </a:rPr>
              <a:t>OPEN_ FIGURE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CH" sz="1800" i="1" smtClean="0">
                <a:solidFill>
                  <a:srgbClr val="3333FF"/>
                </a:solidFill>
              </a:rPr>
              <a:t>CLOSED_ FIGURE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SEGMENT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POLYLINE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POLYGON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CH" sz="1800" i="1" smtClean="0">
                <a:solidFill>
                  <a:srgbClr val="3333FF"/>
                </a:solidFill>
              </a:rPr>
              <a:t>ELLIPSE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CH" sz="1800" i="1" smtClean="0">
                <a:solidFill>
                  <a:srgbClr val="3333FF"/>
                </a:solidFill>
              </a:rPr>
              <a:t>CIRCLE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RECTANGLE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1724378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1805043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TRIANGLE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SQUARE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624668" y="3696842"/>
            <a:ext cx="2523596" cy="824357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center </a:t>
            </a:r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display </a:t>
            </a:r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rotate*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*</a:t>
            </a:r>
            <a:endParaRPr lang="de-CH" sz="1800" i="1">
              <a:solidFill>
                <a:srgbClr val="990000"/>
              </a:solidFill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perimeter </a:t>
            </a:r>
            <a:r>
              <a:rPr lang="de-CH" i="1" baseline="30000" smtClean="0">
                <a:solidFill>
                  <a:srgbClr val="3333FF"/>
                </a:solidFill>
              </a:rPr>
              <a:t>+</a:t>
            </a:r>
            <a:endParaRPr lang="de-CH" sz="1800" baseline="30000"/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</a:t>
            </a:r>
            <a:r>
              <a:rPr lang="de-CH" baseline="30000" smtClean="0">
                <a:solidFill>
                  <a:srgbClr val="990000"/>
                </a:solidFill>
              </a:rPr>
              <a:t>+</a:t>
            </a:r>
            <a:endParaRPr lang="de-CH" sz="1800" baseline="30000">
              <a:solidFill>
                <a:srgbClr val="990000"/>
              </a:solidFill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3693435" y="40686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</a:t>
            </a:r>
            <a:r>
              <a:rPr lang="de-CH" baseline="30000" smtClean="0">
                <a:solidFill>
                  <a:srgbClr val="990000"/>
                </a:solidFill>
              </a:rPr>
              <a:t>++</a:t>
            </a:r>
            <a:endParaRPr lang="de-CH" baseline="30000">
              <a:solidFill>
                <a:srgbClr val="990000"/>
              </a:solidFill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diagonal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400" b="1" smtClean="0"/>
              <a:t>...</a:t>
            </a:r>
            <a:endParaRPr lang="de-CH" sz="1400" b="1"/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400" b="1" smtClean="0"/>
              <a:t>...</a:t>
            </a:r>
            <a:endParaRPr lang="de-CH" sz="1400" b="1"/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</a:t>
            </a:r>
            <a:r>
              <a:rPr lang="de-CH" baseline="30000" smtClean="0">
                <a:solidFill>
                  <a:srgbClr val="990000"/>
                </a:solidFill>
              </a:rPr>
              <a:t>++</a:t>
            </a:r>
            <a:endParaRPr lang="de-CH" sz="1800" baseline="30000">
              <a:solidFill>
                <a:srgbClr val="990000"/>
              </a:solidFill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+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+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side2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1974851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rgbClr val="3333FF"/>
                </a:solidFill>
              </a:rPr>
              <a:t>*   </a:t>
            </a:r>
            <a:r>
              <a:rPr lang="de-CH" sz="1600" smtClean="0"/>
              <a:t>aufgeschoben</a:t>
            </a:r>
          </a:p>
          <a:p>
            <a:r>
              <a:rPr lang="de-CH" sz="1600" smtClean="0">
                <a:solidFill>
                  <a:srgbClr val="3333FF"/>
                </a:solidFill>
              </a:rPr>
              <a:t>+   </a:t>
            </a:r>
            <a:r>
              <a:rPr lang="de-CH" sz="1600" smtClean="0"/>
              <a:t>wirksam</a:t>
            </a:r>
          </a:p>
          <a:p>
            <a:r>
              <a:rPr lang="de-CH" sz="1600" smtClean="0">
                <a:solidFill>
                  <a:srgbClr val="3333FF"/>
                </a:solidFill>
              </a:rPr>
              <a:t>++  </a:t>
            </a:r>
            <a:r>
              <a:rPr lang="de-CH" sz="1600" smtClean="0"/>
              <a:t>redefiniert</a:t>
            </a:r>
            <a:endParaRPr lang="de-CH" sz="1600"/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</a:t>
            </a:r>
            <a:r>
              <a:rPr lang="de-CH" baseline="30000" smtClean="0">
                <a:solidFill>
                  <a:srgbClr val="990000"/>
                </a:solidFill>
              </a:rPr>
              <a:t>++</a:t>
            </a:r>
            <a:endParaRPr lang="de-CH" sz="1800" baseline="30000">
              <a:solidFill>
                <a:srgbClr val="990000"/>
              </a:solidFill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side1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Redefinition 1: Polygone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31863"/>
            <a:ext cx="8397875" cy="5543550"/>
          </a:xfrm>
        </p:spPr>
        <p:txBody>
          <a:bodyPr/>
          <a:lstStyle/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class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POLYGON</a:t>
            </a:r>
            <a:r>
              <a:rPr lang="de-CH" sz="1800" i="1" dirty="0" smtClean="0">
                <a:latin typeface="Comic Sans MS" pitchFamily="66" charset="0"/>
              </a:rPr>
              <a:t> 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inherit</a:t>
            </a:r>
            <a:endParaRPr lang="de-CH" sz="1800" dirty="0" smtClean="0"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i="1" dirty="0" smtClean="0">
                <a:latin typeface="Comic Sans MS" pitchFamily="66" charset="0"/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CLOSED_FIGURE</a:t>
            </a:r>
            <a:endParaRPr lang="de-CH" sz="18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endParaRPr lang="de-CH" sz="1800" dirty="0" smtClean="0"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i="1" dirty="0" smtClean="0"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make</a:t>
            </a:r>
            <a:endParaRPr lang="de-CH" sz="18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feature</a:t>
            </a:r>
            <a:endParaRPr lang="de-CH" sz="1800" dirty="0" smtClean="0"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ARRA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Y [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POINT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]</a:t>
            </a:r>
          </a:p>
          <a:p>
            <a:pPr defTabSz="700088">
              <a:lnSpc>
                <a:spcPct val="80000"/>
              </a:lnSpc>
              <a:spcBef>
                <a:spcPct val="450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vertex_count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INTEGER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</a:p>
          <a:p>
            <a:pPr defTabSz="700088">
              <a:lnSpc>
                <a:spcPct val="80000"/>
              </a:lnSpc>
              <a:spcBef>
                <a:spcPct val="450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perimeter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REAL</a:t>
            </a:r>
            <a:endParaRPr lang="de-CH" sz="18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i="1" dirty="0" smtClean="0">
                <a:latin typeface="Comic Sans MS" pitchFamily="66" charset="0"/>
              </a:rPr>
              <a:t>			</a:t>
            </a:r>
            <a:r>
              <a:rPr lang="de-CH" sz="1800" dirty="0" smtClean="0">
                <a:solidFill>
                  <a:srgbClr val="990000"/>
                </a:solidFill>
                <a:latin typeface="Comic Sans MS" pitchFamily="66" charset="0"/>
              </a:rPr>
              <a:t>-- Länge des Umfangs.</a:t>
            </a:r>
            <a:endParaRPr lang="de-CH" sz="1800" i="1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do</a:t>
            </a:r>
            <a:endParaRPr lang="de-CH" sz="1800" b="1" i="1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		   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from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dirty="0" smtClean="0">
                <a:latin typeface="Comic Sans MS" pitchFamily="66" charset="0"/>
              </a:rPr>
              <a:t>...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until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dirty="0" smtClean="0">
                <a:latin typeface="Comic Sans MS" pitchFamily="66" charset="0"/>
              </a:rPr>
              <a:t>...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loop</a:t>
            </a:r>
            <a:endParaRPr lang="de-CH" sz="1800" b="1" i="1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i="1" dirty="0" smtClean="0">
                <a:latin typeface="Comic Sans MS" pitchFamily="66" charset="0"/>
              </a:rPr>
              <a:t>		          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Result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:=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Result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+ 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[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i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]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3200" dirty="0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distance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(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[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i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+ 1])</a:t>
            </a: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	           ...</a:t>
            </a: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	       </a:t>
            </a: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r>
              <a:rPr lang="de-CH" sz="1800" dirty="0" smtClean="0">
                <a:latin typeface="Comic Sans MS" pitchFamily="66" charset="0"/>
              </a:rPr>
              <a:t/>
            </a:r>
            <a:br>
              <a:rPr lang="de-CH" sz="1800" dirty="0" smtClean="0">
                <a:latin typeface="Comic Sans MS" pitchFamily="66" charset="0"/>
              </a:rPr>
            </a:br>
            <a:r>
              <a:rPr lang="de-CH" sz="1800" i="1" dirty="0" smtClean="0">
                <a:latin typeface="Comic Sans MS" pitchFamily="66" charset="0"/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endParaRPr lang="de-CH" sz="1800" i="1" dirty="0" smtClean="0"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invariant</a:t>
            </a: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vertex_count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&gt;= 3</a:t>
            </a:r>
          </a:p>
          <a:p>
            <a:pPr defTabSz="700088">
              <a:lnSpc>
                <a:spcPct val="70000"/>
              </a:lnSpc>
              <a:tabLst>
                <a:tab pos="534988" algn="l"/>
              </a:tabLst>
            </a:pP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vertex_count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=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</a:t>
            </a:r>
            <a:r>
              <a:rPr lang="de-CH" sz="18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count</a:t>
            </a:r>
            <a:endParaRPr lang="de-CH" sz="18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700088">
              <a:lnSpc>
                <a:spcPct val="70000"/>
              </a:lnSpc>
              <a:tabLst>
                <a:tab pos="534988" algn="l"/>
              </a:tabLst>
            </a:pP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6461125" y="2460625"/>
            <a:ext cx="2012950" cy="1077913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08" y="272"/>
              </a:cxn>
              <a:cxn ang="0">
                <a:pos x="680" y="0"/>
              </a:cxn>
              <a:cxn ang="0">
                <a:pos x="997" y="363"/>
              </a:cxn>
              <a:cxn ang="0">
                <a:pos x="635" y="454"/>
              </a:cxn>
              <a:cxn ang="0">
                <a:pos x="136" y="499"/>
              </a:cxn>
              <a:cxn ang="0">
                <a:pos x="0" y="136"/>
              </a:cxn>
            </a:cxnLst>
            <a:rect l="0" t="0" r="r" b="b"/>
            <a:pathLst>
              <a:path w="997" h="499">
                <a:moveTo>
                  <a:pt x="0" y="136"/>
                </a:moveTo>
                <a:lnTo>
                  <a:pt x="408" y="272"/>
                </a:lnTo>
                <a:lnTo>
                  <a:pt x="680" y="0"/>
                </a:lnTo>
                <a:lnTo>
                  <a:pt x="997" y="363"/>
                </a:lnTo>
                <a:lnTo>
                  <a:pt x="635" y="454"/>
                </a:lnTo>
                <a:lnTo>
                  <a:pt x="136" y="499"/>
                </a:lnTo>
                <a:lnTo>
                  <a:pt x="0" y="136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5884863" y="2357438"/>
            <a:ext cx="1833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600" i="1" smtClean="0">
                <a:solidFill>
                  <a:srgbClr val="3333FF"/>
                </a:solidFill>
              </a:rPr>
              <a:t>vertex</a:t>
            </a:r>
            <a:r>
              <a:rPr lang="de-CH" sz="1600" smtClean="0">
                <a:solidFill>
                  <a:srgbClr val="3333FF"/>
                </a:solidFill>
              </a:rPr>
              <a:t> [</a:t>
            </a:r>
            <a:r>
              <a:rPr lang="de-CH" sz="1600" i="1" smtClean="0">
                <a:solidFill>
                  <a:srgbClr val="3333FF"/>
                </a:solidFill>
              </a:rPr>
              <a:t>i </a:t>
            </a:r>
            <a:r>
              <a:rPr lang="de-CH" sz="1600" smtClean="0">
                <a:solidFill>
                  <a:srgbClr val="3333FF"/>
                </a:solidFill>
              </a:rPr>
              <a:t>]</a:t>
            </a:r>
            <a:endParaRPr lang="de-CH" sz="1600">
              <a:solidFill>
                <a:srgbClr val="3333FF"/>
              </a:solidFill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6062663" y="3563938"/>
            <a:ext cx="1833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600" i="1" smtClean="0">
                <a:solidFill>
                  <a:srgbClr val="3333FF"/>
                </a:solidFill>
              </a:rPr>
              <a:t>vertex</a:t>
            </a:r>
            <a:r>
              <a:rPr lang="de-CH" sz="1600" smtClean="0">
                <a:solidFill>
                  <a:srgbClr val="3333FF"/>
                </a:solidFill>
              </a:rPr>
              <a:t> [</a:t>
            </a:r>
            <a:r>
              <a:rPr lang="de-CH" sz="1600" i="1" smtClean="0">
                <a:solidFill>
                  <a:srgbClr val="3333FF"/>
                </a:solidFill>
              </a:rPr>
              <a:t>i</a:t>
            </a:r>
            <a:r>
              <a:rPr lang="de-CH" sz="1600" smtClean="0">
                <a:solidFill>
                  <a:srgbClr val="3333FF"/>
                </a:solidFill>
              </a:rPr>
              <a:t> + 1]</a:t>
            </a:r>
            <a:endParaRPr lang="de-CH" sz="1600">
              <a:solidFill>
                <a:srgbClr val="3333FF"/>
              </a:solidFill>
            </a:endParaRPr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>
            <a:off x="6276975" y="2854325"/>
            <a:ext cx="276225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 flipH="1">
            <a:off x="7281863" y="2455863"/>
            <a:ext cx="542925" cy="592137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 flipH="1" flipV="1">
            <a:off x="6461125" y="2754313"/>
            <a:ext cx="823913" cy="293687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 flipH="1" flipV="1">
            <a:off x="6456363" y="2752725"/>
            <a:ext cx="271462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 flipH="1">
            <a:off x="6734175" y="3438525"/>
            <a:ext cx="1001713" cy="100013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 flipH="1">
            <a:off x="7724775" y="3243263"/>
            <a:ext cx="741363" cy="196850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>
            <a:off x="7832725" y="2465388"/>
            <a:ext cx="627063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6" name="AutoShape 14"/>
          <p:cNvSpPr>
            <a:spLocks noChangeArrowheads="1"/>
          </p:cNvSpPr>
          <p:nvPr/>
        </p:nvSpPr>
        <p:spPr bwMode="auto">
          <a:xfrm>
            <a:off x="7191375" y="2951163"/>
            <a:ext cx="182563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07" name="AutoShape 15"/>
          <p:cNvSpPr>
            <a:spLocks noChangeArrowheads="1"/>
          </p:cNvSpPr>
          <p:nvPr/>
        </p:nvSpPr>
        <p:spPr bwMode="auto">
          <a:xfrm>
            <a:off x="6643688" y="3440113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08" name="AutoShape 16"/>
          <p:cNvSpPr>
            <a:spLocks noChangeArrowheads="1"/>
          </p:cNvSpPr>
          <p:nvPr/>
        </p:nvSpPr>
        <p:spPr bwMode="auto">
          <a:xfrm>
            <a:off x="7650163" y="3341688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09" name="AutoShape 17"/>
          <p:cNvSpPr>
            <a:spLocks noChangeArrowheads="1"/>
          </p:cNvSpPr>
          <p:nvPr/>
        </p:nvSpPr>
        <p:spPr bwMode="auto">
          <a:xfrm>
            <a:off x="7743825" y="2363788"/>
            <a:ext cx="180975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10" name="AutoShape 18"/>
          <p:cNvSpPr>
            <a:spLocks noChangeArrowheads="1"/>
          </p:cNvSpPr>
          <p:nvPr/>
        </p:nvSpPr>
        <p:spPr bwMode="auto">
          <a:xfrm>
            <a:off x="6367463" y="2657475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11" name="AutoShape 19"/>
          <p:cNvSpPr>
            <a:spLocks noChangeArrowheads="1"/>
          </p:cNvSpPr>
          <p:nvPr/>
        </p:nvSpPr>
        <p:spPr bwMode="auto">
          <a:xfrm>
            <a:off x="8370888" y="3132138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nimBg="1"/>
      <p:bldP spid="136200" grpId="0" animBg="1"/>
      <p:bldP spid="136201" grpId="0" animBg="1"/>
      <p:bldP spid="136202" grpId="0" animBg="1"/>
      <p:bldP spid="136203" grpId="0" animBg="1"/>
      <p:bldP spid="136204" grpId="0" animBg="1"/>
      <p:bldP spid="13620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886690" y="4950691"/>
            <a:ext cx="2115127" cy="33250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Redefinition 2: Rechtecke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class</a:t>
            </a:r>
            <a:r>
              <a:rPr lang="de-CH" sz="1800" i="1" smtClean="0">
                <a:latin typeface="Comic Sans MS" pitchFamily="66" charset="0"/>
              </a:rPr>
              <a:t> 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RECTANGLE</a:t>
            </a:r>
            <a:r>
              <a:rPr lang="de-CH" sz="1800" i="1" smtClean="0">
                <a:latin typeface="Comic Sans MS" pitchFamily="66" charset="0"/>
              </a:rPr>
              <a:t>  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inherit</a:t>
            </a:r>
            <a:endParaRPr lang="de-CH" sz="18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i="1" smtClean="0"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POLYGON</a:t>
            </a: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redefine</a:t>
            </a:r>
            <a:r>
              <a:rPr lang="de-CH" sz="1800" i="1" smtClean="0">
                <a:latin typeface="Comic Sans MS" pitchFamily="66" charset="0"/>
              </a:rPr>
              <a:t> </a:t>
            </a:r>
          </a:p>
          <a:p>
            <a:pPr>
              <a:lnSpc>
                <a:spcPct val="5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perimeter </a:t>
            </a:r>
          </a:p>
          <a:p>
            <a:pPr>
              <a:lnSpc>
                <a:spcPct val="5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endParaRPr lang="de-CH" sz="18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endParaRPr lang="de-CH" sz="1800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make</a:t>
            </a:r>
            <a:endParaRPr lang="de-CH" sz="1800" smtClean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30000"/>
              </a:lnSpc>
              <a:spcBef>
                <a:spcPct val="60000"/>
              </a:spcBef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diagonal, side1, side2</a:t>
            </a:r>
            <a:r>
              <a:rPr lang="de-CH" sz="14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 REAL</a:t>
            </a:r>
          </a:p>
          <a:p>
            <a:pPr>
              <a:lnSpc>
                <a:spcPct val="90000"/>
              </a:lnSpc>
              <a:spcBef>
                <a:spcPct val="60000"/>
              </a:spcBef>
              <a:tabLst>
                <a:tab pos="625475" algn="l"/>
              </a:tabLst>
            </a:pP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perimeter 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REAL</a:t>
            </a:r>
            <a:endParaRPr lang="de-CH" sz="1800" b="1" i="1" smtClean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	</a:t>
            </a:r>
            <a:r>
              <a:rPr lang="de-CH" sz="1800" smtClean="0">
                <a:solidFill>
                  <a:srgbClr val="990000"/>
                </a:solidFill>
                <a:latin typeface="Comic Sans MS" pitchFamily="66" charset="0"/>
              </a:rPr>
              <a:t>-- Länge des Umfangs.</a:t>
            </a:r>
            <a:endParaRPr lang="de-CH" sz="1800" i="1" smtClean="0">
              <a:solidFill>
                <a:srgbClr val="99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do</a:t>
            </a:r>
            <a:r>
              <a:rPr lang="de-CH" sz="1800" smtClean="0">
                <a:latin typeface="Comic Sans MS" pitchFamily="66" charset="0"/>
              </a:rPr>
              <a:t>  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Result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  := 2 *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side1 + side2</a:t>
            </a: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de-CH" sz="1800" i="1" smtClean="0">
                <a:latin typeface="Comic Sans MS" pitchFamily="66" charset="0"/>
              </a:rPr>
              <a:t>  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r>
              <a:rPr lang="de-CH" sz="1800" smtClean="0"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invariant</a:t>
            </a:r>
            <a:r>
              <a:rPr lang="de-CH" sz="1800" smtClean="0">
                <a:latin typeface="Comic Sans MS" pitchFamily="66" charset="0"/>
              </a:rPr>
              <a:t/>
            </a:r>
            <a:br>
              <a:rPr lang="de-CH" sz="1800" smtClean="0">
                <a:latin typeface="Comic Sans MS" pitchFamily="66" charset="0"/>
              </a:rPr>
            </a:br>
            <a:r>
              <a:rPr lang="de-CH" sz="1800" smtClean="0">
                <a:latin typeface="Comic Sans MS" pitchFamily="66" charset="0"/>
              </a:rPr>
              <a:t/>
            </a:r>
            <a:br>
              <a:rPr lang="de-CH" sz="1800" smtClean="0">
                <a:latin typeface="Comic Sans MS" pitchFamily="66" charset="0"/>
              </a:rPr>
            </a:br>
            <a:r>
              <a:rPr lang="de-CH" sz="1800" smtClean="0"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vertex_count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 = 4</a:t>
            </a: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r>
              <a:rPr lang="de-CH" sz="1800" smtClean="0">
                <a:latin typeface="Comic Sans MS" pitchFamily="66" charset="0"/>
              </a:rPr>
              <a:t> 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702425" y="3240088"/>
            <a:ext cx="123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side1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7985125" y="244951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side2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>
            <a:off x="5919835" y="1969941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>
            <a:off x="6006964" y="2059447"/>
            <a:ext cx="201618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>
            <a:off x="6006964" y="3199917"/>
            <a:ext cx="201618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3" name="Line 13"/>
          <p:cNvSpPr>
            <a:spLocks noChangeShapeType="1"/>
          </p:cNvSpPr>
          <p:nvPr/>
        </p:nvSpPr>
        <p:spPr bwMode="auto">
          <a:xfrm>
            <a:off x="6006964" y="2059447"/>
            <a:ext cx="0" cy="114047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4" name="Line 14"/>
          <p:cNvSpPr>
            <a:spLocks noChangeShapeType="1"/>
          </p:cNvSpPr>
          <p:nvPr/>
        </p:nvSpPr>
        <p:spPr bwMode="auto">
          <a:xfrm>
            <a:off x="8023151" y="2053442"/>
            <a:ext cx="0" cy="114047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5" name="Line 15"/>
          <p:cNvSpPr>
            <a:spLocks noChangeShapeType="1"/>
          </p:cNvSpPr>
          <p:nvPr/>
        </p:nvSpPr>
        <p:spPr bwMode="auto">
          <a:xfrm flipV="1">
            <a:off x="6040581" y="2078182"/>
            <a:ext cx="1985819" cy="1080654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6122414" y="2212397"/>
            <a:ext cx="123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diagonal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5933689" y="3064450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7887180" y="1988415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7901035" y="3092159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2"/>
          <p:cNvSpPr>
            <a:spLocks noChangeArrowheads="1"/>
          </p:cNvSpPr>
          <p:nvPr/>
        </p:nvSpPr>
        <p:spPr bwMode="auto">
          <a:xfrm rot="5400000">
            <a:off x="1512996" y="3584669"/>
            <a:ext cx="5729556" cy="306467"/>
          </a:xfrm>
          <a:prstGeom prst="roundRect">
            <a:avLst>
              <a:gd name="adj" fmla="val 16667"/>
            </a:avLst>
          </a:prstGeom>
          <a:solidFill>
            <a:srgbClr val="FFCCCC">
              <a:alpha val="49000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solidFill>
                <a:srgbClr val="FFCC99"/>
              </a:solidFill>
              <a:latin typeface="+mn-lt"/>
            </a:endParaRPr>
          </a:p>
        </p:txBody>
      </p:sp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3485954"/>
            <a:ext cx="8923337" cy="306467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de-CH" sz="16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de-CH" sz="18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br>
                <a:rPr lang="de-CH" sz="1800" b="1" i="1" smtClean="0">
                  <a:solidFill>
                    <a:srgbClr val="006600"/>
                  </a:solidFill>
                  <a:latin typeface="+mn-lt"/>
                </a:rPr>
              </a:b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8063345" y="3644900"/>
            <a:ext cx="82983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990000"/>
                </a:solidFill>
                <a:latin typeface="+mn-lt"/>
              </a:rPr>
              <a:t>Abstraktion</a:t>
            </a:r>
            <a:endParaRPr lang="de-CH" sz="160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29821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990000"/>
                </a:solidFill>
                <a:latin typeface="+mn-lt"/>
              </a:rPr>
              <a:t>Spezialisierung</a:t>
            </a:r>
            <a:endParaRPr lang="de-CH" sz="16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73673" y="4139435"/>
            <a:ext cx="920942" cy="442674"/>
          </a:xfrm>
          <a:prstGeom prst="roundRect">
            <a:avLst/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marL="742950" indent="-285750">
              <a:buFont typeface="Wingdings" pitchFamily="2" charset="2"/>
              <a:buNone/>
            </a:pPr>
            <a:endParaRPr lang="de-CH" sz="2000" i="1">
              <a:solidFill>
                <a:srgbClr val="A50021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44144" y="105255"/>
            <a:ext cx="7941600" cy="435600"/>
          </a:xfrm>
        </p:spPr>
        <p:txBody>
          <a:bodyPr/>
          <a:lstStyle/>
          <a:p>
            <a:r>
              <a:rPr lang="de-CH" sz="3100" smtClean="0"/>
              <a:t>Vererbung, Typisierung und Polymorphie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7308850" y="2036767"/>
            <a:ext cx="1079500" cy="431800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7308850" y="2468567"/>
            <a:ext cx="107950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7308850" y="3509967"/>
            <a:ext cx="1079500" cy="431800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7308850" y="3941767"/>
            <a:ext cx="107950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7308850" y="4373567"/>
            <a:ext cx="1079500" cy="431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7038752" y="2900367"/>
            <a:ext cx="1754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(POLYGON)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6911163" y="4805367"/>
            <a:ext cx="1945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(RECTANGLE)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40299" name="Oval 11"/>
          <p:cNvSpPr>
            <a:spLocks noChangeArrowheads="1"/>
          </p:cNvSpPr>
          <p:nvPr/>
        </p:nvSpPr>
        <p:spPr bwMode="auto">
          <a:xfrm>
            <a:off x="5207289" y="2282829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40300" name="Oval 12"/>
          <p:cNvSpPr>
            <a:spLocks noChangeArrowheads="1"/>
          </p:cNvSpPr>
          <p:nvPr/>
        </p:nvSpPr>
        <p:spPr bwMode="auto">
          <a:xfrm>
            <a:off x="5265449" y="4037017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>
            <a:off x="5610225" y="2468567"/>
            <a:ext cx="1698625" cy="0"/>
          </a:xfrm>
          <a:prstGeom prst="line">
            <a:avLst/>
          </a:prstGeom>
          <a:noFill/>
          <a:ln w="19050">
            <a:solidFill>
              <a:srgbClr val="0064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>
            <a:off x="5594350" y="4229104"/>
            <a:ext cx="1714500" cy="0"/>
          </a:xfrm>
          <a:prstGeom prst="line">
            <a:avLst/>
          </a:prstGeom>
          <a:noFill/>
          <a:ln w="19050">
            <a:solidFill>
              <a:srgbClr val="0064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>
            <a:off x="5592763" y="2457454"/>
            <a:ext cx="1716087" cy="1771650"/>
          </a:xfrm>
          <a:prstGeom prst="line">
            <a:avLst/>
          </a:prstGeom>
          <a:noFill/>
          <a:ln w="19050">
            <a:solidFill>
              <a:srgbClr val="0064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40304" name="Text Box 16"/>
          <p:cNvSpPr txBox="1">
            <a:spLocks noChangeArrowheads="1"/>
          </p:cNvSpPr>
          <p:nvPr/>
        </p:nvSpPr>
        <p:spPr bwMode="auto">
          <a:xfrm>
            <a:off x="5207289" y="2239967"/>
            <a:ext cx="5048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p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140305" name="Text Box 17"/>
          <p:cNvSpPr txBox="1">
            <a:spLocks noChangeArrowheads="1"/>
          </p:cNvSpPr>
          <p:nvPr/>
        </p:nvSpPr>
        <p:spPr bwMode="auto">
          <a:xfrm>
            <a:off x="5275552" y="4027492"/>
            <a:ext cx="5048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r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6088063" y="2170121"/>
            <a:ext cx="7540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3200" smtClean="0">
                <a:solidFill>
                  <a:srgbClr val="CC0000"/>
                </a:solidFill>
                <a:sym typeface="ZapfDingbats" pitchFamily="82" charset="2"/>
              </a:rPr>
              <a:t></a:t>
            </a:r>
            <a:endParaRPr lang="de-CH" sz="3200">
              <a:solidFill>
                <a:srgbClr val="CC0000"/>
              </a:solidFill>
              <a:sym typeface="ZapfDingbats" pitchFamily="82" charset="2"/>
            </a:endParaRPr>
          </a:p>
        </p:txBody>
      </p:sp>
      <p:sp>
        <p:nvSpPr>
          <p:cNvPr id="14030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49238" y="776518"/>
            <a:ext cx="8594725" cy="398944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/>
              <a:t>Annahme: 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POLYGON</a:t>
            </a:r>
            <a:r>
              <a:rPr lang="de-CH" sz="1600" i="1" dirty="0" smtClean="0">
                <a:solidFill>
                  <a:srgbClr val="3333FF"/>
                </a:solidFill>
              </a:rPr>
              <a:t>  </a:t>
            </a:r>
            <a:r>
              <a:rPr lang="de-CH" dirty="0" smtClean="0">
                <a:solidFill>
                  <a:srgbClr val="3333FF"/>
                </a:solidFill>
              </a:rPr>
              <a:t>; 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RECTANGLE</a:t>
            </a:r>
            <a:r>
              <a:rPr lang="de-CH" sz="1600" i="1" dirty="0" smtClean="0">
                <a:solidFill>
                  <a:srgbClr val="3333FF"/>
                </a:solidFill>
              </a:rPr>
              <a:t>  </a:t>
            </a:r>
            <a:r>
              <a:rPr lang="de-CH" dirty="0" smtClean="0">
                <a:solidFill>
                  <a:srgbClr val="3333FF"/>
                </a:solidFill>
              </a:rPr>
              <a:t>; </a:t>
            </a:r>
            <a:r>
              <a:rPr lang="de-CH" i="1" dirty="0" smtClean="0">
                <a:solidFill>
                  <a:srgbClr val="3333FF"/>
                </a:solidFill>
              </a:rPr>
              <a:t>t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TRIANGLE 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REAL</a:t>
            </a: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CC0000"/>
                </a:solidFill>
                <a:sym typeface="ZapfDingbats" pitchFamily="82" charset="2"/>
              </a:rPr>
              <a:t>							</a:t>
            </a:r>
            <a:endParaRPr lang="de-CH" sz="2800" dirty="0" smtClean="0"/>
          </a:p>
          <a:p>
            <a:pPr>
              <a:lnSpc>
                <a:spcPct val="90000"/>
              </a:lnSpc>
            </a:pPr>
            <a:r>
              <a:rPr lang="de-CH" dirty="0" smtClean="0"/>
              <a:t>Erlaubt: 					</a:t>
            </a:r>
            <a:endParaRPr lang="de-CH" dirty="0" smtClean="0">
              <a:solidFill>
                <a:srgbClr val="CC0000"/>
              </a:solidFill>
              <a:sym typeface="ZapfDingbats" pitchFamily="82" charset="2"/>
            </a:endParaRPr>
          </a:p>
          <a:p>
            <a:pPr>
              <a:lnSpc>
                <a:spcPct val="80000"/>
              </a:lnSpc>
            </a:pPr>
            <a:r>
              <a:rPr lang="de-CH" dirty="0" smtClean="0"/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p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endParaRPr lang="de-CH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r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endParaRPr lang="de-CH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r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diagonal</a:t>
            </a:r>
            <a:endParaRPr lang="de-CH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</a:p>
          <a:p>
            <a:pPr>
              <a:lnSpc>
                <a:spcPct val="90000"/>
              </a:lnSpc>
            </a:pPr>
            <a:endParaRPr lang="de-CH" sz="1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40144" y="5089235"/>
            <a:ext cx="774327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CH" dirty="0" smtClean="0"/>
              <a:t>NICHT erlaubt: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p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diagonal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    </a:t>
            </a:r>
            <a:r>
              <a:rPr lang="de-CH" dirty="0" smtClean="0">
                <a:solidFill>
                  <a:srgbClr val="990000"/>
                </a:solidFill>
              </a:rPr>
              <a:t>--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Auch direkt nach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!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	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0303" grpId="0" animBg="1"/>
      <p:bldP spid="140307" grpId="0"/>
      <p:bldP spid="140307" grpId="1"/>
      <p:bldP spid="2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070725" y="1933974"/>
            <a:ext cx="979054" cy="517237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Dynamisches Binden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/>
              <a:t>Was ist hier das Resultat (falls </a:t>
            </a:r>
            <a:r>
              <a:rPr lang="de-CH" i="1" dirty="0" err="1" smtClean="0">
                <a:solidFill>
                  <a:srgbClr val="3333FF"/>
                </a:solidFill>
              </a:rPr>
              <a:t>ein_test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wahr ist)?</a:t>
            </a:r>
          </a:p>
          <a:p>
            <a:pPr>
              <a:lnSpc>
                <a:spcPct val="90000"/>
              </a:lnSpc>
            </a:pPr>
            <a:endParaRPr lang="de-CH" sz="1400" dirty="0" smtClean="0"/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b="1" dirty="0" err="1" smtClean="0">
                <a:solidFill>
                  <a:schemeClr val="accent2"/>
                </a:solidFill>
              </a:rPr>
              <a:t>if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ein_test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	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b="1" dirty="0" err="1" smtClean="0">
                <a:solidFill>
                  <a:schemeClr val="accent2"/>
                </a:solidFill>
              </a:rPr>
              <a:t>else</a:t>
            </a:r>
            <a:endParaRPr lang="de-CH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smtClean="0"/>
              <a:t>		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7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  </a:t>
            </a:r>
            <a:r>
              <a:rPr lang="de-CH" i="1" dirty="0" err="1" smtClean="0">
                <a:solidFill>
                  <a:srgbClr val="3333FF"/>
                </a:solidFill>
              </a:rPr>
              <a:t>p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r>
              <a:rPr lang="de-CH" dirty="0" smtClean="0">
                <a:solidFill>
                  <a:srgbClr val="3333FF"/>
                </a:solidFill>
              </a:rPr>
              <a:t/>
            </a:r>
            <a:br>
              <a:rPr lang="de-CH" dirty="0" smtClean="0">
                <a:solidFill>
                  <a:srgbClr val="3333FF"/>
                </a:solidFill>
              </a:rPr>
            </a:br>
            <a:endParaRPr lang="de-CH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err="1" smtClean="0">
                <a:solidFill>
                  <a:srgbClr val="990000"/>
                </a:solidFill>
              </a:rPr>
              <a:t>Redefinition</a:t>
            </a:r>
            <a:r>
              <a:rPr lang="de-CH" dirty="0" smtClean="0"/>
              <a:t>: Eine Klasse kann ein geerbtes Feature ändern. Beispiel: </a:t>
            </a:r>
            <a:r>
              <a:rPr lang="de-CH" i="1" dirty="0" smtClean="0">
                <a:solidFill>
                  <a:srgbClr val="3333FF"/>
                </a:solidFill>
              </a:rPr>
              <a:t>RECTANGLE</a:t>
            </a:r>
            <a:r>
              <a:rPr lang="de-CH" dirty="0" smtClean="0"/>
              <a:t>  </a:t>
            </a:r>
            <a:r>
              <a:rPr lang="de-CH" dirty="0" err="1" smtClean="0"/>
              <a:t>redefiniert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r>
              <a:rPr lang="de-CH" dirty="0" smtClean="0"/>
              <a:t> .</a:t>
            </a:r>
          </a:p>
          <a:p>
            <a:pPr>
              <a:lnSpc>
                <a:spcPct val="90000"/>
              </a:lnSpc>
            </a:pPr>
            <a:endParaRPr lang="de-CH" sz="900" dirty="0" smtClean="0"/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Polymorphie</a:t>
            </a:r>
            <a:r>
              <a:rPr lang="de-CH" dirty="0" smtClean="0"/>
              <a:t>: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/>
              <a:t> kann zur Laufzeit mehrere Formen haben.</a:t>
            </a:r>
          </a:p>
          <a:p>
            <a:pPr>
              <a:lnSpc>
                <a:spcPct val="90000"/>
              </a:lnSpc>
            </a:pPr>
            <a:endParaRPr lang="de-CH" sz="900" dirty="0" smtClean="0"/>
          </a:p>
          <a:p>
            <a:pPr>
              <a:lnSpc>
                <a:spcPct val="70000"/>
              </a:lnSpc>
            </a:pPr>
            <a:r>
              <a:rPr lang="de-CH" dirty="0" smtClean="0">
                <a:solidFill>
                  <a:srgbClr val="990000"/>
                </a:solidFill>
              </a:rPr>
              <a:t>Dynamisches Binden</a:t>
            </a:r>
            <a:r>
              <a:rPr lang="de-CH" dirty="0" smtClean="0"/>
              <a:t>: Das Resultat von </a:t>
            </a:r>
            <a:r>
              <a:rPr lang="de-CH" i="1" dirty="0" err="1" smtClean="0">
                <a:solidFill>
                  <a:srgbClr val="3333FF"/>
                </a:solidFill>
              </a:rPr>
              <a:t>p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r>
              <a:rPr lang="de-CH" dirty="0" smtClean="0"/>
              <a:t>  hängt vom der Laufzeitform von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/>
              <a:t> ab.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8355012" cy="435655"/>
          </a:xfrm>
        </p:spPr>
        <p:txBody>
          <a:bodyPr/>
          <a:lstStyle/>
          <a:p>
            <a:pPr eaLnBrk="1" hangingPunct="1"/>
            <a:r>
              <a:rPr lang="de-CH" sz="2600" smtClean="0"/>
              <a:t>Definition: Dynamisches Binden (Dynamic binding)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endParaRPr lang="de-CH" dirty="0" smtClean="0"/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CH" b="1" dirty="0" smtClean="0">
                <a:solidFill>
                  <a:srgbClr val="990000"/>
                </a:solidFill>
              </a:rPr>
              <a:t>Dynamisches Binden</a:t>
            </a:r>
            <a:r>
              <a:rPr lang="de-CH" dirty="0" smtClean="0"/>
              <a:t> (eine semantische Regel):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dirty="0" smtClean="0"/>
              <a:t> Jede Ausführung eines </a:t>
            </a:r>
            <a:r>
              <a:rPr lang="de-CH" dirty="0" err="1" smtClean="0"/>
              <a:t>Featureaufrufs</a:t>
            </a:r>
            <a:r>
              <a:rPr lang="de-CH" dirty="0" smtClean="0"/>
              <a:t> ruft das am besten zum Typ des Zielobjekts adaptierte Feature auf.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/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Binden und Typisierung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(Für einen Aufruf </a:t>
            </a:r>
            <a:r>
              <a:rPr lang="de-CH" i="1" smtClean="0">
                <a:solidFill>
                  <a:srgbClr val="3333FF"/>
                </a:solidFill>
              </a:rPr>
              <a:t>x</a:t>
            </a:r>
            <a:r>
              <a:rPr lang="de-CH" sz="1000" smtClean="0">
                <a:solidFill>
                  <a:srgbClr val="0000FF"/>
                </a:solidFill>
                <a:sym typeface="Wingdings" pitchFamily="2" charset="2"/>
              </a:rPr>
              <a:t></a:t>
            </a: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mtClean="0"/>
              <a:t> )</a:t>
            </a:r>
            <a:endParaRPr lang="de-CH" smtClean="0">
              <a:solidFill>
                <a:srgbClr val="3333FF"/>
              </a:solidFill>
            </a:endParaRPr>
          </a:p>
          <a:p>
            <a:pPr marL="622300" indent="-355600"/>
            <a:endParaRPr lang="de-CH" smtClean="0"/>
          </a:p>
          <a:p>
            <a:r>
              <a:rPr lang="de-CH" smtClean="0"/>
              <a:t>Statische Typisierung: Die Garantie, dass es </a:t>
            </a:r>
            <a:r>
              <a:rPr lang="de-CH" smtClean="0">
                <a:solidFill>
                  <a:srgbClr val="C00000"/>
                </a:solidFill>
              </a:rPr>
              <a:t>mindestens eine Version </a:t>
            </a:r>
            <a:r>
              <a:rPr lang="de-CH" smtClean="0"/>
              <a:t>von </a:t>
            </a: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mtClean="0"/>
              <a:t> gibt.</a:t>
            </a:r>
          </a:p>
          <a:p>
            <a:endParaRPr lang="de-CH" i="1" smtClean="0">
              <a:solidFill>
                <a:srgbClr val="3333FF"/>
              </a:solidFill>
            </a:endParaRPr>
          </a:p>
          <a:p>
            <a:r>
              <a:rPr lang="de-CH" smtClean="0"/>
              <a:t>Dynamisches Binden: Die Garantie, dass jeder Aufruf die  </a:t>
            </a:r>
            <a:r>
              <a:rPr lang="de-CH" smtClean="0">
                <a:solidFill>
                  <a:srgbClr val="C00000"/>
                </a:solidFill>
              </a:rPr>
              <a:t>geeignetste Version</a:t>
            </a:r>
            <a:r>
              <a:rPr lang="de-CH" smtClean="0"/>
              <a:t> von f aufruft.</a:t>
            </a:r>
            <a:endParaRPr lang="de-CH" i="1" smtClean="0">
              <a:solidFill>
                <a:srgbClr val="3333FF"/>
              </a:solidFill>
            </a:endParaRPr>
          </a:p>
          <a:p>
            <a:endParaRPr lang="de-CH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Ohne dynamisches Binden?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</a:t>
            </a:r>
            <a:r>
              <a:rPr lang="de-CH" sz="2800" i="1" dirty="0" err="1" smtClean="0">
                <a:solidFill>
                  <a:srgbClr val="3333FF"/>
                </a:solidFill>
              </a:rPr>
              <a:t>display</a:t>
            </a:r>
            <a:r>
              <a:rPr lang="de-CH" sz="2800" dirty="0" smtClean="0">
                <a:solidFill>
                  <a:srgbClr val="3333FF"/>
                </a:solidFill>
              </a:rPr>
              <a:t> (</a:t>
            </a:r>
            <a:r>
              <a:rPr lang="de-CH" sz="2800" i="1" dirty="0" smtClean="0">
                <a:solidFill>
                  <a:srgbClr val="3333FF"/>
                </a:solidFill>
              </a:rPr>
              <a:t>f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2800" dirty="0" smtClean="0">
                <a:solidFill>
                  <a:srgbClr val="3333FF"/>
                </a:solidFill>
              </a:rPr>
              <a:t>: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800" i="1" dirty="0" smtClean="0">
                <a:solidFill>
                  <a:srgbClr val="3333FF"/>
                </a:solidFill>
              </a:rPr>
              <a:t>FIGURE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800" dirty="0" smtClean="0">
                <a:solidFill>
                  <a:srgbClr val="3333FF"/>
                </a:solidFill>
              </a:rPr>
              <a:t>)</a:t>
            </a:r>
            <a:endParaRPr lang="de-CH" sz="2800" b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</a:t>
            </a:r>
            <a:r>
              <a:rPr lang="de-CH" sz="2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</a:t>
            </a:r>
            <a:r>
              <a:rPr lang="de-CH" sz="2800" b="1" dirty="0" err="1" smtClean="0">
                <a:solidFill>
                  <a:schemeClr val="accent2"/>
                </a:solidFill>
              </a:rPr>
              <a:t>if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990000"/>
                </a:solidFill>
              </a:rPr>
              <a:t>“</a:t>
            </a:r>
            <a:r>
              <a:rPr lang="de-CH" sz="2800" i="1" dirty="0" smtClean="0">
                <a:solidFill>
                  <a:srgbClr val="990000"/>
                </a:solidFill>
              </a:rPr>
              <a:t>f</a:t>
            </a:r>
            <a:r>
              <a:rPr lang="de-CH" sz="2800" dirty="0" smtClean="0">
                <a:solidFill>
                  <a:srgbClr val="990000"/>
                </a:solidFill>
              </a:rPr>
              <a:t> ist ein </a:t>
            </a:r>
            <a:r>
              <a:rPr lang="de-CH" sz="2800" i="1" dirty="0" smtClean="0">
                <a:solidFill>
                  <a:srgbClr val="990000"/>
                </a:solidFill>
              </a:rPr>
              <a:t>CIRCLE”</a:t>
            </a:r>
            <a:r>
              <a:rPr lang="de-CH" sz="2800" dirty="0" smtClean="0">
                <a:solidFill>
                  <a:srgbClr val="990000"/>
                </a:solidFill>
              </a:rPr>
              <a:t> </a:t>
            </a:r>
            <a:r>
              <a:rPr lang="de-CH" sz="2800" b="1" dirty="0" smtClean="0">
                <a:solidFill>
                  <a:schemeClr val="accent2"/>
                </a:solidFill>
              </a:rPr>
              <a:t>then</a:t>
            </a:r>
            <a:r>
              <a:rPr lang="de-CH" sz="2800" dirty="0" smtClean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	...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</a:t>
            </a:r>
            <a:r>
              <a:rPr lang="de-CH" sz="28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990000"/>
                </a:solidFill>
              </a:rPr>
              <a:t>“</a:t>
            </a:r>
            <a:r>
              <a:rPr lang="de-CH" sz="2800" i="1" dirty="0" smtClean="0">
                <a:solidFill>
                  <a:srgbClr val="990000"/>
                </a:solidFill>
              </a:rPr>
              <a:t>f</a:t>
            </a:r>
            <a:r>
              <a:rPr lang="de-CH" sz="2800" dirty="0" smtClean="0">
                <a:solidFill>
                  <a:srgbClr val="990000"/>
                </a:solidFill>
              </a:rPr>
              <a:t> ist ein </a:t>
            </a:r>
            <a:r>
              <a:rPr lang="de-CH" sz="2800" i="1" dirty="0" smtClean="0">
                <a:solidFill>
                  <a:srgbClr val="990000"/>
                </a:solidFill>
              </a:rPr>
              <a:t>POLYGON” </a:t>
            </a:r>
            <a:r>
              <a:rPr lang="de-CH" sz="2800" i="1" dirty="0" smtClean="0">
                <a:solidFill>
                  <a:srgbClr val="3333FF"/>
                </a:solidFill>
              </a:rPr>
              <a:t> </a:t>
            </a:r>
            <a:r>
              <a:rPr lang="de-CH" sz="28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	...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</a:t>
            </a:r>
            <a:r>
              <a:rPr lang="de-CH" sz="2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800" b="1" dirty="0" smtClean="0">
                <a:solidFill>
                  <a:schemeClr val="accent2"/>
                </a:solidFill>
              </a:rPr>
              <a:t>	end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Und ähnlich für alle Routinen!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Lästig; muss immer wieder geändert werden, wenn es einen neuen Figurentyp gibt.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294" y="115888"/>
            <a:ext cx="8353425" cy="435600"/>
          </a:xfrm>
        </p:spPr>
        <p:txBody>
          <a:bodyPr/>
          <a:lstStyle/>
          <a:p>
            <a:r>
              <a:rPr lang="de-CH" sz="2800" smtClean="0"/>
              <a:t>Mit Vererbung und zugehörigen Techniken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539750" y="106838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mtClean="0"/>
              <a:t>Mit:</a:t>
            </a:r>
            <a:endParaRPr lang="de-CH"/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539750" y="3716338"/>
            <a:ext cx="2235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mtClean="0"/>
              <a:t>Initialisieren:</a:t>
            </a:r>
            <a:endParaRPr lang="de-CH"/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924300" y="112553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mtClean="0"/>
              <a:t>und:</a:t>
            </a:r>
            <a:endParaRPr lang="de-CH"/>
          </a:p>
        </p:txBody>
      </p:sp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3995738" y="3500438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mtClean="0">
                <a:solidFill>
                  <a:srgbClr val="990000"/>
                </a:solidFill>
              </a:rPr>
              <a:t>Danach einfach:</a:t>
            </a:r>
            <a:endParaRPr lang="de-CH">
              <a:solidFill>
                <a:srgbClr val="99000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 bwMode="auto">
          <a:xfrm>
            <a:off x="652011" y="1629228"/>
            <a:ext cx="2330676" cy="1690915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180000" rIns="108000" rtlCol="0" anchor="t" anchorCtr="0">
            <a:noAutofit/>
          </a:bodyPr>
          <a:lstStyle/>
          <a:p>
            <a:pPr marL="0" lvl="1" indent="0" defTabSz="147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: </a:t>
            </a:r>
            <a:r>
              <a:rPr lang="de-CH" i="1" smtClean="0">
                <a:solidFill>
                  <a:srgbClr val="3333FF"/>
                </a:solidFill>
              </a:rPr>
              <a:t>FIGURE</a:t>
            </a:r>
          </a:p>
          <a:p>
            <a:pPr marL="0" lvl="1" indent="0" defTabSz="147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c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: </a:t>
            </a:r>
            <a:r>
              <a:rPr lang="de-CH" i="1" smtClean="0">
                <a:solidFill>
                  <a:srgbClr val="3333FF"/>
                </a:solidFill>
              </a:rPr>
              <a:t>CIRCLE</a:t>
            </a:r>
          </a:p>
          <a:p>
            <a:pPr marL="0" lvl="1" indent="0" defTabSz="147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p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: </a:t>
            </a:r>
            <a:r>
              <a:rPr lang="de-CH" i="1" smtClean="0">
                <a:solidFill>
                  <a:srgbClr val="3333FF"/>
                </a:solidFill>
              </a:rPr>
              <a:t>POLYGON</a:t>
            </a:r>
          </a:p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2400" kern="1200">
              <a:solidFill>
                <a:srgbClr val="333399"/>
              </a:solidFill>
            </a:endParaRPr>
          </a:p>
        </p:txBody>
      </p:sp>
      <p:sp>
        <p:nvSpPr>
          <p:cNvPr id="17" name="Content Placeholder 15"/>
          <p:cNvSpPr txBox="1">
            <a:spLocks/>
          </p:cNvSpPr>
          <p:nvPr/>
        </p:nvSpPr>
        <p:spPr bwMode="auto">
          <a:xfrm>
            <a:off x="4004811" y="1651000"/>
            <a:ext cx="3451904" cy="1146628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180000" tIns="45720" rIns="108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b="1" smtClean="0">
                <a:solidFill>
                  <a:schemeClr val="accent2"/>
                </a:solidFill>
              </a:rPr>
              <a:t>create</a:t>
            </a:r>
            <a:r>
              <a:rPr lang="de-CH" smtClean="0"/>
              <a:t> </a:t>
            </a:r>
            <a:r>
              <a:rPr lang="de-CH" i="1" smtClean="0">
                <a:solidFill>
                  <a:srgbClr val="3333FF"/>
                </a:solidFill>
              </a:rPr>
              <a:t>c</a:t>
            </a:r>
            <a:r>
              <a:rPr lang="de-CH" sz="44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make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b="1" smtClean="0">
                <a:solidFill>
                  <a:schemeClr val="accent2"/>
                </a:solidFill>
              </a:rPr>
              <a:t>create</a:t>
            </a:r>
            <a:r>
              <a:rPr lang="de-CH" smtClean="0"/>
              <a:t> </a:t>
            </a:r>
            <a:r>
              <a:rPr lang="de-CH" i="1" smtClean="0">
                <a:solidFill>
                  <a:srgbClr val="3333FF"/>
                </a:solidFill>
              </a:rPr>
              <a:t>p</a:t>
            </a:r>
            <a:r>
              <a:rPr lang="de-CH" sz="44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make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1200" cap="none" spc="0" normalizeH="0" baseline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18" name="Content Placeholder 15"/>
          <p:cNvSpPr txBox="1">
            <a:spLocks/>
          </p:cNvSpPr>
          <p:nvPr/>
        </p:nvSpPr>
        <p:spPr bwMode="auto">
          <a:xfrm>
            <a:off x="652011" y="4263570"/>
            <a:ext cx="2461303" cy="1897743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180000" tIns="45720" rIns="108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de-CH" b="1" dirty="0" err="1" smtClean="0">
                <a:solidFill>
                  <a:schemeClr val="accent2"/>
                </a:solidFill>
              </a:rPr>
              <a:t>if</a:t>
            </a:r>
            <a:r>
              <a:rPr lang="de-CH" dirty="0" smtClean="0"/>
              <a:t> ... </a:t>
            </a:r>
            <a:r>
              <a:rPr lang="de-CH" b="1" dirty="0" smtClean="0">
                <a:solidFill>
                  <a:schemeClr val="accent2"/>
                </a:solidFill>
              </a:rPr>
              <a:t>then</a:t>
            </a:r>
            <a:r>
              <a:rPr lang="de-CH" dirty="0" smtClean="0"/>
              <a:t> </a:t>
            </a:r>
          </a:p>
          <a:p>
            <a:pPr marL="457200" lvl="3">
              <a:lnSpc>
                <a:spcPct val="90000"/>
              </a:lnSpc>
              <a:spcBef>
                <a:spcPct val="0"/>
              </a:spcBef>
            </a:pPr>
            <a:r>
              <a:rPr lang="de-CH" i="1" dirty="0" smtClean="0">
                <a:solidFill>
                  <a:srgbClr val="3333FF"/>
                </a:solidFill>
              </a:rPr>
              <a:t>f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c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</a:p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de-CH" b="1" dirty="0" err="1" smtClean="0">
                <a:solidFill>
                  <a:schemeClr val="accent2"/>
                </a:solidFill>
              </a:rPr>
              <a:t>else</a:t>
            </a:r>
            <a:r>
              <a:rPr lang="de-CH" dirty="0" smtClean="0"/>
              <a:t> </a:t>
            </a:r>
          </a:p>
          <a:p>
            <a:pPr marL="457200" lvl="3">
              <a:lnSpc>
                <a:spcPct val="90000"/>
              </a:lnSpc>
              <a:spcBef>
                <a:spcPct val="0"/>
              </a:spcBef>
            </a:pPr>
            <a:r>
              <a:rPr lang="de-CH" i="1" dirty="0" smtClean="0">
                <a:solidFill>
                  <a:srgbClr val="3333FF"/>
                </a:solidFill>
              </a:rPr>
              <a:t>f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</a:p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de-CH" b="1" dirty="0" smtClean="0">
                <a:solidFill>
                  <a:schemeClr val="accent2"/>
                </a:solidFill>
              </a:rPr>
              <a:t>end</a:t>
            </a:r>
            <a:endParaRPr lang="de-CH" dirty="0" smtClean="0"/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1200" cap="none" spc="0" normalizeH="0" baseline="0" dirty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 bwMode="auto">
          <a:xfrm>
            <a:off x="4169228" y="4045857"/>
            <a:ext cx="4423787" cy="2235200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180000" tIns="45720" rIns="108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z="40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move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z="40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rotate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z="4000" i="1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display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457200" lvl="2">
              <a:spcBef>
                <a:spcPct val="0"/>
              </a:spcBef>
            </a:pPr>
            <a:r>
              <a:rPr lang="de-CH" smtClean="0">
                <a:solidFill>
                  <a:srgbClr val="990000"/>
                </a:solidFill>
              </a:rPr>
              <a:t>-- und so weiter für</a:t>
            </a:r>
            <a:br>
              <a:rPr lang="de-CH" smtClean="0">
                <a:solidFill>
                  <a:srgbClr val="990000"/>
                </a:solidFill>
              </a:rPr>
            </a:br>
            <a:r>
              <a:rPr lang="de-CH" smtClean="0">
                <a:solidFill>
                  <a:srgbClr val="990000"/>
                </a:solidFill>
              </a:rPr>
              <a:t>-- jede Operation von </a:t>
            </a: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i="1" smtClean="0">
                <a:solidFill>
                  <a:srgbClr val="006400"/>
                </a:solidFill>
              </a:rPr>
              <a:t> </a:t>
            </a:r>
            <a:r>
              <a:rPr lang="de-CH" smtClean="0">
                <a:solidFill>
                  <a:srgbClr val="990000"/>
                </a:solidFill>
              </a:rPr>
              <a:t>!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1200" cap="none" spc="0" normalizeH="0" baseline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/>
      <p:bldP spid="146442" grpId="2"/>
      <p:bldP spid="146443" grpId="0"/>
      <p:bldP spid="17" grpId="0" animBg="1"/>
      <p:bldP spid="18" grpId="0" animBg="1"/>
      <p:bldP spid="1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Vererbung: Zusammenfassung 1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0000"/>
              </a:buClr>
              <a:buSzPct val="80000"/>
            </a:pPr>
            <a:r>
              <a:rPr lang="de-CH" dirty="0" smtClean="0"/>
              <a:t>Typenmechanismus:  erlaubt es, Datenabstraktionen zu klassifizieren.</a:t>
            </a:r>
          </a:p>
          <a:p>
            <a:pPr>
              <a:buClr>
                <a:srgbClr val="990000"/>
              </a:buClr>
              <a:buSzPct val="80000"/>
            </a:pPr>
            <a:endParaRPr lang="de-CH" dirty="0" smtClean="0"/>
          </a:p>
          <a:p>
            <a:pPr>
              <a:buClr>
                <a:srgbClr val="990000"/>
              </a:buClr>
              <a:buSzPct val="80000"/>
            </a:pPr>
            <a:r>
              <a:rPr lang="de-CH" dirty="0" smtClean="0"/>
              <a:t>Modul-Mechanismus:  erlaubt es, neue Klassen als Erweiterung von existierenden Klassen zu erstellen.</a:t>
            </a:r>
          </a:p>
          <a:p>
            <a:pPr>
              <a:buClr>
                <a:srgbClr val="990000"/>
              </a:buClr>
              <a:buSzPct val="80000"/>
            </a:pPr>
            <a:endParaRPr lang="de-CH" dirty="0" smtClean="0"/>
          </a:p>
          <a:p>
            <a:pPr>
              <a:buClr>
                <a:srgbClr val="990000"/>
              </a:buClr>
              <a:buSzPct val="80000"/>
            </a:pPr>
            <a:r>
              <a:rPr lang="de-CH" dirty="0" smtClean="0"/>
              <a:t>Polymorphie: Flexibilität </a:t>
            </a:r>
            <a:r>
              <a:rPr lang="de-CH" i="1" dirty="0" smtClean="0">
                <a:solidFill>
                  <a:srgbClr val="990000"/>
                </a:solidFill>
              </a:rPr>
              <a:t>mit</a:t>
            </a:r>
            <a:r>
              <a:rPr lang="de-CH" dirty="0" smtClean="0"/>
              <a:t> Typ-Sicherheit.</a:t>
            </a:r>
          </a:p>
          <a:p>
            <a:pPr>
              <a:buClr>
                <a:srgbClr val="990000"/>
              </a:buClr>
              <a:buSzPct val="80000"/>
            </a:pPr>
            <a:endParaRPr lang="de-CH" dirty="0" smtClean="0"/>
          </a:p>
          <a:p>
            <a:pPr>
              <a:buClr>
                <a:srgbClr val="990000"/>
              </a:buClr>
              <a:buSzPct val="80000"/>
            </a:pPr>
            <a:r>
              <a:rPr lang="de-CH" dirty="0" smtClean="0"/>
              <a:t>Dynamisches Binden: automatische Adaption der Operation auf das Ziel für modularere Softwarearchitekturen.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Redefinition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872" y="789421"/>
            <a:ext cx="8424862" cy="5749925"/>
          </a:xfrm>
        </p:spPr>
        <p:txBody>
          <a:bodyPr/>
          <a:lstStyle/>
          <a:p>
            <a:pPr defTabSz="540000" eaLnBrk="1" hangingPunct="1"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class</a:t>
            </a:r>
            <a:r>
              <a:rPr lang="de-CH" sz="2000" i="1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PUBLIC_TRANSPORT</a:t>
            </a:r>
            <a:r>
              <a:rPr lang="de-CH" sz="2000" i="1" dirty="0" smtClean="0"/>
              <a:t>  </a:t>
            </a:r>
            <a:r>
              <a:rPr lang="de-CH" sz="2000" b="1" dirty="0" err="1" smtClean="0">
                <a:solidFill>
                  <a:schemeClr val="accent2"/>
                </a:solidFill>
              </a:rPr>
              <a:t>feature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departed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STATION			</a:t>
            </a:r>
            <a:r>
              <a:rPr lang="de-CH" sz="2000" i="1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Abgangsstation.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arriving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STATION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 			</a:t>
            </a:r>
            <a:r>
              <a:rPr lang="de-CH" sz="2000" dirty="0" smtClean="0">
                <a:solidFill>
                  <a:srgbClr val="990000"/>
                </a:solidFill>
              </a:rPr>
              <a:t>-- Ankunftsstation.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BOOLEAN		</a:t>
            </a:r>
            <a:r>
              <a:rPr lang="de-CH" sz="2000" i="1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Fahrtrichtung.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destination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STATION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		</a:t>
            </a:r>
            <a:r>
              <a:rPr lang="de-CH" sz="2000" i="1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Zielstation.</a:t>
            </a:r>
            <a:endParaRPr lang="de-CH" sz="2000" b="1" dirty="0" smtClean="0">
              <a:solidFill>
                <a:srgbClr val="000099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move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err="1" smtClean="0">
                <a:solidFill>
                  <a:srgbClr val="3333FF"/>
                </a:solidFill>
              </a:rPr>
              <a:t>dt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INTEGER</a:t>
            </a:r>
            <a:r>
              <a:rPr lang="de-CH" sz="2000" dirty="0" smtClean="0">
                <a:solidFill>
                  <a:srgbClr val="3333FF"/>
                </a:solidFill>
              </a:rPr>
              <a:t>)</a:t>
            </a:r>
            <a:endParaRPr lang="de-CH" sz="2000" b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/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Position nach </a:t>
            </a:r>
            <a:r>
              <a:rPr lang="de-CH" sz="2000" i="1" dirty="0" err="1" smtClean="0">
                <a:solidFill>
                  <a:srgbClr val="3333FF"/>
                </a:solidFill>
              </a:rPr>
              <a:t>dt</a:t>
            </a:r>
            <a:r>
              <a:rPr lang="de-CH" sz="2000" dirty="0" smtClean="0">
                <a:solidFill>
                  <a:srgbClr val="990000"/>
                </a:solidFill>
              </a:rPr>
              <a:t> Millisekunden aktualisieren.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/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[…]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990000"/>
                </a:solidFill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</a:rPr>
              <a:t>departed</a:t>
            </a:r>
            <a:r>
              <a:rPr lang="de-CH" sz="2000" dirty="0" smtClean="0">
                <a:solidFill>
                  <a:srgbClr val="3333FF"/>
                </a:solidFill>
              </a:rPr>
              <a:t> := </a:t>
            </a:r>
            <a:r>
              <a:rPr lang="de-CH" sz="2000" i="1" dirty="0" err="1" smtClean="0">
                <a:solidFill>
                  <a:srgbClr val="3333FF"/>
                </a:solidFill>
              </a:rPr>
              <a:t>arriving</a:t>
            </a:r>
            <a:endParaRPr lang="de-CH" sz="2000" dirty="0" smtClean="0">
              <a:solidFill>
                <a:srgbClr val="990000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b="1" dirty="0" smtClean="0">
                <a:solidFill>
                  <a:srgbClr val="990000"/>
                </a:solidFill>
              </a:rPr>
              <a:t>			</a:t>
            </a:r>
            <a:r>
              <a:rPr lang="de-CH" sz="2000" b="1" dirty="0" err="1" smtClean="0">
                <a:solidFill>
                  <a:srgbClr val="000099"/>
                </a:solidFill>
              </a:rPr>
              <a:t>if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arriving</a:t>
            </a:r>
            <a:r>
              <a:rPr lang="de-CH" sz="2000" dirty="0" smtClean="0">
                <a:solidFill>
                  <a:srgbClr val="3333FF"/>
                </a:solidFill>
              </a:rPr>
              <a:t> = </a:t>
            </a:r>
            <a:r>
              <a:rPr lang="de-CH" sz="2000" i="1" dirty="0" err="1" smtClean="0">
                <a:solidFill>
                  <a:srgbClr val="3333FF"/>
                </a:solidFill>
              </a:rPr>
              <a:t>destination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then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Richtung wechseln.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			</a:t>
            </a:r>
            <a:r>
              <a:rPr lang="de-CH" sz="20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2000" dirty="0" smtClean="0">
                <a:solidFill>
                  <a:srgbClr val="3333FF"/>
                </a:solidFill>
              </a:rPr>
              <a:t> := </a:t>
            </a:r>
            <a:r>
              <a:rPr lang="de-CH" sz="2000" b="1" dirty="0" smtClean="0">
                <a:solidFill>
                  <a:srgbClr val="000099"/>
                </a:solidFill>
              </a:rPr>
              <a:t>not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2000" dirty="0" smtClean="0">
                <a:solidFill>
                  <a:srgbClr val="3333FF"/>
                </a:solidFill>
              </a:rPr>
              <a:t> 				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		</a:t>
            </a:r>
            <a:r>
              <a:rPr lang="de-CH" sz="2000" b="1" dirty="0" smtClean="0">
                <a:solidFill>
                  <a:srgbClr val="000099"/>
                </a:solidFill>
              </a:rPr>
              <a:t>end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</a:rPr>
              <a:t>arriving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:=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line</a:t>
            </a:r>
            <a:r>
              <a:rPr lang="de-CH" sz="2000" dirty="0" err="1" smtClean="0">
                <a:solidFill>
                  <a:srgbClr val="3333FF"/>
                </a:solidFill>
              </a:rPr>
              <a:t>.</a:t>
            </a:r>
            <a:r>
              <a:rPr lang="de-CH" sz="2000" i="1" dirty="0" err="1" smtClean="0">
                <a:solidFill>
                  <a:srgbClr val="3333FF"/>
                </a:solidFill>
              </a:rPr>
              <a:t>next_station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err="1" smtClean="0">
                <a:solidFill>
                  <a:srgbClr val="3333FF"/>
                </a:solidFill>
              </a:rPr>
              <a:t>departed</a:t>
            </a:r>
            <a:r>
              <a:rPr lang="de-CH" sz="2000" dirty="0" smtClean="0">
                <a:solidFill>
                  <a:srgbClr val="3333FF"/>
                </a:solidFill>
              </a:rPr>
              <a:t>, </a:t>
            </a:r>
            <a:r>
              <a:rPr lang="de-CH" sz="20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2000" dirty="0" smtClean="0">
                <a:solidFill>
                  <a:srgbClr val="3333FF"/>
                </a:solidFill>
              </a:rPr>
              <a:t>)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[…]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dirty="0" smtClean="0"/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smtClean="0">
                <a:solidFill>
                  <a:srgbClr val="990000"/>
                </a:solidFill>
              </a:rPr>
              <a:t>[…]	</a:t>
            </a:r>
            <a:endParaRPr lang="de-CH" sz="2000" b="1" dirty="0" smtClean="0">
              <a:solidFill>
                <a:srgbClr val="990000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7402980" y="3589323"/>
            <a:ext cx="276225" cy="781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7582368" y="3487723"/>
            <a:ext cx="271462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H="1" flipV="1">
            <a:off x="7860180" y="4273536"/>
            <a:ext cx="826650" cy="603273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8113089" y="4912667"/>
            <a:ext cx="582706" cy="770966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V="1">
            <a:off x="8104124" y="5710527"/>
            <a:ext cx="1" cy="788894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7769693" y="4175111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596874" y="4775933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7493468" y="3392473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8008752" y="5597324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 flipV="1">
            <a:off x="7781396" y="3415563"/>
            <a:ext cx="258080" cy="7743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41" name="Arc 40"/>
          <p:cNvSpPr/>
          <p:nvPr/>
        </p:nvSpPr>
        <p:spPr bwMode="auto">
          <a:xfrm rot="20511277">
            <a:off x="7315229" y="3056999"/>
            <a:ext cx="528919" cy="733663"/>
          </a:xfrm>
          <a:prstGeom prst="arc">
            <a:avLst>
              <a:gd name="adj1" fmla="val 11014581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4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19"/>
          <p:cNvSpPr>
            <a:spLocks noChangeShapeType="1"/>
          </p:cNvSpPr>
          <p:nvPr/>
        </p:nvSpPr>
        <p:spPr bwMode="auto">
          <a:xfrm flipH="1" flipV="1">
            <a:off x="6203585" y="4419598"/>
            <a:ext cx="663388" cy="708213"/>
          </a:xfrm>
          <a:prstGeom prst="line">
            <a:avLst/>
          </a:prstGeom>
          <a:noFill/>
          <a:ln w="38100">
            <a:solidFill>
              <a:srgbClr val="0064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 flipV="1">
            <a:off x="6884903" y="4392706"/>
            <a:ext cx="1272989" cy="744071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err="1" smtClean="0"/>
              <a:t>Redefinition</a:t>
            </a:r>
            <a:r>
              <a:rPr lang="de-CH" dirty="0" smtClean="0"/>
              <a:t> 2: Tram-Rundfahrt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744257"/>
            <a:ext cx="8713788" cy="5113337"/>
          </a:xfrm>
        </p:spPr>
        <p:txBody>
          <a:bodyPr/>
          <a:lstStyle/>
          <a:p>
            <a:pPr defTabSz="449263" eaLnBrk="1" hangingPunct="1">
              <a:lnSpc>
                <a:spcPct val="90000"/>
              </a:lnSpc>
            </a:pPr>
            <a:r>
              <a:rPr lang="de-CH" sz="1800" b="1" dirty="0" err="1" smtClean="0">
                <a:solidFill>
                  <a:schemeClr val="accent2"/>
                </a:solidFill>
              </a:rPr>
              <a:t>class</a:t>
            </a:r>
            <a:r>
              <a:rPr lang="de-CH" sz="1800" i="1" dirty="0" smtClean="0"/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TOUR_TRAM</a:t>
            </a:r>
            <a:r>
              <a:rPr lang="de-CH" sz="1800" i="1" dirty="0" smtClean="0"/>
              <a:t>  </a:t>
            </a:r>
            <a:r>
              <a:rPr lang="de-CH" sz="1800" b="1" dirty="0" err="1" smtClean="0">
                <a:solidFill>
                  <a:schemeClr val="accent2"/>
                </a:solidFill>
              </a:rPr>
              <a:t>inherit</a:t>
            </a:r>
            <a:endParaRPr lang="de-CH" sz="1800" dirty="0" smtClean="0"/>
          </a:p>
          <a:p>
            <a:pPr defTabSz="449263" eaLnBrk="1" hangingPunct="1">
              <a:lnSpc>
                <a:spcPct val="90000"/>
              </a:lnSpc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PUBLIC_TRANSPORT</a:t>
            </a:r>
          </a:p>
          <a:p>
            <a:pPr defTabSz="449263" eaLnBrk="1" hangingPunct="1">
              <a:lnSpc>
                <a:spcPct val="90000"/>
              </a:lnSpc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err="1" smtClean="0">
                <a:solidFill>
                  <a:schemeClr val="accent2"/>
                </a:solidFill>
              </a:rPr>
              <a:t>redefine</a:t>
            </a:r>
            <a:r>
              <a:rPr lang="de-CH" sz="1800" i="1" dirty="0" smtClean="0"/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move</a:t>
            </a:r>
            <a:r>
              <a:rPr lang="de-CH" sz="1800" i="1" dirty="0" smtClean="0"/>
              <a:t> </a:t>
            </a: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449263" eaLnBrk="1" hangingPunct="1">
              <a:lnSpc>
                <a:spcPct val="90000"/>
              </a:lnSpc>
            </a:pPr>
            <a:r>
              <a:rPr lang="de-CH" sz="1800" b="1" dirty="0" err="1" smtClean="0">
                <a:solidFill>
                  <a:schemeClr val="accent2"/>
                </a:solidFill>
              </a:rPr>
              <a:t>feature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move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err="1" smtClean="0">
                <a:solidFill>
                  <a:srgbClr val="3333FF"/>
                </a:solidFill>
              </a:rPr>
              <a:t>dt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INTEGER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  <a:endParaRPr lang="de-CH" sz="1800" b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/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-- Position nach </a:t>
            </a:r>
            <a:r>
              <a:rPr lang="de-CH" sz="1800" i="1" dirty="0" err="1" smtClean="0">
                <a:solidFill>
                  <a:srgbClr val="3333FF"/>
                </a:solidFill>
              </a:rPr>
              <a:t>dt</a:t>
            </a:r>
            <a:r>
              <a:rPr lang="de-CH" sz="1800" dirty="0" smtClean="0">
                <a:solidFill>
                  <a:srgbClr val="990000"/>
                </a:solidFill>
              </a:rPr>
              <a:t> Millisekunden aktualisieren.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/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/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[…]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990000"/>
                </a:solidFill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</a:rPr>
              <a:t>departed</a:t>
            </a:r>
            <a:r>
              <a:rPr lang="de-CH" sz="1800" dirty="0" smtClean="0">
                <a:solidFill>
                  <a:srgbClr val="3333FF"/>
                </a:solidFill>
              </a:rPr>
              <a:t> := </a:t>
            </a:r>
            <a:r>
              <a:rPr lang="de-CH" sz="1800" i="1" dirty="0" err="1" smtClean="0">
                <a:solidFill>
                  <a:srgbClr val="3333FF"/>
                </a:solidFill>
              </a:rPr>
              <a:t>arriving</a:t>
            </a:r>
            <a:endParaRPr lang="de-CH" sz="1800" dirty="0" smtClean="0">
              <a:solidFill>
                <a:srgbClr val="990000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b="1" dirty="0" smtClean="0">
                <a:solidFill>
                  <a:srgbClr val="990000"/>
                </a:solidFill>
              </a:rPr>
              <a:t>			</a:t>
            </a:r>
            <a:r>
              <a:rPr lang="de-CH" sz="1800" b="1" dirty="0" err="1" smtClean="0">
                <a:solidFill>
                  <a:srgbClr val="000099"/>
                </a:solidFill>
              </a:rPr>
              <a:t>if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arriving</a:t>
            </a:r>
            <a:r>
              <a:rPr lang="de-CH" sz="1800" dirty="0" smtClean="0">
                <a:solidFill>
                  <a:srgbClr val="3333FF"/>
                </a:solidFill>
              </a:rPr>
              <a:t> =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dirty="0" err="1" smtClean="0">
                <a:solidFill>
                  <a:srgbClr val="3333FF"/>
                </a:solidFill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</a:rPr>
              <a:t>last</a:t>
            </a:r>
            <a:r>
              <a:rPr lang="de-CH" sz="1800" dirty="0" smtClean="0">
                <a:solidFill>
                  <a:srgbClr val="3333FF"/>
                </a:solidFill>
              </a:rPr>
              <a:t>  </a:t>
            </a:r>
            <a:r>
              <a:rPr lang="de-CH" sz="1800" b="1" dirty="0" smtClean="0">
                <a:solidFill>
                  <a:srgbClr val="000099"/>
                </a:solidFill>
              </a:rPr>
              <a:t>then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b="1" dirty="0" smtClean="0">
                <a:solidFill>
                  <a:srgbClr val="000099"/>
                </a:solidFill>
              </a:rPr>
              <a:t>				</a:t>
            </a:r>
            <a:r>
              <a:rPr lang="de-CH" sz="1800" dirty="0" smtClean="0">
                <a:solidFill>
                  <a:srgbClr val="990000"/>
                </a:solidFill>
              </a:rPr>
              <a:t>-- Richtung nicht wechseln.</a:t>
            </a:r>
            <a:endParaRPr lang="de-CH" sz="1800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	 		</a:t>
            </a:r>
            <a:r>
              <a:rPr lang="de-CH" sz="1800" i="1" dirty="0" err="1" smtClean="0">
                <a:solidFill>
                  <a:srgbClr val="3333FF"/>
                </a:solidFill>
              </a:rPr>
              <a:t>arriving</a:t>
            </a:r>
            <a:r>
              <a:rPr lang="de-CH" sz="1800" dirty="0" smtClean="0">
                <a:solidFill>
                  <a:srgbClr val="3333FF"/>
                </a:solidFill>
              </a:rPr>
              <a:t> :=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dirty="0" err="1" smtClean="0">
                <a:solidFill>
                  <a:srgbClr val="3333FF"/>
                </a:solidFill>
              </a:rPr>
              <a:t>.first</a:t>
            </a:r>
            <a:endParaRPr lang="de-CH" sz="1800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		</a:t>
            </a:r>
            <a:r>
              <a:rPr lang="de-CH" sz="1800" b="1" dirty="0" err="1" smtClean="0">
                <a:solidFill>
                  <a:srgbClr val="000099"/>
                </a:solidFill>
              </a:rPr>
              <a:t>else</a:t>
            </a:r>
            <a:endParaRPr lang="de-CH" sz="1800" b="1" i="1" dirty="0" smtClean="0">
              <a:solidFill>
                <a:srgbClr val="000099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	</a:t>
            </a:r>
            <a:r>
              <a:rPr lang="de-CH" sz="1800" i="1" dirty="0" err="1" smtClean="0">
                <a:solidFill>
                  <a:srgbClr val="3333FF"/>
                </a:solidFill>
              </a:rPr>
              <a:t>arriving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:=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dirty="0" err="1" smtClean="0">
                <a:solidFill>
                  <a:srgbClr val="3333FF"/>
                </a:solidFill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</a:rPr>
              <a:t>next_station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		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err="1" smtClean="0">
                <a:solidFill>
                  <a:srgbClr val="3333FF"/>
                </a:solidFill>
              </a:rPr>
              <a:t>departed</a:t>
            </a:r>
            <a:r>
              <a:rPr lang="de-CH" sz="1800" dirty="0" smtClean="0">
                <a:solidFill>
                  <a:srgbClr val="3333FF"/>
                </a:solidFill>
              </a:rPr>
              <a:t>, </a:t>
            </a:r>
            <a:r>
              <a:rPr lang="de-CH" sz="18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	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[…]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/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dirty="0" smtClean="0"/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</a:t>
            </a:r>
            <a:r>
              <a:rPr lang="de-CH" sz="1800" dirty="0" smtClean="0">
                <a:solidFill>
                  <a:srgbClr val="990000"/>
                </a:solidFill>
              </a:rPr>
              <a:t>[…]	</a:t>
            </a:r>
            <a:endParaRPr lang="de-CH" sz="1800" b="1" dirty="0" smtClean="0">
              <a:solidFill>
                <a:srgbClr val="990000"/>
              </a:solidFill>
            </a:endParaRPr>
          </a:p>
          <a:p>
            <a:pPr defTabSz="449263" eaLnBrk="1" hangingPunct="1">
              <a:lnSpc>
                <a:spcPct val="90000"/>
              </a:lnSpc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CH" sz="1800" dirty="0" smtClean="0"/>
              <a:t>		 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7055233" y="4589931"/>
            <a:ext cx="1093693" cy="663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 flipV="1">
            <a:off x="5923890" y="3640123"/>
            <a:ext cx="271462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5916715" y="2931459"/>
            <a:ext cx="484094" cy="699246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6472526" y="2922495"/>
            <a:ext cx="1183341" cy="403412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V="1">
            <a:off x="7682763" y="2904564"/>
            <a:ext cx="430304" cy="376516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6111215" y="4327511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6328795" y="2830592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5834990" y="3544873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auto">
          <a:xfrm>
            <a:off x="7569474" y="3212712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 flipH="1" flipV="1">
            <a:off x="6158761" y="4571999"/>
            <a:ext cx="528917" cy="5916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auto">
          <a:xfrm>
            <a:off x="8076912" y="2803698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5" name="Line 22"/>
          <p:cNvSpPr>
            <a:spLocks noChangeShapeType="1"/>
          </p:cNvSpPr>
          <p:nvPr/>
        </p:nvSpPr>
        <p:spPr bwMode="auto">
          <a:xfrm flipV="1">
            <a:off x="8175820" y="2949386"/>
            <a:ext cx="44824" cy="1443319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8062533" y="4297442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6792532" y="5017793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8" grpId="0" animBg="1"/>
      <p:bldP spid="3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6175" y="3914573"/>
            <a:ext cx="1538672" cy="510778"/>
          </a:xfrm>
          <a:prstGeom prst="roundRect">
            <a:avLst/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marL="742950" indent="-285750">
              <a:buFont typeface="Wingdings" pitchFamily="2" charset="2"/>
              <a:buNone/>
            </a:pPr>
            <a:endParaRPr lang="en-US" i="1" dirty="0">
              <a:solidFill>
                <a:srgbClr val="A50021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Dynamisches Binden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878" y="878114"/>
            <a:ext cx="8839899" cy="56449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000" dirty="0" smtClean="0"/>
              <a:t>Was ist hier das Resultat (falls </a:t>
            </a:r>
            <a:r>
              <a:rPr lang="de-DE" sz="2000" i="1" dirty="0" smtClean="0">
                <a:solidFill>
                  <a:srgbClr val="3333FF"/>
                </a:solidFill>
              </a:rPr>
              <a:t>i_feel_like_fondue</a:t>
            </a:r>
            <a:r>
              <a:rPr lang="de-DE" sz="2000" dirty="0" smtClean="0"/>
              <a:t>  wahr ist)?</a:t>
            </a:r>
          </a:p>
          <a:p>
            <a:pPr eaLnBrk="1" hangingPunct="1">
              <a:lnSpc>
                <a:spcPct val="90000"/>
              </a:lnSpc>
            </a:pPr>
            <a:endParaRPr lang="de-DE" sz="20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m: MOBILE, tram9 </a:t>
            </a:r>
            <a:r>
              <a:rPr lang="de-DE" sz="2000" dirty="0" smtClean="0">
                <a:solidFill>
                  <a:srgbClr val="3333FF"/>
                </a:solidFill>
              </a:rPr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PUBLIC_TRANSPORT</a:t>
            </a:r>
            <a:r>
              <a:rPr lang="de-DE" sz="2000" dirty="0" smtClean="0">
                <a:solidFill>
                  <a:srgbClr val="3333FF"/>
                </a:solidFill>
              </a:rPr>
              <a:t>, </a:t>
            </a:r>
            <a:r>
              <a:rPr lang="de-DE" sz="2000" i="1" dirty="0" err="1" smtClean="0">
                <a:solidFill>
                  <a:srgbClr val="3333FF"/>
                </a:solidFill>
              </a:rPr>
              <a:t>fondue_tram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TOUR_TRAM</a:t>
            </a:r>
          </a:p>
          <a:p>
            <a:pPr eaLnBrk="1" hangingPunct="1">
              <a:lnSpc>
                <a:spcPct val="90000"/>
              </a:lnSpc>
            </a:pPr>
            <a:endParaRPr lang="de-DE" sz="2000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		if</a:t>
            </a:r>
            <a:r>
              <a:rPr lang="de-DE" sz="2000" dirty="0" smtClean="0"/>
              <a:t> </a:t>
            </a:r>
            <a:r>
              <a:rPr lang="de-DE" sz="2000" i="1" dirty="0" smtClean="0">
                <a:solidFill>
                  <a:srgbClr val="3333FF"/>
                </a:solidFill>
              </a:rPr>
              <a:t>i_feel_like_fondue</a:t>
            </a:r>
            <a:r>
              <a:rPr lang="de-DE" sz="2000" dirty="0" smtClean="0"/>
              <a:t> </a:t>
            </a:r>
            <a:r>
              <a:rPr lang="de-DE" sz="2000" b="1" dirty="0" smtClean="0">
                <a:solidFill>
                  <a:schemeClr val="accent2"/>
                </a:solidFill>
              </a:rPr>
              <a:t>then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		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>
                <a:solidFill>
                  <a:srgbClr val="3333FF"/>
                </a:solidFill>
              </a:rPr>
              <a:t> := </a:t>
            </a:r>
            <a:r>
              <a:rPr lang="de-DE" sz="2000" i="1" dirty="0" smtClean="0">
                <a:solidFill>
                  <a:srgbClr val="3333FF"/>
                </a:solidFill>
              </a:rPr>
              <a:t>fondue_tram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	</a:t>
            </a:r>
            <a:r>
              <a:rPr lang="de-DE" sz="2000" b="1" dirty="0" smtClean="0">
                <a:solidFill>
                  <a:srgbClr val="000099"/>
                </a:solidFill>
              </a:rPr>
              <a:t>else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		m := tram9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70000"/>
              </a:lnSpc>
            </a:pPr>
            <a:r>
              <a:rPr lang="de-DE" sz="2000" dirty="0" smtClean="0">
                <a:solidFill>
                  <a:srgbClr val="3333FF"/>
                </a:solidFill>
              </a:rPr>
              <a:t>		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move </a:t>
            </a:r>
            <a:r>
              <a:rPr lang="de-DE" sz="2000" dirty="0" smtClean="0">
                <a:solidFill>
                  <a:srgbClr val="3333FF"/>
                </a:solidFill>
              </a:rPr>
              <a:t>(5)</a:t>
            </a:r>
            <a:br>
              <a:rPr lang="de-DE" sz="2000" dirty="0" smtClean="0">
                <a:solidFill>
                  <a:srgbClr val="3333FF"/>
                </a:solidFill>
              </a:rPr>
            </a:br>
            <a:endParaRPr lang="de-DE" sz="20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dirty="0" err="1" smtClean="0">
                <a:solidFill>
                  <a:srgbClr val="990000"/>
                </a:solidFill>
              </a:rPr>
              <a:t>Redefinition</a:t>
            </a:r>
            <a:r>
              <a:rPr lang="de-DE" sz="2000" dirty="0" smtClean="0"/>
              <a:t>: Eine Klasse kann ein geerbtes Feature ändern. Beispiel: </a:t>
            </a:r>
            <a:r>
              <a:rPr lang="de-DE" sz="2000" i="1" dirty="0" smtClean="0">
                <a:solidFill>
                  <a:srgbClr val="3333FF"/>
                </a:solidFill>
              </a:rPr>
              <a:t>TOUR_TRAM</a:t>
            </a:r>
            <a:r>
              <a:rPr lang="de-DE" sz="2000" dirty="0" smtClean="0"/>
              <a:t> redefiniert </a:t>
            </a:r>
            <a:r>
              <a:rPr lang="de-DE" sz="2000" i="1" dirty="0" smtClean="0">
                <a:solidFill>
                  <a:srgbClr val="3333FF"/>
                </a:solidFill>
              </a:rPr>
              <a:t>move</a:t>
            </a:r>
            <a:r>
              <a:rPr lang="de-DE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de-DE" sz="800" dirty="0" smtClean="0"/>
          </a:p>
          <a:p>
            <a:pPr eaLnBrk="1" hangingPunct="1">
              <a:lnSpc>
                <a:spcPct val="90000"/>
              </a:lnSpc>
            </a:pPr>
            <a:r>
              <a:rPr lang="de-DE" sz="2000" dirty="0" smtClean="0">
                <a:solidFill>
                  <a:srgbClr val="990000"/>
                </a:solidFill>
              </a:rPr>
              <a:t>Polymorphie</a:t>
            </a:r>
            <a:r>
              <a:rPr lang="de-DE" sz="2000" dirty="0" smtClean="0"/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/>
              <a:t>kann zur Laufzeit mehrere Formen haben.</a:t>
            </a:r>
          </a:p>
          <a:p>
            <a:pPr eaLnBrk="1" hangingPunct="1">
              <a:lnSpc>
                <a:spcPct val="90000"/>
              </a:lnSpc>
            </a:pPr>
            <a:endParaRPr lang="de-DE" sz="800" dirty="0" smtClean="0"/>
          </a:p>
          <a:p>
            <a:pPr eaLnBrk="1" hangingPunct="1">
              <a:lnSpc>
                <a:spcPct val="70000"/>
              </a:lnSpc>
            </a:pPr>
            <a:r>
              <a:rPr lang="de-DE" sz="2000" dirty="0" smtClean="0">
                <a:solidFill>
                  <a:srgbClr val="990000"/>
                </a:solidFill>
              </a:rPr>
              <a:t>Dynamisches Binden</a:t>
            </a:r>
            <a:r>
              <a:rPr lang="de-DE" sz="2000" dirty="0" smtClean="0"/>
              <a:t>: Das Resultat von 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move</a:t>
            </a:r>
            <a:r>
              <a:rPr lang="de-DE" sz="2000" dirty="0" smtClean="0"/>
              <a:t>  hängt von der Laufzeitform von </a:t>
            </a:r>
            <a:r>
              <a:rPr lang="de-DE" sz="2000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/>
              <a:t> ab.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415" y="41458"/>
            <a:ext cx="7777162" cy="569912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1961987" name="Oval 3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1961990" name="Oval 6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1991" name="Text Box 7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43925" y="4868862"/>
            <a:ext cx="2461551" cy="647700"/>
            <a:chOff x="2078" y="3067"/>
            <a:chExt cx="1330" cy="408"/>
          </a:xfrm>
        </p:grpSpPr>
        <p:sp>
          <p:nvSpPr>
            <p:cNvPr id="1961993" name="Oval 9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tIns="0" rIns="0" b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1994" name="Text Box 10"/>
            <p:cNvSpPr txBox="1">
              <a:spLocks noChangeArrowheads="1"/>
            </p:cNvSpPr>
            <p:nvPr/>
          </p:nvSpPr>
          <p:spPr bwMode="auto">
            <a:xfrm>
              <a:off x="2107" y="3123"/>
              <a:ext cx="127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de-CH" sz="1600" b="1" i="1" dirty="0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dirty="0" smtClean="0">
                  <a:solidFill>
                    <a:srgbClr val="3333FF"/>
                  </a:solidFill>
                  <a:latin typeface="+mn-lt"/>
                </a:rPr>
                <a:t>WAGEN</a:t>
              </a:r>
              <a:r>
                <a:rPr lang="de-CH" sz="1600" b="1" i="1" dirty="0" smtClean="0">
                  <a:solidFill>
                    <a:srgbClr val="990000"/>
                  </a:solidFill>
                  <a:latin typeface="+mn-lt"/>
                </a:rPr>
                <a:t>_LISTE</a:t>
              </a:r>
              <a:endParaRPr lang="de-CH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93763" y="3309938"/>
            <a:ext cx="1920875" cy="647700"/>
            <a:chOff x="563" y="2085"/>
            <a:chExt cx="1210" cy="408"/>
          </a:xfrm>
        </p:grpSpPr>
        <p:sp>
          <p:nvSpPr>
            <p:cNvPr id="1961996" name="Oval 12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1961997" name="Text Box 13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158975" y="3303588"/>
            <a:ext cx="2078182" cy="669925"/>
            <a:chOff x="3787" y="2101"/>
            <a:chExt cx="1049" cy="422"/>
          </a:xfrm>
        </p:grpSpPr>
        <p:sp>
          <p:nvSpPr>
            <p:cNvPr id="1961999" name="Oval 15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00" name="Text Box 16"/>
            <p:cNvSpPr txBox="1">
              <a:spLocks noChangeArrowheads="1"/>
            </p:cNvSpPr>
            <p:nvPr/>
          </p:nvSpPr>
          <p:spPr bwMode="auto">
            <a:xfrm>
              <a:off x="3857" y="2101"/>
              <a:ext cx="8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1962001" name="Text Box 17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1962002" name="Line 18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3" name="Line 19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5" name="Line 21"/>
          <p:cNvSpPr>
            <a:spLocks noChangeShapeType="1"/>
          </p:cNvSpPr>
          <p:nvPr/>
        </p:nvSpPr>
        <p:spPr bwMode="auto">
          <a:xfrm>
            <a:off x="8237157" y="3644900"/>
            <a:ext cx="65601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6" name="Line 22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7" name="Line 23"/>
          <p:cNvSpPr>
            <a:spLocks noChangeShapeType="1"/>
          </p:cNvSpPr>
          <p:nvPr/>
        </p:nvSpPr>
        <p:spPr bwMode="auto">
          <a:xfrm flipH="1">
            <a:off x="5148263" y="3644900"/>
            <a:ext cx="995598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8" name="Line 24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9" name="Line 25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85800" y="4783138"/>
            <a:ext cx="2257425" cy="787400"/>
            <a:chOff x="432" y="3028"/>
            <a:chExt cx="1422" cy="496"/>
          </a:xfrm>
        </p:grpSpPr>
        <p:sp>
          <p:nvSpPr>
            <p:cNvPr id="1962011" name="Oval 27"/>
            <p:cNvSpPr>
              <a:spLocks noChangeArrowheads="1"/>
            </p:cNvSpPr>
            <p:nvPr/>
          </p:nvSpPr>
          <p:spPr bwMode="auto">
            <a:xfrm>
              <a:off x="432" y="3028"/>
              <a:ext cx="1422" cy="496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12" name="Text Box 28"/>
            <p:cNvSpPr txBox="1">
              <a:spLocks noChangeArrowheads="1"/>
            </p:cNvSpPr>
            <p:nvPr/>
          </p:nvSpPr>
          <p:spPr bwMode="auto">
            <a:xfrm>
              <a:off x="550" y="3073"/>
              <a:ext cx="120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b="1" i="1" dirty="0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800" b="1" i="1" dirty="0" smtClean="0">
                  <a:solidFill>
                    <a:srgbClr val="990000"/>
                  </a:solidFill>
                  <a:latin typeface="+mn-lt"/>
                </a:rPr>
                <a:t>_LISTE</a:t>
              </a:r>
              <a:endParaRPr lang="de-CH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130925" y="1854200"/>
            <a:ext cx="1917700" cy="650875"/>
            <a:chOff x="3577" y="1158"/>
            <a:chExt cx="1208" cy="410"/>
          </a:xfrm>
        </p:grpSpPr>
        <p:sp>
          <p:nvSpPr>
            <p:cNvPr id="1962014" name="Oval 30"/>
            <p:cNvSpPr>
              <a:spLocks noChangeArrowheads="1"/>
            </p:cNvSpPr>
            <p:nvPr/>
          </p:nvSpPr>
          <p:spPr bwMode="auto">
            <a:xfrm>
              <a:off x="3685" y="1159"/>
              <a:ext cx="985" cy="409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15" name="Text Box 31"/>
            <p:cNvSpPr txBox="1">
              <a:spLocks noChangeArrowheads="1"/>
            </p:cNvSpPr>
            <p:nvPr/>
          </p:nvSpPr>
          <p:spPr bwMode="auto">
            <a:xfrm>
              <a:off x="3577" y="1158"/>
              <a:ext cx="120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PERSONEN_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MENGE</a:t>
              </a: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1962016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962017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43106" name="Line 34"/>
          <p:cNvSpPr>
            <a:spLocks noChangeShapeType="1"/>
          </p:cNvSpPr>
          <p:nvPr/>
        </p:nvSpPr>
        <p:spPr bwMode="auto">
          <a:xfrm>
            <a:off x="7086600" y="25066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7" name="Line 35"/>
          <p:cNvSpPr>
            <a:spLocks noChangeShapeType="1"/>
          </p:cNvSpPr>
          <p:nvPr/>
        </p:nvSpPr>
        <p:spPr bwMode="auto">
          <a:xfrm rot="-5400000">
            <a:off x="5705476" y="1581150"/>
            <a:ext cx="0" cy="1158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8" name="Line 36"/>
          <p:cNvSpPr>
            <a:spLocks noChangeShapeType="1"/>
          </p:cNvSpPr>
          <p:nvPr/>
        </p:nvSpPr>
        <p:spPr bwMode="auto">
          <a:xfrm rot="-5400000">
            <a:off x="3095163" y="5042362"/>
            <a:ext cx="0" cy="28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9" name="Line 37"/>
          <p:cNvSpPr>
            <a:spLocks noChangeShapeType="1"/>
          </p:cNvSpPr>
          <p:nvPr/>
        </p:nvSpPr>
        <p:spPr bwMode="auto">
          <a:xfrm>
            <a:off x="1857375" y="3973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2840181" y="3643747"/>
            <a:ext cx="69272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6" grpId="0" animBg="1"/>
      <p:bldP spid="643107" grpId="0" animBg="1"/>
      <p:bldP spid="643108" grpId="0" animBg="1"/>
      <p:bldP spid="64310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Dynamisches Binden</a:t>
            </a: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179388" y="905435"/>
            <a:ext cx="8342312" cy="547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de-CH" kern="0" dirty="0" smtClean="0"/>
              <a:t>Es gibt mehrere Versionen von </a:t>
            </a:r>
            <a:r>
              <a:rPr lang="de-CH" i="1" kern="0" dirty="0" err="1" smtClean="0">
                <a:solidFill>
                  <a:srgbClr val="3333FF"/>
                </a:solidFill>
              </a:rPr>
              <a:t>move</a:t>
            </a:r>
            <a:r>
              <a:rPr lang="de-CH" kern="0" dirty="0" smtClean="0"/>
              <a:t>.</a:t>
            </a:r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de-CH" kern="0" dirty="0" smtClean="0"/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de-CH" kern="0" dirty="0" smtClean="0"/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de-CH" kern="0" dirty="0"/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6925532" y="2673966"/>
            <a:ext cx="1920756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</a:rPr>
              <a:t>      erbt von</a:t>
            </a:r>
          </a:p>
          <a:p>
            <a:r>
              <a:rPr lang="de-CH" sz="1600" smtClean="0">
                <a:solidFill>
                  <a:schemeClr val="accent2"/>
                </a:solidFill>
              </a:rPr>
              <a:t>*    aufgeschoben</a:t>
            </a:r>
            <a:endParaRPr lang="de-CH" sz="1600">
              <a:solidFill>
                <a:schemeClr val="accent2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65145" y="1645573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MOBILE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845858" y="2906542"/>
            <a:ext cx="2337828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TRANSPORT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06877" y="4308025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TAXI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281968" y="4196802"/>
            <a:ext cx="3836894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11096" y="5677010"/>
            <a:ext cx="2372659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>
            <a:stCxn id="20" idx="0"/>
            <a:endCxn id="18" idx="3"/>
          </p:cNvCxnSpPr>
          <p:nvPr/>
        </p:nvCxnSpPr>
        <p:spPr>
          <a:xfrm flipV="1">
            <a:off x="3200415" y="3451259"/>
            <a:ext cx="987810" cy="74554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84407" y="1742514"/>
            <a:ext cx="8467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move*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68636" y="1663423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mtClean="0">
                <a:solidFill>
                  <a:srgbClr val="3333FF"/>
                </a:solidFill>
              </a:rPr>
              <a:t>*</a:t>
            </a:r>
            <a:endParaRPr lang="de-CH">
              <a:solidFill>
                <a:srgbClr val="3333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33740" y="2894405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mtClean="0">
                <a:solidFill>
                  <a:srgbClr val="3333FF"/>
                </a:solidFill>
              </a:rPr>
              <a:t>*</a:t>
            </a:r>
            <a:endParaRPr lang="de-CH">
              <a:solidFill>
                <a:srgbClr val="3333FF"/>
              </a:solidFill>
            </a:endParaRPr>
          </a:p>
        </p:txBody>
      </p:sp>
      <p:cxnSp>
        <p:nvCxnSpPr>
          <p:cNvPr id="29" name="Straight Arrow Connector 28"/>
          <p:cNvCxnSpPr>
            <a:stCxn id="19" idx="0"/>
            <a:endCxn id="18" idx="5"/>
          </p:cNvCxnSpPr>
          <p:nvPr/>
        </p:nvCxnSpPr>
        <p:spPr>
          <a:xfrm flipH="1" flipV="1">
            <a:off x="5841319" y="3451259"/>
            <a:ext cx="710902" cy="85676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0"/>
            <a:endCxn id="15" idx="4"/>
          </p:cNvCxnSpPr>
          <p:nvPr/>
        </p:nvCxnSpPr>
        <p:spPr>
          <a:xfrm flipH="1" flipV="1">
            <a:off x="5010489" y="2283748"/>
            <a:ext cx="4283" cy="62279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0"/>
            <a:endCxn id="20" idx="4"/>
          </p:cNvCxnSpPr>
          <p:nvPr/>
        </p:nvCxnSpPr>
        <p:spPr>
          <a:xfrm flipV="1">
            <a:off x="3197426" y="4834977"/>
            <a:ext cx="2989" cy="84203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12734" y="4431921"/>
            <a:ext cx="83548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0663" y="4297437"/>
            <a:ext cx="83548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9558" y="5839375"/>
            <a:ext cx="9460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move++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7072372" y="2705089"/>
            <a:ext cx="781" cy="28912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2"/>
          <p:cNvSpPr>
            <a:spLocks noChangeArrowheads="1"/>
          </p:cNvSpPr>
          <p:nvPr/>
        </p:nvSpPr>
        <p:spPr bwMode="auto">
          <a:xfrm rot="5400000">
            <a:off x="1512996" y="3584669"/>
            <a:ext cx="5729556" cy="306467"/>
          </a:xfrm>
          <a:prstGeom prst="roundRect">
            <a:avLst>
              <a:gd name="adj" fmla="val 16667"/>
            </a:avLst>
          </a:prstGeom>
          <a:solidFill>
            <a:srgbClr val="FFCCCC">
              <a:alpha val="49000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solidFill>
                <a:srgbClr val="FFCC99"/>
              </a:solidFill>
              <a:latin typeface="+mn-lt"/>
            </a:endParaRPr>
          </a:p>
        </p:txBody>
      </p:sp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3485954"/>
            <a:ext cx="8923337" cy="306467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de-CH" sz="16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de-CH" sz="18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br>
                <a:rPr lang="de-CH" sz="1800" b="1" i="1" smtClean="0">
                  <a:solidFill>
                    <a:srgbClr val="006600"/>
                  </a:solidFill>
                  <a:latin typeface="+mn-lt"/>
                </a:rPr>
              </a:b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8063345" y="3644900"/>
            <a:ext cx="82983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990000"/>
                </a:solidFill>
                <a:latin typeface="+mn-lt"/>
              </a:rPr>
              <a:t>Abstraktion</a:t>
            </a:r>
            <a:endParaRPr lang="de-CH" sz="160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29821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990000"/>
                </a:solidFill>
                <a:latin typeface="+mn-lt"/>
              </a:rPr>
              <a:t>Spezialisierung</a:t>
            </a:r>
            <a:endParaRPr lang="de-CH" sz="16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66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415" y="41458"/>
            <a:ext cx="7777162" cy="569912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1961987" name="Oval 3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1961990" name="Oval 6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1991" name="Text Box 7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43925" y="4868862"/>
            <a:ext cx="2461551" cy="647700"/>
            <a:chOff x="2078" y="3067"/>
            <a:chExt cx="1330" cy="408"/>
          </a:xfrm>
        </p:grpSpPr>
        <p:sp>
          <p:nvSpPr>
            <p:cNvPr id="1961993" name="Oval 9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tIns="0" rIns="0" b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1994" name="Text Box 10"/>
            <p:cNvSpPr txBox="1">
              <a:spLocks noChangeArrowheads="1"/>
            </p:cNvSpPr>
            <p:nvPr/>
          </p:nvSpPr>
          <p:spPr bwMode="auto">
            <a:xfrm>
              <a:off x="2107" y="3123"/>
              <a:ext cx="127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de-CH" sz="1600" b="1" i="1" dirty="0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dirty="0" smtClean="0">
                  <a:solidFill>
                    <a:srgbClr val="3333FF"/>
                  </a:solidFill>
                  <a:latin typeface="+mn-lt"/>
                </a:rPr>
                <a:t>WAGEN</a:t>
              </a:r>
              <a:r>
                <a:rPr lang="de-CH" sz="1600" b="1" i="1" dirty="0" smtClean="0">
                  <a:solidFill>
                    <a:srgbClr val="990000"/>
                  </a:solidFill>
                  <a:latin typeface="+mn-lt"/>
                </a:rPr>
                <a:t>_LISTE</a:t>
              </a:r>
              <a:endParaRPr lang="de-CH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93763" y="3309938"/>
            <a:ext cx="1920875" cy="647700"/>
            <a:chOff x="563" y="2085"/>
            <a:chExt cx="1210" cy="408"/>
          </a:xfrm>
        </p:grpSpPr>
        <p:sp>
          <p:nvSpPr>
            <p:cNvPr id="1961996" name="Oval 12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1961997" name="Text Box 13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158975" y="3303588"/>
            <a:ext cx="2078182" cy="669925"/>
            <a:chOff x="3787" y="2101"/>
            <a:chExt cx="1049" cy="422"/>
          </a:xfrm>
        </p:grpSpPr>
        <p:sp>
          <p:nvSpPr>
            <p:cNvPr id="1961999" name="Oval 15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00" name="Text Box 16"/>
            <p:cNvSpPr txBox="1">
              <a:spLocks noChangeArrowheads="1"/>
            </p:cNvSpPr>
            <p:nvPr/>
          </p:nvSpPr>
          <p:spPr bwMode="auto">
            <a:xfrm>
              <a:off x="3857" y="2101"/>
              <a:ext cx="8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1962001" name="Text Box 17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1962002" name="Line 18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3" name="Line 19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5" name="Line 21"/>
          <p:cNvSpPr>
            <a:spLocks noChangeShapeType="1"/>
          </p:cNvSpPr>
          <p:nvPr/>
        </p:nvSpPr>
        <p:spPr bwMode="auto">
          <a:xfrm>
            <a:off x="8237157" y="3644900"/>
            <a:ext cx="65601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6" name="Line 22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7" name="Line 23"/>
          <p:cNvSpPr>
            <a:spLocks noChangeShapeType="1"/>
          </p:cNvSpPr>
          <p:nvPr/>
        </p:nvSpPr>
        <p:spPr bwMode="auto">
          <a:xfrm flipH="1">
            <a:off x="5148263" y="3644900"/>
            <a:ext cx="995598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8" name="Line 24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9" name="Line 25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85800" y="4783138"/>
            <a:ext cx="2257425" cy="787400"/>
            <a:chOff x="432" y="3028"/>
            <a:chExt cx="1422" cy="496"/>
          </a:xfrm>
        </p:grpSpPr>
        <p:sp>
          <p:nvSpPr>
            <p:cNvPr id="1962011" name="Oval 27"/>
            <p:cNvSpPr>
              <a:spLocks noChangeArrowheads="1"/>
            </p:cNvSpPr>
            <p:nvPr/>
          </p:nvSpPr>
          <p:spPr bwMode="auto">
            <a:xfrm>
              <a:off x="432" y="3028"/>
              <a:ext cx="1422" cy="496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12" name="Text Box 28"/>
            <p:cNvSpPr txBox="1">
              <a:spLocks noChangeArrowheads="1"/>
            </p:cNvSpPr>
            <p:nvPr/>
          </p:nvSpPr>
          <p:spPr bwMode="auto">
            <a:xfrm>
              <a:off x="550" y="3073"/>
              <a:ext cx="120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b="1" i="1" dirty="0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800" b="1" i="1" dirty="0" smtClean="0">
                  <a:solidFill>
                    <a:srgbClr val="990000"/>
                  </a:solidFill>
                  <a:latin typeface="+mn-lt"/>
                </a:rPr>
                <a:t>_LISTE</a:t>
              </a:r>
              <a:endParaRPr lang="de-CH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130925" y="1854200"/>
            <a:ext cx="1917700" cy="650875"/>
            <a:chOff x="3577" y="1158"/>
            <a:chExt cx="1208" cy="410"/>
          </a:xfrm>
        </p:grpSpPr>
        <p:sp>
          <p:nvSpPr>
            <p:cNvPr id="1962014" name="Oval 30"/>
            <p:cNvSpPr>
              <a:spLocks noChangeArrowheads="1"/>
            </p:cNvSpPr>
            <p:nvPr/>
          </p:nvSpPr>
          <p:spPr bwMode="auto">
            <a:xfrm>
              <a:off x="3685" y="1159"/>
              <a:ext cx="985" cy="409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15" name="Text Box 31"/>
            <p:cNvSpPr txBox="1">
              <a:spLocks noChangeArrowheads="1"/>
            </p:cNvSpPr>
            <p:nvPr/>
          </p:nvSpPr>
          <p:spPr bwMode="auto">
            <a:xfrm>
              <a:off x="3577" y="1158"/>
              <a:ext cx="120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PERSONEN_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MENGE</a:t>
              </a: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1962016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962017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43106" name="Line 34"/>
          <p:cNvSpPr>
            <a:spLocks noChangeShapeType="1"/>
          </p:cNvSpPr>
          <p:nvPr/>
        </p:nvSpPr>
        <p:spPr bwMode="auto">
          <a:xfrm>
            <a:off x="7086600" y="25066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7" name="Line 35"/>
          <p:cNvSpPr>
            <a:spLocks noChangeShapeType="1"/>
          </p:cNvSpPr>
          <p:nvPr/>
        </p:nvSpPr>
        <p:spPr bwMode="auto">
          <a:xfrm rot="-5400000">
            <a:off x="5705476" y="1581150"/>
            <a:ext cx="0" cy="1158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8" name="Line 36"/>
          <p:cNvSpPr>
            <a:spLocks noChangeShapeType="1"/>
          </p:cNvSpPr>
          <p:nvPr/>
        </p:nvSpPr>
        <p:spPr bwMode="auto">
          <a:xfrm rot="-5400000">
            <a:off x="3243925" y="4893600"/>
            <a:ext cx="0" cy="58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9" name="Line 37"/>
          <p:cNvSpPr>
            <a:spLocks noChangeShapeType="1"/>
          </p:cNvSpPr>
          <p:nvPr/>
        </p:nvSpPr>
        <p:spPr bwMode="auto">
          <a:xfrm>
            <a:off x="1857375" y="3973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2840181" y="3643747"/>
            <a:ext cx="69272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180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6" grpId="0" animBg="1"/>
      <p:bldP spid="643107" grpId="0" animBg="1"/>
      <p:bldP spid="643108" grpId="0" animBg="1"/>
      <p:bldP spid="64310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Konformität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Vorher definiert für nicht-generisch abgeleitete Typen:</a:t>
            </a:r>
          </a:p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Was wir gesehen haben</a:t>
            </a:r>
          </a:p>
        </p:txBody>
      </p:sp>
      <p:sp>
        <p:nvSpPr>
          <p:cNvPr id="5" name="Rectangle 4"/>
          <p:cNvSpPr/>
          <p:nvPr/>
        </p:nvSpPr>
        <p:spPr>
          <a:xfrm>
            <a:off x="352927" y="1299411"/>
            <a:ext cx="78445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9388">
              <a:spcBef>
                <a:spcPct val="20000"/>
              </a:spcBef>
            </a:pPr>
            <a:r>
              <a:rPr lang="de-CH" dirty="0" smtClean="0"/>
              <a:t>Die fundamentalen O-O Mechanismen: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Vererbung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Polymorphie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Dynamisches Binden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Statische Typisierung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</a:t>
            </a:r>
            <a:r>
              <a:rPr lang="de-CH" dirty="0" err="1" smtClean="0">
                <a:solidFill>
                  <a:srgbClr val="990000"/>
                </a:solidFill>
              </a:rPr>
              <a:t>Generizität</a:t>
            </a:r>
            <a:endParaRPr lang="de-CH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Unser Programm für den zweiten Teil</a:t>
            </a:r>
            <a:endParaRPr lang="de-DE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Repetition der (eingeschränkter) </a:t>
            </a:r>
            <a:r>
              <a:rPr lang="de-DE" dirty="0" err="1" smtClean="0"/>
              <a:t>Generizität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Vererbung: aufgeschobene Klassen</a:t>
            </a:r>
          </a:p>
          <a:p>
            <a:r>
              <a:rPr lang="de-DE" dirty="0" smtClean="0"/>
              <a:t>Vererbung: Was passiert mit den Verträgen?</a:t>
            </a:r>
          </a:p>
          <a:p>
            <a:endParaRPr lang="de-DE" dirty="0" smtClean="0"/>
          </a:p>
          <a:p>
            <a:r>
              <a:rPr lang="de-DE" dirty="0" smtClean="0"/>
              <a:t>Vererbung: Wie können wir den </a:t>
            </a:r>
            <a:r>
              <a:rPr lang="de-DE" dirty="0" smtClean="0">
                <a:solidFill>
                  <a:srgbClr val="990000"/>
                </a:solidFill>
              </a:rPr>
              <a:t>tatsächlichen</a:t>
            </a:r>
            <a:r>
              <a:rPr lang="de-DE" dirty="0" smtClean="0"/>
              <a:t> Typ eines Objektes bestimmen? </a:t>
            </a:r>
          </a:p>
          <a:p>
            <a:endParaRPr lang="de-DE" dirty="0" smtClean="0"/>
          </a:p>
          <a:p>
            <a:r>
              <a:rPr lang="de-DE" dirty="0" smtClean="0"/>
              <a:t>Nicht in dieser Stunde, aber später: Mehrfachvererbung, Umbenennungen etc.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86" y="115888"/>
            <a:ext cx="7848600" cy="435600"/>
          </a:xfrm>
        </p:spPr>
        <p:txBody>
          <a:bodyPr/>
          <a:lstStyle/>
          <a:p>
            <a:pPr eaLnBrk="1" hangingPunct="1"/>
            <a:r>
              <a:rPr lang="de-DE" dirty="0" err="1" smtClean="0"/>
              <a:t>Generizität</a:t>
            </a:r>
            <a:r>
              <a:rPr lang="de-DE" dirty="0" smtClean="0"/>
              <a:t> (Repetition)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511333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de-CH" sz="2200" b="1" dirty="0" smtClean="0"/>
              <a:t>Ohne Einschränkung</a:t>
            </a:r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[G]</a:t>
            </a:r>
          </a:p>
          <a:p>
            <a:pPr eaLnBrk="1" hangingPunct="1"/>
            <a:r>
              <a:rPr lang="en-US" sz="2200" dirty="0" smtClean="0">
                <a:solidFill>
                  <a:srgbClr val="0000FF"/>
                </a:solidFill>
              </a:rPr>
              <a:t>			</a:t>
            </a:r>
            <a:r>
              <a:rPr lang="de-DE" sz="2200" dirty="0" smtClean="0">
                <a:solidFill>
                  <a:srgbClr val="0000FF"/>
                </a:solidFill>
              </a:rPr>
              <a:t>e.g.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INTEGER</a:t>
            </a:r>
            <a:r>
              <a:rPr lang="en-US" sz="2200" dirty="0" smtClean="0">
                <a:solidFill>
                  <a:srgbClr val="0000FF"/>
                </a:solidFill>
              </a:rPr>
              <a:t>], 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PERSON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de-CH" sz="2200" b="1" dirty="0" smtClean="0"/>
              <a:t>Eingeschränkt</a:t>
            </a:r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HASH_TABLE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G</a:t>
            </a:r>
            <a:r>
              <a:rPr lang="en-US" sz="2200" dirty="0" smtClean="0">
                <a:solidFill>
                  <a:srgbClr val="CC3300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―&gt; </a:t>
            </a:r>
            <a:r>
              <a:rPr lang="en-US" sz="2200" i="1" dirty="0" smtClean="0">
                <a:solidFill>
                  <a:srgbClr val="990000"/>
                </a:solidFill>
              </a:rPr>
              <a:t>HASHABLE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VECTOR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G</a:t>
            </a:r>
            <a:r>
              <a:rPr lang="en-US" sz="2200" dirty="0" smtClean="0">
                <a:solidFill>
                  <a:srgbClr val="CC3300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―&gt; </a:t>
            </a:r>
            <a:r>
              <a:rPr lang="en-US" sz="2200" i="1" dirty="0" smtClean="0">
                <a:solidFill>
                  <a:srgbClr val="990000"/>
                </a:solidFill>
              </a:rPr>
              <a:t>NUMERIC</a:t>
            </a:r>
            <a:r>
              <a:rPr lang="en-US" sz="1200" i="1" dirty="0" smtClean="0">
                <a:solidFill>
                  <a:srgbClr val="990000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de-CH" sz="2500" b="1" dirty="0" smtClean="0">
              <a:solidFill>
                <a:srgbClr val="990000"/>
              </a:solidFill>
            </a:endParaRPr>
          </a:p>
          <a:p>
            <a:pPr eaLnBrk="1" hangingPunct="1"/>
            <a:endParaRPr lang="en-US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865138" y="5835463"/>
            <a:ext cx="1489572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99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Eine generische Klasse (Repetition)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de-CH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de-CH" sz="2800" b="1" smtClean="0">
                <a:solidFill>
                  <a:srgbClr val="000099"/>
                </a:solidFill>
              </a:rPr>
              <a:t>class</a:t>
            </a:r>
            <a:r>
              <a:rPr lang="de-CH" sz="2800" i="1" smtClean="0"/>
              <a:t> </a:t>
            </a:r>
            <a:r>
              <a:rPr lang="de-CH" sz="2800" i="1" smtClean="0">
                <a:solidFill>
                  <a:srgbClr val="3333FF"/>
                </a:solidFill>
              </a:rPr>
              <a:t>LIST</a:t>
            </a:r>
            <a:r>
              <a:rPr lang="de-CH" sz="2800" smtClean="0"/>
              <a:t> </a:t>
            </a:r>
            <a:r>
              <a:rPr lang="de-CH" sz="2800" smtClean="0">
                <a:solidFill>
                  <a:srgbClr val="3333FF"/>
                </a:solidFill>
              </a:rPr>
              <a:t>[ </a:t>
            </a:r>
            <a:r>
              <a:rPr lang="de-CH" sz="2800" i="1" smtClean="0">
                <a:solidFill>
                  <a:srgbClr val="3333FF"/>
                </a:solidFill>
              </a:rPr>
              <a:t>G  </a:t>
            </a:r>
            <a:r>
              <a:rPr lang="de-CH" sz="2800" smtClean="0">
                <a:solidFill>
                  <a:srgbClr val="3333FF"/>
                </a:solidFill>
              </a:rPr>
              <a:t>]</a:t>
            </a:r>
            <a:r>
              <a:rPr lang="de-CH" sz="2800" smtClean="0"/>
              <a:t>  </a:t>
            </a:r>
            <a:r>
              <a:rPr lang="de-CH" sz="2800" b="1" smtClean="0">
                <a:solidFill>
                  <a:srgbClr val="000099"/>
                </a:solidFill>
              </a:rPr>
              <a:t>feature</a:t>
            </a:r>
            <a:r>
              <a:rPr lang="de-CH" sz="2800" i="1" smtClean="0"/>
              <a:t/>
            </a:r>
            <a:br>
              <a:rPr lang="de-CH" sz="2800" i="1" smtClean="0"/>
            </a:br>
            <a:r>
              <a:rPr lang="de-CH" sz="2800" i="1" smtClean="0"/>
              <a:t>	</a:t>
            </a:r>
            <a:r>
              <a:rPr lang="de-CH" sz="2800" i="1" smtClean="0">
                <a:solidFill>
                  <a:srgbClr val="3333FF"/>
                </a:solidFill>
              </a:rPr>
              <a:t>extend</a:t>
            </a:r>
            <a:r>
              <a:rPr lang="de-CH" sz="2800" smtClean="0">
                <a:solidFill>
                  <a:srgbClr val="3333FF"/>
                </a:solidFill>
              </a:rPr>
              <a:t> (</a:t>
            </a:r>
            <a:r>
              <a:rPr lang="de-CH" sz="2800" i="1" smtClean="0">
                <a:solidFill>
                  <a:srgbClr val="3333FF"/>
                </a:solidFill>
              </a:rPr>
              <a:t>x </a:t>
            </a:r>
            <a:r>
              <a:rPr lang="de-CH" sz="2800" smtClean="0">
                <a:solidFill>
                  <a:srgbClr val="3333FF"/>
                </a:solidFill>
              </a:rPr>
              <a:t>: </a:t>
            </a:r>
            <a:r>
              <a:rPr lang="de-CH" sz="2800" i="1" smtClean="0">
                <a:solidFill>
                  <a:srgbClr val="3333FF"/>
                </a:solidFill>
              </a:rPr>
              <a:t>G </a:t>
            </a:r>
            <a:r>
              <a:rPr lang="de-CH" sz="2800" smtClean="0">
                <a:solidFill>
                  <a:srgbClr val="3333FF"/>
                </a:solidFill>
              </a:rPr>
              <a:t>)</a:t>
            </a:r>
            <a:r>
              <a:rPr lang="de-CH" sz="2800" i="1" smtClean="0">
                <a:solidFill>
                  <a:srgbClr val="3333FF"/>
                </a:solidFill>
              </a:rPr>
              <a:t>  </a:t>
            </a:r>
            <a:r>
              <a:rPr lang="de-CH" sz="2800" smtClean="0">
                <a:solidFill>
                  <a:srgbClr val="3333FF"/>
                </a:solidFill>
              </a:rPr>
              <a:t>...	</a:t>
            </a:r>
            <a:r>
              <a:rPr lang="de-CH" sz="2800" i="1" smtClean="0">
                <a:solidFill>
                  <a:srgbClr val="3333FF"/>
                </a:solidFill>
              </a:rPr>
              <a:t/>
            </a:r>
            <a:br>
              <a:rPr lang="de-CH" sz="2800" i="1" smtClean="0">
                <a:solidFill>
                  <a:srgbClr val="3333FF"/>
                </a:solidFill>
              </a:rPr>
            </a:br>
            <a:r>
              <a:rPr lang="de-CH" sz="2800" i="1" smtClean="0">
                <a:solidFill>
                  <a:srgbClr val="3333FF"/>
                </a:solidFill>
              </a:rPr>
              <a:t>	last </a:t>
            </a:r>
            <a:r>
              <a:rPr lang="de-CH" sz="2800" smtClean="0">
                <a:solidFill>
                  <a:srgbClr val="3333FF"/>
                </a:solidFill>
              </a:rPr>
              <a:t>: </a:t>
            </a:r>
            <a:r>
              <a:rPr lang="de-CH" sz="2800" i="1" smtClean="0">
                <a:solidFill>
                  <a:srgbClr val="3333FF"/>
                </a:solidFill>
              </a:rPr>
              <a:t>G  </a:t>
            </a:r>
            <a:r>
              <a:rPr lang="de-CH" sz="2800" smtClean="0">
                <a:solidFill>
                  <a:srgbClr val="3333FF"/>
                </a:solidFill>
              </a:rPr>
              <a:t>...	</a:t>
            </a:r>
            <a:r>
              <a:rPr lang="de-CH" sz="2800" i="1" smtClean="0"/>
              <a:t/>
            </a:r>
            <a:br>
              <a:rPr lang="de-CH" sz="2800" i="1" smtClean="0"/>
            </a:br>
            <a:r>
              <a:rPr lang="de-CH" sz="2800" b="1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de-CH" smtClean="0"/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97842" y="533051"/>
            <a:ext cx="4890977" cy="510778"/>
          </a:xfrm>
          <a:prstGeom prst="wedgeRoundRectCallout">
            <a:avLst>
              <a:gd name="adj1" fmla="val -72592"/>
              <a:gd name="adj2" fmla="val 141801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Formaler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152" y="4073237"/>
            <a:ext cx="8423564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000000"/>
                </a:solidFill>
                <a:latin typeface="Comic Sans MS"/>
              </a:rPr>
              <a:t>Um die Klasse zu verwenden: Wird eine </a:t>
            </a:r>
            <a:r>
              <a:rPr lang="de-CH" kern="0" dirty="0" smtClean="0">
                <a:solidFill>
                  <a:srgbClr val="990000"/>
                </a:solidFill>
                <a:latin typeface="Comic Sans MS"/>
              </a:rPr>
              <a:t>generische Ableitung </a:t>
            </a:r>
            <a:r>
              <a:rPr lang="de-CH" kern="0" dirty="0" smtClean="0">
                <a:solidFill>
                  <a:srgbClr val="000000"/>
                </a:solidFill>
                <a:latin typeface="Comic Sans MS"/>
              </a:rPr>
              <a:t>benutzt, z.B.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de-CH" kern="0" dirty="0" smtClean="0">
              <a:solidFill>
                <a:srgbClr val="000000"/>
              </a:solidFill>
              <a:latin typeface="Comic Sans M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3333FF"/>
                </a:solidFill>
                <a:latin typeface="Comic Sans M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sz="2800" i="1" kern="0" dirty="0" err="1" smtClean="0">
                <a:solidFill>
                  <a:srgbClr val="3333FF"/>
                </a:solidFill>
                <a:latin typeface="Comic Sans MS"/>
              </a:rPr>
              <a:t>staedte</a:t>
            </a:r>
            <a:r>
              <a:rPr lang="de-CH" sz="1800" i="1" kern="0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de-CH" sz="28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de-CH" sz="2800" i="1" kern="0" dirty="0" smtClean="0">
                <a:solidFill>
                  <a:srgbClr val="3333FF"/>
                </a:solidFill>
                <a:latin typeface="Comic Sans MS"/>
              </a:rPr>
              <a:t>LIST</a:t>
            </a:r>
            <a:r>
              <a:rPr lang="de-CH" sz="2800" kern="0" dirty="0" smtClean="0">
                <a:solidFill>
                  <a:srgbClr val="3333FF"/>
                </a:solidFill>
                <a:latin typeface="Comic Sans MS"/>
              </a:rPr>
              <a:t> [ </a:t>
            </a:r>
            <a:r>
              <a:rPr lang="de-CH" sz="2800" i="1" kern="0" dirty="0" smtClean="0">
                <a:solidFill>
                  <a:srgbClr val="3333FF"/>
                </a:solidFill>
                <a:latin typeface="Comic Sans MS"/>
              </a:rPr>
              <a:t>STADT  </a:t>
            </a:r>
            <a:r>
              <a:rPr lang="de-CH" sz="2800" kern="0" dirty="0" smtClean="0">
                <a:solidFill>
                  <a:srgbClr val="3333FF"/>
                </a:solidFill>
                <a:latin typeface="Comic Sans MS"/>
              </a:rPr>
              <a:t>]</a:t>
            </a:r>
          </a:p>
          <a:p>
            <a:endParaRPr lang="de-CH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48959" y="4918049"/>
            <a:ext cx="5595042" cy="510778"/>
          </a:xfrm>
          <a:prstGeom prst="wedgeRoundRectCallout">
            <a:avLst>
              <a:gd name="adj1" fmla="val -45371"/>
              <a:gd name="adj2" fmla="val 116210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Tatsächlicher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14" grpId="0"/>
      <p:bldP spid="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09" y="115888"/>
            <a:ext cx="8388441" cy="435655"/>
          </a:xfrm>
        </p:spPr>
        <p:txBody>
          <a:bodyPr/>
          <a:lstStyle/>
          <a:p>
            <a:pPr eaLnBrk="1" hangingPunct="1"/>
            <a:r>
              <a:rPr lang="de-CH" smtClean="0"/>
              <a:t>Gebrauch generischer Ableitungen (Repetition)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i="1" dirty="0" err="1" smtClean="0">
                <a:solidFill>
                  <a:srgbClr val="3333FF"/>
                </a:solidFill>
              </a:rPr>
              <a:t>staedte</a:t>
            </a:r>
            <a:r>
              <a:rPr lang="de-CH" i="1" dirty="0" smtClean="0">
                <a:solidFill>
                  <a:srgbClr val="3333FF"/>
                </a:solidFill>
              </a:rPr>
              <a:t> : LIST </a:t>
            </a:r>
            <a:r>
              <a:rPr lang="de-CH" dirty="0" smtClean="0">
                <a:solidFill>
                  <a:srgbClr val="3333FF"/>
                </a:solidFill>
              </a:rPr>
              <a:t>[</a:t>
            </a:r>
            <a:r>
              <a:rPr lang="de-CH" i="1" dirty="0" smtClean="0">
                <a:solidFill>
                  <a:srgbClr val="3333FF"/>
                </a:solidFill>
              </a:rPr>
              <a:t>STADT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CH" i="1" dirty="0" err="1" smtClean="0">
                <a:solidFill>
                  <a:srgbClr val="006400"/>
                </a:solidFill>
              </a:rPr>
              <a:t>leute</a:t>
            </a:r>
            <a:r>
              <a:rPr lang="de-CH" sz="1800" i="1" dirty="0" smtClean="0">
                <a:solidFill>
                  <a:srgbClr val="006400"/>
                </a:solidFill>
              </a:rPr>
              <a:t> </a:t>
            </a:r>
            <a:r>
              <a:rPr lang="de-CH" dirty="0" smtClean="0">
                <a:solidFill>
                  <a:srgbClr val="006400"/>
                </a:solidFill>
              </a:rPr>
              <a:t>: </a:t>
            </a:r>
            <a:r>
              <a:rPr lang="de-CH" i="1" dirty="0" smtClean="0">
                <a:solidFill>
                  <a:srgbClr val="006400"/>
                </a:solidFill>
              </a:rPr>
              <a:t>LIST</a:t>
            </a:r>
            <a:r>
              <a:rPr lang="de-CH" dirty="0" smtClean="0">
                <a:solidFill>
                  <a:srgbClr val="006400"/>
                </a:solidFill>
              </a:rPr>
              <a:t> [</a:t>
            </a:r>
            <a:r>
              <a:rPr lang="de-CH" i="1" dirty="0" smtClean="0">
                <a:solidFill>
                  <a:srgbClr val="006400"/>
                </a:solidFill>
              </a:rPr>
              <a:t>PERSON</a:t>
            </a:r>
            <a:r>
              <a:rPr lang="de-CH" dirty="0" smtClean="0">
                <a:solidFill>
                  <a:srgbClr val="006400"/>
                </a:solidFill>
              </a:rPr>
              <a:t>]</a:t>
            </a:r>
            <a:r>
              <a:rPr lang="de-CH" dirty="0" smtClean="0"/>
              <a:t>	</a:t>
            </a:r>
          </a:p>
          <a:p>
            <a:pPr eaLnBrk="1" hangingPunct="1"/>
            <a:r>
              <a:rPr lang="de-CH" i="1" dirty="0" smtClean="0">
                <a:solidFill>
                  <a:srgbClr val="3333FF"/>
                </a:solidFill>
              </a:rPr>
              <a:t>c </a:t>
            </a:r>
            <a:r>
              <a:rPr lang="de-CH" dirty="0" smtClean="0">
                <a:solidFill>
                  <a:srgbClr val="3333FF"/>
                </a:solidFill>
              </a:rPr>
              <a:t>:</a:t>
            </a:r>
            <a:r>
              <a:rPr lang="de-CH" i="1" dirty="0" smtClean="0">
                <a:solidFill>
                  <a:srgbClr val="3333FF"/>
                </a:solidFill>
              </a:rPr>
              <a:t> STADT</a:t>
            </a:r>
          </a:p>
          <a:p>
            <a:pPr eaLnBrk="1" hangingPunct="1"/>
            <a:r>
              <a:rPr lang="de-CH" i="1" dirty="0" smtClean="0">
                <a:solidFill>
                  <a:srgbClr val="006400"/>
                </a:solidFill>
              </a:rPr>
              <a:t>p</a:t>
            </a:r>
            <a:r>
              <a:rPr lang="de-CH" sz="1800" i="1" dirty="0" smtClean="0">
                <a:solidFill>
                  <a:srgbClr val="006400"/>
                </a:solidFill>
              </a:rPr>
              <a:t> </a:t>
            </a:r>
            <a:r>
              <a:rPr lang="de-CH" dirty="0" smtClean="0">
                <a:solidFill>
                  <a:srgbClr val="006400"/>
                </a:solidFill>
              </a:rPr>
              <a:t>: </a:t>
            </a:r>
            <a:r>
              <a:rPr lang="de-CH" i="1" dirty="0" smtClean="0">
                <a:solidFill>
                  <a:srgbClr val="006400"/>
                </a:solidFill>
              </a:rPr>
              <a:t>PERSON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...</a:t>
            </a:r>
            <a:br>
              <a:rPr lang="de-CH" dirty="0" smtClean="0"/>
            </a:br>
            <a:endParaRPr lang="de-CH" dirty="0" smtClean="0"/>
          </a:p>
          <a:p>
            <a:pPr eaLnBrk="1" hangingPunct="1">
              <a:lnSpc>
                <a:spcPct val="60000"/>
              </a:lnSpc>
            </a:pPr>
            <a:r>
              <a:rPr lang="de-CH" sz="2600" i="1" dirty="0" err="1" smtClean="0">
                <a:solidFill>
                  <a:srgbClr val="3333FF"/>
                </a:solidFill>
              </a:rPr>
              <a:t>staedte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sz="2600" i="1" dirty="0" err="1" smtClean="0">
                <a:solidFill>
                  <a:srgbClr val="3333FF"/>
                </a:solidFill>
              </a:rPr>
              <a:t>extend</a:t>
            </a:r>
            <a:r>
              <a:rPr lang="de-CH" sz="2600" i="1" dirty="0" smtClean="0">
                <a:solidFill>
                  <a:srgbClr val="3333FF"/>
                </a:solidFill>
              </a:rPr>
              <a:t> </a:t>
            </a:r>
            <a:r>
              <a:rPr lang="de-CH" sz="2600" dirty="0" smtClean="0">
                <a:solidFill>
                  <a:srgbClr val="3333FF"/>
                </a:solidFill>
              </a:rPr>
              <a:t> (</a:t>
            </a:r>
            <a:r>
              <a:rPr lang="de-CH" sz="2600" i="1" dirty="0" smtClean="0">
                <a:solidFill>
                  <a:srgbClr val="3333FF"/>
                </a:solidFill>
              </a:rPr>
              <a:t>c</a:t>
            </a:r>
            <a:r>
              <a:rPr lang="de-CH" sz="260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60000"/>
              </a:lnSpc>
            </a:pPr>
            <a:r>
              <a:rPr lang="de-CH" sz="2600" i="1" dirty="0" err="1" smtClean="0">
                <a:solidFill>
                  <a:srgbClr val="006400"/>
                </a:solidFill>
              </a:rPr>
              <a:t>leute</a:t>
            </a:r>
            <a:r>
              <a:rPr lang="de-CH" sz="3600" dirty="0" err="1" smtClean="0">
                <a:solidFill>
                  <a:srgbClr val="006400"/>
                </a:solidFill>
              </a:rPr>
              <a:t>.</a:t>
            </a:r>
            <a:r>
              <a:rPr lang="de-CH" sz="2600" i="1" dirty="0" err="1" smtClean="0">
                <a:solidFill>
                  <a:srgbClr val="006400"/>
                </a:solidFill>
              </a:rPr>
              <a:t>extend</a:t>
            </a:r>
            <a:r>
              <a:rPr lang="de-CH" sz="2600" dirty="0" smtClean="0">
                <a:solidFill>
                  <a:srgbClr val="006400"/>
                </a:solidFill>
              </a:rPr>
              <a:t>  (</a:t>
            </a:r>
            <a:r>
              <a:rPr lang="de-CH" sz="2600" i="1" dirty="0" smtClean="0">
                <a:solidFill>
                  <a:srgbClr val="006400"/>
                </a:solidFill>
              </a:rPr>
              <a:t>p</a:t>
            </a:r>
            <a:r>
              <a:rPr lang="de-CH" sz="2600" dirty="0" smtClean="0">
                <a:solidFill>
                  <a:srgbClr val="006400"/>
                </a:solidFill>
              </a:rPr>
              <a:t>)</a:t>
            </a:r>
          </a:p>
          <a:p>
            <a:pPr eaLnBrk="1" hangingPunct="1"/>
            <a:endParaRPr lang="de-CH" dirty="0" smtClean="0">
              <a:solidFill>
                <a:srgbClr val="990000"/>
              </a:solidFill>
            </a:endParaRPr>
          </a:p>
          <a:p>
            <a:pPr eaLnBrk="1" hangingPunct="1"/>
            <a:r>
              <a:rPr lang="de-CH" i="1" dirty="0" smtClean="0">
                <a:solidFill>
                  <a:srgbClr val="3333FF"/>
                </a:solidFill>
              </a:rPr>
              <a:t>c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staedte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last</a:t>
            </a:r>
            <a:endParaRPr lang="de-CH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i="1" dirty="0" err="1" smtClean="0">
                <a:solidFill>
                  <a:srgbClr val="3333FF"/>
                </a:solidFill>
              </a:rPr>
              <a:t>c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stadt_operation</a:t>
            </a:r>
            <a:endParaRPr lang="de-CH" dirty="0" smtClean="0">
              <a:solidFill>
                <a:srgbClr val="3333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34269" y="2406798"/>
            <a:ext cx="4712019" cy="299656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787400" dist="50800" dir="5400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de-CH" b="1" dirty="0" smtClean="0"/>
              <a:t>STATISCHE TYPISIERUNG</a:t>
            </a:r>
          </a:p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de-CH" dirty="0" smtClean="0"/>
              <a:t>Folgendes wird der Compiler zurückweisen: </a:t>
            </a:r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990000"/>
                </a:solidFill>
              </a:rPr>
              <a:t>leute</a:t>
            </a:r>
            <a:r>
              <a:rPr lang="de-CH" sz="3200" dirty="0" err="1" smtClean="0">
                <a:solidFill>
                  <a:srgbClr val="990000"/>
                </a:solidFill>
              </a:rPr>
              <a:t>.</a:t>
            </a:r>
            <a:r>
              <a:rPr lang="de-CH" i="1" dirty="0" err="1" smtClean="0">
                <a:solidFill>
                  <a:srgbClr val="990000"/>
                </a:solidFill>
              </a:rPr>
              <a:t>extend</a:t>
            </a:r>
            <a:r>
              <a:rPr lang="de-CH" dirty="0" smtClean="0">
                <a:solidFill>
                  <a:srgbClr val="990000"/>
                </a:solidFill>
              </a:rPr>
              <a:t> (</a:t>
            </a:r>
            <a:r>
              <a:rPr lang="de-CH" i="1" dirty="0" smtClean="0">
                <a:solidFill>
                  <a:srgbClr val="990000"/>
                </a:solidFill>
              </a:rPr>
              <a:t>c</a:t>
            </a:r>
            <a:r>
              <a:rPr lang="de-CH" dirty="0" smtClean="0">
                <a:solidFill>
                  <a:srgbClr val="990000"/>
                </a:solidFill>
              </a:rPr>
              <a:t>)</a:t>
            </a:r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990000"/>
                </a:solidFill>
              </a:rPr>
              <a:t>staedte</a:t>
            </a:r>
            <a:r>
              <a:rPr lang="de-CH" sz="3600" i="1" dirty="0" err="1" smtClean="0">
                <a:solidFill>
                  <a:srgbClr val="990000"/>
                </a:solidFill>
              </a:rPr>
              <a:t>.</a:t>
            </a:r>
            <a:r>
              <a:rPr lang="de-CH" i="1" dirty="0" err="1" smtClean="0">
                <a:solidFill>
                  <a:srgbClr val="990000"/>
                </a:solidFill>
              </a:rPr>
              <a:t>extend</a:t>
            </a:r>
            <a:r>
              <a:rPr lang="de-CH" dirty="0" smtClean="0">
                <a:solidFill>
                  <a:srgbClr val="990000"/>
                </a:solidFill>
              </a:rPr>
              <a:t> (</a:t>
            </a:r>
            <a:r>
              <a:rPr lang="de-CH" i="1" dirty="0" smtClean="0">
                <a:solidFill>
                  <a:srgbClr val="990000"/>
                </a:solidFill>
              </a:rPr>
              <a:t>p</a:t>
            </a:r>
            <a:r>
              <a:rPr lang="de-CH" dirty="0" smtClean="0">
                <a:solidFill>
                  <a:srgbClr val="990000"/>
                </a:solidFill>
              </a:rPr>
              <a:t>)</a:t>
            </a:r>
            <a:endParaRPr lang="de-CH" sz="1800" dirty="0">
              <a:solidFill>
                <a:srgbClr val="99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err="1" smtClean="0"/>
              <a:t>Generizität</a:t>
            </a:r>
            <a:r>
              <a:rPr lang="de-DE" dirty="0" smtClean="0"/>
              <a:t>: Zusammenfassung</a:t>
            </a:r>
            <a:endParaRPr lang="de-DE" dirty="0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Mechanismus zur Typerweiterung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Vereint Typ-Sicherheit und Flexibilität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Ermöglicht parametrisierte Klassen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Besonders nützlich für Container-Datenstrukturen, wie z.B. Listen, Arrays, Bäume, …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“Typ” ist nun ein wenig allgemeiner als „Klasse“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86" y="115888"/>
            <a:ext cx="7848600" cy="435600"/>
          </a:xfrm>
        </p:spPr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Generizität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511333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de-CH" sz="2200" b="1" smtClean="0"/>
              <a:t>Uneingeschränkt:</a:t>
            </a:r>
            <a:endParaRPr lang="de-CH" sz="220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de-CH" sz="2200" smtClean="0">
                <a:solidFill>
                  <a:srgbClr val="0000FF"/>
                </a:solidFill>
              </a:rPr>
              <a:t>		</a:t>
            </a:r>
            <a:r>
              <a:rPr lang="de-CH" sz="2200" i="1" smtClean="0">
                <a:solidFill>
                  <a:srgbClr val="0000FF"/>
                </a:solidFill>
              </a:rPr>
              <a:t>LIST</a:t>
            </a:r>
            <a:r>
              <a:rPr lang="de-CH" sz="2200" smtClean="0">
                <a:solidFill>
                  <a:srgbClr val="0000FF"/>
                </a:solidFill>
              </a:rPr>
              <a:t> </a:t>
            </a:r>
            <a:r>
              <a:rPr lang="de-CH" sz="2200" smtClean="0">
                <a:solidFill>
                  <a:srgbClr val="990000"/>
                </a:solidFill>
              </a:rPr>
              <a:t>[G]</a:t>
            </a:r>
          </a:p>
          <a:p>
            <a:pPr eaLnBrk="1" hangingPunct="1"/>
            <a:r>
              <a:rPr lang="de-CH" sz="2200" smtClean="0">
                <a:solidFill>
                  <a:srgbClr val="0000FF"/>
                </a:solidFill>
              </a:rPr>
              <a:t>			e.g. </a:t>
            </a:r>
            <a:r>
              <a:rPr lang="de-CH" sz="2200" i="1" smtClean="0">
                <a:solidFill>
                  <a:srgbClr val="0000FF"/>
                </a:solidFill>
              </a:rPr>
              <a:t>LIST</a:t>
            </a:r>
            <a:r>
              <a:rPr lang="de-CH" sz="2200" smtClean="0">
                <a:solidFill>
                  <a:srgbClr val="0000FF"/>
                </a:solidFill>
              </a:rPr>
              <a:t> [</a:t>
            </a:r>
            <a:r>
              <a:rPr lang="de-CH" sz="2200" i="1" smtClean="0">
                <a:solidFill>
                  <a:srgbClr val="0000FF"/>
                </a:solidFill>
              </a:rPr>
              <a:t>INTEGER</a:t>
            </a:r>
            <a:r>
              <a:rPr lang="de-CH" sz="2200" smtClean="0">
                <a:solidFill>
                  <a:srgbClr val="0000FF"/>
                </a:solidFill>
              </a:rPr>
              <a:t>], </a:t>
            </a:r>
            <a:r>
              <a:rPr lang="de-CH" sz="2200" i="1" smtClean="0">
                <a:solidFill>
                  <a:srgbClr val="0000FF"/>
                </a:solidFill>
              </a:rPr>
              <a:t>LIST</a:t>
            </a:r>
            <a:r>
              <a:rPr lang="de-CH" sz="2200" smtClean="0">
                <a:solidFill>
                  <a:srgbClr val="0000FF"/>
                </a:solidFill>
              </a:rPr>
              <a:t> [</a:t>
            </a:r>
            <a:r>
              <a:rPr lang="de-CH" sz="2200" i="1" smtClean="0">
                <a:solidFill>
                  <a:srgbClr val="0000FF"/>
                </a:solidFill>
              </a:rPr>
              <a:t>PERSON</a:t>
            </a:r>
            <a:r>
              <a:rPr lang="de-CH" sz="220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de-CH" sz="2200" smtClean="0">
              <a:solidFill>
                <a:srgbClr val="0000FF"/>
              </a:solidFill>
            </a:endParaRPr>
          </a:p>
          <a:p>
            <a:pPr eaLnBrk="1" hangingPunct="1"/>
            <a:r>
              <a:rPr lang="de-CH" sz="2200" b="1" smtClean="0"/>
              <a:t>Eingeschränkt:</a:t>
            </a:r>
            <a:endParaRPr lang="de-CH" sz="220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de-CH" sz="2200" smtClean="0">
                <a:solidFill>
                  <a:srgbClr val="0000FF"/>
                </a:solidFill>
              </a:rPr>
              <a:t>		</a:t>
            </a:r>
            <a:r>
              <a:rPr lang="de-CH" sz="2200" i="1" smtClean="0">
                <a:solidFill>
                  <a:srgbClr val="0000FF"/>
                </a:solidFill>
              </a:rPr>
              <a:t>HASH_TABLE</a:t>
            </a:r>
            <a:r>
              <a:rPr lang="de-CH" sz="2200" smtClean="0">
                <a:solidFill>
                  <a:srgbClr val="0000FF"/>
                </a:solidFill>
              </a:rPr>
              <a:t> [</a:t>
            </a:r>
            <a:r>
              <a:rPr lang="de-CH" sz="2200" i="1" smtClean="0">
                <a:solidFill>
                  <a:srgbClr val="0000FF"/>
                </a:solidFill>
              </a:rPr>
              <a:t>G</a:t>
            </a:r>
            <a:r>
              <a:rPr lang="de-CH" sz="2200" smtClean="0">
                <a:solidFill>
                  <a:srgbClr val="CC3300"/>
                </a:solidFill>
              </a:rPr>
              <a:t> </a:t>
            </a:r>
            <a:r>
              <a:rPr lang="de-CH" sz="2200" smtClean="0">
                <a:solidFill>
                  <a:srgbClr val="990000"/>
                </a:solidFill>
              </a:rPr>
              <a:t>―&gt; </a:t>
            </a:r>
            <a:r>
              <a:rPr lang="de-CH" sz="2200" i="1" smtClean="0">
                <a:solidFill>
                  <a:srgbClr val="990000"/>
                </a:solidFill>
              </a:rPr>
              <a:t>HASHABLE</a:t>
            </a:r>
            <a:r>
              <a:rPr lang="de-CH" sz="2200" smtClean="0">
                <a:solidFill>
                  <a:srgbClr val="0000FF"/>
                </a:solidFill>
              </a:rPr>
              <a:t>]</a:t>
            </a:r>
          </a:p>
          <a:p>
            <a:pPr eaLnBrk="1" hangingPunct="1">
              <a:spcBef>
                <a:spcPct val="60000"/>
              </a:spcBef>
            </a:pPr>
            <a:r>
              <a:rPr lang="de-CH" sz="2200" smtClean="0">
                <a:solidFill>
                  <a:srgbClr val="0000FF"/>
                </a:solidFill>
              </a:rPr>
              <a:t>		</a:t>
            </a:r>
            <a:r>
              <a:rPr lang="de-CH" sz="2200" i="1" smtClean="0">
                <a:solidFill>
                  <a:srgbClr val="0000FF"/>
                </a:solidFill>
              </a:rPr>
              <a:t>VECTOR</a:t>
            </a:r>
            <a:r>
              <a:rPr lang="de-CH" sz="2200" smtClean="0">
                <a:solidFill>
                  <a:srgbClr val="0000FF"/>
                </a:solidFill>
              </a:rPr>
              <a:t> [</a:t>
            </a:r>
            <a:r>
              <a:rPr lang="de-CH" sz="2200" i="1" smtClean="0">
                <a:solidFill>
                  <a:srgbClr val="0000FF"/>
                </a:solidFill>
              </a:rPr>
              <a:t>G</a:t>
            </a:r>
            <a:r>
              <a:rPr lang="de-CH" sz="2200" smtClean="0">
                <a:solidFill>
                  <a:srgbClr val="CC3300"/>
                </a:solidFill>
              </a:rPr>
              <a:t> </a:t>
            </a:r>
            <a:r>
              <a:rPr lang="de-CH" sz="2200" smtClean="0">
                <a:solidFill>
                  <a:srgbClr val="990000"/>
                </a:solidFill>
              </a:rPr>
              <a:t>―&gt; </a:t>
            </a:r>
            <a:r>
              <a:rPr lang="de-CH" sz="2200" i="1" smtClean="0">
                <a:solidFill>
                  <a:srgbClr val="990000"/>
                </a:solidFill>
              </a:rPr>
              <a:t>NUMERIC</a:t>
            </a:r>
            <a:r>
              <a:rPr lang="de-CH" sz="1200" i="1" smtClean="0">
                <a:solidFill>
                  <a:srgbClr val="990000"/>
                </a:solidFill>
              </a:rPr>
              <a:t> </a:t>
            </a:r>
            <a:r>
              <a:rPr lang="de-CH" sz="220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de-CH" sz="2500" b="1" smtClean="0">
              <a:solidFill>
                <a:srgbClr val="990000"/>
              </a:solidFill>
            </a:endParaRPr>
          </a:p>
          <a:p>
            <a:pPr eaLnBrk="1" hangingPunct="1"/>
            <a:endParaRPr lang="de-CH" sz="28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8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24149" y="4586848"/>
            <a:ext cx="1027527" cy="35729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099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Definition: Typ</a:t>
            </a:r>
            <a:endParaRPr lang="de-DE" dirty="0"/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Wir benutzen Typen, um Entitäten zu deklarieren: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SOME_TYPE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Mit dem bisherigen Mechanismus ist ein </a:t>
            </a:r>
            <a:r>
              <a:rPr lang="de-DE" b="1" dirty="0" smtClean="0"/>
              <a:t>Typ</a:t>
            </a:r>
            <a:r>
              <a:rPr lang="de-DE" dirty="0" smtClean="0"/>
              <a:t>: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 marL="446088" lvl="1" indent="-265113">
              <a:lnSpc>
                <a:spcPct val="110000"/>
              </a:lnSpc>
              <a:tabLst>
                <a:tab pos="627063" algn="l"/>
              </a:tabLst>
            </a:pPr>
            <a:r>
              <a:rPr lang="de-DE" dirty="0" smtClean="0">
                <a:solidFill>
                  <a:schemeClr val="tx1"/>
                </a:solidFill>
              </a:rPr>
              <a:t>Entweder eine nicht-generische Klasse, z.B.</a:t>
            </a:r>
            <a:endParaRPr lang="de-DE" dirty="0" smtClean="0"/>
          </a:p>
          <a:p>
            <a:pPr marL="446088" lvl="1" indent="-265113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de-DE" dirty="0" smtClean="0"/>
              <a:t>			</a:t>
            </a:r>
            <a:r>
              <a:rPr lang="de-DE" i="1" dirty="0" smtClean="0">
                <a:solidFill>
                  <a:srgbClr val="3333FF"/>
                </a:solidFill>
              </a:rPr>
              <a:t>STATION</a:t>
            </a:r>
            <a:r>
              <a:rPr lang="de-DE" dirty="0" smtClean="0">
                <a:solidFill>
                  <a:srgbClr val="3333FF"/>
                </a:solidFill>
              </a:rPr>
              <a:t/>
            </a:r>
            <a:br>
              <a:rPr lang="de-DE" dirty="0" smtClean="0">
                <a:solidFill>
                  <a:srgbClr val="3333FF"/>
                </a:solidFill>
              </a:rPr>
            </a:br>
            <a:endParaRPr lang="de-DE" dirty="0" smtClean="0">
              <a:solidFill>
                <a:srgbClr val="3333FF"/>
              </a:solidFill>
            </a:endParaRPr>
          </a:p>
          <a:p>
            <a:pPr marL="446088" lvl="1" indent="-265113">
              <a:lnSpc>
                <a:spcPct val="110000"/>
              </a:lnSpc>
              <a:tabLst>
                <a:tab pos="627063" algn="l"/>
              </a:tabLst>
            </a:pPr>
            <a:r>
              <a:rPr lang="de-DE" dirty="0" smtClean="0"/>
              <a:t>Oder eine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990000"/>
                </a:solidFill>
              </a:rPr>
              <a:t>generische Ableitung</a:t>
            </a:r>
            <a:r>
              <a:rPr lang="de-DE" dirty="0" smtClean="0">
                <a:solidFill>
                  <a:schemeClr val="tx1"/>
                </a:solidFill>
              </a:rPr>
              <a:t>, z.B. der Name einer Klasse, gefolgt von einer </a:t>
            </a:r>
            <a:r>
              <a:rPr lang="de-DE" dirty="0" smtClean="0"/>
              <a:t>Liste von  </a:t>
            </a:r>
            <a:r>
              <a:rPr lang="de-DE" b="1" dirty="0" smtClean="0"/>
              <a:t>Typen </a:t>
            </a:r>
            <a:r>
              <a:rPr lang="de-DE" dirty="0" smtClean="0"/>
              <a:t>, die </a:t>
            </a:r>
            <a:r>
              <a:rPr lang="de-DE" dirty="0" smtClean="0">
                <a:solidFill>
                  <a:srgbClr val="990000"/>
                </a:solidFill>
              </a:rPr>
              <a:t>tatsächlichen generischen Parameter</a:t>
            </a:r>
            <a:r>
              <a:rPr lang="de-DE" dirty="0" smtClean="0"/>
              <a:t>, in Klammern, z.B.</a:t>
            </a:r>
          </a:p>
          <a:p>
            <a:pPr marL="446088" lvl="1" indent="-265113">
              <a:lnSpc>
                <a:spcPct val="110000"/>
              </a:lnSpc>
              <a:buNone/>
              <a:tabLst>
                <a:tab pos="627063" algn="l"/>
              </a:tabLst>
            </a:pPr>
            <a:r>
              <a:rPr lang="de-DE" i="1" dirty="0" smtClean="0">
                <a:solidFill>
                  <a:srgbClr val="3333FF"/>
                </a:solidFill>
              </a:rPr>
              <a:t>			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STATION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marL="446088" lvl="1" indent="-265113">
              <a:lnSpc>
                <a:spcPct val="110000"/>
              </a:lnSpc>
              <a:buNone/>
              <a:tabLst>
                <a:tab pos="627063" algn="l"/>
              </a:tabLst>
            </a:pPr>
            <a:r>
              <a:rPr lang="de-DE" dirty="0" smtClean="0">
                <a:solidFill>
                  <a:srgbClr val="3333FF"/>
                </a:solidFill>
              </a:rPr>
              <a:t>			</a:t>
            </a:r>
            <a:r>
              <a:rPr lang="de-DE" i="1" dirty="0" smtClean="0">
                <a:solidFill>
                  <a:srgbClr val="3333FF"/>
                </a:solidFill>
              </a:rPr>
              <a:t>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ARRAY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STATION </a:t>
            </a:r>
            <a:r>
              <a:rPr lang="de-DE" dirty="0" smtClean="0">
                <a:solidFill>
                  <a:srgbClr val="3333FF"/>
                </a:solidFill>
              </a:rPr>
              <a:t>]]</a:t>
            </a:r>
            <a:endParaRPr lang="de-DE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DE" smtClean="0"/>
              <a:t>Vererbung und Generizität verbinden</a:t>
            </a:r>
            <a:endParaRPr lang="de-DE"/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7993063" y="3644900"/>
            <a:ext cx="900112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Abstraktion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75163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Spezialisierung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006600"/>
                </a:solidFill>
              </a:rPr>
              <a:t>Typ-Parametrisierung</a:t>
            </a:r>
            <a:endParaRPr lang="de-CH" sz="1600">
              <a:solidFill>
                <a:srgbClr val="0066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006600"/>
                </a:solidFill>
              </a:rPr>
              <a:t>Typ-Parametrisierung</a:t>
            </a:r>
            <a:endParaRPr lang="de-CH" sz="1600">
              <a:solidFill>
                <a:srgbClr val="006600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</a:rPr>
              <a:t>Generizität</a:t>
            </a:r>
            <a:endParaRPr lang="de-CH" sz="1800" b="1">
              <a:solidFill>
                <a:srgbClr val="006600"/>
              </a:solidFill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</a:rPr>
              <a:t>Vererbung</a:t>
            </a:r>
            <a:endParaRPr lang="de-CH" sz="1800" b="1">
              <a:solidFill>
                <a:srgbClr val="990000"/>
              </a:solidFill>
            </a:endParaRPr>
          </a:p>
        </p:txBody>
      </p: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7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6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6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67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6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72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73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4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75" name="AutoShape 2"/>
          <p:cNvSpPr>
            <a:spLocks noChangeArrowheads="1"/>
          </p:cNvSpPr>
          <p:nvPr/>
        </p:nvSpPr>
        <p:spPr bwMode="auto">
          <a:xfrm>
            <a:off x="3121275" y="955675"/>
            <a:ext cx="298800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7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0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82880" y="52091"/>
            <a:ext cx="8519160" cy="562292"/>
          </a:xfrm>
        </p:spPr>
        <p:txBody>
          <a:bodyPr/>
          <a:lstStyle/>
          <a:p>
            <a:r>
              <a:rPr lang="de-DE" sz="2500" dirty="0" err="1" smtClean="0"/>
              <a:t>Generizität</a:t>
            </a:r>
            <a:r>
              <a:rPr lang="de-DE" sz="2500" dirty="0" smtClean="0"/>
              <a:t> + Vererbung: eingeschränkte </a:t>
            </a:r>
            <a:r>
              <a:rPr lang="de-DE" sz="2500" dirty="0" err="1" smtClean="0"/>
              <a:t>Generizität</a:t>
            </a:r>
            <a:endParaRPr lang="de-DE" sz="2500" dirty="0"/>
          </a:p>
        </p:txBody>
      </p:sp>
      <p:sp>
        <p:nvSpPr>
          <p:cNvPr id="29306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423988"/>
            <a:ext cx="8839200" cy="5210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200" b="1" dirty="0" err="1" smtClean="0">
                <a:solidFill>
                  <a:srgbClr val="000099"/>
                </a:solidFill>
              </a:rPr>
              <a:t>class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VECTOR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b="1" dirty="0" smtClean="0">
                <a:solidFill>
                  <a:srgbClr val="3333FF"/>
                </a:solidFill>
              </a:rPr>
              <a:t>[</a:t>
            </a:r>
            <a:r>
              <a:rPr lang="de-DE" sz="2200" i="1" dirty="0" smtClean="0">
                <a:solidFill>
                  <a:srgbClr val="3333FF"/>
                </a:solidFill>
              </a:rPr>
              <a:t>G               </a:t>
            </a:r>
            <a:r>
              <a:rPr lang="de-DE" sz="2200" b="1" dirty="0" smtClean="0">
                <a:solidFill>
                  <a:srgbClr val="3333FF"/>
                </a:solidFill>
              </a:rPr>
              <a:t>] </a:t>
            </a:r>
            <a:r>
              <a:rPr lang="de-DE" sz="2200" b="1" dirty="0" err="1" smtClean="0">
                <a:solidFill>
                  <a:srgbClr val="000099"/>
                </a:solidFill>
              </a:rPr>
              <a:t>feature</a:t>
            </a: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 </a:t>
            </a:r>
            <a:r>
              <a:rPr lang="de-DE" sz="2200" i="1" dirty="0" smtClean="0">
                <a:solidFill>
                  <a:srgbClr val="3333FF"/>
                </a:solidFill>
              </a:rPr>
              <a:t>plus</a:t>
            </a:r>
            <a:r>
              <a:rPr lang="de-DE" sz="2200" dirty="0" smtClean="0"/>
              <a:t> </a:t>
            </a:r>
            <a:r>
              <a:rPr lang="de-DE" sz="2200" b="1" dirty="0" smtClean="0">
                <a:solidFill>
                  <a:srgbClr val="000099"/>
                </a:solidFill>
              </a:rPr>
              <a:t>alias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"+" (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: </a:t>
            </a:r>
            <a:r>
              <a:rPr lang="de-DE" sz="2200" i="1" dirty="0" smtClean="0">
                <a:solidFill>
                  <a:srgbClr val="3333FF"/>
                </a:solidFill>
              </a:rPr>
              <a:t>VECTOR</a:t>
            </a:r>
            <a:r>
              <a:rPr lang="de-DE" sz="2200" dirty="0" smtClean="0">
                <a:solidFill>
                  <a:srgbClr val="3333FF"/>
                </a:solidFill>
              </a:rPr>
              <a:t> [</a:t>
            </a:r>
            <a:r>
              <a:rPr lang="de-DE" sz="2200" i="1" dirty="0" smtClean="0">
                <a:solidFill>
                  <a:srgbClr val="3333FF"/>
                </a:solidFill>
              </a:rPr>
              <a:t>G</a:t>
            </a:r>
            <a:r>
              <a:rPr lang="de-DE" sz="2200" dirty="0" smtClean="0">
                <a:solidFill>
                  <a:srgbClr val="3333FF"/>
                </a:solidFill>
              </a:rPr>
              <a:t>]): </a:t>
            </a:r>
            <a:r>
              <a:rPr lang="de-DE" sz="2200" i="1" dirty="0" smtClean="0">
                <a:solidFill>
                  <a:srgbClr val="3333FF"/>
                </a:solidFill>
              </a:rPr>
              <a:t>VECTOR</a:t>
            </a:r>
            <a:r>
              <a:rPr lang="de-DE" sz="2200" dirty="0" smtClean="0">
                <a:solidFill>
                  <a:srgbClr val="3333FF"/>
                </a:solidFill>
              </a:rPr>
              <a:t> [</a:t>
            </a:r>
            <a:r>
              <a:rPr lang="de-DE" sz="2200" i="1" dirty="0" smtClean="0">
                <a:solidFill>
                  <a:srgbClr val="3333FF"/>
                </a:solidFill>
              </a:rPr>
              <a:t>G</a:t>
            </a:r>
            <a:r>
              <a:rPr lang="de-DE" sz="2200" dirty="0" smtClean="0">
                <a:solidFill>
                  <a:srgbClr val="3333FF"/>
                </a:solidFill>
              </a:rPr>
              <a:t>]</a:t>
            </a:r>
            <a:endParaRPr lang="de-DE" sz="2200" b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		</a:t>
            </a:r>
            <a:r>
              <a:rPr lang="de-DE" sz="2200" dirty="0" smtClean="0">
                <a:solidFill>
                  <a:srgbClr val="990000"/>
                </a:solidFill>
              </a:rPr>
              <a:t>-- Summe des aktuellen Vektors und</a:t>
            </a:r>
            <a:r>
              <a:rPr lang="de-DE" sz="2200" dirty="0" smtClean="0">
                <a:solidFill>
                  <a:srgbClr val="FF0000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2200" i="1" dirty="0" smtClean="0">
                <a:solidFill>
                  <a:srgbClr val="99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err="1" smtClean="0">
                <a:solidFill>
                  <a:srgbClr val="000099"/>
                </a:solidFill>
              </a:rPr>
              <a:t>require</a:t>
            </a: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70000"/>
              </a:lnSpc>
            </a:pPr>
            <a:r>
              <a:rPr lang="de-DE" sz="2200" dirty="0" smtClean="0"/>
              <a:t>			</a:t>
            </a:r>
            <a:r>
              <a:rPr lang="de-DE" sz="2200" i="1" dirty="0" err="1" smtClean="0">
                <a:solidFill>
                  <a:srgbClr val="3333FF"/>
                </a:solidFill>
              </a:rPr>
              <a:t>lower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=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sz="2200" i="1" dirty="0" err="1" smtClean="0">
                <a:solidFill>
                  <a:srgbClr val="3333FF"/>
                </a:solidFill>
              </a:rPr>
              <a:t>lower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>
              <a:lnSpc>
                <a:spcPct val="70000"/>
              </a:lnSpc>
            </a:pPr>
            <a:r>
              <a:rPr lang="de-DE" sz="2200" i="1" dirty="0" smtClean="0">
                <a:solidFill>
                  <a:srgbClr val="3333FF"/>
                </a:solidFill>
              </a:rPr>
              <a:t>			</a:t>
            </a:r>
            <a:r>
              <a:rPr lang="de-DE" sz="2200" i="1" dirty="0" err="1" smtClean="0">
                <a:solidFill>
                  <a:srgbClr val="3333FF"/>
                </a:solidFill>
              </a:rPr>
              <a:t>upper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=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sz="2200" i="1" dirty="0" err="1" smtClean="0">
                <a:solidFill>
                  <a:srgbClr val="3333FF"/>
                </a:solidFill>
              </a:rPr>
              <a:t>upper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err="1" smtClean="0">
                <a:solidFill>
                  <a:srgbClr val="000099"/>
                </a:solidFill>
              </a:rPr>
              <a:t>local</a:t>
            </a: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		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/>
              <a:t>,</a:t>
            </a:r>
            <a:r>
              <a:rPr lang="de-DE" sz="2200" i="1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b</a:t>
            </a:r>
            <a:r>
              <a:rPr lang="de-DE" sz="2200" dirty="0" smtClean="0"/>
              <a:t>,</a:t>
            </a:r>
            <a:r>
              <a:rPr lang="de-DE" sz="2200" i="1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c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/>
              <a:t>:</a:t>
            </a:r>
            <a:r>
              <a:rPr lang="de-DE" sz="2200" i="1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G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smtClean="0">
                <a:solidFill>
                  <a:srgbClr val="000099"/>
                </a:solidFill>
              </a:rPr>
              <a:t>do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	</a:t>
            </a:r>
            <a:r>
              <a:rPr lang="de-DE" sz="2200" dirty="0" smtClean="0">
                <a:solidFill>
                  <a:srgbClr val="990000"/>
                </a:solidFill>
              </a:rPr>
              <a:t>... Siehe nachher...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de-DE" sz="2200" dirty="0" smtClean="0">
                <a:solidFill>
                  <a:srgbClr val="990000"/>
                </a:solidFill>
              </a:rPr>
              <a:t>	… andere Features ...</a:t>
            </a:r>
          </a:p>
          <a:p>
            <a:pPr>
              <a:lnSpc>
                <a:spcPct val="90000"/>
              </a:lnSpc>
            </a:pPr>
            <a:r>
              <a:rPr lang="de-DE" sz="2200" b="1" dirty="0" smtClean="0">
                <a:solidFill>
                  <a:srgbClr val="000099"/>
                </a:solidFill>
              </a:rPr>
              <a:t>end</a:t>
            </a:r>
            <a:endParaRPr lang="de-DE" sz="2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2747" name="Rectangle 1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Addieren zweier Vektoren</a:t>
            </a:r>
            <a:endParaRPr lang="de-DE" dirty="0"/>
          </a:p>
        </p:txBody>
      </p:sp>
      <p:grpSp>
        <p:nvGrpSpPr>
          <p:cNvPr id="2" name="Group 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52438" y="5130800"/>
            <a:ext cx="7648575" cy="792163"/>
            <a:chOff x="285" y="2296"/>
            <a:chExt cx="4818" cy="499"/>
          </a:xfrm>
          <a:effectLst>
            <a:outerShdw blurRad="165100" dir="7320000" sx="24000" sy="24000" algn="ctr" rotWithShape="0">
              <a:srgbClr val="000000">
                <a:alpha val="84000"/>
              </a:srgbClr>
            </a:outerShd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85" y="2296"/>
              <a:ext cx="4818" cy="499"/>
              <a:chOff x="285" y="2296"/>
              <a:chExt cx="4818" cy="499"/>
            </a:xfrm>
          </p:grpSpPr>
          <p:sp>
            <p:nvSpPr>
              <p:cNvPr id="2932740" name="AutoShape 4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793" y="2296"/>
                <a:ext cx="4310" cy="499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932741" name="Text Box 5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85" y="2373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i</a:t>
                </a:r>
              </a:p>
            </p:txBody>
          </p:sp>
          <p:sp>
            <p:nvSpPr>
              <p:cNvPr id="2932742" name="Text Box 6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102" y="2374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a</a:t>
                </a:r>
              </a:p>
            </p:txBody>
          </p:sp>
          <p:sp>
            <p:nvSpPr>
              <p:cNvPr id="2932743" name="Text Box 7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574" y="2374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b</a:t>
                </a:r>
              </a:p>
            </p:txBody>
          </p:sp>
          <p:sp>
            <p:nvSpPr>
              <p:cNvPr id="2932744" name="Text Box 8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382" y="2373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c</a:t>
                </a:r>
              </a:p>
            </p:txBody>
          </p:sp>
        </p:grpSp>
        <p:sp>
          <p:nvSpPr>
            <p:cNvPr id="2932745" name="Text Box 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575" y="2351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+mn-lt"/>
                </a:rPr>
                <a:t>=</a:t>
              </a:r>
            </a:p>
          </p:txBody>
        </p:sp>
        <p:sp>
          <p:nvSpPr>
            <p:cNvPr id="2932746" name="Text Box 1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858" y="2383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+mn-lt"/>
                </a:rPr>
                <a:t>+</a:t>
              </a:r>
            </a:p>
          </p:txBody>
        </p:sp>
      </p:grpSp>
      <p:sp>
        <p:nvSpPr>
          <p:cNvPr id="2932748" name="Text Box 1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92438" y="14255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latin typeface="+mn-lt"/>
              </a:rPr>
              <a:t>+</a:t>
            </a:r>
          </a:p>
        </p:txBody>
      </p:sp>
      <p:sp>
        <p:nvSpPr>
          <p:cNvPr id="2932749" name="Text Box 1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51500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latin typeface="+mn-lt"/>
              </a:rPr>
              <a:t>=</a:t>
            </a:r>
          </a:p>
        </p:txBody>
      </p:sp>
      <p:sp>
        <p:nvSpPr>
          <p:cNvPr id="2932750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9250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3333FF"/>
                </a:solidFill>
                <a:latin typeface="+mn-lt"/>
              </a:rPr>
              <a:t>u</a:t>
            </a:r>
          </a:p>
        </p:txBody>
      </p:sp>
      <p:sp>
        <p:nvSpPr>
          <p:cNvPr id="2932751" name="Text 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0200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3333FF"/>
                </a:solidFill>
                <a:latin typeface="+mn-lt"/>
              </a:rPr>
              <a:t>v</a:t>
            </a:r>
          </a:p>
        </p:txBody>
      </p:sp>
      <p:sp>
        <p:nvSpPr>
          <p:cNvPr id="2932752" name="Text Box 1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48488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3333FF"/>
                </a:solidFill>
                <a:latin typeface="+mn-lt"/>
              </a:rPr>
              <a:t>w</a:t>
            </a:r>
          </a:p>
        </p:txBody>
      </p:sp>
      <p:grpSp>
        <p:nvGrpSpPr>
          <p:cNvPr id="4" name="Group 17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547813" y="2279650"/>
            <a:ext cx="1152525" cy="3525838"/>
            <a:chOff x="1292" y="845"/>
            <a:chExt cx="726" cy="2221"/>
          </a:xfrm>
        </p:grpSpPr>
        <p:sp>
          <p:nvSpPr>
            <p:cNvPr id="2932754" name="Rectangle 1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292" y="845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5" name="Rectangle 1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292" y="1163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6" name="Rectangle 2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292" y="1480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7" name="Rectangle 21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292" y="1798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8" name="Rectangle 2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292" y="2114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9" name="Rectangle 2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292" y="2432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0" name="Rectangle 2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292" y="2749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852863" y="2278063"/>
            <a:ext cx="1152525" cy="3525837"/>
            <a:chOff x="1292" y="845"/>
            <a:chExt cx="726" cy="2221"/>
          </a:xfrm>
        </p:grpSpPr>
        <p:sp>
          <p:nvSpPr>
            <p:cNvPr id="2932762" name="Rectangle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92" y="845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3" name="Rectangle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292" y="1163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4" name="Rectangle 2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92" y="1480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5" name="Rectangle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292" y="1798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6" name="Rectangle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292" y="2114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7" name="Rectangle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292" y="2432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8" name="Rectangle 3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292" y="2749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732588" y="2279650"/>
            <a:ext cx="1152525" cy="3525838"/>
            <a:chOff x="1292" y="845"/>
            <a:chExt cx="726" cy="2221"/>
          </a:xfrm>
        </p:grpSpPr>
        <p:sp>
          <p:nvSpPr>
            <p:cNvPr id="2932770" name="Rectangle 3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292" y="845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1" name="Rectangle 3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292" y="1163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2" name="Rectangle 3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292" y="1480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3" name="Rectangle 3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292" y="1798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4" name="Rectangle 3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292" y="2114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5" name="Rectangle 3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92" y="2432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6" name="Rectangle 4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292" y="2749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2932777" name="Text Box 4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7700" y="5321300"/>
            <a:ext cx="4699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1</a:t>
            </a:r>
          </a:p>
        </p:txBody>
      </p:sp>
      <p:sp>
        <p:nvSpPr>
          <p:cNvPr id="2932778" name="Text Box 4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2300" y="4813300"/>
            <a:ext cx="4699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1.66667E-6 -0.0685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6852 L 1.66667E-6 -0.1370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13703 L 1.66667E-6 -0.22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2777" grpId="0" animBg="1"/>
      <p:bldP spid="2932777" grpId="1" animBg="1"/>
      <p:bldP spid="2932778" grpId="0" animBg="1"/>
      <p:bldP spid="2932778" grpId="1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478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48205" y="4938395"/>
            <a:ext cx="1655763" cy="34607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3478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40510" y="72254"/>
            <a:ext cx="7704137" cy="516255"/>
          </a:xfrm>
        </p:spPr>
        <p:txBody>
          <a:bodyPr/>
          <a:lstStyle/>
          <a:p>
            <a:r>
              <a:rPr lang="de-DE" dirty="0" smtClean="0"/>
              <a:t>Eingeschränkte </a:t>
            </a:r>
            <a:r>
              <a:rPr lang="de-DE" dirty="0" err="1" smtClean="0"/>
              <a:t>Generizität</a:t>
            </a:r>
            <a:endParaRPr lang="de-DE" dirty="0"/>
          </a:p>
        </p:txBody>
      </p:sp>
      <p:sp>
        <p:nvSpPr>
          <p:cNvPr id="2934788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04800" y="1120775"/>
            <a:ext cx="8659813" cy="5394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200" dirty="0" smtClean="0"/>
              <a:t>Rumpf von </a:t>
            </a:r>
            <a:r>
              <a:rPr lang="de-DE" i="1" dirty="0" smtClean="0">
                <a:solidFill>
                  <a:srgbClr val="3333FF"/>
                </a:solidFill>
              </a:rPr>
              <a:t>plus</a:t>
            </a:r>
            <a:r>
              <a:rPr lang="de-DE" dirty="0" smtClean="0"/>
              <a:t> </a:t>
            </a:r>
            <a:r>
              <a:rPr lang="de-DE" sz="2200" b="1" dirty="0" smtClean="0">
                <a:solidFill>
                  <a:srgbClr val="000099"/>
                </a:solidFill>
              </a:rPr>
              <a:t>alias</a:t>
            </a:r>
            <a:r>
              <a:rPr lang="de-DE" sz="2200" dirty="0" smtClean="0"/>
              <a:t> "+":</a:t>
            </a:r>
            <a:br>
              <a:rPr lang="de-DE" sz="2200" dirty="0" smtClean="0"/>
            </a:b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60000"/>
              </a:lnSpc>
            </a:pPr>
            <a:r>
              <a:rPr lang="de-DE" sz="2200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create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rgbClr val="000099"/>
                </a:solidFill>
              </a:rPr>
              <a:t>Result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make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err="1" smtClean="0">
                <a:solidFill>
                  <a:srgbClr val="3333FF"/>
                </a:solidFill>
              </a:rPr>
              <a:t>lower</a:t>
            </a:r>
            <a:r>
              <a:rPr lang="de-DE" dirty="0" smtClean="0">
                <a:solidFill>
                  <a:srgbClr val="3333FF"/>
                </a:solidFill>
              </a:rPr>
              <a:t>, </a:t>
            </a:r>
            <a:r>
              <a:rPr lang="de-DE" i="1" dirty="0" err="1" smtClean="0">
                <a:solidFill>
                  <a:srgbClr val="3333FF"/>
                </a:solidFill>
              </a:rPr>
              <a:t>upper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000099"/>
                </a:solidFill>
              </a:rPr>
              <a:t>from </a:t>
            </a:r>
          </a:p>
          <a:p>
            <a:pPr>
              <a:lnSpc>
                <a:spcPct val="80000"/>
              </a:lnSpc>
            </a:pPr>
            <a:r>
              <a:rPr lang="de-DE" b="1" dirty="0" smtClean="0">
                <a:solidFill>
                  <a:srgbClr val="000099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lower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until</a:t>
            </a:r>
            <a:r>
              <a:rPr lang="de-DE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	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&gt; </a:t>
            </a:r>
            <a:r>
              <a:rPr lang="de-DE" i="1" dirty="0" err="1" smtClean="0">
                <a:solidFill>
                  <a:srgbClr val="3333FF"/>
                </a:solidFill>
              </a:rPr>
              <a:t>upper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loop</a:t>
            </a:r>
            <a:endParaRPr lang="de-DE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de-DE" dirty="0" smtClean="0"/>
              <a:t>		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i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60000"/>
              </a:lnSpc>
            </a:pPr>
            <a:r>
              <a:rPr lang="de-DE" dirty="0" smtClean="0">
                <a:solidFill>
                  <a:srgbClr val="3333FF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b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other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item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i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de-DE" dirty="0" smtClean="0">
                <a:solidFill>
                  <a:srgbClr val="3333FF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c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>
                <a:solidFill>
                  <a:srgbClr val="3333FF"/>
                </a:solidFill>
              </a:rPr>
              <a:t> + </a:t>
            </a:r>
            <a:r>
              <a:rPr lang="de-DE" i="1" dirty="0" smtClean="0">
                <a:solidFill>
                  <a:srgbClr val="3333FF"/>
                </a:solidFill>
              </a:rPr>
              <a:t>b</a:t>
            </a: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dirty="0" smtClean="0">
                <a:solidFill>
                  <a:srgbClr val="990000"/>
                </a:solidFill>
              </a:rPr>
              <a:t>-- Benötigt “+” Operation auf G!</a:t>
            </a:r>
            <a:r>
              <a:rPr lang="de-DE" dirty="0" smtClean="0"/>
              <a:t>	</a:t>
            </a:r>
          </a:p>
          <a:p>
            <a:pPr>
              <a:lnSpc>
                <a:spcPct val="6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rgbClr val="000099"/>
                </a:solidFill>
              </a:rPr>
              <a:t>Result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i="1" dirty="0" smtClean="0">
                <a:solidFill>
                  <a:srgbClr val="3333FF"/>
                </a:solidFill>
              </a:rPr>
              <a:t>put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c</a:t>
            </a:r>
            <a:r>
              <a:rPr lang="de-DE" dirty="0" smtClean="0">
                <a:solidFill>
                  <a:srgbClr val="3333FF"/>
                </a:solidFill>
              </a:rPr>
              <a:t>, </a:t>
            </a:r>
            <a:r>
              <a:rPr lang="de-DE" i="1" dirty="0" smtClean="0">
                <a:solidFill>
                  <a:srgbClr val="3333FF"/>
                </a:solidFill>
              </a:rPr>
              <a:t>i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de-DE" dirty="0" smtClean="0">
                <a:solidFill>
                  <a:srgbClr val="3333FF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+ 1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  <a:endParaRPr lang="de-DE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6834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0485" y="1936433"/>
            <a:ext cx="496888" cy="2968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8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368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 Lösung</a:t>
            </a:r>
            <a:endParaRPr lang="de-DE" dirty="0"/>
          </a:p>
        </p:txBody>
      </p:sp>
      <p:sp>
        <p:nvSpPr>
          <p:cNvPr id="2936836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Die Klasse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 </a:t>
            </a:r>
            <a:r>
              <a:rPr lang="de-DE" dirty="0" smtClean="0"/>
              <a:t>deklarieren als:</a:t>
            </a:r>
          </a:p>
          <a:p>
            <a:endParaRPr lang="de-DE" dirty="0" smtClean="0"/>
          </a:p>
          <a:p>
            <a:r>
              <a:rPr lang="de-DE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class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3333FF"/>
                </a:solidFill>
              </a:rPr>
              <a:t>[</a:t>
            </a:r>
            <a:r>
              <a:rPr lang="de-DE" i="1" dirty="0" smtClean="0">
                <a:solidFill>
                  <a:srgbClr val="3333FF"/>
                </a:solidFill>
              </a:rPr>
              <a:t>G  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sz="3200" dirty="0" smtClean="0">
                <a:solidFill>
                  <a:srgbClr val="3333FF"/>
                </a:solidFill>
              </a:rPr>
              <a:t>–&gt;</a:t>
            </a:r>
            <a:r>
              <a:rPr lang="de-DE" dirty="0" smtClean="0">
                <a:solidFill>
                  <a:srgbClr val="3333FF"/>
                </a:solidFill>
              </a:rPr>
              <a:t> 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  </a:t>
            </a:r>
            <a:r>
              <a:rPr lang="de-DE" b="1" dirty="0" err="1" smtClean="0">
                <a:solidFill>
                  <a:srgbClr val="000099"/>
                </a:solidFill>
              </a:rPr>
              <a:t>feature</a:t>
            </a:r>
            <a:endParaRPr lang="de-DE" b="1" dirty="0" smtClean="0">
              <a:solidFill>
                <a:srgbClr val="000099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990000"/>
                </a:solidFill>
              </a:rPr>
              <a:t>... Der Rest wie zuvor ...</a:t>
            </a:r>
          </a:p>
          <a:p>
            <a:r>
              <a:rPr lang="de-DE" dirty="0" smtClean="0"/>
              <a:t>	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</a:p>
          <a:p>
            <a:endParaRPr lang="de-DE" dirty="0" smtClean="0"/>
          </a:p>
          <a:p>
            <a:r>
              <a:rPr lang="de-DE" dirty="0" smtClean="0"/>
              <a:t>Die Klasse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dirty="0" smtClean="0"/>
              <a:t> (von der Kernel-Bibliothek) enthält die Features </a:t>
            </a:r>
            <a:r>
              <a:rPr lang="de-DE" sz="2800" i="1" dirty="0" smtClean="0">
                <a:solidFill>
                  <a:srgbClr val="3333FF"/>
                </a:solidFill>
              </a:rPr>
              <a:t>plus</a:t>
            </a:r>
            <a:r>
              <a:rPr lang="de-DE" sz="2800" dirty="0" smtClean="0"/>
              <a:t> </a:t>
            </a:r>
            <a:r>
              <a:rPr lang="de-DE" sz="2600" b="1" dirty="0" smtClean="0">
                <a:solidFill>
                  <a:srgbClr val="000099"/>
                </a:solidFill>
              </a:rPr>
              <a:t>alias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3333FF"/>
                </a:solidFill>
              </a:rPr>
              <a:t>"+"</a:t>
            </a:r>
            <a:r>
              <a:rPr lang="de-DE" sz="2600" dirty="0" smtClean="0"/>
              <a:t>, </a:t>
            </a:r>
            <a:r>
              <a:rPr lang="de-DE" sz="2800" i="1" dirty="0" smtClean="0">
                <a:solidFill>
                  <a:srgbClr val="3333FF"/>
                </a:solidFill>
              </a:rPr>
              <a:t>minus</a:t>
            </a:r>
            <a:r>
              <a:rPr lang="de-DE" sz="2800" dirty="0" smtClean="0"/>
              <a:t> </a:t>
            </a:r>
            <a:r>
              <a:rPr lang="de-DE" sz="2600" b="1" dirty="0" smtClean="0">
                <a:solidFill>
                  <a:srgbClr val="000099"/>
                </a:solidFill>
              </a:rPr>
              <a:t>alias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3333FF"/>
                </a:solidFill>
              </a:rPr>
              <a:t>"-"</a:t>
            </a:r>
            <a:r>
              <a:rPr lang="de-DE" dirty="0" smtClean="0"/>
              <a:t>  etc.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Lösung verbessern</a:t>
            </a:r>
            <a:endParaRPr lang="de-DE" dirty="0"/>
          </a:p>
        </p:txBody>
      </p:sp>
      <p:sp>
        <p:nvSpPr>
          <p:cNvPr id="29388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5288" y="1050925"/>
            <a:ext cx="8424862" cy="5330825"/>
          </a:xfrm>
        </p:spPr>
        <p:txBody>
          <a:bodyPr/>
          <a:lstStyle/>
          <a:p>
            <a:pPr marL="88900" indent="-88900">
              <a:lnSpc>
                <a:spcPct val="90000"/>
              </a:lnSpc>
            </a:pPr>
            <a:r>
              <a:rPr lang="de-DE" dirty="0" smtClean="0"/>
              <a:t>Machen sie aus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selbst ein Nachkomme von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dirty="0" smtClean="0"/>
              <a:t> :</a:t>
            </a:r>
          </a:p>
          <a:p>
            <a:pPr marL="88900" indent="-88900">
              <a:lnSpc>
                <a:spcPct val="160000"/>
              </a:lnSpc>
            </a:pPr>
            <a:r>
              <a:rPr lang="de-DE" dirty="0" smtClean="0"/>
              <a:t>		</a:t>
            </a:r>
            <a:r>
              <a:rPr lang="de-DE" b="1" dirty="0" err="1" smtClean="0">
                <a:solidFill>
                  <a:srgbClr val="000099"/>
                </a:solidFill>
              </a:rPr>
              <a:t>class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[</a:t>
            </a:r>
            <a:r>
              <a:rPr lang="de-DE" i="1" dirty="0" smtClean="0">
                <a:solidFill>
                  <a:srgbClr val="3333FF"/>
                </a:solidFill>
              </a:rPr>
              <a:t>G</a:t>
            </a:r>
            <a:r>
              <a:rPr lang="de-DE" dirty="0" smtClean="0"/>
              <a:t>  –&gt;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] </a:t>
            </a:r>
            <a:r>
              <a:rPr lang="de-DE" b="1" dirty="0" err="1" smtClean="0">
                <a:solidFill>
                  <a:srgbClr val="000099"/>
                </a:solidFill>
              </a:rPr>
              <a:t>inherit</a:t>
            </a:r>
            <a:endParaRPr lang="de-DE" b="1" dirty="0" smtClean="0">
              <a:solidFill>
                <a:srgbClr val="000099"/>
              </a:solidFill>
            </a:endParaRP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endParaRPr lang="de-DE" dirty="0" smtClean="0">
              <a:solidFill>
                <a:srgbClr val="3333FF"/>
              </a:solidFill>
            </a:endParaRP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err="1" smtClean="0">
                <a:solidFill>
                  <a:srgbClr val="000099"/>
                </a:solidFill>
              </a:rPr>
              <a:t>feature</a:t>
            </a:r>
            <a:endParaRPr lang="de-DE" b="1" dirty="0" smtClean="0">
              <a:solidFill>
                <a:srgbClr val="000099"/>
              </a:solidFill>
            </a:endParaRP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990000"/>
                </a:solidFill>
              </a:rPr>
              <a:t>... Rest wie vorher, </a:t>
            </a:r>
            <a:r>
              <a:rPr lang="de-DE" dirty="0" err="1" smtClean="0">
                <a:solidFill>
                  <a:srgbClr val="990000"/>
                </a:solidFill>
              </a:rPr>
              <a:t>einschliesslich</a:t>
            </a:r>
            <a:r>
              <a:rPr lang="de-DE" dirty="0" smtClean="0">
                <a:solidFill>
                  <a:srgbClr val="990000"/>
                </a:solidFill>
              </a:rPr>
              <a:t> </a:t>
            </a:r>
            <a:r>
              <a:rPr lang="de-DE" b="1" dirty="0" err="1" smtClean="0">
                <a:solidFill>
                  <a:srgbClr val="000099"/>
                </a:solidFill>
              </a:rPr>
              <a:t>infix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990000"/>
                </a:solidFill>
              </a:rPr>
              <a:t>"+"...</a:t>
            </a: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Dies ermöglicht die folgenden Definitionen:</a:t>
            </a:r>
            <a:br>
              <a:rPr lang="de-DE" dirty="0" smtClean="0"/>
            </a:br>
            <a:endParaRPr lang="de-DE" dirty="0" smtClean="0"/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  	</a:t>
            </a:r>
            <a:r>
              <a:rPr lang="de-DE" i="1" dirty="0" smtClean="0">
                <a:solidFill>
                  <a:srgbClr val="3333FF"/>
                </a:solidFill>
              </a:rPr>
              <a:t>v </a:t>
            </a:r>
            <a:r>
              <a:rPr lang="de-DE" dirty="0" smtClean="0">
                <a:solidFill>
                  <a:srgbClr val="3333FF"/>
                </a:solidFill>
              </a:rPr>
              <a:t>:    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marL="88900" indent="-88900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vv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 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]]</a:t>
            </a:r>
          </a:p>
          <a:p>
            <a:pPr marL="88900" indent="-88900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vvv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]]]</a:t>
            </a:r>
          </a:p>
          <a:p>
            <a:pPr marL="88900" indent="-88900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DE" dirty="0" smtClean="0"/>
              <a:t>Vererbung und </a:t>
            </a:r>
            <a:r>
              <a:rPr lang="de-DE" dirty="0" err="1" smtClean="0"/>
              <a:t>Generizität</a:t>
            </a:r>
            <a:r>
              <a:rPr lang="de-DE" dirty="0" smtClean="0"/>
              <a:t> verbinden</a:t>
            </a:r>
            <a:endParaRPr lang="de-DE" dirty="0"/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7993063" y="3644900"/>
            <a:ext cx="900112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Abstraktion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75163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Spezialisierung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006600"/>
                </a:solidFill>
              </a:rPr>
              <a:t>Typ-Parametrisierung</a:t>
            </a:r>
            <a:endParaRPr lang="de-CH" sz="1600">
              <a:solidFill>
                <a:srgbClr val="0066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006600"/>
                </a:solidFill>
              </a:rPr>
              <a:t>Typ-Parametrisierung</a:t>
            </a:r>
            <a:endParaRPr lang="de-CH" sz="1600">
              <a:solidFill>
                <a:srgbClr val="006600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</a:rPr>
              <a:t>Generizität</a:t>
            </a:r>
            <a:endParaRPr lang="de-CH" sz="1800" b="1">
              <a:solidFill>
                <a:srgbClr val="006600"/>
              </a:solidFill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</a:rPr>
              <a:t>Vererbung</a:t>
            </a:r>
            <a:endParaRPr lang="de-CH" sz="1800" b="1">
              <a:solidFill>
                <a:srgbClr val="990000"/>
              </a:solidFill>
            </a:endParaRPr>
          </a:p>
        </p:txBody>
      </p: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65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67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68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69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71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7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74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5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76" name="AutoShape 2"/>
          <p:cNvSpPr>
            <a:spLocks noChangeArrowheads="1"/>
          </p:cNvSpPr>
          <p:nvPr/>
        </p:nvSpPr>
        <p:spPr bwMode="auto">
          <a:xfrm>
            <a:off x="3121275" y="955675"/>
            <a:ext cx="298800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7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873250" y="5656263"/>
            <a:ext cx="662622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8" y="115888"/>
            <a:ext cx="8650922" cy="435655"/>
          </a:xfrm>
        </p:spPr>
        <p:txBody>
          <a:bodyPr/>
          <a:lstStyle/>
          <a:p>
            <a:pPr eaLnBrk="1" hangingPunct="1"/>
            <a:r>
              <a:rPr lang="de-DE" sz="2500" dirty="0" smtClean="0"/>
              <a:t>Generizität + Vererbung 2: Polymorphe Datenstrukturen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12825"/>
            <a:ext cx="8713788" cy="5113338"/>
          </a:xfrm>
        </p:spPr>
        <p:txBody>
          <a:bodyPr/>
          <a:lstStyle/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fleet: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TRANSPORT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t: TRANSPORT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extend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v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G</a:t>
            </a:r>
            <a:r>
              <a:rPr lang="de-DE" dirty="0" smtClean="0">
                <a:solidFill>
                  <a:srgbClr val="3333FF"/>
                </a:solidFill>
              </a:rPr>
              <a:t>) </a:t>
            </a:r>
          </a:p>
          <a:p>
            <a:pPr eaLnBrk="1" hangingPunct="1"/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-- Ein neues Vorkommen von </a:t>
            </a:r>
            <a:r>
              <a:rPr lang="de-DE" i="1" dirty="0" smtClean="0">
                <a:solidFill>
                  <a:srgbClr val="3333FF"/>
                </a:solidFill>
              </a:rPr>
              <a:t>v</a:t>
            </a:r>
            <a:r>
              <a:rPr lang="de-DE" dirty="0" smtClean="0">
                <a:solidFill>
                  <a:srgbClr val="990000"/>
                </a:solidFill>
              </a:rPr>
              <a:t> hinzufügen.</a:t>
            </a:r>
          </a:p>
          <a:p>
            <a:pPr eaLnBrk="1" hangingPunct="1"/>
            <a:r>
              <a:rPr lang="de-DE" dirty="0" smtClean="0"/>
              <a:t>	…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fleet.extend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i="1" dirty="0" smtClean="0">
                <a:solidFill>
                  <a:srgbClr val="3333FF"/>
                </a:solidFill>
              </a:rPr>
              <a:t>t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fleet.extend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i="1" dirty="0" smtClean="0">
                <a:solidFill>
                  <a:srgbClr val="3333FF"/>
                </a:solidFill>
              </a:rPr>
              <a:t>tram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/>
            <a:endParaRPr lang="de-DE" i="1" dirty="0" smtClean="0">
              <a:solidFill>
                <a:srgbClr val="3333FF"/>
              </a:solidFill>
            </a:endParaRPr>
          </a:p>
          <a:p>
            <a:pPr eaLnBrk="1" hangingPunct="1"/>
            <a:endParaRPr lang="de-DE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757238" y="5213350"/>
            <a:ext cx="1116012" cy="88582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6" name="Rounded Rectangle 5"/>
          <p:cNvSpPr/>
          <p:nvPr/>
        </p:nvSpPr>
        <p:spPr>
          <a:xfrm>
            <a:off x="6889750" y="5213350"/>
            <a:ext cx="1117600" cy="88582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7" name="Rounded Rectangle 6"/>
          <p:cNvSpPr/>
          <p:nvPr/>
        </p:nvSpPr>
        <p:spPr>
          <a:xfrm>
            <a:off x="2389188" y="5319713"/>
            <a:ext cx="1116012" cy="728662"/>
          </a:xfrm>
          <a:prstGeom prst="roundRect">
            <a:avLst/>
          </a:prstGeom>
          <a:solidFill>
            <a:srgbClr val="FFCC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8" name="Rounded Rectangle 7"/>
          <p:cNvSpPr/>
          <p:nvPr/>
        </p:nvSpPr>
        <p:spPr>
          <a:xfrm>
            <a:off x="3778250" y="5319713"/>
            <a:ext cx="1116013" cy="728662"/>
          </a:xfrm>
          <a:prstGeom prst="roundRect">
            <a:avLst/>
          </a:prstGeom>
          <a:solidFill>
            <a:srgbClr val="FFCC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9" name="Rounded Rectangle 8"/>
          <p:cNvSpPr/>
          <p:nvPr/>
        </p:nvSpPr>
        <p:spPr>
          <a:xfrm>
            <a:off x="5241925" y="5386388"/>
            <a:ext cx="1116013" cy="544512"/>
          </a:xfrm>
          <a:prstGeom prst="roundRect">
            <a:avLst/>
          </a:prstGeom>
          <a:solidFill>
            <a:srgbClr val="FFCC00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823913" y="6183313"/>
            <a:ext cx="9731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(TAXI)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5950" y="6140450"/>
            <a:ext cx="973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(TAXI)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6525" y="6170613"/>
            <a:ext cx="175400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(PUBLIC_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TRANSPORT)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9713" y="6127750"/>
            <a:ext cx="182774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(TOUR_TRAM)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8110" y="6166844"/>
            <a:ext cx="175400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(PUBLIC_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TRANSPORT)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125345" y="56562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19763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9237" y="115888"/>
            <a:ext cx="8309225" cy="442912"/>
          </a:xfrm>
        </p:spPr>
        <p:txBody>
          <a:bodyPr/>
          <a:lstStyle/>
          <a:p>
            <a:r>
              <a:rPr lang="de-DE" sz="3200" dirty="0" smtClean="0"/>
              <a:t> Polymorphe Datenstrukturen</a:t>
            </a:r>
            <a:endParaRPr lang="de-DE" sz="3200" dirty="0"/>
          </a:p>
        </p:txBody>
      </p:sp>
      <p:sp>
        <p:nvSpPr>
          <p:cNvPr id="197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1012825"/>
            <a:ext cx="3913188" cy="2201863"/>
          </a:xfrm>
          <a:prstGeom prst="roundRect">
            <a:avLst>
              <a:gd name="adj" fmla="val 16667"/>
            </a:avLst>
          </a:prstGeom>
          <a:ln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: LIS</a:t>
            </a:r>
            <a:r>
              <a:rPr lang="de-DE" i="1" dirty="0" smtClean="0">
                <a:solidFill>
                  <a:srgbClr val="0000FF"/>
                </a:solidFill>
              </a:rPr>
              <a:t>T</a:t>
            </a:r>
            <a:r>
              <a:rPr lang="de-DE" dirty="0" smtClean="0">
                <a:solidFill>
                  <a:srgbClr val="0000FF"/>
                </a:solidFill>
              </a:rPr>
              <a:t>  [</a:t>
            </a:r>
            <a:r>
              <a:rPr lang="de-DE" i="1" dirty="0" smtClean="0">
                <a:solidFill>
                  <a:srgbClr val="0000FF"/>
                </a:solidFill>
              </a:rPr>
              <a:t>FIGURE</a:t>
            </a:r>
            <a:r>
              <a:rPr lang="de-DE" sz="1400" i="1" dirty="0" smtClean="0">
                <a:solidFill>
                  <a:srgbClr val="0000FF"/>
                </a:solidFill>
              </a:rPr>
              <a:t> </a:t>
            </a:r>
            <a:r>
              <a:rPr lang="de-DE" dirty="0" smtClean="0">
                <a:solidFill>
                  <a:srgbClr val="0000FF"/>
                </a:solidFill>
              </a:rPr>
              <a:t>]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p1, p2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POLYGON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c1, c2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CIRCLE</a:t>
            </a:r>
            <a:endParaRPr lang="de-DE" dirty="0" smtClean="0"/>
          </a:p>
          <a:p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ELLIPSE</a:t>
            </a:r>
            <a:endParaRPr lang="de-DE" dirty="0"/>
          </a:p>
        </p:txBody>
      </p:sp>
      <p:sp>
        <p:nvSpPr>
          <p:cNvPr id="5" name="Regular Pentagon 4"/>
          <p:cNvSpPr>
            <a:spLocks noChangeArrowheads="1"/>
          </p:cNvSpPr>
          <p:nvPr/>
        </p:nvSpPr>
        <p:spPr bwMode="auto">
          <a:xfrm>
            <a:off x="271463" y="50974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215167" y="52038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5241925" y="53606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138113" y="61833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79600" y="61706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6775450" y="61674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" name="TextBox 13"/>
          <p:cNvSpPr txBox="1"/>
          <p:nvPr/>
        </p:nvSpPr>
        <p:spPr>
          <a:xfrm>
            <a:off x="3630589" y="61880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" name="TextBox 13"/>
          <p:cNvSpPr txBox="1"/>
          <p:nvPr/>
        </p:nvSpPr>
        <p:spPr>
          <a:xfrm>
            <a:off x="5205413" y="61468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976335" name="Rectangle 3"/>
          <p:cNvSpPr>
            <a:spLocks noChangeArrowheads="1"/>
          </p:cNvSpPr>
          <p:nvPr/>
        </p:nvSpPr>
        <p:spPr bwMode="auto">
          <a:xfrm>
            <a:off x="4624388" y="836565"/>
            <a:ext cx="4032250" cy="251194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class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3333FF"/>
                </a:solidFill>
              </a:rPr>
              <a:t>LIST</a:t>
            </a:r>
            <a:r>
              <a:rPr lang="en-US" dirty="0">
                <a:solidFill>
                  <a:srgbClr val="3333FF"/>
                </a:solidFill>
              </a:rPr>
              <a:t> [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sz="18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] </a:t>
            </a:r>
            <a:r>
              <a:rPr lang="en-US" b="1" dirty="0">
                <a:solidFill>
                  <a:schemeClr val="accent2"/>
                </a:solidFill>
              </a:rPr>
              <a:t>feature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extend</a:t>
            </a:r>
            <a:r>
              <a:rPr lang="en-US" dirty="0">
                <a:solidFill>
                  <a:srgbClr val="3333FF"/>
                </a:solidFill>
              </a:rPr>
              <a:t> (</a:t>
            </a:r>
            <a:r>
              <a:rPr lang="en-US" i="1" dirty="0">
                <a:solidFill>
                  <a:srgbClr val="3333FF"/>
                </a:solidFill>
              </a:rPr>
              <a:t>v </a:t>
            </a:r>
            <a:r>
              <a:rPr lang="en-US" dirty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dirty="0">
                <a:solidFill>
                  <a:srgbClr val="3333FF"/>
                </a:solidFill>
              </a:rPr>
              <a:t>) </a:t>
            </a:r>
            <a:r>
              <a:rPr lang="en-US" b="1" dirty="0">
                <a:solidFill>
                  <a:schemeClr val="accent2"/>
                </a:solidFill>
              </a:rPr>
              <a:t>do</a:t>
            </a:r>
            <a:r>
              <a:rPr lang="en-US" dirty="0">
                <a:solidFill>
                  <a:srgbClr val="0000FF"/>
                </a:solidFill>
              </a:rPr>
              <a:t> … </a:t>
            </a:r>
            <a:r>
              <a:rPr lang="en-US" b="1" dirty="0">
                <a:solidFill>
                  <a:schemeClr val="accent2"/>
                </a:solidFill>
              </a:rPr>
              <a:t>end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last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: G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3333FF"/>
                </a:solidFill>
              </a:rPr>
              <a:t>	…</a:t>
            </a:r>
          </a:p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976336" name="Rectangle 3"/>
          <p:cNvSpPr>
            <a:spLocks noChangeArrowheads="1"/>
          </p:cNvSpPr>
          <p:nvPr/>
        </p:nvSpPr>
        <p:spPr bwMode="auto">
          <a:xfrm>
            <a:off x="198120" y="3632200"/>
            <a:ext cx="8747760" cy="9985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33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e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7" name="Regular Pentagon 16"/>
          <p:cNvSpPr>
            <a:spLocks noChangeArrowheads="1"/>
          </p:cNvSpPr>
          <p:nvPr/>
        </p:nvSpPr>
        <p:spPr bwMode="auto">
          <a:xfrm>
            <a:off x="6992089" y="51983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758486" y="52016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/>
      <p:bldP spid="14" grpId="0"/>
      <p:bldP spid="2" grpId="0"/>
      <p:bldP spid="3" grpId="0"/>
      <p:bldP spid="4" grpId="0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86" y="115888"/>
            <a:ext cx="7272337" cy="435600"/>
          </a:xfrm>
        </p:spPr>
        <p:txBody>
          <a:bodyPr/>
          <a:lstStyle/>
          <a:p>
            <a:pPr eaLnBrk="1" hangingPunct="1"/>
            <a:r>
              <a:rPr lang="de-CH" dirty="0" err="1" smtClean="0">
                <a:latin typeface="+mn-lt"/>
              </a:rPr>
              <a:t>Generizität</a:t>
            </a:r>
            <a:r>
              <a:rPr lang="de-CH" dirty="0" smtClean="0">
                <a:latin typeface="+mn-lt"/>
              </a:rPr>
              <a:t>: Typ-Sicherheit gewährleisten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89" y="1069975"/>
            <a:ext cx="8845550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sz="2200" dirty="0" smtClean="0"/>
              <a:t>Wie können wir konsistente „Container“-Datenstrukturen definieren, z.B. eine Liste von Konten oder eine Liste von Punkten?</a:t>
            </a:r>
          </a:p>
          <a:p>
            <a:pPr eaLnBrk="1" hangingPunct="1">
              <a:lnSpc>
                <a:spcPct val="90000"/>
              </a:lnSpc>
            </a:pPr>
            <a:r>
              <a:rPr lang="de-CH" sz="22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CH" sz="2200" dirty="0" smtClean="0"/>
              <a:t>Ohne </a:t>
            </a:r>
            <a:r>
              <a:rPr lang="de-CH" sz="2200" dirty="0" err="1" smtClean="0"/>
              <a:t>Generizität</a:t>
            </a:r>
            <a:r>
              <a:rPr lang="de-CH" sz="2200" dirty="0" smtClean="0"/>
              <a:t> vielleicht so:</a:t>
            </a:r>
          </a:p>
          <a:p>
            <a:pPr eaLnBrk="1" hangingPunct="1">
              <a:lnSpc>
                <a:spcPct val="110000"/>
              </a:lnSpc>
            </a:pPr>
            <a:r>
              <a:rPr lang="de-CH" sz="2200" dirty="0" smtClean="0"/>
              <a:t>	</a:t>
            </a:r>
            <a:r>
              <a:rPr lang="de-CH" sz="2200" i="1" dirty="0" smtClean="0">
                <a:solidFill>
                  <a:srgbClr val="3333FF"/>
                </a:solidFill>
              </a:rPr>
              <a:t>c </a:t>
            </a:r>
            <a:r>
              <a:rPr lang="de-CH" sz="2200" dirty="0" smtClean="0">
                <a:solidFill>
                  <a:srgbClr val="3333FF"/>
                </a:solidFill>
              </a:rPr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STADT </a:t>
            </a:r>
            <a:r>
              <a:rPr lang="de-CH" sz="2200" dirty="0" smtClean="0">
                <a:solidFill>
                  <a:srgbClr val="3333FF"/>
                </a:solidFill>
              </a:rPr>
              <a:t>;</a:t>
            </a:r>
            <a:r>
              <a:rPr lang="de-CH" sz="2200" i="1" dirty="0" smtClean="0">
                <a:solidFill>
                  <a:srgbClr val="3333FF"/>
                </a:solidFill>
              </a:rPr>
              <a:t> p </a:t>
            </a:r>
            <a:r>
              <a:rPr lang="de-CH" sz="2200" dirty="0" smtClean="0">
                <a:solidFill>
                  <a:srgbClr val="3333FF"/>
                </a:solidFill>
              </a:rPr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PERSON</a:t>
            </a:r>
            <a:r>
              <a:rPr lang="de-CH" sz="2200" dirty="0" smtClean="0">
                <a:solidFill>
                  <a:srgbClr val="3333FF"/>
                </a:solidFill>
              </a:rPr>
              <a:t/>
            </a:r>
            <a:br>
              <a:rPr lang="de-CH" sz="2200" dirty="0" smtClean="0">
                <a:solidFill>
                  <a:srgbClr val="3333FF"/>
                </a:solidFill>
              </a:rPr>
            </a:b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err="1" smtClean="0">
                <a:solidFill>
                  <a:srgbClr val="3333FF"/>
                </a:solidFill>
              </a:rPr>
              <a:t>staedte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dirty="0" smtClean="0">
                <a:solidFill>
                  <a:srgbClr val="3333FF"/>
                </a:solidFill>
              </a:rPr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LIST</a:t>
            </a:r>
            <a:r>
              <a:rPr lang="de-CH" sz="2200" dirty="0" smtClean="0">
                <a:solidFill>
                  <a:srgbClr val="3333FF"/>
                </a:solidFill>
              </a:rPr>
              <a:t> ... </a:t>
            </a:r>
          </a:p>
          <a:p>
            <a:pPr eaLnBrk="1" hangingPunct="1">
              <a:lnSpc>
                <a:spcPct val="90000"/>
              </a:lnSpc>
            </a:pP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err="1" smtClean="0">
                <a:solidFill>
                  <a:srgbClr val="3333FF"/>
                </a:solidFill>
              </a:rPr>
              <a:t>leute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dirty="0" smtClean="0">
                <a:solidFill>
                  <a:srgbClr val="3333FF"/>
                </a:solidFill>
              </a:rPr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LIST</a:t>
            </a:r>
            <a:r>
              <a:rPr lang="de-CH" sz="2200" dirty="0" smtClean="0">
                <a:solidFill>
                  <a:srgbClr val="3333FF"/>
                </a:solidFill>
              </a:rPr>
              <a:t> ... </a:t>
            </a:r>
          </a:p>
          <a:p>
            <a:pPr eaLnBrk="1" hangingPunct="1">
              <a:lnSpc>
                <a:spcPct val="90000"/>
              </a:lnSpc>
            </a:pPr>
            <a:r>
              <a:rPr lang="de-CH" sz="2200" dirty="0" smtClean="0"/>
              <a:t>	---------------------------------------------------------</a:t>
            </a:r>
          </a:p>
          <a:p>
            <a:pPr eaLnBrk="1" hangingPunct="1">
              <a:lnSpc>
                <a:spcPct val="50000"/>
              </a:lnSpc>
            </a:pPr>
            <a:r>
              <a:rPr lang="de-CH" i="1" dirty="0" smtClean="0">
                <a:solidFill>
                  <a:srgbClr val="990000"/>
                </a:solidFill>
              </a:rPr>
              <a:t>	</a:t>
            </a:r>
            <a:r>
              <a:rPr lang="de-CH" i="1" dirty="0" err="1" smtClean="0">
                <a:solidFill>
                  <a:srgbClr val="990000"/>
                </a:solidFill>
              </a:rPr>
              <a:t>leute</a:t>
            </a:r>
            <a:r>
              <a:rPr lang="de-CH" sz="3200" i="1" dirty="0" err="1" smtClean="0">
                <a:solidFill>
                  <a:srgbClr val="990000"/>
                </a:solidFill>
              </a:rPr>
              <a:t>.</a:t>
            </a:r>
            <a:r>
              <a:rPr lang="de-CH" i="1" dirty="0" err="1" smtClean="0">
                <a:solidFill>
                  <a:srgbClr val="990000"/>
                </a:solidFill>
              </a:rPr>
              <a:t>extend</a:t>
            </a:r>
            <a:r>
              <a:rPr lang="de-CH" dirty="0" smtClean="0">
                <a:solidFill>
                  <a:srgbClr val="990000"/>
                </a:solidFill>
              </a:rPr>
              <a:t>   (</a:t>
            </a:r>
            <a:r>
              <a:rPr lang="de-CH" i="1" dirty="0" smtClean="0">
                <a:solidFill>
                  <a:srgbClr val="990000"/>
                </a:solidFill>
              </a:rPr>
              <a:t>   </a:t>
            </a:r>
            <a:r>
              <a:rPr lang="de-CH" dirty="0" smtClean="0">
                <a:solidFill>
                  <a:srgbClr val="99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006400"/>
                </a:solidFill>
              </a:rPr>
              <a:t>	</a:t>
            </a:r>
            <a:r>
              <a:rPr lang="de-CH" i="1" dirty="0" err="1" smtClean="0">
                <a:solidFill>
                  <a:srgbClr val="3333FF"/>
                </a:solidFill>
              </a:rPr>
              <a:t>staedte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extend</a:t>
            </a:r>
            <a:r>
              <a:rPr lang="de-CH" dirty="0" smtClean="0">
                <a:solidFill>
                  <a:srgbClr val="3333FF"/>
                </a:solidFill>
              </a:rPr>
              <a:t>  (  )</a:t>
            </a:r>
            <a:endParaRPr lang="de-CH" sz="22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CH" sz="22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smtClean="0">
                <a:solidFill>
                  <a:srgbClr val="3333FF"/>
                </a:solidFill>
              </a:rPr>
              <a:t>c</a:t>
            </a:r>
            <a:r>
              <a:rPr lang="de-CH" sz="2200" dirty="0" smtClean="0">
                <a:solidFill>
                  <a:srgbClr val="3333FF"/>
                </a:solidFill>
              </a:rPr>
              <a:t> := </a:t>
            </a:r>
            <a:r>
              <a:rPr lang="de-CH" sz="2200" i="1" dirty="0" err="1" smtClean="0">
                <a:solidFill>
                  <a:srgbClr val="3333FF"/>
                </a:solidFill>
              </a:rPr>
              <a:t>staedte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sz="2200" i="1" dirty="0" err="1" smtClean="0">
                <a:solidFill>
                  <a:srgbClr val="3333FF"/>
                </a:solidFill>
              </a:rPr>
              <a:t>last</a:t>
            </a:r>
            <a:endParaRPr lang="de-CH" sz="22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smtClean="0">
                <a:solidFill>
                  <a:srgbClr val="3333FF"/>
                </a:solidFill>
              </a:rPr>
              <a:t/>
            </a:r>
            <a:br>
              <a:rPr lang="de-CH" sz="2200" i="1" dirty="0" smtClean="0">
                <a:solidFill>
                  <a:srgbClr val="3333FF"/>
                </a:solidFill>
              </a:rPr>
            </a:br>
            <a:r>
              <a:rPr lang="de-CH" sz="2200" i="1" dirty="0" smtClean="0">
                <a:solidFill>
                  <a:srgbClr val="3333FF"/>
                </a:solidFill>
              </a:rPr>
              <a:t>	</a:t>
            </a:r>
            <a:r>
              <a:rPr lang="de-CH" sz="2200" i="1" dirty="0" err="1" smtClean="0">
                <a:solidFill>
                  <a:srgbClr val="3333FF"/>
                </a:solidFill>
              </a:rPr>
              <a:t>c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stadt_operation</a:t>
            </a:r>
            <a:endParaRPr lang="de-CH" dirty="0" smtClean="0">
              <a:solidFill>
                <a:srgbClr val="3333FF"/>
              </a:solidFill>
            </a:endParaRPr>
          </a:p>
        </p:txBody>
      </p:sp>
      <p:sp>
        <p:nvSpPr>
          <p:cNvPr id="644102" name="Text Box 6"/>
          <p:cNvSpPr txBox="1">
            <a:spLocks noChangeArrowheads="1"/>
          </p:cNvSpPr>
          <p:nvPr/>
        </p:nvSpPr>
        <p:spPr bwMode="auto">
          <a:xfrm>
            <a:off x="6624084" y="1778000"/>
            <a:ext cx="1923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2000" dirty="0" smtClean="0">
                <a:latin typeface="+mn-lt"/>
              </a:rPr>
              <a:t>Aber: Was passiert bei einer falschen Zuweisung?</a:t>
            </a:r>
            <a:endParaRPr lang="de-CH" sz="2000" dirty="0">
              <a:latin typeface="+mn-lt"/>
            </a:endParaRPr>
          </a:p>
        </p:txBody>
      </p:sp>
      <p:sp>
        <p:nvSpPr>
          <p:cNvPr id="644103" name="Text Box 7"/>
          <p:cNvSpPr txBox="1">
            <a:spLocks noChangeArrowheads="1"/>
          </p:cNvSpPr>
          <p:nvPr/>
        </p:nvSpPr>
        <p:spPr bwMode="auto">
          <a:xfrm>
            <a:off x="3280421" y="396138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i="1" dirty="0" smtClean="0">
                <a:solidFill>
                  <a:srgbClr val="990000"/>
                </a:solidFill>
                <a:latin typeface="+mn-lt"/>
              </a:rPr>
              <a:t>p</a:t>
            </a:r>
            <a:endParaRPr lang="de-CH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44104" name="Text Box 8"/>
          <p:cNvSpPr txBox="1">
            <a:spLocks noChangeArrowheads="1"/>
          </p:cNvSpPr>
          <p:nvPr/>
        </p:nvSpPr>
        <p:spPr bwMode="auto">
          <a:xfrm>
            <a:off x="3503448" y="441953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i="1" dirty="0" smtClean="0">
                <a:solidFill>
                  <a:srgbClr val="3333FF"/>
                </a:solidFill>
                <a:latin typeface="+mn-lt"/>
              </a:rPr>
              <a:t>c</a:t>
            </a:r>
            <a:endParaRPr lang="de-CH" i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3.7037E-7 L 0.15139 3.7037E-7 L 0.15226 0.06898 L 0.02726 0.06736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64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344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231 L 0.24306 0.00463 L 0.24045 -0.06019 L -0.02691 -0.07153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-358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6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b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b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2" grpId="0"/>
      <p:bldP spid="644103" grpId="0"/>
      <p:bldP spid="644103" grpId="1"/>
      <p:bldP spid="644104" grpId="0"/>
      <p:bldP spid="644104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2147703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2228368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966484" y="3696843"/>
            <a:ext cx="2181779" cy="89845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780903" y="49830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1911056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*   aufgeschoben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+   wirksam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++  redefiniert</a:t>
            </a:r>
            <a:endParaRPr lang="de-CH" sz="14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2362039" y="2497015"/>
            <a:ext cx="1078523" cy="480647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Mit polymorphen Datenstrukturen arbeiten 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12825"/>
            <a:ext cx="8713788" cy="5113338"/>
          </a:xfrm>
        </p:spPr>
        <p:txBody>
          <a:bodyPr/>
          <a:lstStyle/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dirty="0" smtClean="0">
                <a:solidFill>
                  <a:srgbClr val="3333FF"/>
                </a:solidFill>
              </a:rPr>
              <a:t>…</a:t>
            </a:r>
          </a:p>
          <a:p>
            <a:pPr eaLnBrk="1" hangingPunct="1">
              <a:spcBef>
                <a:spcPts val="1200"/>
              </a:spcBef>
            </a:pPr>
            <a:r>
              <a:rPr lang="de-DE" b="1" dirty="0" smtClean="0">
                <a:solidFill>
                  <a:srgbClr val="002060"/>
                </a:solidFill>
              </a:rPr>
              <a:t>across </a:t>
            </a:r>
            <a:r>
              <a:rPr lang="de-DE" i="1" dirty="0" smtClean="0">
                <a:solidFill>
                  <a:srgbClr val="3333FF"/>
                </a:solidFill>
              </a:rPr>
              <a:t>bilder </a:t>
            </a:r>
            <a:r>
              <a:rPr lang="de-DE" b="1" dirty="0" smtClean="0">
                <a:solidFill>
                  <a:srgbClr val="002060"/>
                </a:solidFill>
              </a:rPr>
              <a:t>as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c </a:t>
            </a:r>
            <a:r>
              <a:rPr lang="de-DE" b="1" dirty="0" smtClean="0">
                <a:solidFill>
                  <a:srgbClr val="002060"/>
                </a:solidFill>
              </a:rPr>
              <a:t>loop</a:t>
            </a:r>
          </a:p>
          <a:p>
            <a:pPr eaLnBrk="1" hangingPunct="1">
              <a:spcBef>
                <a:spcPts val="1200"/>
              </a:spcBef>
            </a:pPr>
            <a:r>
              <a:rPr lang="de-DE" i="1" dirty="0" smtClean="0">
                <a:solidFill>
                  <a:srgbClr val="3333FF"/>
                </a:solidFill>
              </a:rPr>
              <a:t>	c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display</a:t>
            </a:r>
          </a:p>
          <a:p>
            <a:pPr eaLnBrk="1" hangingPunct="1">
              <a:spcBef>
                <a:spcPts val="1200"/>
              </a:spcBef>
            </a:pPr>
            <a:r>
              <a:rPr lang="de-DE" b="1" dirty="0" smtClean="0">
                <a:solidFill>
                  <a:srgbClr val="002060"/>
                </a:solidFill>
              </a:rPr>
              <a:t>end</a:t>
            </a:r>
          </a:p>
          <a:p>
            <a:pPr eaLnBrk="1" hangingPunct="1"/>
            <a:endParaRPr lang="de-DE" dirty="0" smtClean="0"/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4619694" y="3118338"/>
            <a:ext cx="2997591" cy="550985"/>
          </a:xfrm>
          <a:prstGeom prst="wedgeRoundRectCallout">
            <a:avLst>
              <a:gd name="adj1" fmla="val -85229"/>
              <a:gd name="adj2" fmla="val -102063"/>
              <a:gd name="adj3" fmla="val 16667"/>
            </a:avLst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r>
              <a:rPr lang="de-CH" smtClean="0"/>
              <a:t>Dynamische Binden</a:t>
            </a:r>
            <a:endParaRPr lang="de-CH"/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323465" y="56562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20" name="Regular Pentagon 19"/>
          <p:cNvSpPr>
            <a:spLocks noChangeArrowheads="1"/>
          </p:cNvSpPr>
          <p:nvPr/>
        </p:nvSpPr>
        <p:spPr bwMode="auto">
          <a:xfrm>
            <a:off x="469583" y="50974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13287" y="52038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40045" y="53606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336233" y="61833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77720" y="61706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6973570" y="61674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828709" y="61880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5403533" y="61468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" name="Regular Pentagon 27"/>
          <p:cNvSpPr>
            <a:spLocks noChangeArrowheads="1"/>
          </p:cNvSpPr>
          <p:nvPr/>
        </p:nvSpPr>
        <p:spPr bwMode="auto">
          <a:xfrm>
            <a:off x="7190209" y="51983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956606" y="52016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Definition (Polymorphie, angepasst)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Bindung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(Zuweisung oder Argumentübergabe) ist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ihre Zielvariable und der Quellausdruck verschiedene Typen haben.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Entität</a:t>
            </a:r>
            <a:r>
              <a:rPr lang="de-DE" b="1" dirty="0" smtClean="0">
                <a:solidFill>
                  <a:srgbClr val="990000"/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oder ein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Ausdruck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sie/er zur Laufzeit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Folge einer polymorphen Bindung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 zu einem Objekt eines anderen Typs gebunden werden.</a:t>
            </a: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  <a:defRPr/>
            </a:pPr>
            <a:r>
              <a:rPr lang="de-DE" dirty="0" smtClean="0"/>
              <a:t>Eine </a:t>
            </a:r>
            <a:r>
              <a:rPr lang="de-DE" b="1" dirty="0" smtClean="0">
                <a:solidFill>
                  <a:srgbClr val="990000"/>
                </a:solidFill>
              </a:rPr>
              <a:t>Container-Datenstruktur</a:t>
            </a:r>
            <a:r>
              <a:rPr lang="de-DE" dirty="0" smtClean="0"/>
              <a:t> ist </a:t>
            </a:r>
            <a:r>
              <a:rPr lang="de-DE" b="1" dirty="0" smtClean="0">
                <a:solidFill>
                  <a:srgbClr val="990000"/>
                </a:solidFill>
              </a:rPr>
              <a:t>polymorph</a:t>
            </a:r>
            <a:r>
              <a:rPr lang="de-DE" dirty="0" smtClean="0"/>
              <a:t>, falls sie Referenzen zu Objekten verschiedener Typen  enthalten kann.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marL="138113" indent="-15875">
              <a:lnSpc>
                <a:spcPct val="90000"/>
              </a:lnSpc>
              <a:defRPr/>
            </a:pPr>
            <a:r>
              <a:rPr lang="de-DE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Polymorphie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ist die Existenz dieser Möglichkeiten.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eaLnBrk="1" hangingPunct="1">
              <a:lnSpc>
                <a:spcPct val="90000"/>
              </a:lnSpc>
              <a:defRPr/>
            </a:pPr>
            <a:endParaRPr lang="de-DE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Rolle von aufgeschobenen Klasse</a:t>
            </a:r>
            <a:endParaRPr lang="de-DE" dirty="0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smtClean="0"/>
              <a:t>Ausdrücken von abstrakten Konzepten, unabhängig von der Implementation.</a:t>
            </a:r>
          </a:p>
          <a:p>
            <a:endParaRPr lang="de-CH" smtClean="0"/>
          </a:p>
          <a:p>
            <a:r>
              <a:rPr lang="de-CH" smtClean="0"/>
              <a:t>Ausdrücken von gemeinsamen Elementen von mehreren Implementationen.</a:t>
            </a:r>
          </a:p>
          <a:p>
            <a:endParaRPr lang="de-CH" smtClean="0"/>
          </a:p>
          <a:p>
            <a:endParaRPr lang="de-CH" smtClean="0"/>
          </a:p>
          <a:p>
            <a:endParaRPr lang="de-CH" smtClean="0"/>
          </a:p>
          <a:p>
            <a:r>
              <a:rPr lang="de-CH" smtClean="0"/>
              <a:t>Terminologie: </a:t>
            </a:r>
            <a:r>
              <a:rPr lang="de-CH" b="1" smtClean="0">
                <a:solidFill>
                  <a:srgbClr val="990000"/>
                </a:solidFill>
              </a:rPr>
              <a:t>wirksam</a:t>
            </a:r>
            <a:r>
              <a:rPr lang="de-CH" smtClean="0"/>
              <a:t> = nicht aufgeschoben</a:t>
            </a:r>
          </a:p>
          <a:p>
            <a:r>
              <a:rPr lang="de-CH" smtClean="0"/>
              <a:t>			(d.h. vollständig implementiert) 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2147703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2228368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966484" y="3696843"/>
            <a:ext cx="2181779" cy="89845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780903" y="49830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2049279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*   aufgeschoben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+   wirksam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++ redefiniert</a:t>
            </a:r>
            <a:endParaRPr lang="de-CH" sz="14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Aufgeschobene Klassen in </a:t>
            </a:r>
            <a:r>
              <a:rPr lang="de-DE" dirty="0" err="1" smtClean="0"/>
              <a:t>EiffelBase</a:t>
            </a:r>
            <a:endParaRPr lang="de-DE" dirty="0"/>
          </a:p>
        </p:txBody>
      </p:sp>
      <p:sp>
        <p:nvSpPr>
          <p:cNvPr id="824324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56100" y="1052513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56100" y="1146804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CONTAINER</a:t>
            </a:r>
          </a:p>
        </p:txBody>
      </p:sp>
      <p:sp>
        <p:nvSpPr>
          <p:cNvPr id="8243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87900" y="9810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27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42988" y="1628775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028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BOX</a:t>
            </a:r>
          </a:p>
        </p:txBody>
      </p:sp>
      <p:sp>
        <p:nvSpPr>
          <p:cNvPr id="8243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53522" y="1545117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0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56100" y="162718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3483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COLLECTION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15557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3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91363" y="1627188"/>
            <a:ext cx="1255195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5182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TRAVERSABLE</a:t>
            </a:r>
          </a:p>
        </p:txBody>
      </p:sp>
      <p:sp>
        <p:nvSpPr>
          <p:cNvPr id="82433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23163" y="1555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6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52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7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2263" y="2308374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FINITE</a:t>
            </a:r>
          </a:p>
        </p:txBody>
      </p:sp>
      <p:sp>
        <p:nvSpPr>
          <p:cNvPr id="824338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70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9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906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0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81985" y="2297741"/>
            <a:ext cx="102500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INFINITE</a:t>
            </a:r>
          </a:p>
        </p:txBody>
      </p:sp>
      <p:sp>
        <p:nvSpPr>
          <p:cNvPr id="824341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224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2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0825" y="3089904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3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9388" y="3173562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BOUNDED</a:t>
            </a:r>
          </a:p>
        </p:txBody>
      </p:sp>
      <p:sp>
        <p:nvSpPr>
          <p:cNvPr id="824344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826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5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474788" y="3068638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6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747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UNBOUNDED</a:t>
            </a:r>
          </a:p>
        </p:txBody>
      </p:sp>
      <p:sp>
        <p:nvSpPr>
          <p:cNvPr id="824347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0658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8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98750" y="3068638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9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98750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COUNTABLE</a:t>
            </a:r>
          </a:p>
        </p:txBody>
      </p:sp>
      <p:sp>
        <p:nvSpPr>
          <p:cNvPr id="824350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30550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1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5" y="3860800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2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0825" y="395509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RESIZABLE</a:t>
            </a:r>
          </a:p>
        </p:txBody>
      </p:sp>
      <p:sp>
        <p:nvSpPr>
          <p:cNvPr id="824353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2625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4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77825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5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706813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BAG</a:t>
            </a:r>
          </a:p>
        </p:txBody>
      </p:sp>
      <p:sp>
        <p:nvSpPr>
          <p:cNvPr id="824356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21005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7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0380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8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0775" y="229774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SET</a:t>
            </a:r>
          </a:p>
        </p:txBody>
      </p:sp>
      <p:sp>
        <p:nvSpPr>
          <p:cNvPr id="824359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3560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0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347637" y="2203450"/>
            <a:ext cx="1246963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1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297794" y="2297741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HIERARCHICAL</a:t>
            </a:r>
          </a:p>
        </p:txBody>
      </p:sp>
      <p:sp>
        <p:nvSpPr>
          <p:cNvPr id="824362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875463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3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67625" y="2203450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4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596188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LINEAR</a:t>
            </a:r>
          </a:p>
        </p:txBody>
      </p:sp>
      <p:sp>
        <p:nvSpPr>
          <p:cNvPr id="824365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99425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6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922713" y="30686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7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1275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TABLE</a:t>
            </a:r>
          </a:p>
        </p:txBody>
      </p:sp>
      <p:sp>
        <p:nvSpPr>
          <p:cNvPr id="824368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5451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9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46675" y="30686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0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07523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824371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5800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2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70638" y="3068638"/>
            <a:ext cx="1152525" cy="5048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3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99200" y="314166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INTEGER_ INTERVAL</a:t>
            </a:r>
          </a:p>
        </p:txBody>
      </p:sp>
      <p:sp>
        <p:nvSpPr>
          <p:cNvPr id="824374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80243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5" name="Oval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667625" y="3068638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6" name="Text Box 56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5961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BILINEAR</a:t>
            </a:r>
          </a:p>
        </p:txBody>
      </p:sp>
      <p:sp>
        <p:nvSpPr>
          <p:cNvPr id="824377" name="Text Box 57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0994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8" name="Oval 5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77018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9" name="Text Box 59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69875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INDEXABLE</a:t>
            </a:r>
          </a:p>
        </p:txBody>
      </p:sp>
      <p:sp>
        <p:nvSpPr>
          <p:cNvPr id="824380" name="Text Box 6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2019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1" name="Oval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067175" y="3933825"/>
            <a:ext cx="1154113" cy="5762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2" name="Text Box 6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965245" y="4015896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CURSOR_ STRUCTURE</a:t>
            </a:r>
          </a:p>
        </p:txBody>
      </p:sp>
      <p:sp>
        <p:nvSpPr>
          <p:cNvPr id="824383" name="Text Box 63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98975" y="38623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4" name="Oval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29113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5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521970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DISPENSER</a:t>
            </a:r>
          </a:p>
        </p:txBody>
      </p:sp>
      <p:sp>
        <p:nvSpPr>
          <p:cNvPr id="824386" name="Text Box 6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72293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7" name="Oval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515100" y="39322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8" name="Text Box 6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443663" y="40265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SEQUENCE</a:t>
            </a:r>
          </a:p>
        </p:txBody>
      </p:sp>
      <p:sp>
        <p:nvSpPr>
          <p:cNvPr id="824389" name="Text Box 6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946900" y="38608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0" name="Oval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0825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1" name="Text Box 7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9388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ARRAY</a:t>
            </a:r>
          </a:p>
        </p:txBody>
      </p:sp>
      <p:sp>
        <p:nvSpPr>
          <p:cNvPr id="824392" name="Oval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6891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3" name="Text Box 7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617663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824394" name="Oval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913063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5" name="Text Box 7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841625" y="5084763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HASH_TABLE</a:t>
            </a:r>
          </a:p>
        </p:txBody>
      </p:sp>
      <p:sp>
        <p:nvSpPr>
          <p:cNvPr id="824396" name="Oval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643438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7" name="Text Box 7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4540101" y="51060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STACK</a:t>
            </a:r>
          </a:p>
        </p:txBody>
      </p:sp>
      <p:sp>
        <p:nvSpPr>
          <p:cNvPr id="824398" name="Text Box 7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5075238" y="49403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9" name="Oval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8674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400" name="Text Box 8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795963" y="51060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QUEUE</a:t>
            </a:r>
          </a:p>
        </p:txBody>
      </p:sp>
      <p:sp>
        <p:nvSpPr>
          <p:cNvPr id="824401" name="Text Box 8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99200" y="49403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402" name="Line 8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4930775" y="1484313"/>
            <a:ext cx="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3" name="Line 83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1619250" y="1484313"/>
            <a:ext cx="3311525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4" name="Line 84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 flipV="1">
            <a:off x="4930775" y="1484313"/>
            <a:ext cx="273685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5" name="Line 85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V="1">
            <a:off x="971550" y="2060575"/>
            <a:ext cx="576263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6" name="Line 86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1547813" y="2060575"/>
            <a:ext cx="719137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7" name="Line 87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827088" y="2636838"/>
            <a:ext cx="144462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8" name="Line 8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 flipV="1">
            <a:off x="971550" y="2636838"/>
            <a:ext cx="10795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9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 flipV="1">
            <a:off x="2266950" y="2636838"/>
            <a:ext cx="1008063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0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V="1">
            <a:off x="755650" y="3500438"/>
            <a:ext cx="0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1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755650" y="4292600"/>
            <a:ext cx="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2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755650" y="4365625"/>
            <a:ext cx="25193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3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2266950" y="4365625"/>
            <a:ext cx="10080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4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 flipV="1">
            <a:off x="755650" y="4292600"/>
            <a:ext cx="151130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5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 flipV="1">
            <a:off x="2051050" y="3500438"/>
            <a:ext cx="1368425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6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3419475" y="3500438"/>
            <a:ext cx="1008063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7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V="1">
            <a:off x="3348038" y="3500438"/>
            <a:ext cx="10795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8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4356100" y="2060575"/>
            <a:ext cx="574675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9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4930775" y="2060575"/>
            <a:ext cx="649288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0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4356100" y="2636838"/>
            <a:ext cx="14287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1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356100" y="2636838"/>
            <a:ext cx="1366838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2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 flipV="1">
            <a:off x="5580063" y="2636838"/>
            <a:ext cx="136842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3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643438" y="3500438"/>
            <a:ext cx="1008062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4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5651500" y="3500438"/>
            <a:ext cx="2159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5" name="Line 105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5651500" y="3500438"/>
            <a:ext cx="13684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6" name="Line 106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V="1">
            <a:off x="5867400" y="3789363"/>
            <a:ext cx="144463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7" name="Line 107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7019925" y="3500438"/>
            <a:ext cx="11525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8" name="Line 10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7019925" y="3860800"/>
            <a:ext cx="792163" cy="73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9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8243888" y="2636838"/>
            <a:ext cx="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0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219700" y="4365625"/>
            <a:ext cx="64770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1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H="1" flipV="1">
            <a:off x="5867400" y="4365625"/>
            <a:ext cx="5762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2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019925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3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H="1" flipV="1">
            <a:off x="7596188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4" name="Text Box 114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5938838" y="3573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824435" name="Text Box 115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7739063" y="36449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116" name="Text Box 54"/>
          <p:cNvSpPr txBox="1">
            <a:spLocks noChangeArrowheads="1"/>
          </p:cNvSpPr>
          <p:nvPr/>
        </p:nvSpPr>
        <p:spPr bwMode="auto">
          <a:xfrm>
            <a:off x="6965638" y="5950334"/>
            <a:ext cx="1944446" cy="354925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*    aufgeschoben</a:t>
            </a:r>
            <a:endParaRPr lang="de-CH" sz="160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1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79388" y="1268413"/>
            <a:ext cx="8713787" cy="5032375"/>
          </a:xfrm>
        </p:spPr>
        <p:txBody>
          <a:bodyPr/>
          <a:lstStyle/>
          <a:p>
            <a:r>
              <a:rPr lang="de-DE" dirty="0" smtClean="0"/>
              <a:t>In </a:t>
            </a:r>
            <a:r>
              <a:rPr lang="de-DE" i="1" dirty="0" smtClean="0">
                <a:solidFill>
                  <a:srgbClr val="3333FF"/>
                </a:solidFill>
              </a:rPr>
              <a:t>ITERATION_CURSOR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forth</a:t>
            </a:r>
            <a:endParaRPr lang="de-DE" b="1" dirty="0" smtClean="0">
              <a:solidFill>
                <a:schemeClr val="accent2"/>
              </a:solidFill>
            </a:endParaRP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  <a:r>
              <a:rPr lang="de-DE" b="1" dirty="0" err="1" smtClean="0">
                <a:solidFill>
                  <a:schemeClr val="accent2"/>
                </a:solidFill>
              </a:rPr>
              <a:t>deferred</a:t>
            </a:r>
            <a:endParaRPr lang="de-DE" b="1" dirty="0" smtClean="0">
              <a:solidFill>
                <a:schemeClr val="accent2"/>
              </a:solidFill>
            </a:endParaRP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8161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 aufgeschobenes Feature</a:t>
            </a:r>
            <a:endParaRPr lang="de-DE" dirty="0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12813" y="3948112"/>
            <a:ext cx="4201862" cy="88056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ensure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index</a:t>
            </a:r>
            <a:r>
              <a:rPr lang="en-US" dirty="0" smtClean="0">
                <a:solidFill>
                  <a:srgbClr val="3333FF"/>
                </a:solidFill>
              </a:rPr>
              <a:t> = </a:t>
            </a:r>
            <a:r>
              <a:rPr lang="en-US" b="1" dirty="0" smtClean="0">
                <a:solidFill>
                  <a:schemeClr val="accent2"/>
                </a:solidFill>
              </a:rPr>
              <a:t>old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index </a:t>
            </a:r>
            <a:r>
              <a:rPr lang="en-US" dirty="0" smtClean="0">
                <a:solidFill>
                  <a:srgbClr val="3333FF"/>
                </a:solidFill>
              </a:rPr>
              <a:t>+ 1</a:t>
            </a:r>
            <a:endParaRPr lang="de-CH" dirty="0">
              <a:solidFill>
                <a:srgbClr val="3333FF"/>
              </a:solidFill>
            </a:endParaRPr>
          </a:p>
        </p:txBody>
      </p:sp>
      <p:sp>
        <p:nvSpPr>
          <p:cNvPr id="81613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72706" y="2640681"/>
            <a:ext cx="3071813" cy="792162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require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after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86" name="Oval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71692" y="1647625"/>
            <a:ext cx="1124941" cy="4953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/>
            <a:endParaRPr lang="de-DE">
              <a:solidFill>
                <a:srgbClr val="33CC33"/>
              </a:solidFill>
            </a:endParaRPr>
          </a:p>
        </p:txBody>
      </p:sp>
      <p:sp>
        <p:nvSpPr>
          <p:cNvPr id="818180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11282" y="3690698"/>
            <a:ext cx="865188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/>
            <a:endParaRPr lang="de-DE" sz="2000">
              <a:solidFill>
                <a:srgbClr val="33CC33"/>
              </a:solidFill>
            </a:endParaRPr>
          </a:p>
        </p:txBody>
      </p:sp>
      <p:sp>
        <p:nvSpPr>
          <p:cNvPr id="818181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4973" y="4093593"/>
            <a:ext cx="9847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/>
            <a:endParaRPr lang="de-DE" sz="2000">
              <a:solidFill>
                <a:srgbClr val="33CC33"/>
              </a:solidFill>
            </a:endParaRPr>
          </a:p>
        </p:txBody>
      </p:sp>
      <p:sp>
        <p:nvSpPr>
          <p:cNvPr id="818182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782682" y="4505086"/>
            <a:ext cx="1627188" cy="8286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18183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74832" y="4163773"/>
            <a:ext cx="923925" cy="114141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1818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8432" y="5206761"/>
            <a:ext cx="20724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990000"/>
                </a:solidFill>
              </a:rPr>
              <a:t>aufgeschoben</a:t>
            </a:r>
            <a:endParaRPr lang="en-US" sz="2000" dirty="0">
              <a:solidFill>
                <a:srgbClr val="990000"/>
              </a:solidFill>
            </a:endParaRPr>
          </a:p>
        </p:txBody>
      </p:sp>
      <p:sp>
        <p:nvSpPr>
          <p:cNvPr id="818178" name="Rectangle 2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In der gleichen Klasse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search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G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endParaRPr lang="de-DE" b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990000"/>
                </a:solidFill>
              </a:rPr>
              <a:t>-- Gehe zur ersten Position nach der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			-- aktuellen, wo 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990000"/>
                </a:solidFill>
              </a:rPr>
              <a:t> auftritt, oder </a:t>
            </a:r>
            <a:r>
              <a:rPr lang="de-DE" i="1" dirty="0" smtClean="0">
                <a:solidFill>
                  <a:srgbClr val="3333FF"/>
                </a:solidFill>
              </a:rPr>
              <a:t>after</a:t>
            </a:r>
            <a:r>
              <a:rPr lang="de-DE" dirty="0" smtClean="0">
                <a:solidFill>
                  <a:srgbClr val="99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			-- falls es nicht auftritt.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	    </a:t>
            </a:r>
            <a:r>
              <a:rPr lang="de-DE" b="1" dirty="0" smtClean="0">
                <a:solidFill>
                  <a:schemeClr val="accent2"/>
                </a:solidFill>
              </a:rPr>
              <a:t>from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until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after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or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= x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loop</a:t>
            </a: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i="1" dirty="0" err="1" smtClean="0">
                <a:solidFill>
                  <a:srgbClr val="3333FF"/>
                </a:solidFill>
              </a:rPr>
              <a:t>forth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    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0000"/>
              </a:lnSpc>
            </a:pP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b="1" dirty="0" smtClean="0"/>
              <a:t>“Programme mit Lücken“</a:t>
            </a:r>
            <a:endParaRPr lang="de-DE" b="1" dirty="0"/>
          </a:p>
        </p:txBody>
      </p:sp>
      <p:sp>
        <p:nvSpPr>
          <p:cNvPr id="818185" name="Rectangle 9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>
          <a:xfrm>
            <a:off x="244294" y="115888"/>
            <a:ext cx="8504237" cy="435600"/>
          </a:xfrm>
        </p:spPr>
        <p:txBody>
          <a:bodyPr/>
          <a:lstStyle/>
          <a:p>
            <a:r>
              <a:rPr lang="de-DE" dirty="0" smtClean="0"/>
              <a:t>Aufgeschobene und wirksame Features mischen</a:t>
            </a:r>
            <a:endParaRPr lang="de-DE" dirty="0"/>
          </a:p>
        </p:txBody>
      </p:sp>
      <p:sp>
        <p:nvSpPr>
          <p:cNvPr id="818187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660972" y="1189317"/>
            <a:ext cx="2744788" cy="3889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18188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69247" y="987704"/>
            <a:ext cx="1528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smtClean="0"/>
              <a:t>wirksam!</a:t>
            </a:r>
            <a:endParaRPr lang="de-CH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86" grpId="0" animBg="1"/>
      <p:bldP spid="818187" grpId="0" animBg="1"/>
      <p:bldP spid="81818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“Rufen sie uns nicht auf, wir rufen sie auf!”</a:t>
            </a:r>
            <a:endParaRPr lang="de-DE" dirty="0"/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de-DE" dirty="0" smtClean="0"/>
              <a:t>Eine mächtige Form von Wiederverwendbarkeit:</a:t>
            </a:r>
          </a:p>
          <a:p>
            <a:pPr lvl="1">
              <a:spcBef>
                <a:spcPct val="40000"/>
              </a:spcBef>
            </a:pPr>
            <a:r>
              <a:rPr lang="de-DE" dirty="0" smtClean="0"/>
              <a:t>Das wiederverwendbare Element definiert ein allgemeines Schema.</a:t>
            </a:r>
          </a:p>
          <a:p>
            <a:pPr lvl="1">
              <a:spcBef>
                <a:spcPct val="40000"/>
              </a:spcBef>
            </a:pPr>
            <a:r>
              <a:rPr lang="de-DE" dirty="0" smtClean="0"/>
              <a:t>Spezifische Fälle füllen die Lücken in diesem Schema</a:t>
            </a:r>
            <a:br>
              <a:rPr lang="de-DE" dirty="0" smtClean="0"/>
            </a:br>
            <a:endParaRPr lang="de-DE" dirty="0" smtClean="0"/>
          </a:p>
          <a:p>
            <a:pPr>
              <a:spcBef>
                <a:spcPct val="40000"/>
              </a:spcBef>
            </a:pPr>
            <a:r>
              <a:rPr lang="de-DE" dirty="0" smtClean="0"/>
              <a:t>Kombiniert Wiederverwendung mit Adaption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5402" y="115888"/>
            <a:ext cx="8170862" cy="435600"/>
          </a:xfrm>
        </p:spPr>
        <p:txBody>
          <a:bodyPr/>
          <a:lstStyle/>
          <a:p>
            <a:r>
              <a:rPr lang="de-DE" dirty="0" smtClean="0"/>
              <a:t>Anwendung von aufgeschobenen Klassen</a:t>
            </a:r>
            <a:endParaRPr lang="de-DE" dirty="0"/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Analyse und Entwurf, von oben nach unten (</a:t>
            </a:r>
            <a:r>
              <a:rPr lang="de-DE" dirty="0" err="1" smtClean="0"/>
              <a:t>top-down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Systematik</a:t>
            </a:r>
          </a:p>
          <a:p>
            <a:endParaRPr lang="de-DE" dirty="0" smtClean="0"/>
          </a:p>
          <a:p>
            <a:r>
              <a:rPr lang="de-DE" dirty="0" smtClean="0"/>
              <a:t>Gemeinsames Verhalten zusammenfassen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18" y="115441"/>
            <a:ext cx="7942262" cy="435600"/>
          </a:xfrm>
        </p:spPr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Mögliche Ansätze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3525" indent="-263525" eaLnBrk="1" hangingPunct="1">
              <a:lnSpc>
                <a:spcPct val="90000"/>
              </a:lnSpc>
            </a:pPr>
            <a:r>
              <a:rPr lang="de-CH" dirty="0" smtClean="0"/>
              <a:t>1. Den Code duplizieren, von Hand oder mit Hilfe eines Makroprozessors</a:t>
            </a:r>
          </a:p>
          <a:p>
            <a:pPr marL="263525" indent="-263525" eaLnBrk="1" hangingPunct="1">
              <a:lnSpc>
                <a:spcPct val="90000"/>
              </a:lnSpc>
            </a:pPr>
            <a:endParaRPr lang="de-CH" dirty="0" smtClean="0"/>
          </a:p>
          <a:p>
            <a:pPr marL="263525" indent="-263525" eaLnBrk="1" hangingPunct="1">
              <a:lnSpc>
                <a:spcPct val="90000"/>
              </a:lnSpc>
            </a:pPr>
            <a:r>
              <a:rPr lang="de-CH" dirty="0" smtClean="0"/>
              <a:t>2. Bis zur Laufzeit warten; falls die Typen nicht passen, eine Laufzeitausnahme (Smalltalk</a:t>
            </a:r>
            <a:r>
              <a:rPr lang="de-CH" dirty="0"/>
              <a:t>) </a:t>
            </a:r>
            <a:r>
              <a:rPr lang="de-CH" dirty="0" smtClean="0"/>
              <a:t>werfen</a:t>
            </a:r>
          </a:p>
          <a:p>
            <a:pPr marL="263525" indent="-263525" eaLnBrk="1" hangingPunct="1">
              <a:lnSpc>
                <a:spcPct val="90000"/>
              </a:lnSpc>
            </a:pPr>
            <a:endParaRPr lang="de-CH" dirty="0" smtClean="0"/>
          </a:p>
          <a:p>
            <a:pPr marL="263525" indent="-263525" eaLnBrk="1" hangingPunct="1">
              <a:lnSpc>
                <a:spcPct val="90000"/>
              </a:lnSpc>
            </a:pPr>
            <a:r>
              <a:rPr lang="de-CH" dirty="0" smtClean="0"/>
              <a:t>3. Konvertieren („</a:t>
            </a:r>
            <a:r>
              <a:rPr lang="de-CH" dirty="0" err="1" smtClean="0"/>
              <a:t>cast</a:t>
            </a:r>
            <a:r>
              <a:rPr lang="de-CH" dirty="0" smtClean="0"/>
              <a:t>“) aller Werte zu einem universalen Typ, wie z.B. „</a:t>
            </a:r>
            <a:r>
              <a:rPr lang="de-CH" dirty="0" err="1" smtClean="0"/>
              <a:t>Void</a:t>
            </a:r>
            <a:r>
              <a:rPr lang="de-CH" dirty="0" smtClean="0"/>
              <a:t>-Zeiger“ in C</a:t>
            </a:r>
          </a:p>
          <a:p>
            <a:pPr marL="263525" indent="-263525" eaLnBrk="1" hangingPunct="1">
              <a:lnSpc>
                <a:spcPct val="90000"/>
              </a:lnSpc>
            </a:pPr>
            <a:endParaRPr lang="de-CH" dirty="0" smtClean="0"/>
          </a:p>
          <a:p>
            <a:pPr marL="263525" indent="-263525" eaLnBrk="1" hangingPunct="1">
              <a:lnSpc>
                <a:spcPct val="90000"/>
              </a:lnSpc>
            </a:pPr>
            <a:r>
              <a:rPr lang="de-CH" dirty="0" smtClean="0"/>
              <a:t>4. Parametrisieren der Klasse, indem ein expliziter Name </a:t>
            </a:r>
            <a:r>
              <a:rPr lang="de-CH" i="1" dirty="0" smtClean="0">
                <a:solidFill>
                  <a:srgbClr val="990000"/>
                </a:solidFill>
              </a:rPr>
              <a:t>G</a:t>
            </a:r>
            <a:r>
              <a:rPr lang="de-CH" dirty="0" smtClean="0"/>
              <a:t> für den Typ der Containerelemente angegeben wird. Dies ist der Ansatz in Eiffel. Auch die neusten Versionen von Java, .NET und andere Sprachen verwenden diesen Ansatz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Aufgeschobene Klassen in </a:t>
            </a:r>
            <a:r>
              <a:rPr lang="de-DE" dirty="0" err="1" smtClean="0"/>
              <a:t>EiffelBase</a:t>
            </a:r>
            <a:endParaRPr lang="de-DE" dirty="0"/>
          </a:p>
        </p:txBody>
      </p:sp>
      <p:sp>
        <p:nvSpPr>
          <p:cNvPr id="824324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56100" y="1052513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56100" y="1146804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CONTAINER</a:t>
            </a:r>
          </a:p>
        </p:txBody>
      </p:sp>
      <p:sp>
        <p:nvSpPr>
          <p:cNvPr id="8243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87900" y="9810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27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42988" y="1628775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028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BOX</a:t>
            </a:r>
          </a:p>
        </p:txBody>
      </p:sp>
      <p:sp>
        <p:nvSpPr>
          <p:cNvPr id="8243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53522" y="1545117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0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56100" y="162718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3483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COLLECTION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15557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3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91363" y="1627188"/>
            <a:ext cx="1255195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5182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TRAVERSABLE</a:t>
            </a:r>
          </a:p>
        </p:txBody>
      </p:sp>
      <p:sp>
        <p:nvSpPr>
          <p:cNvPr id="82433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23163" y="1555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6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52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7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2263" y="2308374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FINITE</a:t>
            </a:r>
          </a:p>
        </p:txBody>
      </p:sp>
      <p:sp>
        <p:nvSpPr>
          <p:cNvPr id="824338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70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9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906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0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81985" y="2297741"/>
            <a:ext cx="102500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INFINITE</a:t>
            </a:r>
          </a:p>
        </p:txBody>
      </p:sp>
      <p:sp>
        <p:nvSpPr>
          <p:cNvPr id="824341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224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2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0825" y="3089904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3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9388" y="3173562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BOUNDED</a:t>
            </a:r>
          </a:p>
        </p:txBody>
      </p:sp>
      <p:sp>
        <p:nvSpPr>
          <p:cNvPr id="824344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826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5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474788" y="3068638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6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747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UNBOUNDED</a:t>
            </a:r>
          </a:p>
        </p:txBody>
      </p:sp>
      <p:sp>
        <p:nvSpPr>
          <p:cNvPr id="824347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0658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8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98750" y="3068638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9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98750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COUNTABLE</a:t>
            </a:r>
          </a:p>
        </p:txBody>
      </p:sp>
      <p:sp>
        <p:nvSpPr>
          <p:cNvPr id="824350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30550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1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5" y="3860800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2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0825" y="395509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RESIZABLE</a:t>
            </a:r>
          </a:p>
        </p:txBody>
      </p:sp>
      <p:sp>
        <p:nvSpPr>
          <p:cNvPr id="824353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2625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4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77825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5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706813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BAG</a:t>
            </a:r>
          </a:p>
        </p:txBody>
      </p:sp>
      <p:sp>
        <p:nvSpPr>
          <p:cNvPr id="824356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21005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7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0380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8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0775" y="229774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SET</a:t>
            </a:r>
          </a:p>
        </p:txBody>
      </p:sp>
      <p:sp>
        <p:nvSpPr>
          <p:cNvPr id="824359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3560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0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347637" y="2203450"/>
            <a:ext cx="1246963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1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297794" y="2297741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HIERARCHICAL</a:t>
            </a:r>
          </a:p>
        </p:txBody>
      </p:sp>
      <p:sp>
        <p:nvSpPr>
          <p:cNvPr id="824362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875463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3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67625" y="2203450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4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596188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LINEAR</a:t>
            </a:r>
          </a:p>
        </p:txBody>
      </p:sp>
      <p:sp>
        <p:nvSpPr>
          <p:cNvPr id="824365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99425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6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922713" y="30686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7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1275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TABLE</a:t>
            </a:r>
          </a:p>
        </p:txBody>
      </p:sp>
      <p:sp>
        <p:nvSpPr>
          <p:cNvPr id="824368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5451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9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46675" y="30686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0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07523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824371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5800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2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70638" y="3068638"/>
            <a:ext cx="1152525" cy="5048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3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99200" y="314166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INTEGER_ INTERVAL</a:t>
            </a:r>
          </a:p>
        </p:txBody>
      </p:sp>
      <p:sp>
        <p:nvSpPr>
          <p:cNvPr id="824374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80243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5" name="Oval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667625" y="3068638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6" name="Text Box 56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5961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BILINEAR</a:t>
            </a:r>
          </a:p>
        </p:txBody>
      </p:sp>
      <p:sp>
        <p:nvSpPr>
          <p:cNvPr id="824377" name="Text Box 57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0994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8" name="Oval 5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77018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9" name="Text Box 59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69875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INDEXABLE</a:t>
            </a:r>
          </a:p>
        </p:txBody>
      </p:sp>
      <p:sp>
        <p:nvSpPr>
          <p:cNvPr id="824380" name="Text Box 6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2019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1" name="Oval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067175" y="3933825"/>
            <a:ext cx="1154113" cy="5762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2" name="Text Box 6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965245" y="4015896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CURSOR_ STRUCTURE</a:t>
            </a:r>
          </a:p>
        </p:txBody>
      </p:sp>
      <p:sp>
        <p:nvSpPr>
          <p:cNvPr id="824383" name="Text Box 63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98975" y="38623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4" name="Oval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29113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5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521970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DISPENSER</a:t>
            </a:r>
          </a:p>
        </p:txBody>
      </p:sp>
      <p:sp>
        <p:nvSpPr>
          <p:cNvPr id="824386" name="Text Box 6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72293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7" name="Oval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515100" y="39322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8" name="Text Box 6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443663" y="40265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SEQUENCE</a:t>
            </a:r>
          </a:p>
        </p:txBody>
      </p:sp>
      <p:sp>
        <p:nvSpPr>
          <p:cNvPr id="824389" name="Text Box 6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946900" y="38608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0" name="Oval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0825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1" name="Text Box 7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9388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ARRAY</a:t>
            </a:r>
          </a:p>
        </p:txBody>
      </p:sp>
      <p:sp>
        <p:nvSpPr>
          <p:cNvPr id="824392" name="Oval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6891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3" name="Text Box 7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617663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824394" name="Oval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913063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5" name="Text Box 7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841625" y="5084763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HASH_TABLE</a:t>
            </a:r>
          </a:p>
        </p:txBody>
      </p:sp>
      <p:sp>
        <p:nvSpPr>
          <p:cNvPr id="824396" name="Oval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643438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7" name="Text Box 7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4540101" y="51060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STACK</a:t>
            </a:r>
          </a:p>
        </p:txBody>
      </p:sp>
      <p:sp>
        <p:nvSpPr>
          <p:cNvPr id="824398" name="Text Box 7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5075238" y="49403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9" name="Oval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8674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400" name="Text Box 8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795963" y="51060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QUEUE</a:t>
            </a:r>
          </a:p>
        </p:txBody>
      </p:sp>
      <p:sp>
        <p:nvSpPr>
          <p:cNvPr id="824401" name="Text Box 8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99200" y="49403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402" name="Line 8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4930775" y="1484313"/>
            <a:ext cx="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3" name="Line 83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1619250" y="1484313"/>
            <a:ext cx="3311525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4" name="Line 84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 flipV="1">
            <a:off x="4930775" y="1484313"/>
            <a:ext cx="273685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5" name="Line 85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V="1">
            <a:off x="971550" y="2060575"/>
            <a:ext cx="576263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6" name="Line 86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1547813" y="2060575"/>
            <a:ext cx="719137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7" name="Line 87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827088" y="2636838"/>
            <a:ext cx="144462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8" name="Line 8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 flipV="1">
            <a:off x="971550" y="2636838"/>
            <a:ext cx="10795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9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 flipV="1">
            <a:off x="2266950" y="2636838"/>
            <a:ext cx="1008063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0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V="1">
            <a:off x="755650" y="3500438"/>
            <a:ext cx="0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1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755650" y="4292600"/>
            <a:ext cx="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2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755650" y="4365625"/>
            <a:ext cx="25193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3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2266950" y="4365625"/>
            <a:ext cx="10080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4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 flipV="1">
            <a:off x="755650" y="4292600"/>
            <a:ext cx="151130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5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 flipV="1">
            <a:off x="2051050" y="3500438"/>
            <a:ext cx="1368425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6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3419475" y="3500438"/>
            <a:ext cx="1008063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7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V="1">
            <a:off x="3348038" y="3500438"/>
            <a:ext cx="10795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8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4356100" y="2060575"/>
            <a:ext cx="574675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9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4930775" y="2060575"/>
            <a:ext cx="649288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0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4356100" y="2636838"/>
            <a:ext cx="14287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1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356100" y="2636838"/>
            <a:ext cx="1366838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2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 flipV="1">
            <a:off x="5580063" y="2636838"/>
            <a:ext cx="136842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3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643438" y="3500438"/>
            <a:ext cx="1008062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4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5651500" y="3500438"/>
            <a:ext cx="2159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5" name="Line 105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5651500" y="3500438"/>
            <a:ext cx="13684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6" name="Line 106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V="1">
            <a:off x="5867400" y="3789363"/>
            <a:ext cx="144463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7" name="Line 107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7019925" y="3500438"/>
            <a:ext cx="11525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8" name="Line 10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7019925" y="3860800"/>
            <a:ext cx="792163" cy="73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9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8243888" y="2636838"/>
            <a:ext cx="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0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219700" y="4365625"/>
            <a:ext cx="64770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1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H="1" flipV="1">
            <a:off x="5867400" y="4365625"/>
            <a:ext cx="5762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2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019925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3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H="1" flipV="1">
            <a:off x="7596188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4" name="Text Box 114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5938838" y="3573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824435" name="Text Box 115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7739063" y="36449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116" name="Text Box 54"/>
          <p:cNvSpPr txBox="1">
            <a:spLocks noChangeArrowheads="1"/>
          </p:cNvSpPr>
          <p:nvPr/>
        </p:nvSpPr>
        <p:spPr bwMode="auto">
          <a:xfrm>
            <a:off x="6965638" y="5950334"/>
            <a:ext cx="1944446" cy="354925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*    aufgeschoben</a:t>
            </a:r>
            <a:endParaRPr lang="de-CH" sz="160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Anwendung: </a:t>
            </a:r>
            <a:r>
              <a:rPr lang="de-DE" dirty="0" err="1" smtClean="0"/>
              <a:t>Undo</a:t>
            </a:r>
            <a:r>
              <a:rPr lang="de-DE" dirty="0" smtClean="0"/>
              <a:t>/</a:t>
            </a:r>
            <a:r>
              <a:rPr lang="de-DE" dirty="0" err="1" smtClean="0"/>
              <a:t>Redo</a:t>
            </a:r>
            <a:endParaRPr lang="de-DE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Dieses Beispiel nutzt wiederum mächtige polymorphe Datenstrukturen</a:t>
            </a:r>
          </a:p>
          <a:p>
            <a:r>
              <a:rPr lang="de-DE" dirty="0" smtClean="0"/>
              <a:t>Wir werden nun nur eine Skizze sehen, die Details werden in der Lektion über Agenten besprochen.</a:t>
            </a:r>
          </a:p>
          <a:p>
            <a:endParaRPr lang="de-DE" dirty="0" smtClean="0"/>
          </a:p>
          <a:p>
            <a:r>
              <a:rPr lang="de-DE" dirty="0" smtClean="0"/>
              <a:t>Referenzen: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Kapitel 21 in </a:t>
            </a:r>
            <a:r>
              <a:rPr lang="de-DE" dirty="0" err="1" smtClean="0">
                <a:solidFill>
                  <a:srgbClr val="A50021"/>
                </a:solidFill>
              </a:rPr>
              <a:t>Object-Oriented</a:t>
            </a:r>
            <a:r>
              <a:rPr lang="de-DE" dirty="0" smtClean="0">
                <a:solidFill>
                  <a:srgbClr val="A50021"/>
                </a:solidFill>
              </a:rPr>
              <a:t> Software Construction</a:t>
            </a:r>
            <a:r>
              <a:rPr lang="de-DE" dirty="0" smtClean="0"/>
              <a:t>, </a:t>
            </a:r>
            <a:r>
              <a:rPr lang="de-DE" dirty="0" err="1" smtClean="0"/>
              <a:t>Prentice</a:t>
            </a:r>
            <a:r>
              <a:rPr lang="de-DE" dirty="0" smtClean="0"/>
              <a:t> Hall, 1997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Erich Gamma et al., </a:t>
            </a:r>
            <a:r>
              <a:rPr lang="de-DE" i="1" dirty="0" smtClean="0">
                <a:solidFill>
                  <a:srgbClr val="A50021"/>
                </a:solidFill>
              </a:rPr>
              <a:t>Design Patterns</a:t>
            </a:r>
            <a:r>
              <a:rPr lang="de-DE" i="1" dirty="0" smtClean="0">
                <a:solidFill>
                  <a:srgbClr val="CC0000"/>
                </a:solidFill>
              </a:rPr>
              <a:t>,</a:t>
            </a:r>
            <a:r>
              <a:rPr lang="de-DE" dirty="0" smtClean="0"/>
              <a:t> Addison –Wesley, 1995: “Command </a:t>
            </a:r>
            <a:r>
              <a:rPr lang="de-DE" dirty="0" err="1" smtClean="0"/>
              <a:t>pattern</a:t>
            </a:r>
            <a:r>
              <a:rPr lang="de-DE" dirty="0" smtClean="0"/>
              <a:t>”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Problemstellung</a:t>
            </a:r>
            <a:endParaRPr lang="de-D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Dem Benutzer eines interaktiven Systems die Möglichkeit geben, die letzte Aktion rückgängig zu machen.</a:t>
            </a:r>
          </a:p>
          <a:p>
            <a:endParaRPr lang="de-DE" dirty="0" smtClean="0"/>
          </a:p>
          <a:p>
            <a:r>
              <a:rPr lang="de-DE" dirty="0" smtClean="0"/>
              <a:t>Bekannt als 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</a:t>
            </a:r>
          </a:p>
          <a:p>
            <a:endParaRPr lang="de-DE" dirty="0" smtClean="0"/>
          </a:p>
          <a:p>
            <a:r>
              <a:rPr lang="de-DE" dirty="0" smtClean="0"/>
              <a:t>Soll mehrstufiges rückgängig Machen (“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”) und Wiederholen (“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-Y</a:t>
            </a:r>
            <a:r>
              <a:rPr lang="de-DE" dirty="0" smtClean="0"/>
              <a:t>”) ohne Limitierung unterstützen, </a:t>
            </a:r>
            <a:r>
              <a:rPr lang="de-DE" dirty="0" err="1" smtClean="0"/>
              <a:t>ausser</a:t>
            </a:r>
            <a:r>
              <a:rPr lang="de-DE" dirty="0" smtClean="0"/>
              <a:t> der Benutzer gibt eine maximale Tiefe an.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In unserem Beispiel: Ein Texteditor</a:t>
            </a:r>
            <a:endParaRPr lang="de-DE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Begriff der „aktuellen Zeile“ mit folgenden Befehlen: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Löschen</a:t>
            </a:r>
            <a:r>
              <a:rPr lang="de-DE" dirty="0" smtClean="0"/>
              <a:t> der aktuellen Zeile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Ersetzen</a:t>
            </a:r>
            <a:r>
              <a:rPr lang="de-DE" dirty="0" smtClean="0"/>
              <a:t> der aktuellen Zeile mit einer Anderen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Einfügen</a:t>
            </a:r>
            <a:r>
              <a:rPr lang="de-DE" dirty="0" smtClean="0"/>
              <a:t> einer Zeile vor der aktuellen Position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Vertauschen</a:t>
            </a:r>
            <a:r>
              <a:rPr lang="de-DE" dirty="0" smtClean="0"/>
              <a:t> der aktuellen Zeile mit der Nächsten (falls vorhanden)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„Globales Suchen und Ersetzen“  (fortan </a:t>
            </a:r>
            <a:r>
              <a:rPr lang="de-DE" dirty="0" smtClean="0">
                <a:solidFill>
                  <a:srgbClr val="990000"/>
                </a:solidFill>
              </a:rPr>
              <a:t>GSE</a:t>
            </a:r>
            <a:r>
              <a:rPr lang="de-DE" dirty="0" smtClean="0"/>
              <a:t>): Jedes Auftreten einer gewissen Zeichenkette durch eine andere ersetzen.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 ...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Der Einfachheit halber nutzen wir eine zeilenorientierte Ansicht, aber die Diskussion kann auch auf kompliziertere Ansichten angewendet werden.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einfache Lösung</a:t>
            </a:r>
            <a:endParaRPr lang="de-DE" dirty="0"/>
          </a:p>
        </p:txBody>
      </p:sp>
      <p:sp>
        <p:nvSpPr>
          <p:cNvPr id="167939" name="AutoShap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8797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solidFill>
              <a:srgbClr val="990000"/>
            </a:solidFill>
            <a:round/>
            <a:headEnd type="none" w="med" len="med"/>
            <a:tailEnd type="none" w="med" len="med"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>Sichern des gesamten Zustandes vor jeder Operation.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Im Beispiel: Der Text, der bearbeitet wird 			und die aktuelle Position im Text.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endParaRPr lang="de-DE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>Wenn der Benutzer ein „</a:t>
            </a:r>
            <a:r>
              <a:rPr lang="de-DE" dirty="0" err="1" smtClean="0">
                <a:solidFill>
                  <a:srgbClr val="990000"/>
                </a:solidFill>
              </a:rPr>
              <a:t>Undo</a:t>
            </a:r>
            <a:r>
              <a:rPr lang="de-DE" dirty="0" smtClean="0"/>
              <a:t>“ verlangt, stelle den zuletzt gesicherten Zustand wieder her.</a:t>
            </a:r>
            <a:endParaRPr lang="de-DE" dirty="0"/>
          </a:p>
        </p:txBody>
      </p:sp>
      <p:sp>
        <p:nvSpPr>
          <p:cNvPr id="1679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5275" y="4606925"/>
            <a:ext cx="8240713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DE" sz="2400" dirty="0" smtClean="0">
                <a:latin typeface="Comic Sans MS" pitchFamily="66" charset="0"/>
              </a:rPr>
              <a:t>Aber: </a:t>
            </a:r>
            <a:r>
              <a:rPr lang="de-DE" dirty="0" smtClean="0"/>
              <a:t>Verschwendung von Ressource, insbesondere Speicherplatz.</a:t>
            </a:r>
            <a:endParaRPr lang="de-DE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2400" dirty="0" smtClean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DE" sz="2400" dirty="0" smtClean="0">
                <a:solidFill>
                  <a:srgbClr val="990000"/>
                </a:solidFill>
                <a:latin typeface="Comic Sans MS" pitchFamily="66" charset="0"/>
              </a:rPr>
              <a:t>Intuition</a:t>
            </a:r>
            <a:r>
              <a:rPr lang="de-DE" sz="2400" dirty="0" smtClean="0">
                <a:latin typeface="Comic Sans MS" pitchFamily="66" charset="0"/>
              </a:rPr>
              <a:t>: Sichere nur die Änderungen (</a:t>
            </a:r>
            <a:r>
              <a:rPr lang="de-DE" sz="2400" dirty="0" err="1" smtClean="0">
                <a:latin typeface="Comic Sans MS" pitchFamily="66" charset="0"/>
              </a:rPr>
              <a:t>diff</a:t>
            </a:r>
            <a:r>
              <a:rPr lang="de-DE" sz="2400" dirty="0" smtClean="0">
                <a:latin typeface="Comic Sans MS" pitchFamily="66" charset="0"/>
              </a:rPr>
              <a:t>) zwischen zwei Zuständen.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„Geschichte“ einer Sitzung speichern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 Geschichte-Liste: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0000FF"/>
                </a:solidFill>
              </a:rPr>
              <a:t>geschichte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LIST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008000"/>
                </a:solidFill>
              </a:rPr>
              <a:t>alt</a:t>
            </a:r>
            <a:endParaRPr lang="de-CH" sz="2200" i="1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008000"/>
                </a:solidFill>
              </a:rPr>
              <a:t>am neusten</a:t>
            </a:r>
            <a:endParaRPr lang="de-CH" sz="2200" i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Was ist ein “Befehl” (</a:t>
            </a:r>
            <a:r>
              <a:rPr lang="de-DE" i="1" dirty="0" smtClean="0">
                <a:solidFill>
                  <a:srgbClr val="C00000"/>
                </a:solidFill>
              </a:rPr>
              <a:t>Command</a:t>
            </a:r>
            <a:r>
              <a:rPr lang="de-DE" dirty="0" smtClean="0"/>
              <a:t>) -Objekt?</a:t>
            </a:r>
            <a:endParaRPr lang="de-DE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290762"/>
          </a:xfrm>
        </p:spPr>
        <p:txBody>
          <a:bodyPr/>
          <a:lstStyle/>
          <a:p>
            <a:r>
              <a:rPr lang="de-DE" dirty="0" smtClean="0"/>
              <a:t>Ein Befehl-Objekt beinhaltet genügend Informationen über eine Ausführung eines Befehls durch den Benutzer, um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den Befehl </a:t>
            </a:r>
            <a:r>
              <a:rPr lang="de-DE" dirty="0" smtClean="0">
                <a:solidFill>
                  <a:srgbClr val="990000"/>
                </a:solidFill>
              </a:rPr>
              <a:t>auszuführen</a:t>
            </a:r>
          </a:p>
          <a:p>
            <a:pPr lvl="1"/>
            <a:r>
              <a:rPr lang="de-DE" dirty="0" smtClean="0"/>
              <a:t>den Befehl </a:t>
            </a:r>
            <a:r>
              <a:rPr lang="de-DE" dirty="0" smtClean="0">
                <a:solidFill>
                  <a:srgbClr val="990000"/>
                </a:solidFill>
              </a:rPr>
              <a:t>rückgängig</a:t>
            </a:r>
            <a:r>
              <a:rPr lang="de-DE" dirty="0" smtClean="0"/>
              <a:t> zu machen</a:t>
            </a:r>
            <a:endParaRPr lang="de-DE" dirty="0"/>
          </a:p>
        </p:txBody>
      </p:sp>
      <p:sp>
        <p:nvSpPr>
          <p:cNvPr id="11264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1625" y="3730625"/>
            <a:ext cx="7826375" cy="173664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smtClean="0"/>
              <a:t>Beispiel: In einem “</a:t>
            </a:r>
            <a:r>
              <a:rPr lang="de-CH" b="1" smtClean="0">
                <a:solidFill>
                  <a:srgbClr val="990000"/>
                </a:solidFill>
              </a:rPr>
              <a:t>Löschen</a:t>
            </a:r>
            <a:r>
              <a:rPr lang="de-CH" smtClean="0"/>
              <a:t>”-Objekt brauchen wir:</a:t>
            </a:r>
            <a:endParaRPr lang="de-CH" sz="240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sz="2400" smtClean="0"/>
              <a:t> Die Position der zu löschenden </a:t>
            </a:r>
            <a:r>
              <a:rPr lang="de-CH" smtClean="0"/>
              <a:t>Zeile</a:t>
            </a:r>
            <a:endParaRPr lang="de-CH" sz="240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sz="2400" smtClean="0"/>
              <a:t> Der Inhalt dieser Zeile!</a:t>
            </a:r>
            <a:endParaRPr lang="de-CH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Allgemeiner Begriff eines Befehls</a:t>
            </a:r>
            <a:endParaRPr lang="de-DE" dirty="0"/>
          </a:p>
        </p:txBody>
      </p:sp>
      <p:sp>
        <p:nvSpPr>
          <p:cNvPr id="22221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675" y="1022350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1000" y="102235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class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49538" y="1022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endParaRPr lang="en-US" sz="24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221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22800" y="1020763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5963" y="2319338"/>
            <a:ext cx="8104187" cy="68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Eine Ausführung des Befehls ausführen.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963" y="4440693"/>
            <a:ext cx="8248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undo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-- Eine frühere Ausführung des Befehls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de-DE" dirty="0" smtClean="0">
                <a:solidFill>
                  <a:srgbClr val="A50021"/>
                </a:solidFill>
              </a:rPr>
              <a:t>	    --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 rückgängig machen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0988" y="637894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03350" y="3141663"/>
            <a:ext cx="4572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en-US" sz="2400" i="1">
                <a:solidFill>
                  <a:schemeClr val="bg1"/>
                </a:solidFill>
                <a:latin typeface="Comic Sans MS" pitchFamily="66" charset="0"/>
              </a:rPr>
              <a:t>done</a:t>
            </a:r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55738" y="5870940"/>
            <a:ext cx="2971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  <a:br>
              <a:rPr lang="en-US" sz="2400" b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20" name="AutoShap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5488" y="1497013"/>
            <a:ext cx="7845425" cy="837676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done: BOOLEAN </a:t>
            </a:r>
            <a:r>
              <a:rPr lang="en-US" sz="2400" b="1" dirty="0">
                <a:solidFill>
                  <a:srgbClr val="3333FF"/>
                </a:solidFill>
                <a:latin typeface="Comic Sans MS" pitchFamily="66" charset="0"/>
              </a:rPr>
              <a:t/>
            </a:r>
            <a:br>
              <a:rPr lang="en-US" sz="2400" b="1" dirty="0">
                <a:solidFill>
                  <a:srgbClr val="3333FF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Wurde dieser Befehl ausgef</a:t>
            </a:r>
            <a:r>
              <a:rPr lang="de-DE" dirty="0" smtClean="0">
                <a:solidFill>
                  <a:srgbClr val="A50021"/>
                </a:solidFill>
              </a:rPr>
              <a:t>ührt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?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21" name="AutoShap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76375" y="3500438"/>
            <a:ext cx="2971800" cy="649287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ensure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22222" name="AutoShap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93850" y="5305706"/>
            <a:ext cx="2952750" cy="577850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require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8" grpId="0"/>
      <p:bldP spid="222219" grpId="0"/>
      <p:bldP spid="222220" grpId="0" animBg="1"/>
      <p:bldP spid="222221" grpId="0" animBg="1"/>
      <p:bldP spid="222222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3438" y="1298575"/>
            <a:ext cx="142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en-US" sz="2400" baseline="30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4419600"/>
            <a:ext cx="2286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line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3" y="43434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BEFEHL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LÖSCHEN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EINFÜGEN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*   aufgeschoben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+   wirksam</a:t>
            </a:r>
            <a:endParaRPr lang="de-CH" sz="140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72088" y="5932303"/>
            <a:ext cx="4847394" cy="381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7" y="80513"/>
            <a:ext cx="8568373" cy="604837"/>
          </a:xfrm>
        </p:spPr>
        <p:txBody>
          <a:bodyPr/>
          <a:lstStyle/>
          <a:p>
            <a:r>
              <a:rPr lang="de-DE" sz="2500" dirty="0" smtClean="0"/>
              <a:t>Zugrundeliegende Klasse (Aus dem Geschäftsmodell)</a:t>
            </a:r>
            <a:endParaRPr lang="de-DE" sz="25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7175" y="770965"/>
            <a:ext cx="8494713" cy="4960751"/>
          </a:xfrm>
        </p:spPr>
        <p:txBody>
          <a:bodyPr/>
          <a:lstStyle/>
          <a:p>
            <a:pPr defTabSz="540000">
              <a:spcBef>
                <a:spcPts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class</a:t>
            </a:r>
            <a:r>
              <a:rPr lang="de-DE" sz="2000" i="1" dirty="0" smtClean="0">
                <a:solidFill>
                  <a:srgbClr val="0000FF"/>
                </a:solidFill>
              </a:rPr>
              <a:t> EDIT_CONTROLLER  </a:t>
            </a:r>
            <a:r>
              <a:rPr lang="de-DE" sz="2000" b="1" dirty="0" smtClean="0">
                <a:solidFill>
                  <a:schemeClr val="accent2"/>
                </a:solidFill>
              </a:rPr>
              <a:t>feature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text </a:t>
            </a:r>
            <a:r>
              <a:rPr lang="de-DE" sz="2000" dirty="0" smtClean="0">
                <a:solidFill>
                  <a:srgbClr val="0000FF"/>
                </a:solidFill>
              </a:rPr>
              <a:t>: </a:t>
            </a:r>
            <a:r>
              <a:rPr lang="de-DE" sz="2000" i="1" dirty="0" smtClean="0">
                <a:solidFill>
                  <a:srgbClr val="0000FF"/>
                </a:solidFill>
              </a:rPr>
              <a:t>LIST </a:t>
            </a:r>
            <a:r>
              <a:rPr lang="de-DE" sz="2000" dirty="0" smtClean="0">
                <a:solidFill>
                  <a:srgbClr val="0000FF"/>
                </a:solidFill>
              </a:rPr>
              <a:t>[</a:t>
            </a:r>
            <a:r>
              <a:rPr lang="de-DE" sz="2000" i="1" dirty="0" smtClean="0">
                <a:solidFill>
                  <a:srgbClr val="0000FF"/>
                </a:solidFill>
              </a:rPr>
              <a:t>STRING</a:t>
            </a:r>
            <a:r>
              <a:rPr lang="de-DE" sz="2000" dirty="0" smtClean="0">
                <a:solidFill>
                  <a:srgbClr val="0000FF"/>
                </a:solidFill>
              </a:rPr>
              <a:t>]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position: </a:t>
            </a:r>
            <a:r>
              <a:rPr lang="de-DE" sz="2000" i="1" dirty="0" smtClean="0">
                <a:solidFill>
                  <a:srgbClr val="0000FF"/>
                </a:solidFill>
              </a:rPr>
              <a:t>ITERATION_CURSOR</a:t>
            </a:r>
            <a:r>
              <a:rPr lang="de-DE" sz="2000" dirty="0" smtClean="0">
                <a:solidFill>
                  <a:srgbClr val="0000FF"/>
                </a:solidFill>
              </a:rPr>
              <a:t> [</a:t>
            </a:r>
            <a:r>
              <a:rPr lang="de-DE" sz="2000" i="1" dirty="0" smtClean="0">
                <a:solidFill>
                  <a:srgbClr val="0000FF"/>
                </a:solidFill>
              </a:rPr>
              <a:t>STRING</a:t>
            </a:r>
            <a:r>
              <a:rPr lang="de-DE" sz="2000" dirty="0" smtClean="0">
                <a:solidFill>
                  <a:srgbClr val="0000FF"/>
                </a:solidFill>
              </a:rPr>
              <a:t>]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remove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Lösche Zeile an aktueller Position.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off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	</a:t>
            </a:r>
            <a:r>
              <a:rPr lang="de-DE" sz="2000" i="1" dirty="0" smtClean="0">
                <a:solidFill>
                  <a:srgbClr val="0000FF"/>
                </a:solidFill>
              </a:rPr>
              <a:t>position</a:t>
            </a:r>
            <a:r>
              <a:rPr lang="de-DE" sz="2000" dirty="0" smtClean="0">
                <a:solidFill>
                  <a:srgbClr val="0000FF"/>
                </a:solidFill>
              </a:rPr>
              <a:t>.</a:t>
            </a:r>
            <a:r>
              <a:rPr lang="de-DE" sz="2000" i="1" dirty="0" smtClean="0">
                <a:solidFill>
                  <a:srgbClr val="0000FF"/>
                </a:solidFill>
              </a:rPr>
              <a:t>remove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(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:</a:t>
            </a:r>
            <a:r>
              <a:rPr lang="de-DE" sz="2000" i="1" dirty="0" smtClean="0">
                <a:solidFill>
                  <a:srgbClr val="0000FF"/>
                </a:solidFill>
              </a:rPr>
              <a:t> STRING</a:t>
            </a:r>
            <a:r>
              <a:rPr lang="de-DE" sz="2000" dirty="0" smtClean="0">
                <a:solidFill>
                  <a:srgbClr val="0000FF"/>
                </a:solidFill>
              </a:rPr>
              <a:t>)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Füge 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dirty="0" smtClean="0">
                <a:solidFill>
                  <a:srgbClr val="A50021"/>
                </a:solidFill>
              </a:rPr>
              <a:t> nach der aktuellen Position ein.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after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position</a:t>
            </a:r>
            <a:r>
              <a:rPr lang="de-DE" sz="2000" dirty="0" smtClean="0">
                <a:solidFill>
                  <a:srgbClr val="0000FF"/>
                </a:solidFill>
              </a:rPr>
              <a:t>.</a:t>
            </a:r>
            <a:r>
              <a:rPr lang="de-DE" sz="2000" i="1" dirty="0" smtClean="0">
                <a:solidFill>
                  <a:srgbClr val="0000FF"/>
                </a:solidFill>
              </a:rPr>
              <a:t>put_right (line)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 defTabSz="540000">
              <a:spcBef>
                <a:spcPts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dirty="0" smtClean="0">
                <a:solidFill>
                  <a:srgbClr val="A50021"/>
                </a:solidFill>
              </a:rPr>
              <a:t>...  Auch: </a:t>
            </a:r>
            <a:r>
              <a:rPr lang="de-DE" sz="2000" i="1" dirty="0" smtClean="0">
                <a:solidFill>
                  <a:srgbClr val="0000FF"/>
                </a:solidFill>
              </a:rPr>
              <a:t>item, index, go_ith, put_left</a:t>
            </a:r>
            <a:r>
              <a:rPr lang="de-DE" sz="2000" dirty="0" smtClean="0">
                <a:solidFill>
                  <a:srgbClr val="A50021"/>
                </a:solidFill>
              </a:rPr>
              <a:t> ...</a:t>
            </a:r>
          </a:p>
          <a:p>
            <a:pPr defTabSz="540000">
              <a:spcBef>
                <a:spcPts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105297" y="5842390"/>
            <a:ext cx="1381679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99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Eine generische Klasse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de-CH" dirty="0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de-CH" sz="2800" b="1" dirty="0" err="1" smtClean="0">
                <a:solidFill>
                  <a:srgbClr val="000099"/>
                </a:solidFill>
              </a:rPr>
              <a:t>class</a:t>
            </a:r>
            <a:r>
              <a:rPr lang="de-CH" sz="2800" i="1" dirty="0" smtClean="0"/>
              <a:t> </a:t>
            </a:r>
            <a:r>
              <a:rPr lang="de-CH" sz="2800" i="1" dirty="0" smtClean="0">
                <a:solidFill>
                  <a:srgbClr val="3333FF"/>
                </a:solidFill>
              </a:rPr>
              <a:t>LIST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3333FF"/>
                </a:solidFill>
              </a:rPr>
              <a:t>[ </a:t>
            </a:r>
            <a:r>
              <a:rPr lang="de-CH" sz="2800" i="1" dirty="0" smtClean="0">
                <a:solidFill>
                  <a:srgbClr val="3333FF"/>
                </a:solidFill>
              </a:rPr>
              <a:t>G  </a:t>
            </a:r>
            <a:r>
              <a:rPr lang="de-CH" sz="2800" dirty="0" smtClean="0">
                <a:solidFill>
                  <a:srgbClr val="3333FF"/>
                </a:solidFill>
              </a:rPr>
              <a:t>]</a:t>
            </a:r>
            <a:r>
              <a:rPr lang="de-CH" sz="2800" dirty="0" smtClean="0"/>
              <a:t>  </a:t>
            </a:r>
            <a:r>
              <a:rPr lang="de-CH" sz="2800" b="1" dirty="0" err="1" smtClean="0">
                <a:solidFill>
                  <a:srgbClr val="000099"/>
                </a:solidFill>
              </a:rPr>
              <a:t>feature</a:t>
            </a:r>
            <a:r>
              <a:rPr lang="de-CH" sz="2800" i="1" dirty="0" smtClean="0"/>
              <a:t/>
            </a:r>
            <a:br>
              <a:rPr lang="de-CH" sz="2800" i="1" dirty="0" smtClean="0"/>
            </a:br>
            <a:r>
              <a:rPr lang="de-CH" sz="2800" i="1" dirty="0" smtClean="0"/>
              <a:t>	</a:t>
            </a:r>
            <a:r>
              <a:rPr lang="de-CH" sz="2800" i="1" dirty="0" err="1" smtClean="0">
                <a:solidFill>
                  <a:srgbClr val="3333FF"/>
                </a:solidFill>
              </a:rPr>
              <a:t>extend</a:t>
            </a:r>
            <a:r>
              <a:rPr lang="de-CH" sz="2800" dirty="0" smtClean="0">
                <a:solidFill>
                  <a:srgbClr val="3333FF"/>
                </a:solidFill>
              </a:rPr>
              <a:t> (</a:t>
            </a:r>
            <a:r>
              <a:rPr lang="de-CH" sz="2800" i="1" dirty="0" smtClean="0">
                <a:solidFill>
                  <a:srgbClr val="3333FF"/>
                </a:solidFill>
              </a:rPr>
              <a:t>x </a:t>
            </a:r>
            <a:r>
              <a:rPr lang="de-CH" sz="2800" dirty="0" smtClean="0">
                <a:solidFill>
                  <a:srgbClr val="3333FF"/>
                </a:solidFill>
              </a:rPr>
              <a:t>: </a:t>
            </a:r>
            <a:r>
              <a:rPr lang="de-CH" sz="2800" i="1" dirty="0" smtClean="0">
                <a:solidFill>
                  <a:srgbClr val="3333FF"/>
                </a:solidFill>
              </a:rPr>
              <a:t>G </a:t>
            </a:r>
            <a:r>
              <a:rPr lang="de-CH" sz="2800" dirty="0" smtClean="0">
                <a:solidFill>
                  <a:srgbClr val="3333FF"/>
                </a:solidFill>
              </a:rPr>
              <a:t>)</a:t>
            </a:r>
            <a:r>
              <a:rPr lang="de-CH" sz="2800" i="1" dirty="0" smtClean="0">
                <a:solidFill>
                  <a:srgbClr val="3333FF"/>
                </a:solidFill>
              </a:rPr>
              <a:t>  </a:t>
            </a:r>
            <a:r>
              <a:rPr lang="de-CH" sz="2800" dirty="0" smtClean="0">
                <a:solidFill>
                  <a:srgbClr val="3333FF"/>
                </a:solidFill>
              </a:rPr>
              <a:t>...	</a:t>
            </a:r>
            <a:r>
              <a:rPr lang="de-CH" sz="2800" i="1" dirty="0" smtClean="0">
                <a:solidFill>
                  <a:srgbClr val="3333FF"/>
                </a:solidFill>
              </a:rPr>
              <a:t/>
            </a:r>
            <a:br>
              <a:rPr lang="de-CH" sz="2800" i="1" dirty="0" smtClean="0">
                <a:solidFill>
                  <a:srgbClr val="3333FF"/>
                </a:solidFill>
              </a:rPr>
            </a:br>
            <a:r>
              <a:rPr lang="de-CH" sz="2800" i="1" dirty="0" smtClean="0">
                <a:solidFill>
                  <a:srgbClr val="3333FF"/>
                </a:solidFill>
              </a:rPr>
              <a:t>	last </a:t>
            </a:r>
            <a:r>
              <a:rPr lang="de-CH" sz="2800" dirty="0" smtClean="0">
                <a:solidFill>
                  <a:srgbClr val="3333FF"/>
                </a:solidFill>
              </a:rPr>
              <a:t>: </a:t>
            </a:r>
            <a:r>
              <a:rPr lang="de-CH" sz="2800" i="1" dirty="0" smtClean="0">
                <a:solidFill>
                  <a:srgbClr val="3333FF"/>
                </a:solidFill>
              </a:rPr>
              <a:t>G  </a:t>
            </a:r>
            <a:r>
              <a:rPr lang="de-CH" sz="2800" dirty="0" smtClean="0">
                <a:solidFill>
                  <a:srgbClr val="3333FF"/>
                </a:solidFill>
              </a:rPr>
              <a:t>...	</a:t>
            </a:r>
            <a:r>
              <a:rPr lang="de-CH" sz="2800" i="1" dirty="0" smtClean="0"/>
              <a:t/>
            </a:r>
            <a:br>
              <a:rPr lang="de-CH" sz="2800" i="1" dirty="0" smtClean="0"/>
            </a:br>
            <a:r>
              <a:rPr lang="de-CH" sz="2800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de-CH" dirty="0" smtClean="0"/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97842" y="533051"/>
            <a:ext cx="4890977" cy="510778"/>
          </a:xfrm>
          <a:prstGeom prst="wedgeRoundRectCallout">
            <a:avLst>
              <a:gd name="adj1" fmla="val -72592"/>
              <a:gd name="adj2" fmla="val 141801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Formaler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3548959" y="4918049"/>
            <a:ext cx="5595042" cy="510778"/>
          </a:xfrm>
          <a:prstGeom prst="wedgeRoundRectCallout">
            <a:avLst>
              <a:gd name="adj1" fmla="val -45371"/>
              <a:gd name="adj2" fmla="val 116210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Tatsächlicher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152" y="4073237"/>
            <a:ext cx="8423564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000000"/>
                </a:solidFill>
                <a:latin typeface="Comic Sans MS"/>
              </a:rPr>
              <a:t>Um die Klasse zu verwenden: Benutzen sie eine </a:t>
            </a:r>
            <a:r>
              <a:rPr lang="de-CH" kern="0" dirty="0" smtClean="0">
                <a:solidFill>
                  <a:srgbClr val="990000"/>
                </a:solidFill>
                <a:latin typeface="Comic Sans MS"/>
              </a:rPr>
              <a:t>generische Ableitung</a:t>
            </a:r>
            <a:r>
              <a:rPr lang="de-CH" kern="0" dirty="0" smtClean="0">
                <a:solidFill>
                  <a:srgbClr val="000000"/>
                </a:solidFill>
                <a:latin typeface="Comic Sans MS"/>
              </a:rPr>
              <a:t> (</a:t>
            </a:r>
            <a:r>
              <a:rPr lang="de-CH" i="1" kern="0" dirty="0" err="1" smtClean="0">
                <a:solidFill>
                  <a:srgbClr val="000000"/>
                </a:solidFill>
                <a:latin typeface="Comic Sans MS"/>
              </a:rPr>
              <a:t>generic</a:t>
            </a:r>
            <a:r>
              <a:rPr lang="de-CH" i="1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de-CH" i="1" kern="0" dirty="0" err="1" smtClean="0">
                <a:solidFill>
                  <a:srgbClr val="000000"/>
                </a:solidFill>
                <a:latin typeface="Comic Sans MS"/>
              </a:rPr>
              <a:t>derivation</a:t>
            </a:r>
            <a:r>
              <a:rPr lang="de-CH" kern="0" dirty="0" smtClean="0">
                <a:solidFill>
                  <a:srgbClr val="000000"/>
                </a:solidFill>
                <a:latin typeface="Comic Sans MS"/>
              </a:rPr>
              <a:t>), z.B.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de-CH" kern="0" dirty="0" smtClean="0">
              <a:solidFill>
                <a:srgbClr val="000000"/>
              </a:solidFill>
              <a:latin typeface="Comic Sans M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3333FF"/>
                </a:solidFill>
                <a:latin typeface="Comic Sans M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sz="2800" i="1" kern="0" dirty="0" err="1" smtClean="0">
                <a:solidFill>
                  <a:srgbClr val="3333FF"/>
                </a:solidFill>
                <a:latin typeface="Comic Sans MS"/>
              </a:rPr>
              <a:t>staedte</a:t>
            </a:r>
            <a:r>
              <a:rPr lang="de-CH" sz="1800" i="1" kern="0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de-CH" sz="28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de-CH" sz="2800" i="1" kern="0" dirty="0" smtClean="0">
                <a:solidFill>
                  <a:srgbClr val="3333FF"/>
                </a:solidFill>
                <a:latin typeface="Comic Sans MS"/>
              </a:rPr>
              <a:t>LIST</a:t>
            </a:r>
            <a:r>
              <a:rPr lang="de-CH" sz="2800" kern="0" dirty="0" smtClean="0">
                <a:solidFill>
                  <a:srgbClr val="3333FF"/>
                </a:solidFill>
                <a:latin typeface="Comic Sans MS"/>
              </a:rPr>
              <a:t> [ </a:t>
            </a:r>
            <a:r>
              <a:rPr lang="de-CH" sz="2800" i="1" kern="0" dirty="0" smtClean="0">
                <a:solidFill>
                  <a:srgbClr val="3333FF"/>
                </a:solidFill>
                <a:latin typeface="Comic Sans MS"/>
              </a:rPr>
              <a:t>STADT  </a:t>
            </a:r>
            <a:r>
              <a:rPr lang="de-CH" sz="2800" kern="0" dirty="0" smtClean="0">
                <a:solidFill>
                  <a:srgbClr val="3333FF"/>
                </a:solidFill>
                <a:latin typeface="Comic Sans MS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37895" grpId="0" animBg="1"/>
      <p:bldP spid="1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Befehlsklasse (Skizze, ohne Verträge)</a:t>
            </a:r>
            <a:endParaRPr lang="de-DE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6725" y="941294"/>
            <a:ext cx="8358188" cy="478481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>
                <a:solidFill>
                  <a:srgbClr val="0000FF"/>
                </a:solidFill>
              </a:rPr>
              <a:t> LÖSCHEN  </a:t>
            </a: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r>
              <a:rPr lang="de-DE" sz="1800" b="1" dirty="0" smtClean="0">
                <a:solidFill>
                  <a:schemeClr val="accent2"/>
                </a:solidFill>
              </a:rPr>
              <a:t> </a:t>
            </a:r>
            <a:r>
              <a:rPr lang="de-DE" sz="1800" i="1" dirty="0" smtClean="0">
                <a:solidFill>
                  <a:srgbClr val="0000FF"/>
                </a:solidFill>
              </a:rPr>
              <a:t>BEFEHL </a:t>
            </a:r>
            <a:r>
              <a:rPr lang="de-DE" sz="1800" b="1" dirty="0" smtClean="0">
                <a:solidFill>
                  <a:schemeClr val="accent2"/>
                </a:solidFill>
              </a:rPr>
              <a:t>feature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3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EDIT_CONTROLLER</a:t>
            </a:r>
          </a:p>
          <a:p>
            <a:pPr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Zugriff auf das Geschäftsmodell.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STRING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 löschende Zeile.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INTEGER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Position der zu löschenden Zeile.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execute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Lösche aktuelle Zeile und speichere sie.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2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item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; 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/>
            </a:r>
            <a:br>
              <a:rPr lang="de-DE" sz="1800" i="1" dirty="0" smtClean="0">
                <a:solidFill>
                  <a:srgbClr val="0000FF"/>
                </a:solidFill>
              </a:rPr>
            </a:b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controller</a:t>
            </a:r>
            <a:r>
              <a:rPr lang="de-DE" sz="3200" dirty="0" smtClean="0">
                <a:solidFill>
                  <a:srgbClr val="0000FF"/>
                </a:solidFill>
              </a:rPr>
              <a:t>.</a:t>
            </a:r>
            <a:r>
              <a:rPr lang="de-DE" sz="1800" i="1" dirty="0" smtClean="0">
                <a:solidFill>
                  <a:srgbClr val="0000FF"/>
                </a:solidFill>
              </a:rPr>
              <a:t>remove </a:t>
            </a:r>
            <a:r>
              <a:rPr lang="de-DE" sz="1800" dirty="0" smtClean="0">
                <a:solidFill>
                  <a:srgbClr val="0000FF"/>
                </a:solidFill>
              </a:rPr>
              <a:t>;</a:t>
            </a:r>
            <a:r>
              <a:rPr lang="de-DE" sz="1800" i="1" dirty="0" smtClean="0">
                <a:solidFill>
                  <a:srgbClr val="0000FF"/>
                </a:solidFill>
              </a:rPr>
              <a:t> done := True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undo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Füge vorher gelöschte Zeile wieder ein.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1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go_i_th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put_left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800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Geschichte-Liste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0000FF"/>
                </a:solidFill>
              </a:rPr>
              <a:t>geschichte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LIST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alt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008000"/>
                </a:solidFill>
              </a:rPr>
              <a:t>am neusten</a:t>
            </a:r>
            <a:endParaRPr lang="de-CH" sz="2200" i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dirty="0" smtClean="0"/>
              <a:t>Erinnerung: Liste von Figuren</a:t>
            </a:r>
            <a:endParaRPr lang="de-DE" sz="1600" dirty="0"/>
          </a:p>
        </p:txBody>
      </p:sp>
      <p:sp>
        <p:nvSpPr>
          <p:cNvPr id="197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075" y="3885625"/>
            <a:ext cx="3913188" cy="2201863"/>
          </a:xfrm>
          <a:prstGeom prst="roundRect">
            <a:avLst>
              <a:gd name="adj" fmla="val 16667"/>
            </a:avLst>
          </a:prstGeom>
          <a:ln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p1, p2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POLYGON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c1, c2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CIRCLE</a:t>
            </a:r>
            <a:endParaRPr lang="de-DE" dirty="0" smtClean="0"/>
          </a:p>
          <a:p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ELLIPSE</a:t>
            </a:r>
            <a:endParaRPr lang="de-DE" dirty="0"/>
          </a:p>
        </p:txBody>
      </p:sp>
      <p:sp>
        <p:nvSpPr>
          <p:cNvPr id="1976335" name="Rectangle 3"/>
          <p:cNvSpPr>
            <a:spLocks noChangeArrowheads="1"/>
          </p:cNvSpPr>
          <p:nvPr/>
        </p:nvSpPr>
        <p:spPr bwMode="auto">
          <a:xfrm>
            <a:off x="4782788" y="3709365"/>
            <a:ext cx="4032250" cy="251194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class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3333FF"/>
                </a:solidFill>
              </a:rPr>
              <a:t>LIST</a:t>
            </a:r>
            <a:r>
              <a:rPr lang="en-US" dirty="0">
                <a:solidFill>
                  <a:srgbClr val="3333FF"/>
                </a:solidFill>
              </a:rPr>
              <a:t> [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sz="18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] </a:t>
            </a:r>
            <a:r>
              <a:rPr lang="en-US" b="1" dirty="0">
                <a:solidFill>
                  <a:schemeClr val="accent2"/>
                </a:solidFill>
              </a:rPr>
              <a:t>feature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extend</a:t>
            </a:r>
            <a:r>
              <a:rPr lang="en-US" dirty="0">
                <a:solidFill>
                  <a:srgbClr val="3333FF"/>
                </a:solidFill>
              </a:rPr>
              <a:t> (</a:t>
            </a:r>
            <a:r>
              <a:rPr lang="en-US" i="1" dirty="0">
                <a:solidFill>
                  <a:srgbClr val="3333FF"/>
                </a:solidFill>
              </a:rPr>
              <a:t>v </a:t>
            </a:r>
            <a:r>
              <a:rPr lang="en-US" dirty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dirty="0">
                <a:solidFill>
                  <a:srgbClr val="3333FF"/>
                </a:solidFill>
              </a:rPr>
              <a:t>) </a:t>
            </a:r>
            <a:r>
              <a:rPr lang="en-US" b="1" dirty="0">
                <a:solidFill>
                  <a:schemeClr val="accent2"/>
                </a:solidFill>
              </a:rPr>
              <a:t>do</a:t>
            </a:r>
            <a:r>
              <a:rPr lang="en-US" dirty="0">
                <a:solidFill>
                  <a:srgbClr val="0000FF"/>
                </a:solidFill>
              </a:rPr>
              <a:t> … </a:t>
            </a:r>
            <a:r>
              <a:rPr lang="en-US" b="1" dirty="0">
                <a:solidFill>
                  <a:schemeClr val="accent2"/>
                </a:solidFill>
              </a:rPr>
              <a:t>end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last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: G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3333FF"/>
                </a:solidFill>
              </a:rPr>
              <a:t>	…</a:t>
            </a:r>
          </a:p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976336" name="Rectangle 3"/>
          <p:cNvSpPr>
            <a:spLocks noChangeArrowheads="1"/>
          </p:cNvSpPr>
          <p:nvPr/>
        </p:nvSpPr>
        <p:spPr bwMode="auto">
          <a:xfrm>
            <a:off x="182880" y="2653000"/>
            <a:ext cx="8717279" cy="99853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e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391745" y="13290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20" name="Regular Pentagon 19"/>
          <p:cNvSpPr>
            <a:spLocks noChangeArrowheads="1"/>
          </p:cNvSpPr>
          <p:nvPr/>
        </p:nvSpPr>
        <p:spPr bwMode="auto">
          <a:xfrm>
            <a:off x="537863" y="7702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81567" y="8766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08325" y="10334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404513" y="18561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46000" y="18434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7041850" y="18402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896989" y="18608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5471813" y="18196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" name="Regular Pentagon 27"/>
          <p:cNvSpPr>
            <a:spLocks noChangeArrowheads="1"/>
          </p:cNvSpPr>
          <p:nvPr/>
        </p:nvSpPr>
        <p:spPr bwMode="auto">
          <a:xfrm>
            <a:off x="7258489" y="8711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024886" y="8744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Geschichte-Liste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geschichte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LIST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0000FF"/>
                </a:solidFill>
              </a:rPr>
              <a:t>cursor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i="1" dirty="0" smtClean="0">
                <a:solidFill>
                  <a:srgbClr val="0000FF"/>
                </a:solidFill>
              </a:rPr>
              <a:t>ITERATION_CURSOR</a:t>
            </a:r>
            <a:r>
              <a:rPr lang="en-US" dirty="0" smtClean="0">
                <a:solidFill>
                  <a:srgbClr val="0000FF"/>
                </a:solidFill>
              </a:rPr>
              <a:t> [</a:t>
            </a:r>
            <a:r>
              <a:rPr lang="en-US" i="1" dirty="0" smtClean="0">
                <a:solidFill>
                  <a:srgbClr val="0000FF"/>
                </a:solidFill>
              </a:rPr>
              <a:t>BEFEHL</a:t>
            </a:r>
            <a:r>
              <a:rPr lang="en-US" dirty="0" smtClean="0">
                <a:solidFill>
                  <a:srgbClr val="0000FF"/>
                </a:solidFill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alt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008000"/>
                </a:solidFill>
              </a:rPr>
              <a:t>am neusten</a:t>
            </a:r>
            <a:endParaRPr lang="de-CH" sz="2200" i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1725" y="2133600"/>
            <a:ext cx="2960688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7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16075" y="5689600"/>
            <a:ext cx="2736850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5588" y="3662363"/>
            <a:ext cx="2374900" cy="3603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79388" y="941388"/>
            <a:ext cx="8964612" cy="4654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decode_user_request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</a:pPr>
            <a:endParaRPr lang="de-DE" sz="2000" i="1" dirty="0" smtClean="0"/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DE" sz="2000" i="1" dirty="0" smtClean="0">
                <a:solidFill>
                  <a:srgbClr val="0000FF"/>
                </a:solidFill>
              </a:rPr>
              <a:t>c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lnSpc>
                <a:spcPct val="50000"/>
              </a:lnSpc>
            </a:pPr>
            <a:r>
              <a:rPr lang="de-DE" sz="2000" dirty="0" smtClean="0"/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geschichte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extend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(</a:t>
            </a:r>
            <a:r>
              <a:rPr lang="de-DE" sz="2000" i="1" dirty="0" smtClean="0">
                <a:solidFill>
                  <a:srgbClr val="3333FF"/>
                </a:solidFill>
              </a:rPr>
              <a:t>c</a:t>
            </a:r>
            <a:r>
              <a:rPr lang="de-DE" sz="2000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</a:t>
            </a:r>
            <a:r>
              <a:rPr lang="de-DE" sz="2000" b="1" i="1" dirty="0" err="1" smtClean="0">
                <a:solidFill>
                  <a:srgbClr val="3333FF"/>
                </a:solidFill>
              </a:rPr>
              <a:t>c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if not </a:t>
            </a:r>
            <a:r>
              <a:rPr lang="de-DE" sz="2000" i="1" dirty="0" smtClean="0">
                <a:solidFill>
                  <a:srgbClr val="3333FF"/>
                </a:solidFill>
              </a:rPr>
              <a:t>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before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smtClean="0">
                <a:solidFill>
                  <a:schemeClr val="accent2"/>
                </a:solidFill>
              </a:rPr>
              <a:t>then </a:t>
            </a:r>
            <a:r>
              <a:rPr lang="de-DE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DE" sz="2000" b="1" dirty="0" smtClean="0">
              <a:solidFill>
                <a:srgbClr val="990000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smtClean="0">
                <a:solidFill>
                  <a:srgbClr val="3333FF"/>
                </a:solidFill>
              </a:rPr>
              <a:t>    </a:t>
            </a:r>
            <a:r>
              <a:rPr lang="de-DE" sz="2000" i="1" dirty="0" smtClean="0">
                <a:solidFill>
                  <a:srgbClr val="3333FF"/>
                </a:solidFill>
              </a:rPr>
              <a:t>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item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undo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back</a:t>
            </a: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endParaRPr lang="de-DE" sz="20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dirty="0" smtClean="0"/>
          </a:p>
          <a:p>
            <a:pPr>
              <a:lnSpc>
                <a:spcPct val="60000"/>
              </a:lnSpc>
            </a:pPr>
            <a:r>
              <a:rPr lang="de-DE" sz="2000" dirty="0" smtClean="0"/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if not </a:t>
            </a:r>
            <a:r>
              <a:rPr lang="de-DE" sz="2000" i="1" dirty="0" smtClean="0">
                <a:solidFill>
                  <a:srgbClr val="3333FF"/>
                </a:solidFill>
              </a:rPr>
              <a:t>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is_last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smtClean="0">
                <a:solidFill>
                  <a:schemeClr val="accent2"/>
                </a:solidFill>
              </a:rPr>
              <a:t>then </a:t>
            </a:r>
            <a:r>
              <a:rPr lang="de-DE" sz="2000" dirty="0" smtClean="0">
                <a:solidFill>
                  <a:srgbClr val="990000"/>
                </a:solidFill>
              </a:rPr>
              <a:t>– Ignoriere überschüssige Anfragen</a:t>
            </a:r>
            <a:r>
              <a:rPr lang="de-DE" sz="2000" b="1" dirty="0" smtClean="0">
                <a:solidFill>
                  <a:schemeClr val="accent2"/>
                </a:solidFill>
              </a:rPr>
              <a:t>	    </a:t>
            </a:r>
            <a:r>
              <a:rPr lang="de-DE" sz="2000" i="1" dirty="0" smtClean="0">
                <a:solidFill>
                  <a:srgbClr val="3333FF"/>
                </a:solidFill>
              </a:rPr>
              <a:t>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forth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item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execute	 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213725" y="4568825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61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61704" y="4708282"/>
            <a:ext cx="1120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>
                <a:solidFill>
                  <a:srgbClr val="3333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236562" name="AutoShap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92726" y="2514600"/>
            <a:ext cx="3317912" cy="647700"/>
          </a:xfrm>
          <a:prstGeom prst="wedgeRoundRectCallout">
            <a:avLst>
              <a:gd name="adj1" fmla="val -59389"/>
              <a:gd name="adj2" fmla="val -115685"/>
              <a:gd name="adj3" fmla="val 16667"/>
            </a:avLst>
          </a:prstGeom>
          <a:solidFill>
            <a:srgbClr val="99FF99">
              <a:alpha val="72000"/>
            </a:srgbClr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2000" smtClean="0">
                <a:solidFill>
                  <a:schemeClr val="accent2"/>
                </a:solidFill>
              </a:rPr>
              <a:t>Pseudocode, siehe nächste Implementation</a:t>
            </a:r>
            <a:endParaRPr lang="de-CH" sz="2000">
              <a:solidFill>
                <a:schemeClr val="accent2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833813" y="412115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Löschen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0" y="1717"/>
              <a:ext cx="891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Austauschen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Einfügen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Einfügen</a:t>
              </a:r>
              <a:endParaRPr lang="en-US" sz="1400" b="1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3438" y="1298575"/>
            <a:ext cx="142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en-US" sz="2400" baseline="30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4419600"/>
            <a:ext cx="2286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line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3" y="43434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BEFEHL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LÖSCHEN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EINFÜGEN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*   aufgeschoben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+   wirksam</a:t>
            </a:r>
            <a:endParaRPr lang="de-CH" sz="140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2147703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2228368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966484" y="3696843"/>
            <a:ext cx="2181779" cy="89845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780903" y="49830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2049279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*   aufgeschoben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+   wirksam</a:t>
            </a:r>
          </a:p>
          <a:p>
            <a:r>
              <a:rPr lang="de-CH" sz="1600" smtClean="0">
                <a:solidFill>
                  <a:schemeClr val="accent2"/>
                </a:solidFill>
                <a:latin typeface="+mn-lt"/>
              </a:rPr>
              <a:t>++ redefiniert</a:t>
            </a:r>
            <a:endParaRPr lang="de-CH" sz="14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5428" y="-29676"/>
            <a:ext cx="7704137" cy="720725"/>
          </a:xfrm>
        </p:spPr>
        <p:txBody>
          <a:bodyPr/>
          <a:lstStyle/>
          <a:p>
            <a:r>
              <a:rPr lang="de-DE" dirty="0" smtClean="0"/>
              <a:t>Einen Typ erzwingen: Das Problem</a:t>
            </a:r>
            <a:endParaRPr lang="de-DE" dirty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3598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store</a:t>
            </a:r>
            <a:r>
              <a:rPr lang="de-DE" dirty="0" smtClean="0">
                <a:solidFill>
                  <a:srgbClr val="3333FF"/>
                </a:solidFill>
              </a:rPr>
              <a:t> (“FN")</a:t>
            </a:r>
          </a:p>
          <a:p>
            <a:r>
              <a:rPr lang="de-DE" dirty="0" smtClean="0">
                <a:solidFill>
                  <a:srgbClr val="3333FF"/>
                </a:solidFill>
              </a:rPr>
              <a:t>	...</a:t>
            </a:r>
          </a:p>
          <a:p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-- Zwei Jahre später: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retrieved</a:t>
            </a:r>
            <a:r>
              <a:rPr lang="de-DE" dirty="0" smtClean="0">
                <a:solidFill>
                  <a:srgbClr val="3333FF"/>
                </a:solidFill>
              </a:rPr>
              <a:t> (“FN") </a:t>
            </a:r>
            <a:r>
              <a:rPr lang="de-DE" dirty="0" smtClean="0">
                <a:solidFill>
                  <a:srgbClr val="990000"/>
                </a:solidFill>
              </a:rPr>
              <a:t>– Siehe nachher</a:t>
            </a:r>
            <a:r>
              <a:rPr lang="de-DE" dirty="0" smtClean="0">
                <a:solidFill>
                  <a:srgbClr val="3333FF"/>
                </a:solidFill>
              </a:rPr>
              <a:t/>
            </a:r>
            <a:br>
              <a:rPr lang="de-DE" dirty="0" smtClean="0">
                <a:solidFill>
                  <a:srgbClr val="3333FF"/>
                </a:solidFill>
              </a:rPr>
            </a:br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last</a:t>
            </a:r>
            <a:r>
              <a:rPr lang="de-DE" i="1" dirty="0" smtClean="0">
                <a:solidFill>
                  <a:srgbClr val="006400"/>
                </a:solidFill>
              </a:rPr>
              <a:t>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 [1]</a:t>
            </a:r>
          </a:p>
          <a:p>
            <a:pPr>
              <a:lnSpc>
                <a:spcPct val="7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err="1" smtClean="0">
                <a:solidFill>
                  <a:srgbClr val="3333FF"/>
                </a:solidFill>
              </a:rPr>
              <a:t>x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diagonal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 [2]</a:t>
            </a:r>
          </a:p>
          <a:p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Was ist daran falsch?</a:t>
            </a:r>
            <a:endParaRPr lang="de-DE" dirty="0"/>
          </a:p>
        </p:txBody>
      </p:sp>
      <p:sp>
        <p:nvSpPr>
          <p:cNvPr id="6256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75" y="5105400"/>
            <a:ext cx="83629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DE" sz="2400" dirty="0" smtClean="0">
                <a:latin typeface="Comic Sans MS" pitchFamily="66" charset="0"/>
              </a:rPr>
              <a:t>Falls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DE" sz="2400" dirty="0" smtClean="0">
                <a:latin typeface="Comic Sans MS" pitchFamily="66" charset="0"/>
              </a:rPr>
              <a:t> als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RECTANGLE</a:t>
            </a:r>
            <a:r>
              <a:rPr lang="de-DE" dirty="0" smtClean="0"/>
              <a:t> </a:t>
            </a:r>
            <a:r>
              <a:rPr lang="de-DE" sz="2400" dirty="0" smtClean="0">
                <a:latin typeface="Comic Sans MS" pitchFamily="66" charset="0"/>
              </a:rPr>
              <a:t>deklariert ist, ist </a:t>
            </a:r>
            <a:r>
              <a:rPr lang="de-DE" sz="2400" dirty="0" smtClean="0">
                <a:solidFill>
                  <a:srgbClr val="990000"/>
                </a:solidFill>
                <a:latin typeface="Comic Sans MS" pitchFamily="66" charset="0"/>
              </a:rPr>
              <a:t>[1]</a:t>
            </a:r>
            <a:r>
              <a:rPr lang="de-DE" sz="2400" dirty="0" smtClean="0">
                <a:latin typeface="Comic Sans MS" pitchFamily="66" charset="0"/>
              </a:rPr>
              <a:t> ungültig.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DE" dirty="0" smtClean="0"/>
              <a:t>Falls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DE" sz="2400" dirty="0" smtClean="0">
                <a:latin typeface="Comic Sans MS" pitchFamily="66" charset="0"/>
              </a:rPr>
              <a:t> als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FIGURE</a:t>
            </a:r>
            <a:r>
              <a:rPr lang="de-DE" dirty="0" smtClean="0"/>
              <a:t> deklariert ist, ist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sz="2400" dirty="0" smtClean="0">
                <a:solidFill>
                  <a:srgbClr val="990000"/>
                </a:solidFill>
                <a:latin typeface="Comic Sans MS" pitchFamily="66" charset="0"/>
              </a:rPr>
              <a:t>[2]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dirty="0" smtClean="0"/>
              <a:t>ungültig.</a:t>
            </a:r>
            <a:endParaRPr lang="de-DE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12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3625" y="3111500"/>
            <a:ext cx="7602538" cy="18669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08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9241" y="1997001"/>
            <a:ext cx="7106285" cy="534987"/>
          </a:xfrm>
          <a:prstGeom prst="roundRect">
            <a:avLst>
              <a:gd name="adj" fmla="val 16667"/>
            </a:avLst>
          </a:prstGeom>
          <a:solidFill>
            <a:srgbClr val="66FF33">
              <a:alpha val="63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11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84900" y="740735"/>
            <a:ext cx="2793194" cy="478465"/>
          </a:xfrm>
          <a:prstGeom prst="wedgeRoundRectCallout">
            <a:avLst>
              <a:gd name="adj1" fmla="val 31187"/>
              <a:gd name="adj2" fmla="val 244117"/>
              <a:gd name="adj3" fmla="val 16667"/>
            </a:avLst>
          </a:prstGeom>
          <a:solidFill>
            <a:schemeClr val="accent1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“ Object-Test Local’”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9238" y="115888"/>
            <a:ext cx="7942262" cy="435655"/>
          </a:xfrm>
        </p:spPr>
        <p:txBody>
          <a:bodyPr/>
          <a:lstStyle/>
          <a:p>
            <a:r>
              <a:rPr lang="de-DE" dirty="0" smtClean="0"/>
              <a:t>Einen Typ erzwingen: Der Objekt-Test</a:t>
            </a:r>
            <a:endParaRPr lang="de-DE" dirty="0"/>
          </a:p>
        </p:txBody>
      </p:sp>
      <p:sp>
        <p:nvSpPr>
          <p:cNvPr id="840709" name="AutoShap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02991" y="2055738"/>
            <a:ext cx="3393209" cy="427038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249238" y="913283"/>
            <a:ext cx="8594725" cy="5644924"/>
          </a:xfrm>
        </p:spPr>
        <p:txBody>
          <a:bodyPr/>
          <a:lstStyle/>
          <a:p>
            <a:r>
              <a:rPr lang="de-DE" dirty="0" smtClean="0"/>
              <a:t>			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>
                <a:solidFill>
                  <a:schemeClr val="accent2"/>
                </a:solidFill>
              </a:rPr>
              <a:t>if 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2"/>
                </a:solidFill>
              </a:rPr>
              <a:t>attached</a:t>
            </a:r>
            <a:r>
              <a:rPr lang="de-DE" dirty="0" smtClean="0">
                <a:solidFill>
                  <a:srgbClr val="3333FF"/>
                </a:solidFill>
              </a:rPr>
              <a:t> {</a:t>
            </a:r>
            <a:r>
              <a:rPr lang="de-DE" i="1" dirty="0" smtClean="0">
                <a:solidFill>
                  <a:srgbClr val="3333FF"/>
                </a:solidFill>
              </a:rPr>
              <a:t>RECTANGLE</a:t>
            </a:r>
            <a:r>
              <a:rPr lang="de-DE" dirty="0" smtClean="0">
                <a:solidFill>
                  <a:srgbClr val="3333FF"/>
                </a:solidFill>
              </a:rPr>
              <a:t>}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bilder</a:t>
            </a:r>
            <a:r>
              <a:rPr lang="de-DE" sz="4400" dirty="0" smtClean="0">
                <a:solidFill>
                  <a:srgbClr val="3333FF"/>
                </a:solidFill>
              </a:rPr>
              <a:t>.</a:t>
            </a:r>
            <a:r>
              <a:rPr lang="de-DE" i="1" dirty="0" smtClean="0">
                <a:solidFill>
                  <a:srgbClr val="3333FF"/>
                </a:solidFill>
              </a:rPr>
              <a:t>retrieved</a:t>
            </a:r>
            <a:r>
              <a:rPr lang="de-DE" dirty="0" smtClean="0">
                <a:solidFill>
                  <a:srgbClr val="3333FF"/>
                </a:solidFill>
              </a:rPr>
              <a:t> ("FN")    </a:t>
            </a:r>
            <a:r>
              <a:rPr lang="de-DE" b="1" dirty="0" smtClean="0">
                <a:solidFill>
                  <a:schemeClr val="accent2"/>
                </a:solidFill>
              </a:rPr>
              <a:t>as</a:t>
            </a:r>
            <a:r>
              <a:rPr lang="de-DE" dirty="0" smtClean="0">
                <a:solidFill>
                  <a:srgbClr val="3333FF"/>
                </a:solidFill>
              </a:rPr>
              <a:t> r  </a:t>
            </a:r>
            <a:r>
              <a:rPr lang="de-DE" b="1" dirty="0" smtClean="0">
                <a:solidFill>
                  <a:schemeClr val="accent2"/>
                </a:solidFill>
              </a:rPr>
              <a:t>then</a:t>
            </a:r>
            <a:br>
              <a:rPr lang="de-DE" b="1" dirty="0" smtClean="0">
                <a:solidFill>
                  <a:schemeClr val="accent2"/>
                </a:solidFill>
              </a:rPr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i="1" dirty="0" smtClean="0">
                <a:solidFill>
                  <a:srgbClr val="3333FF"/>
                </a:solidFill>
              </a:rPr>
              <a:t>diagonal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Tu irgendwas mit 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dirty="0" smtClean="0">
                <a:solidFill>
                  <a:srgbClr val="990000"/>
                </a:solidFill>
              </a:rPr>
              <a:t>,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welches garantiert nicht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 </a:t>
            </a:r>
            <a:r>
              <a:rPr lang="de-DE" dirty="0" err="1" smtClean="0">
                <a:solidFill>
                  <a:srgbClr val="990000"/>
                </a:solidFill>
              </a:rPr>
              <a:t>Void</a:t>
            </a:r>
            <a:r>
              <a:rPr lang="de-DE" dirty="0" smtClean="0">
                <a:solidFill>
                  <a:srgbClr val="990000"/>
                </a:solidFill>
              </a:rPr>
              <a:t> und vom dynamischen Typ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RECTANGLE </a:t>
            </a:r>
            <a:r>
              <a:rPr lang="de-DE" dirty="0" smtClean="0">
                <a:solidFill>
                  <a:srgbClr val="990000"/>
                </a:solidFill>
              </a:rPr>
              <a:t>ist.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spcBef>
                <a:spcPts val="1200"/>
              </a:spcBef>
            </a:pP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("</a:t>
            </a:r>
            <a:r>
              <a:rPr lang="de-DE" dirty="0" err="1" smtClean="0">
                <a:solidFill>
                  <a:srgbClr val="3333FF"/>
                </a:solidFill>
              </a:rPr>
              <a:t>Too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err="1" smtClean="0">
                <a:solidFill>
                  <a:srgbClr val="3333FF"/>
                </a:solidFill>
              </a:rPr>
              <a:t>bad</a:t>
            </a:r>
            <a:r>
              <a:rPr lang="de-DE" dirty="0" smtClean="0">
                <a:solidFill>
                  <a:srgbClr val="3333FF"/>
                </a:solidFill>
              </a:rPr>
              <a:t>.")</a:t>
            </a:r>
          </a:p>
          <a:p>
            <a:pPr>
              <a:spcBef>
                <a:spcPts val="1200"/>
              </a:spcBef>
            </a:pP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840710" name="AutoShap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78100" y="1066800"/>
            <a:ext cx="3257221" cy="469900"/>
          </a:xfrm>
          <a:prstGeom prst="wedgeRoundRectCallout">
            <a:avLst>
              <a:gd name="adj1" fmla="val 28364"/>
              <a:gd name="adj2" fmla="val 148995"/>
              <a:gd name="adj3" fmla="val 16667"/>
            </a:avLst>
          </a:prstGeom>
          <a:solidFill>
            <a:srgbClr val="FFCCCC">
              <a:alpha val="67000"/>
            </a:srgb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de-CH" sz="2000" smtClean="0">
                <a:latin typeface="Comic Sans MS" pitchFamily="66" charset="0"/>
              </a:rPr>
              <a:t>Zu prüfender Ausdruck</a:t>
            </a:r>
            <a:endParaRPr lang="de-CH" sz="2000">
              <a:latin typeface="Comic Sans MS" pitchFamily="66" charset="0"/>
            </a:endParaRPr>
          </a:p>
        </p:txBody>
      </p:sp>
      <p:sp>
        <p:nvSpPr>
          <p:cNvPr id="840714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7641" y="5910262"/>
            <a:ext cx="3680460" cy="437197"/>
          </a:xfrm>
          <a:prstGeom prst="wedgeRoundRectCallout">
            <a:avLst>
              <a:gd name="adj1" fmla="val -10568"/>
              <a:gd name="adj2" fmla="val -256363"/>
              <a:gd name="adj3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de-CH" sz="2000" b="1" smtClean="0"/>
              <a:t>SCOPE</a:t>
            </a:r>
            <a:r>
              <a:rPr lang="de-CH" sz="2000" smtClean="0"/>
              <a:t> der lokalen Variablen</a:t>
            </a:r>
            <a:endParaRPr lang="de-CH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4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2" grpId="0" animBg="1"/>
      <p:bldP spid="840711" grpId="0" animBg="1"/>
      <p:bldP spid="840709" grpId="0" animBg="1"/>
      <p:bldP spid="840710" grpId="0" animBg="1"/>
      <p:bldP spid="840714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87482" y="3551856"/>
            <a:ext cx="1168857" cy="44571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Früherer Mechanismus: Zuweisungsversuch</a:t>
            </a:r>
            <a:endParaRPr lang="de-DE" dirty="0"/>
          </a:p>
        </p:txBody>
      </p:sp>
      <p:sp>
        <p:nvSpPr>
          <p:cNvPr id="627716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</a:p>
          <a:p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RECTANGLE</a:t>
            </a:r>
          </a:p>
          <a:p>
            <a:r>
              <a:rPr lang="de-DE" dirty="0" smtClean="0">
                <a:solidFill>
                  <a:srgbClr val="3333FF"/>
                </a:solidFill>
              </a:rPr>
              <a:t>	...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retrieve</a:t>
            </a:r>
            <a:r>
              <a:rPr lang="de-DE" dirty="0" smtClean="0">
                <a:solidFill>
                  <a:srgbClr val="3333FF"/>
                </a:solidFill>
              </a:rPr>
              <a:t> ("FN")</a:t>
            </a:r>
          </a:p>
          <a:p>
            <a:pPr>
              <a:lnSpc>
                <a:spcPct val="80000"/>
              </a:lnSpc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last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endParaRPr lang="de-DE" i="1" dirty="0" smtClean="0">
              <a:solidFill>
                <a:srgbClr val="006400"/>
              </a:solidFill>
            </a:endParaRPr>
          </a:p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?=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chemeClr val="accent2"/>
                </a:solidFill>
              </a:rPr>
              <a:t>if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dirty="0" smtClean="0">
                <a:solidFill>
                  <a:srgbClr val="3333FF"/>
                </a:solidFill>
              </a:rPr>
              <a:t> /= </a:t>
            </a:r>
            <a:r>
              <a:rPr lang="de-DE" b="1" dirty="0" err="1" smtClean="0">
                <a:solidFill>
                  <a:schemeClr val="accent2"/>
                </a:solidFill>
              </a:rPr>
              <a:t>Void</a:t>
            </a:r>
            <a:r>
              <a:rPr lang="de-DE" b="1" dirty="0" smtClean="0">
                <a:solidFill>
                  <a:schemeClr val="accent2"/>
                </a:solidFill>
              </a:rPr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then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err="1" smtClean="0">
                <a:solidFill>
                  <a:srgbClr val="3333FF"/>
                </a:solidFill>
              </a:rPr>
              <a:t>r</a:t>
            </a:r>
            <a:r>
              <a:rPr lang="de-DE" sz="48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diagonal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("</a:t>
            </a:r>
            <a:r>
              <a:rPr lang="de-DE" dirty="0" err="1" smtClean="0">
                <a:solidFill>
                  <a:srgbClr val="3333FF"/>
                </a:solidFill>
              </a:rPr>
              <a:t>Too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err="1" smtClean="0">
                <a:solidFill>
                  <a:srgbClr val="3333FF"/>
                </a:solidFill>
              </a:rPr>
              <a:t>bad</a:t>
            </a:r>
            <a:r>
              <a:rPr lang="de-DE" dirty="0" smtClean="0">
                <a:solidFill>
                  <a:srgbClr val="3333FF"/>
                </a:solidFill>
              </a:rPr>
              <a:t>.")</a:t>
            </a:r>
            <a:br>
              <a:rPr lang="de-DE" dirty="0" smtClean="0">
                <a:solidFill>
                  <a:srgbClr val="3333FF"/>
                </a:solidFill>
              </a:rPr>
            </a:br>
            <a:r>
              <a:rPr lang="de-DE" dirty="0" smtClean="0"/>
              <a:t>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  <a:endParaRPr lang="de-DE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FF99"/>
        </a:solidFill>
        <a:ln w="12700" algn="ctr">
          <a:solidFill>
            <a:srgbClr val="C00000"/>
          </a:solidFill>
          <a:round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  <a:bevelB w="762000"/>
        </a:sp3d>
      </a:spPr>
      <a:bodyPr wrap="none" lIns="36000" tIns="36000" rIns="36000" bIns="36000" rtlCol="0" anchor="ctr">
        <a:flatTx/>
      </a:bodyPr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solidFill>
          <a:srgbClr val="99FF99"/>
        </a:solidFill>
        <a:ln>
          <a:solidFill>
            <a:srgbClr val="990000"/>
          </a:solidFill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</a:sp3d>
      </a:spPr>
      <a:bodyPr wrap="square" lIns="0" tIns="0" rIns="0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3723</Words>
  <Application>Microsoft Office PowerPoint</Application>
  <PresentationFormat>On-screen Show (4:3)</PresentationFormat>
  <Paragraphs>1717</Paragraphs>
  <Slides>118</Slides>
  <Notes>117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118</vt:i4>
      </vt:variant>
    </vt:vector>
  </HeadingPairs>
  <TitlesOfParts>
    <vt:vector size="121" baseType="lpstr">
      <vt:lpstr>NORMAL</vt:lpstr>
      <vt:lpstr>MINIMAL</vt:lpstr>
      <vt:lpstr>TITLE</vt:lpstr>
      <vt:lpstr>Einführung in die Programmierung   Prof. Dr. Bertrand Meyer</vt:lpstr>
      <vt:lpstr>Programm für heute (und nächstes Mal)</vt:lpstr>
      <vt:lpstr>Aus der zweiten Vorlesung</vt:lpstr>
      <vt:lpstr>Den Begriff einer Klasse erweitern</vt:lpstr>
      <vt:lpstr>Den Begriff einer Klasse erweitern</vt:lpstr>
      <vt:lpstr>Generizität</vt:lpstr>
      <vt:lpstr>Generizität: Typ-Sicherheit gewährleisten</vt:lpstr>
      <vt:lpstr>Mögliche Ansätze</vt:lpstr>
      <vt:lpstr>Eine generische Klasse</vt:lpstr>
      <vt:lpstr>Gebrauch generischer Ableitungen</vt:lpstr>
      <vt:lpstr>Statische Typisierung</vt:lpstr>
      <vt:lpstr>Der Gebrauch von Generizität</vt:lpstr>
      <vt:lpstr>Was ist ein Typ?</vt:lpstr>
      <vt:lpstr>Eine generische Klasse</vt:lpstr>
      <vt:lpstr>Die duale Natur von Klassen</vt:lpstr>
      <vt:lpstr>Wie die beiden Ansichten zusammenpassen</vt:lpstr>
      <vt:lpstr>Den Begriff einer Klasse erweitern</vt:lpstr>
      <vt:lpstr>Grundlagen der Vererbung</vt:lpstr>
      <vt:lpstr>Terminologie</vt:lpstr>
      <vt:lpstr>Beispielshierarchie (in Traffic)</vt:lpstr>
      <vt:lpstr>Features im Beispiel</vt:lpstr>
      <vt:lpstr>Features vererben</vt:lpstr>
      <vt:lpstr>Vererbte Features</vt:lpstr>
      <vt:lpstr>Definitionen: Arten von Features</vt:lpstr>
      <vt:lpstr>Polymorphe Zuweisung</vt:lpstr>
      <vt:lpstr>Zuweisungen</vt:lpstr>
      <vt:lpstr>Polymorphie gilt auch für Argumente</vt:lpstr>
      <vt:lpstr>Definitionen: Polymorphie</vt:lpstr>
      <vt:lpstr>Definitionen: statischer und dynamischer Typ</vt:lpstr>
      <vt:lpstr>Statischer und dynamischer Typ</vt:lpstr>
      <vt:lpstr>Grundlegende Typ-Eigenschaft</vt:lpstr>
      <vt:lpstr>Statische Typisierung</vt:lpstr>
      <vt:lpstr>Vererbung und statische Typisierung</vt:lpstr>
      <vt:lpstr>Konformität: präzisere Definition</vt:lpstr>
      <vt:lpstr>Statische Typisierung</vt:lpstr>
      <vt:lpstr>Das Vererbungs- und Konformitätssystem</vt:lpstr>
      <vt:lpstr>Noch eine Beispielhierarchie</vt:lpstr>
      <vt:lpstr>Redefinition 1: Polygone</vt:lpstr>
      <vt:lpstr>Redefinition 2: Rechtecke</vt:lpstr>
      <vt:lpstr>Vererbung, Typisierung und Polymorphie</vt:lpstr>
      <vt:lpstr>Dynamisches Binden</vt:lpstr>
      <vt:lpstr>Definition: Dynamisches Binden (Dynamic binding)</vt:lpstr>
      <vt:lpstr>Binden und Typisierung</vt:lpstr>
      <vt:lpstr>Ohne dynamisches Binden?</vt:lpstr>
      <vt:lpstr>Mit Vererbung und zugehörigen Techniken</vt:lpstr>
      <vt:lpstr>Vererbung: Zusammenfassung 1</vt:lpstr>
      <vt:lpstr>Redefinition</vt:lpstr>
      <vt:lpstr>Redefinition 2: Tram-Rundfahrt</vt:lpstr>
      <vt:lpstr>Dynamisches Binden</vt:lpstr>
      <vt:lpstr>Dynamisches Binden</vt:lpstr>
      <vt:lpstr>Den Begriff einer Klasse erweitern</vt:lpstr>
      <vt:lpstr>Den Begriff einer Klasse erweitern</vt:lpstr>
      <vt:lpstr>Konformität</vt:lpstr>
      <vt:lpstr>Was wir gesehen haben</vt:lpstr>
      <vt:lpstr>Unser Programm für den zweiten Teil</vt:lpstr>
      <vt:lpstr>Generizität (Repetition)</vt:lpstr>
      <vt:lpstr>Eine generische Klasse (Repetition)</vt:lpstr>
      <vt:lpstr>Gebrauch generischer Ableitungen (Repetition)</vt:lpstr>
      <vt:lpstr>Generizität: Zusammenfassung</vt:lpstr>
      <vt:lpstr>Definition: Typ</vt:lpstr>
      <vt:lpstr>Vererbung und Generizität verbinden</vt:lpstr>
      <vt:lpstr>Generizität + Vererbung: eingeschränkte Generizität</vt:lpstr>
      <vt:lpstr>Addieren zweier Vektoren</vt:lpstr>
      <vt:lpstr>Eingeschränkte Generizität</vt:lpstr>
      <vt:lpstr>Die Lösung</vt:lpstr>
      <vt:lpstr>Die Lösung verbessern</vt:lpstr>
      <vt:lpstr>Vererbung und Generizität verbinden</vt:lpstr>
      <vt:lpstr>Generizität + Vererbung 2: Polymorphe Datenstrukturen</vt:lpstr>
      <vt:lpstr> Polymorphe Datenstrukturen</vt:lpstr>
      <vt:lpstr>Beispielhierarchie</vt:lpstr>
      <vt:lpstr>Mit polymorphen Datenstrukturen arbeiten </vt:lpstr>
      <vt:lpstr>Definition (Polymorphie, angepasst)</vt:lpstr>
      <vt:lpstr>Die Rolle von aufgeschobenen Klasse</vt:lpstr>
      <vt:lpstr>Beispielhierarchie</vt:lpstr>
      <vt:lpstr>Aufgeschobene Klassen in EiffelBase</vt:lpstr>
      <vt:lpstr>Ein aufgeschobenes Feature</vt:lpstr>
      <vt:lpstr>Aufgeschobene und wirksame Features mischen</vt:lpstr>
      <vt:lpstr>“Rufen sie uns nicht auf, wir rufen sie auf!”</vt:lpstr>
      <vt:lpstr>Anwendung von aufgeschobenen Klassen</vt:lpstr>
      <vt:lpstr>Aufgeschobene Klassen in EiffelBase</vt:lpstr>
      <vt:lpstr>Eine Anwendung: Undo/Redo</vt:lpstr>
      <vt:lpstr>Die Problemstellung</vt:lpstr>
      <vt:lpstr>In unserem Beispiel: Ein Texteditor</vt:lpstr>
      <vt:lpstr>Eine einfache Lösung</vt:lpstr>
      <vt:lpstr>Die „Geschichte“ einer Sitzung speichern</vt:lpstr>
      <vt:lpstr>Was ist ein “Befehl” (Command) -Objekt?</vt:lpstr>
      <vt:lpstr>Allgemeiner Begriff eines Befehls</vt:lpstr>
      <vt:lpstr>Die Befehl-Klassenhierarchie</vt:lpstr>
      <vt:lpstr>Zugrundeliegende Klasse (Aus dem Geschäftsmodell)</vt:lpstr>
      <vt:lpstr>Eine Befehlsklasse (Skizze, ohne Verträge)</vt:lpstr>
      <vt:lpstr>Die Geschichte-Liste</vt:lpstr>
      <vt:lpstr>Erinnerung: Liste von Figuren</vt:lpstr>
      <vt:lpstr>Die Geschichte-Liste</vt:lpstr>
      <vt:lpstr>Einen Benutzerbefehl ausführen</vt:lpstr>
      <vt:lpstr>Die Befehl-Klassenhierarchie</vt:lpstr>
      <vt:lpstr>Beispielhierarchie</vt:lpstr>
      <vt:lpstr>Einen Typ erzwingen: Das Problem</vt:lpstr>
      <vt:lpstr>Einen Typ erzwingen: Der Objekt-Test</vt:lpstr>
      <vt:lpstr>Früherer Mechanismus: Zuweisungsversuch</vt:lpstr>
      <vt:lpstr>Zuweisungsversuch (veraltetes Konstrukt)</vt:lpstr>
      <vt:lpstr>Die Java und .NET Lösung</vt:lpstr>
      <vt:lpstr>Mehrfachvererbung: Abstraktionen kombinieren</vt:lpstr>
      <vt:lpstr>Wie schreiben wir COMPARABLE ?</vt:lpstr>
      <vt:lpstr>Aufgeschobene Klassen vs. Java-Schnittstellen</vt:lpstr>
      <vt:lpstr>Anwendungen von aufgeschobenen Klassen</vt:lpstr>
      <vt:lpstr>Beispiel: Fernsehstation</vt:lpstr>
      <vt:lpstr>Programme</vt:lpstr>
      <vt:lpstr>Segment</vt:lpstr>
      <vt:lpstr>Segment (fortgesetzt)</vt:lpstr>
      <vt:lpstr>Werbung</vt:lpstr>
      <vt:lpstr>Werbung (fortgesetzt)</vt:lpstr>
      <vt:lpstr>Beispiel: Chemisches Kraftwerk</vt:lpstr>
      <vt:lpstr>Verträge und Vererbung</vt:lpstr>
      <vt:lpstr>Invarianten</vt:lpstr>
      <vt:lpstr>Verträge und Vererbung</vt:lpstr>
      <vt:lpstr>Neudeklarierungsregel für Zusicherungen</vt:lpstr>
      <vt:lpstr>Neudeklarierungsregel für Zusicherungen in Eiffel</vt:lpstr>
      <vt:lpstr>Was wir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Bertrand Meyer</cp:lastModifiedBy>
  <cp:revision>2319</cp:revision>
  <dcterms:created xsi:type="dcterms:W3CDTF">2010-06-28T05:41:26Z</dcterms:created>
  <dcterms:modified xsi:type="dcterms:W3CDTF">2013-10-29T06:46:46Z</dcterms:modified>
</cp:coreProperties>
</file>