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3" r:id="rId2"/>
    <p:sldMasterId id="2147483810" r:id="rId3"/>
  </p:sldMasterIdLst>
  <p:notesMasterIdLst>
    <p:notesMasterId r:id="rId68"/>
  </p:notesMasterIdLst>
  <p:handoutMasterIdLst>
    <p:handoutMasterId r:id="rId69"/>
  </p:handoutMasterIdLst>
  <p:sldIdLst>
    <p:sldId id="600" r:id="rId4"/>
    <p:sldId id="668" r:id="rId5"/>
    <p:sldId id="662" r:id="rId6"/>
    <p:sldId id="609" r:id="rId7"/>
    <p:sldId id="658" r:id="rId8"/>
    <p:sldId id="602" r:id="rId9"/>
    <p:sldId id="601" r:id="rId10"/>
    <p:sldId id="603" r:id="rId11"/>
    <p:sldId id="604" r:id="rId12"/>
    <p:sldId id="605" r:id="rId13"/>
    <p:sldId id="606" r:id="rId14"/>
    <p:sldId id="607" r:id="rId15"/>
    <p:sldId id="664" r:id="rId16"/>
    <p:sldId id="608" r:id="rId17"/>
    <p:sldId id="611" r:id="rId18"/>
    <p:sldId id="612" r:id="rId19"/>
    <p:sldId id="659" r:id="rId20"/>
    <p:sldId id="613" r:id="rId21"/>
    <p:sldId id="614" r:id="rId22"/>
    <p:sldId id="660" r:id="rId23"/>
    <p:sldId id="615" r:id="rId24"/>
    <p:sldId id="616" r:id="rId25"/>
    <p:sldId id="617" r:id="rId26"/>
    <p:sldId id="667" r:id="rId27"/>
    <p:sldId id="618" r:id="rId28"/>
    <p:sldId id="619" r:id="rId29"/>
    <p:sldId id="620" r:id="rId30"/>
    <p:sldId id="621" r:id="rId31"/>
    <p:sldId id="627" r:id="rId32"/>
    <p:sldId id="622" r:id="rId33"/>
    <p:sldId id="623" r:id="rId34"/>
    <p:sldId id="624" r:id="rId35"/>
    <p:sldId id="625" r:id="rId36"/>
    <p:sldId id="626" r:id="rId37"/>
    <p:sldId id="628" r:id="rId38"/>
    <p:sldId id="629" r:id="rId39"/>
    <p:sldId id="630" r:id="rId40"/>
    <p:sldId id="631" r:id="rId41"/>
    <p:sldId id="632" r:id="rId42"/>
    <p:sldId id="633" r:id="rId43"/>
    <p:sldId id="634" r:id="rId44"/>
    <p:sldId id="635" r:id="rId45"/>
    <p:sldId id="636" r:id="rId46"/>
    <p:sldId id="637" r:id="rId47"/>
    <p:sldId id="638" r:id="rId48"/>
    <p:sldId id="639" r:id="rId49"/>
    <p:sldId id="640" r:id="rId50"/>
    <p:sldId id="641" r:id="rId51"/>
    <p:sldId id="642" r:id="rId52"/>
    <p:sldId id="643" r:id="rId53"/>
    <p:sldId id="644" r:id="rId54"/>
    <p:sldId id="645" r:id="rId55"/>
    <p:sldId id="646" r:id="rId56"/>
    <p:sldId id="647" r:id="rId57"/>
    <p:sldId id="648" r:id="rId58"/>
    <p:sldId id="649" r:id="rId59"/>
    <p:sldId id="666" r:id="rId60"/>
    <p:sldId id="650" r:id="rId61"/>
    <p:sldId id="651" r:id="rId62"/>
    <p:sldId id="652" r:id="rId63"/>
    <p:sldId id="653" r:id="rId64"/>
    <p:sldId id="654" r:id="rId65"/>
    <p:sldId id="655" r:id="rId66"/>
    <p:sldId id="656" r:id="rId67"/>
  </p:sldIdLst>
  <p:sldSz cx="9144000" cy="6858000" type="screen4x3"/>
  <p:notesSz cx="7099300" cy="10223500"/>
  <p:custDataLst>
    <p:tags r:id="rId70"/>
  </p:custDataLst>
  <p:defaultTextStyle>
    <a:defPPr>
      <a:defRPr lang="en-US"/>
    </a:defPPr>
    <a:lvl1pPr algn="l" rtl="0" fontAlgn="base">
      <a:spcBef>
        <a:spcPct val="50000"/>
      </a:spcBef>
      <a:spcAft>
        <a:spcPct val="0"/>
      </a:spcAft>
      <a:defRPr sz="2400" kern="1200">
        <a:solidFill>
          <a:schemeClr val="tx1"/>
        </a:solidFill>
        <a:latin typeface="Comic Sans MS" pitchFamily="66" charset="0"/>
        <a:ea typeface="+mn-ea"/>
        <a:cs typeface="+mn-cs"/>
      </a:defRPr>
    </a:lvl1pPr>
    <a:lvl2pPr marL="457200" algn="l" rtl="0" fontAlgn="base">
      <a:spcBef>
        <a:spcPct val="50000"/>
      </a:spcBef>
      <a:spcAft>
        <a:spcPct val="0"/>
      </a:spcAft>
      <a:defRPr sz="2400" kern="1200">
        <a:solidFill>
          <a:schemeClr val="tx1"/>
        </a:solidFill>
        <a:latin typeface="Comic Sans MS" pitchFamily="66" charset="0"/>
        <a:ea typeface="+mn-ea"/>
        <a:cs typeface="+mn-cs"/>
      </a:defRPr>
    </a:lvl2pPr>
    <a:lvl3pPr marL="914400" algn="l" rtl="0" fontAlgn="base">
      <a:spcBef>
        <a:spcPct val="50000"/>
      </a:spcBef>
      <a:spcAft>
        <a:spcPct val="0"/>
      </a:spcAft>
      <a:defRPr sz="2400" kern="1200">
        <a:solidFill>
          <a:schemeClr val="tx1"/>
        </a:solidFill>
        <a:latin typeface="Comic Sans MS" pitchFamily="66" charset="0"/>
        <a:ea typeface="+mn-ea"/>
        <a:cs typeface="+mn-cs"/>
      </a:defRPr>
    </a:lvl3pPr>
    <a:lvl4pPr marL="1371600" algn="l" rtl="0" fontAlgn="base">
      <a:spcBef>
        <a:spcPct val="50000"/>
      </a:spcBef>
      <a:spcAft>
        <a:spcPct val="0"/>
      </a:spcAft>
      <a:defRPr sz="2400" kern="1200">
        <a:solidFill>
          <a:schemeClr val="tx1"/>
        </a:solidFill>
        <a:latin typeface="Comic Sans MS" pitchFamily="66" charset="0"/>
        <a:ea typeface="+mn-ea"/>
        <a:cs typeface="+mn-cs"/>
      </a:defRPr>
    </a:lvl4pPr>
    <a:lvl5pPr marL="1828800" algn="l" rtl="0" fontAlgn="base">
      <a:spcBef>
        <a:spcPct val="5000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a Pedroni" initials="M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8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33FF"/>
    <a:srgbClr val="336600"/>
    <a:srgbClr val="990000"/>
    <a:srgbClr val="333399"/>
    <a:srgbClr val="993300"/>
    <a:srgbClr val="99FF99"/>
    <a:srgbClr val="660066"/>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0" autoAdjust="0"/>
    <p:restoredTop sz="86891" autoAdjust="0"/>
  </p:normalViewPr>
  <p:slideViewPr>
    <p:cSldViewPr snapToGrid="0">
      <p:cViewPr varScale="1">
        <p:scale>
          <a:sx n="176" d="100"/>
          <a:sy n="176" d="100"/>
        </p:scale>
        <p:origin x="-108" y="-150"/>
      </p:cViewPr>
      <p:guideLst>
        <p:guide orient="horz" pos="2160"/>
        <p:guide pos="2880"/>
      </p:guideLst>
    </p:cSldViewPr>
  </p:slideViewPr>
  <p:outlineViewPr>
    <p:cViewPr>
      <p:scale>
        <a:sx n="33" d="100"/>
        <a:sy n="33" d="100"/>
      </p:scale>
      <p:origin x="0" y="67085"/>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endParaRPr lang="en-US"/>
          </a:p>
        </p:txBody>
      </p:sp>
      <p:sp>
        <p:nvSpPr>
          <p:cNvPr id="134148" name="Rectangle 4"/>
          <p:cNvSpPr>
            <a:spLocks noGrp="1" noChangeArrowheads="1"/>
          </p:cNvSpPr>
          <p:nvPr>
            <p:ph type="ftr" sz="quarter" idx="2"/>
          </p:nvPr>
        </p:nvSpPr>
        <p:spPr bwMode="auto">
          <a:xfrm>
            <a:off x="0" y="9711312"/>
            <a:ext cx="3076672" cy="51049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endParaRPr lang="en-US"/>
          </a:p>
        </p:txBody>
      </p:sp>
      <p:sp>
        <p:nvSpPr>
          <p:cNvPr id="134149" name="Rectangle 5"/>
          <p:cNvSpPr>
            <a:spLocks noGrp="1" noChangeArrowheads="1"/>
          </p:cNvSpPr>
          <p:nvPr>
            <p:ph type="sldNum" sz="quarter" idx="3"/>
          </p:nvPr>
        </p:nvSpPr>
        <p:spPr bwMode="auto">
          <a:xfrm>
            <a:off x="4021088" y="9711312"/>
            <a:ext cx="3076672" cy="51049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59C9646B-9960-47D7-8365-D3911185A8F5}" type="slidenum">
              <a:rPr lang="en-US"/>
              <a:pPr/>
              <a:t>‹#›</a:t>
            </a:fld>
            <a:endParaRPr lang="en-US"/>
          </a:p>
        </p:txBody>
      </p:sp>
    </p:spTree>
    <p:extLst>
      <p:ext uri="{BB962C8B-B14F-4D97-AF65-F5344CB8AC3E}">
        <p14:creationId xmlns:p14="http://schemas.microsoft.com/office/powerpoint/2010/main" val="593883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defRPr sz="1300">
                <a:latin typeface="Arial" charset="0"/>
              </a:defRPr>
            </a:lvl1pPr>
          </a:lstStyle>
          <a:p>
            <a:endParaRPr lang="en-US"/>
          </a:p>
        </p:txBody>
      </p:sp>
      <p:sp>
        <p:nvSpPr>
          <p:cNvPr id="17411" name="Rectangle 3"/>
          <p:cNvSpPr>
            <a:spLocks noGrp="1" noChangeArrowheads="1"/>
          </p:cNvSpPr>
          <p:nvPr>
            <p:ph type="dt" idx="1"/>
          </p:nvPr>
        </p:nvSpPr>
        <p:spPr bwMode="auto">
          <a:xfrm>
            <a:off x="4021088" y="0"/>
            <a:ext cx="3076672" cy="51049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710239" y="4856502"/>
            <a:ext cx="5678824" cy="45995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9711312"/>
            <a:ext cx="3076672" cy="51049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defRPr sz="1300">
                <a:latin typeface="Arial" charset="0"/>
              </a:defRPr>
            </a:lvl1pPr>
          </a:lstStyle>
          <a:p>
            <a:endParaRPr lang="en-US"/>
          </a:p>
        </p:txBody>
      </p:sp>
      <p:sp>
        <p:nvSpPr>
          <p:cNvPr id="17415" name="Rectangle 7"/>
          <p:cNvSpPr>
            <a:spLocks noGrp="1" noChangeArrowheads="1"/>
          </p:cNvSpPr>
          <p:nvPr>
            <p:ph type="sldNum" sz="quarter" idx="5"/>
          </p:nvPr>
        </p:nvSpPr>
        <p:spPr bwMode="auto">
          <a:xfrm>
            <a:off x="4021088" y="9711312"/>
            <a:ext cx="3076672" cy="51049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a:latin typeface="Arial" charset="0"/>
              </a:defRPr>
            </a:lvl1pPr>
          </a:lstStyle>
          <a:p>
            <a:fld id="{3830A38A-F710-44C0-B69C-5380D4459B04}" type="slidenum">
              <a:rPr lang="en-US"/>
              <a:pPr/>
              <a:t>‹#›</a:t>
            </a:fld>
            <a:endParaRPr lang="en-US"/>
          </a:p>
        </p:txBody>
      </p:sp>
    </p:spTree>
    <p:extLst>
      <p:ext uri="{BB962C8B-B14F-4D97-AF65-F5344CB8AC3E}">
        <p14:creationId xmlns:p14="http://schemas.microsoft.com/office/powerpoint/2010/main" val="189452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0A38A-F710-44C0-B69C-5380D4459B0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685BB-D21A-42E4-A866-E302562A768B}" type="slidenum">
              <a:rPr lang="en-US"/>
              <a:pPr/>
              <a:t>11</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CCD15-214E-4717-ADE8-C43F95540998}" type="slidenum">
              <a:rPr lang="en-US"/>
              <a:pPr/>
              <a:t>12</a:t>
            </a:fld>
            <a:endParaRPr lang="en-US"/>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685BB-D21A-42E4-A866-E302562A768B}" type="slidenum">
              <a:rPr lang="en-US"/>
              <a:pPr/>
              <a:t>13</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92DAF-0493-4F85-AD3C-1C14D7EBB76B}" type="slidenum">
              <a:rPr lang="en-US"/>
              <a:pPr/>
              <a:t>14</a:t>
            </a:fld>
            <a:endParaRPr 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C848D-5203-4625-B638-C96130D63952}" type="slidenum">
              <a:rPr lang="en-US"/>
              <a:pPr/>
              <a:t>15</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ACF11-00E5-4331-A2C1-A066C36ACAAD}" type="slidenum">
              <a:rPr lang="en-US"/>
              <a:pPr/>
              <a:t>16</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de-DE" dirty="0" smtClean="0"/>
              <a:t>gegenseitig</a:t>
            </a:r>
          </a:p>
          <a:p>
            <a:r>
              <a:rPr lang="de-DE" dirty="0" smtClean="0"/>
              <a:t>gegenseitige Rekursion</a:t>
            </a:r>
          </a:p>
          <a:p>
            <a:r>
              <a:rPr lang="de-DE" dirty="0" smtClean="0"/>
              <a:t>vorig, vorherig, vorhergehend,</a:t>
            </a:r>
            <a:r>
              <a:rPr lang="de-DE" baseline="0" dirty="0" smtClean="0"/>
              <a:t> vorangegangen, früher…</a:t>
            </a:r>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D6C0F-DE09-4CD8-9984-DE9EBAC0A7FE}" type="slidenum">
              <a:rPr lang="en-US"/>
              <a:pPr/>
              <a:t>17</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1AF68-F4DE-492E-8445-F231ED0B94BD}" type="slidenum">
              <a:rPr lang="en-US"/>
              <a:pPr/>
              <a:t>18</a:t>
            </a:fld>
            <a:endParaRPr lang="en-US"/>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D1BFA-446E-43E2-8675-617BEFCCBA70}" type="slidenum">
              <a:rPr lang="en-US"/>
              <a:pPr/>
              <a:t>19</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A8D08-6203-4795-B281-DCFAC1A868EB}" type="slidenum">
              <a:rPr lang="en-US"/>
              <a:pPr/>
              <a:t>20</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8FBC9-E0DC-436D-8981-638C5E76ECFA}" type="slidenum">
              <a:rPr lang="en-US"/>
              <a:pPr/>
              <a:t>2</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C3F54-684A-481F-8E42-F782517A527A}" type="slidenum">
              <a:rPr lang="en-US"/>
              <a:pPr/>
              <a:t>21</a:t>
            </a:fld>
            <a:endParaRPr lang="en-US"/>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A8D08-6203-4795-B281-DCFAC1A868EB}" type="slidenum">
              <a:rPr lang="en-US"/>
              <a:pPr/>
              <a:t>22</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413F5-420E-42BD-AC37-865DEC499F2D}" type="slidenum">
              <a:rPr lang="en-US"/>
              <a:pPr/>
              <a:t>23</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D7A5B-0A38-4B94-B773-5E1E8D314E2C}" type="slidenum">
              <a:rPr lang="en-US"/>
              <a:pPr/>
              <a:t>25</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32DB1-7D10-45C8-99DD-A59507947C94}" type="slidenum">
              <a:rPr lang="en-US"/>
              <a:pPr/>
              <a:t>26</a:t>
            </a:fld>
            <a:endParaRPr lang="en-US"/>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0017A-557F-48D8-BC9F-9369E41FC35B}" type="slidenum">
              <a:rPr lang="en-US"/>
              <a:pPr/>
              <a:t>27</a:t>
            </a:fld>
            <a:endParaRPr 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D8291-17B0-4564-9580-0EC66DE93927}" type="slidenum">
              <a:rPr lang="en-US"/>
              <a:pPr/>
              <a:t>28</a:t>
            </a:fld>
            <a:endParaRPr lang="en-US"/>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3DB0C-E089-4ADB-9DE8-1C5338E8ABBD}" type="slidenum">
              <a:rPr lang="en-US"/>
              <a:pPr/>
              <a:t>29</a:t>
            </a:fld>
            <a:endParaRPr lang="en-US"/>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45F75-5C88-4EC7-9CA2-01CA821DCCB2}" type="slidenum">
              <a:rPr lang="en-US"/>
              <a:pPr/>
              <a:t>30</a:t>
            </a:fld>
            <a:endParaRPr lang="en-US"/>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6F4D9-3485-46B7-B6DE-5D0CE6986E0E}" type="slidenum">
              <a:rPr lang="en-US"/>
              <a:pPr/>
              <a:t>31</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8FBC9-E0DC-436D-8981-638C5E76ECFA}" type="slidenum">
              <a:rPr lang="en-US"/>
              <a:pPr/>
              <a:t>4</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AF6C4-E89B-4EAB-8D09-BDB2CA059583}" type="slidenum">
              <a:rPr lang="en-US"/>
              <a:pPr/>
              <a:t>32</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09145-C47F-446F-8347-16DFF93BD6DC}" type="slidenum">
              <a:rPr lang="en-US"/>
              <a:pPr/>
              <a:t>33</a:t>
            </a:fld>
            <a:endParaRPr lang="en-US"/>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2FBE2-BC3A-47AA-9189-0A3A7C4DB95F}" type="slidenum">
              <a:rPr lang="en-US"/>
              <a:pPr/>
              <a:t>34</a:t>
            </a:fld>
            <a:endParaRPr lang="en-US"/>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1521B-A405-4539-BACD-F46A13551144}" type="slidenum">
              <a:rPr lang="en-US"/>
              <a:pPr/>
              <a:t>35</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8F0E1-5D50-4124-BC98-015FA6FCCF93}" type="slidenum">
              <a:rPr lang="en-US"/>
              <a:pPr/>
              <a:t>36</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3BBF0-CE7A-48A7-B179-D49894D240B2}" type="slidenum">
              <a:rPr lang="en-US"/>
              <a:pPr/>
              <a:t>37</a:t>
            </a:fld>
            <a:endParaRPr lang="en-US"/>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12507-2BB1-4A2F-8F13-A0F17513AAD0}" type="slidenum">
              <a:rPr lang="en-US"/>
              <a:pPr/>
              <a:t>38</a:t>
            </a:fld>
            <a:endParaRPr lang="en-US"/>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B8C9C-0C3C-4649-A0E2-A69D974BAF60}" type="slidenum">
              <a:rPr lang="en-US"/>
              <a:pPr/>
              <a:t>39</a:t>
            </a:fld>
            <a:endParaRPr 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4CD85-7D98-4A61-B7D2-10ECA8D2DE60}" type="slidenum">
              <a:rPr lang="en-US"/>
              <a:pPr/>
              <a:t>40</a:t>
            </a:fld>
            <a:endParaRPr lang="en-US"/>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0075D-7AF0-4195-AE58-DD4FBFB5F2F2}" type="slidenum">
              <a:rPr lang="en-US"/>
              <a:pPr/>
              <a:t>41</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86AC0-9451-4E81-AEBA-77962983163E}" type="slidenum">
              <a:rPr lang="en-US"/>
              <a:pPr/>
              <a:t>5</a:t>
            </a:fld>
            <a:endParaRPr lang="en-US"/>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FCFA8-765E-4DA0-AC59-15B2A06EC412}" type="slidenum">
              <a:rPr lang="en-US"/>
              <a:pPr/>
              <a:t>42</a:t>
            </a:fld>
            <a:endParaRPr lang="en-US"/>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B8669-7573-4AB8-A2E3-6883BA24F01A}" type="slidenum">
              <a:rPr lang="en-US"/>
              <a:pPr/>
              <a:t>43</a:t>
            </a:fld>
            <a:endParaRPr lang="en-US"/>
          </a:p>
        </p:txBody>
      </p:sp>
      <p:sp>
        <p:nvSpPr>
          <p:cNvPr id="829442" name="Rectangle 2"/>
          <p:cNvSpPr>
            <a:spLocks noGrp="1" noRot="1" noChangeAspect="1" noChangeArrowheads="1" noTextEdit="1"/>
          </p:cNvSpPr>
          <p:nvPr>
            <p:ph type="sldImg"/>
          </p:nvPr>
        </p:nvSpPr>
        <p:spPr>
          <a:ln/>
        </p:spPr>
      </p:sp>
      <p:sp>
        <p:nvSpPr>
          <p:cNvPr id="829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F0622-144F-474D-93A9-C8B51AD6C2DE}" type="slidenum">
              <a:rPr lang="en-US"/>
              <a:pPr/>
              <a:t>44</a:t>
            </a:fld>
            <a:endParaRPr lang="en-US"/>
          </a:p>
        </p:txBody>
      </p:sp>
      <p:sp>
        <p:nvSpPr>
          <p:cNvPr id="831490" name="Rectangle 2"/>
          <p:cNvSpPr>
            <a:spLocks noGrp="1" noRot="1" noChangeAspect="1" noChangeArrowheads="1" noTextEdit="1"/>
          </p:cNvSpPr>
          <p:nvPr>
            <p:ph type="sldImg"/>
          </p:nvPr>
        </p:nvSpPr>
        <p:spPr>
          <a:ln/>
        </p:spPr>
      </p:sp>
      <p:sp>
        <p:nvSpPr>
          <p:cNvPr id="8314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4177C-4A84-4228-B4AE-E531CB62127B}" type="slidenum">
              <a:rPr lang="en-US"/>
              <a:pPr/>
              <a:t>45</a:t>
            </a:fld>
            <a:endParaRPr lang="en-US"/>
          </a:p>
        </p:txBody>
      </p:sp>
      <p:sp>
        <p:nvSpPr>
          <p:cNvPr id="833538" name="Rectangle 2"/>
          <p:cNvSpPr>
            <a:spLocks noGrp="1" noRot="1" noChangeAspect="1" noChangeArrowheads="1" noTextEdit="1"/>
          </p:cNvSpPr>
          <p:nvPr>
            <p:ph type="sldImg"/>
          </p:nvPr>
        </p:nvSpPr>
        <p:spPr>
          <a:ln/>
        </p:spPr>
      </p:sp>
      <p:sp>
        <p:nvSpPr>
          <p:cNvPr id="833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3A99B-3F54-4317-AC1C-94CFC79E6A05}" type="slidenum">
              <a:rPr lang="en-US"/>
              <a:pPr/>
              <a:t>46</a:t>
            </a:fld>
            <a:endParaRPr lang="en-US"/>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73472-26FC-4CE1-9514-5E49E8244CA3}" type="slidenum">
              <a:rPr lang="en-US"/>
              <a:pPr/>
              <a:t>47</a:t>
            </a:fld>
            <a:endParaRPr lang="en-US"/>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B72D6-0D7F-4A87-8A53-01B969738F94}" type="slidenum">
              <a:rPr lang="en-US"/>
              <a:pPr/>
              <a:t>48</a:t>
            </a:fld>
            <a:endParaRPr lang="en-US"/>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DCBAF-AF47-4998-888F-D472A16DA147}" type="slidenum">
              <a:rPr lang="en-US"/>
              <a:pPr/>
              <a:t>49</a:t>
            </a:fld>
            <a:endParaRPr lang="en-US"/>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r>
              <a:rPr lang="en-GB" dirty="0" err="1" smtClean="0"/>
              <a:t>meines</a:t>
            </a:r>
            <a:r>
              <a:rPr lang="en-GB" dirty="0" smtClean="0"/>
              <a:t> </a:t>
            </a:r>
            <a:r>
              <a:rPr lang="en-GB" dirty="0" err="1" smtClean="0"/>
              <a:t>Wissens</a:t>
            </a:r>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BECBB-3B30-4A3A-B9BD-71736648264C}" type="slidenum">
              <a:rPr lang="en-US"/>
              <a:pPr/>
              <a:t>50</a:t>
            </a:fld>
            <a:endParaRPr lang="en-US"/>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7264-F1C5-4816-8805-B8E5127268A6}" type="slidenum">
              <a:rPr lang="en-US"/>
              <a:pPr/>
              <a:t>51</a:t>
            </a:fld>
            <a:endParaRPr lang="en-US"/>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B82EB-7F96-477F-82CD-7EAC0B00022E}" type="slidenum">
              <a:rPr lang="en-US"/>
              <a:pPr/>
              <a:t>6</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862AB-4505-4F9F-9026-419EA61FFA50}" type="slidenum">
              <a:rPr lang="en-US"/>
              <a:pPr/>
              <a:t>52</a:t>
            </a:fld>
            <a:endParaRPr lang="en-US"/>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AB239-9CCE-4AF9-B16E-EEAE194178F7}" type="slidenum">
              <a:rPr lang="en-US"/>
              <a:pPr/>
              <a:t>53</a:t>
            </a:fld>
            <a:endParaRPr lang="en-US"/>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66F1-A788-490F-930C-8AA1D25128E1}" type="slidenum">
              <a:rPr lang="en-US"/>
              <a:pPr/>
              <a:t>54</a:t>
            </a:fld>
            <a:endParaRPr lang="en-US"/>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B944E-1638-4822-9003-F3840094A2D2}" type="slidenum">
              <a:rPr lang="en-US"/>
              <a:pPr/>
              <a:t>55</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408BF-450E-413D-ADF1-727E2393D8EF}" type="slidenum">
              <a:rPr lang="en-US"/>
              <a:pPr/>
              <a:t>56</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82B5C-B007-4209-8892-F0FA3C7908E2}" type="slidenum">
              <a:rPr lang="en-US"/>
              <a:pPr/>
              <a:t>58</a:t>
            </a:fld>
            <a:endParaRPr 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B12A1-060E-4EE6-9AC5-DF350887A55D}" type="slidenum">
              <a:rPr lang="en-US"/>
              <a:pPr/>
              <a:t>59</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60364-72E7-49BC-9038-1E969414044F}" type="slidenum">
              <a:rPr lang="en-US"/>
              <a:pPr/>
              <a:t>60</a:t>
            </a:fld>
            <a:endParaRPr lang="en-US"/>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2BBBD-F0AD-4287-91A5-CC1668415DB6}" type="slidenum">
              <a:rPr lang="en-US"/>
              <a:pPr/>
              <a:t>61</a:t>
            </a:fld>
            <a:endParaRPr lang="en-US"/>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15071-5B20-401E-8E61-EECFA225642E}" type="slidenum">
              <a:rPr lang="en-US"/>
              <a:pPr/>
              <a:t>62</a:t>
            </a:fld>
            <a:endParaRPr lang="en-US"/>
          </a:p>
        </p:txBody>
      </p:sp>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8AEE1-E37C-413F-BA5B-E96922EBE720}" type="slidenum">
              <a:rPr lang="en-US"/>
              <a:pPr/>
              <a:t>7</a:t>
            </a:fld>
            <a:endParaRPr lang="en-US"/>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F427B-FE6F-450B-AADE-012D12C27CE4}" type="slidenum">
              <a:rPr lang="en-US"/>
              <a:pPr/>
              <a:t>63</a:t>
            </a:fld>
            <a:endParaRPr lang="en-US"/>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5FC63-5274-4922-B9EF-7AD6AD5537DF}" type="slidenum">
              <a:rPr lang="en-US"/>
              <a:pPr/>
              <a:t>64</a:t>
            </a:fld>
            <a:endParaRPr lang="en-US"/>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6A680-6AFB-4363-85FB-A8F524E1E456}" type="slidenum">
              <a:rPr lang="en-US"/>
              <a:pPr/>
              <a:t>8</a:t>
            </a:fld>
            <a:endParaRPr lang="en-US"/>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9BBFB-0485-4ADB-B6FC-11066DBF350F}" type="slidenum">
              <a:rPr lang="en-US"/>
              <a:pPr/>
              <a:t>9</a:t>
            </a:fld>
            <a:endParaRPr 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8C60C-A560-4488-ABF1-9E7AC76F2FA7}" type="slidenum">
              <a:rPr lang="en-US"/>
              <a:pPr/>
              <a:t>10</a:t>
            </a:fld>
            <a:endParaRPr 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15888"/>
            <a:ext cx="2160587" cy="6407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9238" y="115888"/>
            <a:ext cx="6330950" cy="64071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49238" y="115888"/>
            <a:ext cx="7942262" cy="457690"/>
          </a:xfrm>
        </p:spPr>
        <p:txBody>
          <a:bodyPr/>
          <a:lstStyle/>
          <a:p>
            <a:r>
              <a:rPr lang="en-US" dirty="0" smtClean="0"/>
              <a:t>Click to edit Master title style</a:t>
            </a:r>
            <a:endParaRPr lang="en-US" dirty="0"/>
          </a:p>
        </p:txBody>
      </p:sp>
      <p:sp>
        <p:nvSpPr>
          <p:cNvPr id="3" name="SmartArt Placeholder 2"/>
          <p:cNvSpPr>
            <a:spLocks noGrp="1"/>
          </p:cNvSpPr>
          <p:nvPr>
            <p:ph type="dgm" idx="1"/>
          </p:nvPr>
        </p:nvSpPr>
        <p:spPr>
          <a:xfrm>
            <a:off x="298450" y="1100138"/>
            <a:ext cx="8594725" cy="54229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7694" y="124692"/>
            <a:ext cx="8202093" cy="457200"/>
          </a:xfrm>
        </p:spPr>
        <p:txBody>
          <a:bodyPr/>
          <a:lstStyle/>
          <a:p>
            <a:r>
              <a:rPr lang="en-US" dirty="0" smtClean="0"/>
              <a:t>Click to edit Master title style</a:t>
            </a:r>
            <a:endParaRPr lang="de-CH" dirty="0"/>
          </a:p>
        </p:txBody>
      </p:sp>
      <p:sp>
        <p:nvSpPr>
          <p:cNvPr id="3" name="Text Placeholder 2"/>
          <p:cNvSpPr>
            <a:spLocks noGrp="1"/>
          </p:cNvSpPr>
          <p:nvPr>
            <p:ph type="body" sz="half" idx="1"/>
          </p:nvPr>
        </p:nvSpPr>
        <p:spPr>
          <a:xfrm>
            <a:off x="179388" y="1268413"/>
            <a:ext cx="4279900"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11688" y="1268413"/>
            <a:ext cx="4281487"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a:t>Intro. to Programming, lecture 4: the interfaces of a class   </a:t>
            </a:r>
            <a:fld id="{2D28B793-CDE4-4FCB-817D-623FF8B77B9E}" type="slidenum">
              <a:rPr lang="en-US" sz="1000">
                <a:latin typeface="ETH Light" pitchFamily="18" charset="0"/>
              </a:rPr>
              <a:pPr>
                <a:defRPr/>
              </a:pPr>
              <a:t>‹#›</a:t>
            </a:fld>
            <a:endParaRPr lang="en-US" sz="1000">
              <a:latin typeface="ETH Light"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66007" y="116378"/>
            <a:ext cx="8193781" cy="465513"/>
          </a:xfrm>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179388" y="1268413"/>
            <a:ext cx="8713787"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179388" y="3900488"/>
            <a:ext cx="8713787"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a:t>Intro. to Programming, lecture 4: the interfaces of a class   </a:t>
            </a:r>
            <a:fld id="{FF36E633-28CF-4D62-ACF0-1191B62216C6}" type="slidenum">
              <a:rPr lang="en-US" sz="1000">
                <a:latin typeface="ETH Light" pitchFamily="18" charset="0"/>
              </a:rPr>
              <a:pPr>
                <a:defRPr/>
              </a:pPr>
              <a:t>‹#›</a:t>
            </a:fld>
            <a:endParaRPr lang="en-US" sz="1000">
              <a:latin typeface="ETH Light"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57694" y="124692"/>
            <a:ext cx="8202093" cy="457200"/>
          </a:xfrm>
        </p:spPr>
        <p:txBody>
          <a:bodyPr/>
          <a:lstStyle/>
          <a:p>
            <a:r>
              <a:rPr lang="en-US" dirty="0" smtClean="0"/>
              <a:t>Click to edit Master title style</a:t>
            </a:r>
            <a:endParaRPr lang="de-CH" dirty="0"/>
          </a:p>
        </p:txBody>
      </p:sp>
      <p:sp>
        <p:nvSpPr>
          <p:cNvPr id="3" name="Text Placeholder 2"/>
          <p:cNvSpPr>
            <a:spLocks noGrp="1"/>
          </p:cNvSpPr>
          <p:nvPr>
            <p:ph type="body" sz="half" idx="1"/>
          </p:nvPr>
        </p:nvSpPr>
        <p:spPr>
          <a:xfrm>
            <a:off x="179388" y="1268413"/>
            <a:ext cx="8713787"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179388" y="3900488"/>
            <a:ext cx="8713787"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a:t>Intro. to Programming, lecture 4: the interfaces of a class   </a:t>
            </a:r>
            <a:fld id="{B65DD8F6-D24E-4DF1-84B0-002814DDB2C0}" type="slidenum">
              <a:rPr lang="en-US" sz="1000">
                <a:latin typeface="ETH Light" pitchFamily="18" charset="0"/>
              </a:rPr>
              <a:pPr>
                <a:defRPr/>
              </a:pPr>
              <a:t>‹#›</a:t>
            </a:fld>
            <a:endParaRPr lang="en-US" sz="1000">
              <a:latin typeface="ETH Light"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2756" y="133004"/>
            <a:ext cx="8227032" cy="457201"/>
          </a:xfrm>
        </p:spPr>
        <p:txBody>
          <a:bodyPr/>
          <a:lstStyle/>
          <a:p>
            <a:r>
              <a:rPr lang="en-US" smtClean="0"/>
              <a:t>Click to edit Master title style</a:t>
            </a:r>
            <a:endParaRPr lang="de-CH"/>
          </a:p>
        </p:txBody>
      </p:sp>
      <p:sp>
        <p:nvSpPr>
          <p:cNvPr id="3" name="Table Placeholder 2"/>
          <p:cNvSpPr>
            <a:spLocks noGrp="1"/>
          </p:cNvSpPr>
          <p:nvPr>
            <p:ph type="tbl" idx="1"/>
          </p:nvPr>
        </p:nvSpPr>
        <p:spPr>
          <a:xfrm>
            <a:off x="179388" y="1268413"/>
            <a:ext cx="8713787" cy="5113337"/>
          </a:xfrm>
        </p:spPr>
        <p:txBody>
          <a:bodyPr/>
          <a:lstStyle/>
          <a:p>
            <a:pPr lvl="0"/>
            <a:endParaRPr lang="de-CH" noProof="0" smtClean="0"/>
          </a:p>
        </p:txBody>
      </p:sp>
      <p:sp>
        <p:nvSpPr>
          <p:cNvPr id="4" name="Rectangle 4"/>
          <p:cNvSpPr>
            <a:spLocks noGrp="1" noChangeArrowheads="1"/>
          </p:cNvSpPr>
          <p:nvPr>
            <p:ph type="ftr" sz="quarter" idx="10"/>
          </p:nvPr>
        </p:nvSpPr>
        <p:spPr>
          <a:xfrm>
            <a:off x="4211638" y="6527800"/>
            <a:ext cx="4681537" cy="214313"/>
          </a:xfrm>
          <a:prstGeom prst="rect">
            <a:avLst/>
          </a:prstGeom>
          <a:ln/>
        </p:spPr>
        <p:txBody>
          <a:bodyPr/>
          <a:lstStyle>
            <a:lvl1pPr>
              <a:defRPr/>
            </a:lvl1pPr>
          </a:lstStyle>
          <a:p>
            <a:pPr>
              <a:defRPr/>
            </a:pPr>
            <a:r>
              <a:rPr lang="en-US"/>
              <a:t>Intro. to Programming, lecture 4: the interfaces of a class   </a:t>
            </a:r>
            <a:fld id="{22464A84-E4F9-4EE3-B6F1-D7E384E58E44}" type="slidenum">
              <a:rPr lang="en-US" sz="1000">
                <a:latin typeface="ETH Light" pitchFamily="18" charset="0"/>
              </a:rPr>
              <a:pPr>
                <a:defRPr/>
              </a:pPr>
              <a:t>‹#›</a:t>
            </a:fld>
            <a:endParaRPr lang="en-US" sz="1000">
              <a:latin typeface="ETH Light"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238" y="115888"/>
            <a:ext cx="7942262" cy="435655"/>
          </a:xfrm>
        </p:spPr>
        <p:txBody>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SzPct val="80000"/>
              <a:defRPr/>
            </a:lvl2pPr>
            <a:lvl3pPr>
              <a:buFont typeface="Arial" pitchFamily="34" charset="0"/>
              <a:buChar cha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19063"/>
            <a:ext cx="4221163" cy="626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19063"/>
            <a:ext cx="4221162" cy="6262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19063"/>
            <a:ext cx="2147887" cy="62626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8450" y="119063"/>
            <a:ext cx="6294438" cy="6262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7C123-D857-405B-A616-6B9DD38E9F28}" type="datetimeFigureOut">
              <a:rPr lang="en-US" smtClean="0"/>
              <a:pPr/>
              <a:t>05-Nov-13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B3235E-E867-4DCA-A2BF-A2BE11CD25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100138"/>
            <a:ext cx="4221163"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100138"/>
            <a:ext cx="4221162"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0035" name="Rectangle 3"/>
          <p:cNvSpPr>
            <a:spLocks noGrp="1" noChangeArrowheads="1"/>
          </p:cNvSpPr>
          <p:nvPr>
            <p:ph type="title"/>
          </p:nvPr>
        </p:nvSpPr>
        <p:spPr bwMode="auto">
          <a:xfrm>
            <a:off x="249238" y="115888"/>
            <a:ext cx="8117522" cy="4429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580036" name="Rectangle 4"/>
          <p:cNvSpPr>
            <a:spLocks noGrp="1" noChangeArrowheads="1"/>
          </p:cNvSpPr>
          <p:nvPr>
            <p:ph type="body" idx="1"/>
          </p:nvPr>
        </p:nvSpPr>
        <p:spPr bwMode="auto">
          <a:xfrm>
            <a:off x="249238" y="878114"/>
            <a:ext cx="8594725" cy="56449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80039" name="Rectangle 7"/>
          <p:cNvSpPr>
            <a:spLocks noChangeArrowheads="1"/>
          </p:cNvSpPr>
          <p:nvPr/>
        </p:nvSpPr>
        <p:spPr bwMode="auto">
          <a:xfrm>
            <a:off x="4643438" y="4724400"/>
            <a:ext cx="2133600" cy="476250"/>
          </a:xfrm>
          <a:prstGeom prst="rect">
            <a:avLst/>
          </a:prstGeom>
          <a:noFill/>
          <a:ln w="9525">
            <a:noFill/>
            <a:miter lim="800000"/>
            <a:headEnd/>
            <a:tailEnd/>
          </a:ln>
          <a:effectLst/>
        </p:spPr>
        <p:txBody>
          <a:bodyPr/>
          <a:lstStyle/>
          <a:p>
            <a:pPr>
              <a:spcBef>
                <a:spcPct val="0"/>
              </a:spcBef>
            </a:pPr>
            <a:endParaRPr lang="en-US" sz="1400">
              <a:latin typeface="Arial" charset="0"/>
            </a:endParaRPr>
          </a:p>
        </p:txBody>
      </p:sp>
      <p:sp>
        <p:nvSpPr>
          <p:cNvPr id="1580045" name="Line 13"/>
          <p:cNvSpPr>
            <a:spLocks noChangeShapeType="1"/>
          </p:cNvSpPr>
          <p:nvPr userDrawn="1"/>
        </p:nvSpPr>
        <p:spPr bwMode="auto">
          <a:xfrm flipV="1">
            <a:off x="249238" y="609601"/>
            <a:ext cx="7200000" cy="458"/>
          </a:xfrm>
          <a:prstGeom prst="line">
            <a:avLst/>
          </a:prstGeom>
          <a:noFill/>
          <a:ln w="3175">
            <a:solidFill>
              <a:srgbClr val="006699"/>
            </a:solidFill>
            <a:round/>
            <a:headEnd/>
            <a:tailEnd/>
          </a:ln>
          <a:effectLst/>
        </p:spPr>
        <p:txBody>
          <a:bodyPr/>
          <a:lstStyle/>
          <a:p>
            <a:endParaRPr lang="en-US"/>
          </a:p>
        </p:txBody>
      </p:sp>
      <p:sp>
        <p:nvSpPr>
          <p:cNvPr id="10" name="Rectangle 7"/>
          <p:cNvSpPr>
            <a:spLocks noChangeArrowheads="1"/>
          </p:cNvSpPr>
          <p:nvPr userDrawn="1"/>
        </p:nvSpPr>
        <p:spPr bwMode="auto">
          <a:xfrm>
            <a:off x="8642574" y="6550476"/>
            <a:ext cx="504825" cy="215900"/>
          </a:xfrm>
          <a:prstGeom prst="rect">
            <a:avLst/>
          </a:prstGeom>
          <a:noFill/>
          <a:ln w="9525">
            <a:noFill/>
            <a:miter lim="800000"/>
            <a:headEnd/>
            <a:tailEnd/>
          </a:ln>
          <a:effectLst/>
        </p:spPr>
        <p:txBody>
          <a:bodyPr/>
          <a:lstStyle/>
          <a:p>
            <a:pPr algn="r">
              <a:spcBef>
                <a:spcPct val="0"/>
              </a:spcBef>
            </a:pPr>
            <a:fld id="{CF1FDE98-111E-4F33-B410-FEF89BF09012}" type="slidenum">
              <a:rPr lang="en-US" sz="1400">
                <a:latin typeface="Arial" pitchFamily="34" charset="0"/>
                <a:cs typeface="Arial" pitchFamily="34" charset="0"/>
              </a:rPr>
              <a:pPr algn="r">
                <a:spcBef>
                  <a:spcPct val="0"/>
                </a:spcBef>
              </a:pPr>
              <a:t>‹#›</a:t>
            </a:fld>
            <a:endParaRPr lang="en-US" sz="1400" dirty="0">
              <a:latin typeface="Arial" pitchFamily="34" charset="0"/>
              <a:cs typeface="Arial" pitchFamily="34" charset="0"/>
            </a:endParaRPr>
          </a:p>
        </p:txBody>
      </p:sp>
      <p:pic>
        <p:nvPicPr>
          <p:cNvPr id="9" name="Picture 13"/>
          <p:cNvPicPr>
            <a:picLocks noChangeAspect="1" noChangeArrowheads="1"/>
          </p:cNvPicPr>
          <p:nvPr userDrawn="1"/>
        </p:nvPicPr>
        <p:blipFill>
          <a:blip r:embed="rId19" cstate="print"/>
          <a:srcRect/>
          <a:stretch>
            <a:fillRect/>
          </a:stretch>
        </p:blipFill>
        <p:spPr bwMode="auto">
          <a:xfrm>
            <a:off x="8711868" y="122239"/>
            <a:ext cx="280528" cy="313530"/>
          </a:xfrm>
          <a:prstGeom prst="rect">
            <a:avLst/>
          </a:prstGeom>
          <a:noFill/>
          <a:ln w="19050" algn="ctr">
            <a:noFill/>
            <a:miter lim="800000"/>
            <a:headEnd type="none" w="lg" len="lg"/>
            <a:tailEnd type="none" w="lg" len="lg"/>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22" r:id="rId3"/>
    <p:sldLayoutId id="2147483723"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717" r:id="rId13"/>
    <p:sldLayoutId id="2147483822" r:id="rId14"/>
    <p:sldLayoutId id="2147483823" r:id="rId15"/>
    <p:sldLayoutId id="2147483824" r:id="rId16"/>
    <p:sldLayoutId id="2147483825" r:id="rId17"/>
  </p:sldLayoutIdLst>
  <p:timing>
    <p:tnLst>
      <p:par>
        <p:cTn id="1" dur="indefinite" restart="never" nodeType="tmRoot"/>
      </p:par>
    </p:tnLst>
  </p:timing>
  <p:hf sldNum="0" hdr="0" ftr="0" dt="0"/>
  <p:txStyles>
    <p:titleStyle>
      <a:lvl1pPr algn="l" rtl="0" fontAlgn="base">
        <a:spcBef>
          <a:spcPct val="0"/>
        </a:spcBef>
        <a:spcAft>
          <a:spcPct val="0"/>
        </a:spcAft>
        <a:defRPr sz="2800" i="0" baseline="0">
          <a:solidFill>
            <a:srgbClr val="006699"/>
          </a:solidFill>
          <a:latin typeface="Arial Rounded MT Bold" pitchFamily="34" charset="0"/>
          <a:ea typeface="+mj-ea"/>
          <a:cs typeface="+mj-cs"/>
        </a:defRPr>
      </a:lvl1pPr>
      <a:lvl2pPr algn="l" rtl="0" fontAlgn="base">
        <a:spcBef>
          <a:spcPct val="0"/>
        </a:spcBef>
        <a:spcAft>
          <a:spcPct val="0"/>
        </a:spcAft>
        <a:defRPr sz="2800">
          <a:solidFill>
            <a:srgbClr val="006699"/>
          </a:solidFill>
          <a:latin typeface="Arial Black" pitchFamily="34" charset="0"/>
          <a:cs typeface="Arial" charset="0"/>
        </a:defRPr>
      </a:lvl2pPr>
      <a:lvl3pPr algn="l" rtl="0" fontAlgn="base">
        <a:spcBef>
          <a:spcPct val="0"/>
        </a:spcBef>
        <a:spcAft>
          <a:spcPct val="0"/>
        </a:spcAft>
        <a:defRPr sz="2800">
          <a:solidFill>
            <a:srgbClr val="006699"/>
          </a:solidFill>
          <a:latin typeface="Arial Black" pitchFamily="34" charset="0"/>
          <a:cs typeface="Arial" charset="0"/>
        </a:defRPr>
      </a:lvl3pPr>
      <a:lvl4pPr algn="l" rtl="0" fontAlgn="base">
        <a:spcBef>
          <a:spcPct val="0"/>
        </a:spcBef>
        <a:spcAft>
          <a:spcPct val="0"/>
        </a:spcAft>
        <a:defRPr sz="2800">
          <a:solidFill>
            <a:srgbClr val="006699"/>
          </a:solidFill>
          <a:latin typeface="Arial Black" pitchFamily="34" charset="0"/>
          <a:cs typeface="Arial" charset="0"/>
        </a:defRPr>
      </a:lvl4pPr>
      <a:lvl5pPr algn="l" rtl="0" fontAlgn="base">
        <a:spcBef>
          <a:spcPct val="0"/>
        </a:spcBef>
        <a:spcAft>
          <a:spcPct val="0"/>
        </a:spcAft>
        <a:defRPr sz="2800">
          <a:solidFill>
            <a:srgbClr val="006699"/>
          </a:solidFill>
          <a:latin typeface="Arial Black" pitchFamily="34" charset="0"/>
          <a:cs typeface="Arial" charset="0"/>
        </a:defRPr>
      </a:lvl5pPr>
      <a:lvl6pPr marL="457200" algn="l" rtl="0" fontAlgn="base">
        <a:spcBef>
          <a:spcPct val="0"/>
        </a:spcBef>
        <a:spcAft>
          <a:spcPct val="0"/>
        </a:spcAft>
        <a:defRPr sz="2800">
          <a:solidFill>
            <a:srgbClr val="006699"/>
          </a:solidFill>
          <a:latin typeface="Arial Black" pitchFamily="34" charset="0"/>
          <a:cs typeface="Arial" charset="0"/>
        </a:defRPr>
      </a:lvl6pPr>
      <a:lvl7pPr marL="914400" algn="l" rtl="0" fontAlgn="base">
        <a:spcBef>
          <a:spcPct val="0"/>
        </a:spcBef>
        <a:spcAft>
          <a:spcPct val="0"/>
        </a:spcAft>
        <a:defRPr sz="2800">
          <a:solidFill>
            <a:srgbClr val="006699"/>
          </a:solidFill>
          <a:latin typeface="Arial Black" pitchFamily="34" charset="0"/>
          <a:cs typeface="Arial" charset="0"/>
        </a:defRPr>
      </a:lvl7pPr>
      <a:lvl8pPr marL="1371600" algn="l" rtl="0" fontAlgn="base">
        <a:spcBef>
          <a:spcPct val="0"/>
        </a:spcBef>
        <a:spcAft>
          <a:spcPct val="0"/>
        </a:spcAft>
        <a:defRPr sz="2800">
          <a:solidFill>
            <a:srgbClr val="006699"/>
          </a:solidFill>
          <a:latin typeface="Arial Black" pitchFamily="34" charset="0"/>
          <a:cs typeface="Arial" charset="0"/>
        </a:defRPr>
      </a:lvl8pPr>
      <a:lvl9pPr marL="1828800" algn="l" rtl="0" fontAlgn="base">
        <a:spcBef>
          <a:spcPct val="0"/>
        </a:spcBef>
        <a:spcAft>
          <a:spcPct val="0"/>
        </a:spcAft>
        <a:defRPr sz="2800">
          <a:solidFill>
            <a:srgbClr val="006699"/>
          </a:solidFill>
          <a:latin typeface="Arial Black" pitchFamily="34" charset="0"/>
          <a:cs typeface="Arial" charset="0"/>
        </a:defRPr>
      </a:lvl9pPr>
    </p:titleStyle>
    <p:bodyStyle>
      <a:lvl1pPr algn="l" rtl="0" fontAlgn="base">
        <a:spcBef>
          <a:spcPct val="20000"/>
        </a:spcBef>
        <a:spcAft>
          <a:spcPct val="0"/>
        </a:spcAft>
        <a:buClr>
          <a:srgbClr val="8B0000"/>
        </a:buClr>
        <a:buFont typeface="Wingdings" pitchFamily="2" charset="2"/>
        <a:defRPr sz="2400">
          <a:solidFill>
            <a:schemeClr val="tx1"/>
          </a:solidFill>
          <a:latin typeface="+mn-lt"/>
          <a:ea typeface="+mn-ea"/>
          <a:cs typeface="+mn-cs"/>
        </a:defRPr>
      </a:lvl1pPr>
      <a:lvl2pPr marL="896938" indent="-360363" algn="l" rtl="0" fontAlgn="base">
        <a:spcBef>
          <a:spcPct val="20000"/>
        </a:spcBef>
        <a:spcAft>
          <a:spcPct val="0"/>
        </a:spcAft>
        <a:buClr>
          <a:srgbClr val="8B0000"/>
        </a:buClr>
        <a:buFont typeface="Wingdings" pitchFamily="2" charset="2"/>
        <a:buChar char="Ø"/>
        <a:defRPr sz="2400">
          <a:solidFill>
            <a:schemeClr val="tx1"/>
          </a:solidFill>
          <a:latin typeface="+mn-lt"/>
          <a:cs typeface="+mn-cs"/>
        </a:defRPr>
      </a:lvl2pPr>
      <a:lvl3pPr marL="1304925" indent="-228600" algn="l" rtl="0" fontAlgn="base">
        <a:spcBef>
          <a:spcPct val="20000"/>
        </a:spcBef>
        <a:spcAft>
          <a:spcPct val="0"/>
        </a:spcAft>
        <a:buClr>
          <a:schemeClr val="tx1"/>
        </a:buClr>
        <a:buFont typeface="Wingdings" pitchFamily="2" charset="2"/>
        <a:buChar char="§"/>
        <a:defRPr sz="2400">
          <a:solidFill>
            <a:schemeClr val="tx1"/>
          </a:solidFill>
          <a:latin typeface="+mn-lt"/>
          <a:cs typeface="+mn-cs"/>
        </a:defRPr>
      </a:lvl3pPr>
      <a:lvl4pPr marL="1712913" indent="-228600" algn="l" rtl="0" fontAlgn="base">
        <a:spcBef>
          <a:spcPct val="20000"/>
        </a:spcBef>
        <a:spcAft>
          <a:spcPct val="0"/>
        </a:spcAft>
        <a:buClr>
          <a:schemeClr val="tx1"/>
        </a:buClr>
        <a:buFont typeface="Wingdings" pitchFamily="2" charset="2"/>
        <a:buChar char="§"/>
        <a:defRPr sz="2400">
          <a:solidFill>
            <a:schemeClr val="tx1"/>
          </a:solidFill>
          <a:latin typeface="+mn-lt"/>
          <a:cs typeface="+mn-cs"/>
        </a:defRPr>
      </a:lvl4pPr>
      <a:lvl5pPr marL="2120900" indent="-228600" algn="l" rtl="0" fontAlgn="base">
        <a:spcBef>
          <a:spcPct val="20000"/>
        </a:spcBef>
        <a:spcAft>
          <a:spcPct val="0"/>
        </a:spcAft>
        <a:buClr>
          <a:schemeClr val="tx1"/>
        </a:buClr>
        <a:buFont typeface="Wingdings" pitchFamily="2" charset="2"/>
        <a:buChar char="§"/>
        <a:defRPr sz="2400">
          <a:solidFill>
            <a:schemeClr val="tx1"/>
          </a:solidFill>
          <a:latin typeface="+mn-lt"/>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3539" name="Rectangle 3"/>
          <p:cNvSpPr>
            <a:spLocks noGrp="1" noChangeArrowheads="1"/>
          </p:cNvSpPr>
          <p:nvPr>
            <p:ph type="body" idx="1"/>
          </p:nvPr>
        </p:nvSpPr>
        <p:spPr bwMode="auto">
          <a:xfrm>
            <a:off x="298450" y="119063"/>
            <a:ext cx="8594725" cy="6262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73540" name="Rectangle 4"/>
          <p:cNvSpPr>
            <a:spLocks noChangeArrowheads="1"/>
          </p:cNvSpPr>
          <p:nvPr/>
        </p:nvSpPr>
        <p:spPr bwMode="auto">
          <a:xfrm>
            <a:off x="4643438" y="4724400"/>
            <a:ext cx="2133600" cy="476250"/>
          </a:xfrm>
          <a:prstGeom prst="rect">
            <a:avLst/>
          </a:prstGeom>
          <a:noFill/>
          <a:ln w="9525">
            <a:noFill/>
            <a:miter lim="800000"/>
            <a:headEnd/>
            <a:tailEnd/>
          </a:ln>
          <a:effectLst/>
        </p:spPr>
        <p:txBody>
          <a:bodyPr/>
          <a:lstStyle/>
          <a:p>
            <a:pPr>
              <a:spcBef>
                <a:spcPct val="0"/>
              </a:spcBef>
            </a:pPr>
            <a:endParaRPr lang="en-US" sz="1400">
              <a:latin typeface="Arial" charset="0"/>
            </a:endParaRPr>
          </a:p>
        </p:txBody>
      </p:sp>
      <p:pic>
        <p:nvPicPr>
          <p:cNvPr id="5" name="Picture 16" descr="se_logo"/>
          <p:cNvPicPr>
            <a:picLocks noChangeAspect="1" noChangeArrowheads="1"/>
          </p:cNvPicPr>
          <p:nvPr userDrawn="1"/>
        </p:nvPicPr>
        <p:blipFill>
          <a:blip r:embed="rId13" cstate="print"/>
          <a:srcRect/>
          <a:stretch>
            <a:fillRect/>
          </a:stretch>
        </p:blipFill>
        <p:spPr bwMode="auto">
          <a:xfrm>
            <a:off x="8659813" y="117475"/>
            <a:ext cx="334962" cy="377825"/>
          </a:xfrm>
          <a:prstGeom prst="rect">
            <a:avLst/>
          </a:prstGeom>
          <a:noFill/>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sldNum="0" hdr="0" ftr="0" dt="0"/>
  <p:txStyles>
    <p:titleStyle>
      <a:lvl1pPr algn="l" rtl="0" fontAlgn="base">
        <a:spcBef>
          <a:spcPct val="0"/>
        </a:spcBef>
        <a:spcAft>
          <a:spcPct val="0"/>
        </a:spcAft>
        <a:defRPr sz="2800">
          <a:solidFill>
            <a:srgbClr val="006699"/>
          </a:solidFill>
          <a:latin typeface="+mj-lt"/>
          <a:ea typeface="+mj-ea"/>
          <a:cs typeface="+mj-cs"/>
        </a:defRPr>
      </a:lvl1pPr>
      <a:lvl2pPr algn="l" rtl="0" fontAlgn="base">
        <a:spcBef>
          <a:spcPct val="0"/>
        </a:spcBef>
        <a:spcAft>
          <a:spcPct val="0"/>
        </a:spcAft>
        <a:defRPr sz="2800">
          <a:solidFill>
            <a:srgbClr val="006699"/>
          </a:solidFill>
          <a:latin typeface="Arial Black" pitchFamily="34" charset="0"/>
          <a:cs typeface="Arial" charset="0"/>
        </a:defRPr>
      </a:lvl2pPr>
      <a:lvl3pPr algn="l" rtl="0" fontAlgn="base">
        <a:spcBef>
          <a:spcPct val="0"/>
        </a:spcBef>
        <a:spcAft>
          <a:spcPct val="0"/>
        </a:spcAft>
        <a:defRPr sz="2800">
          <a:solidFill>
            <a:srgbClr val="006699"/>
          </a:solidFill>
          <a:latin typeface="Arial Black" pitchFamily="34" charset="0"/>
          <a:cs typeface="Arial" charset="0"/>
        </a:defRPr>
      </a:lvl3pPr>
      <a:lvl4pPr algn="l" rtl="0" fontAlgn="base">
        <a:spcBef>
          <a:spcPct val="0"/>
        </a:spcBef>
        <a:spcAft>
          <a:spcPct val="0"/>
        </a:spcAft>
        <a:defRPr sz="2800">
          <a:solidFill>
            <a:srgbClr val="006699"/>
          </a:solidFill>
          <a:latin typeface="Arial Black" pitchFamily="34" charset="0"/>
          <a:cs typeface="Arial" charset="0"/>
        </a:defRPr>
      </a:lvl4pPr>
      <a:lvl5pPr algn="l" rtl="0" fontAlgn="base">
        <a:spcBef>
          <a:spcPct val="0"/>
        </a:spcBef>
        <a:spcAft>
          <a:spcPct val="0"/>
        </a:spcAft>
        <a:defRPr sz="2800">
          <a:solidFill>
            <a:srgbClr val="006699"/>
          </a:solidFill>
          <a:latin typeface="Arial Black" pitchFamily="34" charset="0"/>
          <a:cs typeface="Arial" charset="0"/>
        </a:defRPr>
      </a:lvl5pPr>
      <a:lvl6pPr marL="457200" algn="l" rtl="0" fontAlgn="base">
        <a:spcBef>
          <a:spcPct val="0"/>
        </a:spcBef>
        <a:spcAft>
          <a:spcPct val="0"/>
        </a:spcAft>
        <a:defRPr sz="2800">
          <a:solidFill>
            <a:srgbClr val="006699"/>
          </a:solidFill>
          <a:latin typeface="Arial Black" pitchFamily="34" charset="0"/>
          <a:cs typeface="Arial" charset="0"/>
        </a:defRPr>
      </a:lvl6pPr>
      <a:lvl7pPr marL="914400" algn="l" rtl="0" fontAlgn="base">
        <a:spcBef>
          <a:spcPct val="0"/>
        </a:spcBef>
        <a:spcAft>
          <a:spcPct val="0"/>
        </a:spcAft>
        <a:defRPr sz="2800">
          <a:solidFill>
            <a:srgbClr val="006699"/>
          </a:solidFill>
          <a:latin typeface="Arial Black" pitchFamily="34" charset="0"/>
          <a:cs typeface="Arial" charset="0"/>
        </a:defRPr>
      </a:lvl7pPr>
      <a:lvl8pPr marL="1371600" algn="l" rtl="0" fontAlgn="base">
        <a:spcBef>
          <a:spcPct val="0"/>
        </a:spcBef>
        <a:spcAft>
          <a:spcPct val="0"/>
        </a:spcAft>
        <a:defRPr sz="2800">
          <a:solidFill>
            <a:srgbClr val="006699"/>
          </a:solidFill>
          <a:latin typeface="Arial Black" pitchFamily="34" charset="0"/>
          <a:cs typeface="Arial" charset="0"/>
        </a:defRPr>
      </a:lvl8pPr>
      <a:lvl9pPr marL="1828800" algn="l" rtl="0" fontAlgn="base">
        <a:spcBef>
          <a:spcPct val="0"/>
        </a:spcBef>
        <a:spcAft>
          <a:spcPct val="0"/>
        </a:spcAft>
        <a:defRPr sz="2800">
          <a:solidFill>
            <a:srgbClr val="006699"/>
          </a:solidFill>
          <a:latin typeface="Arial Black" pitchFamily="34" charset="0"/>
          <a:cs typeface="Arial" charset="0"/>
        </a:defRPr>
      </a:lvl9pPr>
    </p:titleStyle>
    <p:bodyStyle>
      <a:lvl1pPr algn="l" rtl="0" fontAlgn="base">
        <a:spcBef>
          <a:spcPct val="20000"/>
        </a:spcBef>
        <a:spcAft>
          <a:spcPct val="0"/>
        </a:spcAft>
        <a:buClr>
          <a:srgbClr val="8B0000"/>
        </a:buClr>
        <a:buFont typeface="Wingdings" pitchFamily="2" charset="2"/>
        <a:defRPr sz="2400">
          <a:solidFill>
            <a:schemeClr val="tx1"/>
          </a:solidFill>
          <a:latin typeface="+mn-lt"/>
          <a:ea typeface="+mn-ea"/>
          <a:cs typeface="+mn-cs"/>
        </a:defRPr>
      </a:lvl1pPr>
      <a:lvl2pPr marL="896938" indent="-357188" algn="l" rtl="0" fontAlgn="base">
        <a:spcBef>
          <a:spcPct val="20000"/>
        </a:spcBef>
        <a:spcAft>
          <a:spcPct val="0"/>
        </a:spcAft>
        <a:buClr>
          <a:srgbClr val="8B0000"/>
        </a:buClr>
        <a:buFont typeface="Wingdings" pitchFamily="2" charset="2"/>
        <a:buChar char="Ø"/>
        <a:defRPr sz="2400">
          <a:solidFill>
            <a:schemeClr val="tx1"/>
          </a:solidFill>
          <a:latin typeface="+mn-lt"/>
          <a:cs typeface="+mn-cs"/>
        </a:defRPr>
      </a:lvl2pPr>
      <a:lvl3pPr marL="1304925" indent="-228600" algn="l" rtl="0" fontAlgn="base">
        <a:spcBef>
          <a:spcPct val="20000"/>
        </a:spcBef>
        <a:spcAft>
          <a:spcPct val="0"/>
        </a:spcAft>
        <a:buFont typeface="Wingdings" pitchFamily="2" charset="2"/>
        <a:defRPr sz="2000">
          <a:solidFill>
            <a:schemeClr val="tx1"/>
          </a:solidFill>
          <a:latin typeface="+mn-lt"/>
          <a:cs typeface="+mn-cs"/>
        </a:defRPr>
      </a:lvl3pPr>
      <a:lvl4pPr marL="1712913" indent="-228600" algn="l" rtl="0" fontAlgn="base">
        <a:spcBef>
          <a:spcPct val="20000"/>
        </a:spcBef>
        <a:spcAft>
          <a:spcPct val="0"/>
        </a:spcAft>
        <a:buFont typeface="Wingdings" pitchFamily="2" charset="2"/>
        <a:defRPr>
          <a:solidFill>
            <a:schemeClr val="tx1"/>
          </a:solidFill>
          <a:latin typeface="+mn-lt"/>
          <a:cs typeface="+mn-cs"/>
        </a:defRPr>
      </a:lvl4pPr>
      <a:lvl5pPr marL="2120900" indent="-228600" algn="l" rtl="0" fontAlgn="base">
        <a:spcBef>
          <a:spcPct val="20000"/>
        </a:spcBef>
        <a:spcAft>
          <a:spcPct val="0"/>
        </a:spcAft>
        <a:buFont typeface="Wingdings" pitchFamily="2" charset="2"/>
        <a:defRPr>
          <a:solidFill>
            <a:schemeClr val="tx1"/>
          </a:solidFill>
          <a:latin typeface="+mn-lt"/>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948" y="1944412"/>
            <a:ext cx="8229600" cy="1143000"/>
          </a:xfrm>
          <a:prstGeom prst="rect">
            <a:avLst/>
          </a:prstGeom>
        </p:spPr>
        <p:txBody>
          <a:bodyPr vert="horz" lIns="91440" tIns="45720" rIns="91440" bIns="45720" rtlCol="0" anchor="ctr">
            <a:normAutofit/>
          </a:bodyPr>
          <a:lstStyle/>
          <a:p>
            <a:pPr>
              <a:spcBef>
                <a:spcPct val="50000"/>
              </a:spcBef>
            </a:pPr>
            <a:endParaRPr lang="en-US" sz="2000" dirty="0">
              <a:latin typeface="Comic Sans MS" pitchFamily="66" charset="0"/>
            </a:endParaRPr>
          </a:p>
        </p:txBody>
      </p:sp>
      <p:sp>
        <p:nvSpPr>
          <p:cNvPr id="3" name="Text Placeholder 2"/>
          <p:cNvSpPr>
            <a:spLocks noGrp="1"/>
          </p:cNvSpPr>
          <p:nvPr>
            <p:ph type="body" idx="1"/>
          </p:nvPr>
        </p:nvSpPr>
        <p:spPr>
          <a:xfrm>
            <a:off x="457200" y="3684104"/>
            <a:ext cx="8229600" cy="24420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6" descr="se_logo"/>
          <p:cNvPicPr>
            <a:picLocks noChangeAspect="1" noChangeArrowheads="1"/>
          </p:cNvPicPr>
          <p:nvPr userDrawn="1"/>
        </p:nvPicPr>
        <p:blipFill>
          <a:blip r:embed="rId13" cstate="print"/>
          <a:srcRect/>
          <a:stretch>
            <a:fillRect/>
          </a:stretch>
        </p:blipFill>
        <p:spPr bwMode="auto">
          <a:xfrm>
            <a:off x="8388626" y="183735"/>
            <a:ext cx="500132" cy="518630"/>
          </a:xfrm>
          <a:prstGeom prst="rect">
            <a:avLst/>
          </a:prstGeom>
          <a:noFill/>
        </p:spPr>
      </p:pic>
      <p:pic>
        <p:nvPicPr>
          <p:cNvPr id="8" name="Picture 14" descr="eth_zurich_pic"/>
          <p:cNvPicPr>
            <a:picLocks noChangeAspect="1" noChangeArrowheads="1"/>
          </p:cNvPicPr>
          <p:nvPr userDrawn="1"/>
        </p:nvPicPr>
        <p:blipFill>
          <a:blip r:embed="rId14" cstate="print"/>
          <a:srcRect/>
          <a:stretch>
            <a:fillRect/>
          </a:stretch>
        </p:blipFill>
        <p:spPr bwMode="auto">
          <a:xfrm>
            <a:off x="492195" y="279124"/>
            <a:ext cx="720725" cy="219075"/>
          </a:xfrm>
          <a:prstGeom prst="rect">
            <a:avLst/>
          </a:prstGeom>
          <a:noFill/>
        </p:spPr>
      </p:pic>
      <p:sp>
        <p:nvSpPr>
          <p:cNvPr id="9" name="Text Box 15"/>
          <p:cNvSpPr txBox="1">
            <a:spLocks noChangeArrowheads="1"/>
          </p:cNvSpPr>
          <p:nvPr userDrawn="1"/>
        </p:nvSpPr>
        <p:spPr bwMode="auto">
          <a:xfrm>
            <a:off x="429248" y="556590"/>
            <a:ext cx="2462212" cy="228600"/>
          </a:xfrm>
          <a:prstGeom prst="rect">
            <a:avLst/>
          </a:prstGeom>
          <a:noFill/>
          <a:ln w="9525">
            <a:noFill/>
            <a:miter lim="800000"/>
            <a:headEnd/>
            <a:tailEnd/>
          </a:ln>
          <a:effectLst/>
        </p:spPr>
        <p:txBody>
          <a:bodyPr>
            <a:spAutoFit/>
          </a:bodyPr>
          <a:lstStyle/>
          <a:p>
            <a:pPr>
              <a:spcBef>
                <a:spcPct val="50000"/>
              </a:spcBef>
            </a:pPr>
            <a:r>
              <a:rPr lang="en-US" sz="900" b="1" i="1" dirty="0">
                <a:solidFill>
                  <a:srgbClr val="990000"/>
                </a:solidFill>
                <a:latin typeface="Verdana" pitchFamily="34" charset="0"/>
              </a:rPr>
              <a:t>Chair of Software Engineering</a:t>
            </a: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4" y="1700934"/>
            <a:ext cx="7772400" cy="1790411"/>
          </a:xfrm>
        </p:spPr>
        <p:txBody>
          <a:bodyPr>
            <a:normAutofit fontScale="90000"/>
          </a:bodyPr>
          <a:lstStyle/>
          <a:p>
            <a:r>
              <a:rPr lang="de-CH" noProof="0" dirty="0" smtClean="0">
                <a:solidFill>
                  <a:srgbClr val="990000"/>
                </a:solidFill>
                <a:latin typeface="Comic Sans MS" pitchFamily="66" charset="0"/>
              </a:rPr>
              <a:t>Einführung in die Programmierung</a:t>
            </a:r>
            <a:br>
              <a:rPr lang="de-CH" noProof="0" dirty="0" smtClean="0">
                <a:solidFill>
                  <a:srgbClr val="990000"/>
                </a:solidFill>
                <a:latin typeface="Comic Sans MS" pitchFamily="66" charset="0"/>
              </a:rPr>
            </a:br>
            <a:r>
              <a:rPr lang="de-CH" noProof="0" dirty="0" smtClean="0">
                <a:solidFill>
                  <a:srgbClr val="990000"/>
                </a:solidFill>
                <a:latin typeface="Comic Sans MS" pitchFamily="66" charset="0"/>
              </a:rPr>
              <a:t/>
            </a:r>
            <a:br>
              <a:rPr lang="de-CH" noProof="0" dirty="0" smtClean="0">
                <a:solidFill>
                  <a:srgbClr val="990000"/>
                </a:solidFill>
                <a:latin typeface="Comic Sans MS" pitchFamily="66" charset="0"/>
              </a:rPr>
            </a:br>
            <a:r>
              <a:rPr lang="de-CH" noProof="0" dirty="0" smtClean="0">
                <a:solidFill>
                  <a:srgbClr val="990000"/>
                </a:solidFill>
                <a:latin typeface="Comic Sans MS" pitchFamily="66" charset="0"/>
              </a:rPr>
              <a:t/>
            </a:r>
            <a:br>
              <a:rPr lang="de-CH" noProof="0" dirty="0" smtClean="0">
                <a:solidFill>
                  <a:srgbClr val="990000"/>
                </a:solidFill>
                <a:latin typeface="Comic Sans MS" pitchFamily="66" charset="0"/>
              </a:rPr>
            </a:br>
            <a:r>
              <a:rPr lang="de-CH" sz="2800" noProof="0" dirty="0" smtClean="0">
                <a:latin typeface="Comic Sans MS" pitchFamily="66" charset="0"/>
              </a:rPr>
              <a:t>Prof. Dr. Bertrand Meyer</a:t>
            </a:r>
            <a:endParaRPr lang="de-CH" noProof="0" dirty="0"/>
          </a:p>
        </p:txBody>
      </p:sp>
      <p:sp>
        <p:nvSpPr>
          <p:cNvPr id="3" name="Subtitle 2"/>
          <p:cNvSpPr>
            <a:spLocks noGrp="1"/>
          </p:cNvSpPr>
          <p:nvPr>
            <p:ph type="subTitle" idx="1"/>
          </p:nvPr>
        </p:nvSpPr>
        <p:spPr>
          <a:xfrm>
            <a:off x="1011383" y="4184072"/>
            <a:ext cx="7301344" cy="1163783"/>
          </a:xfrm>
        </p:spPr>
        <p:txBody>
          <a:bodyPr>
            <a:normAutofit fontScale="92500" lnSpcReduction="10000"/>
          </a:bodyPr>
          <a:lstStyle/>
          <a:p>
            <a:pPr>
              <a:spcBef>
                <a:spcPct val="50000"/>
              </a:spcBef>
            </a:pPr>
            <a:endParaRPr lang="de-CH" noProof="0" dirty="0" smtClean="0">
              <a:solidFill>
                <a:srgbClr val="3E609E"/>
              </a:solidFill>
              <a:latin typeface="Verdana" pitchFamily="34" charset="0"/>
            </a:endParaRPr>
          </a:p>
          <a:p>
            <a:pPr>
              <a:spcBef>
                <a:spcPct val="50000"/>
              </a:spcBef>
            </a:pPr>
            <a:r>
              <a:rPr lang="de-CH" noProof="0" dirty="0" smtClean="0">
                <a:solidFill>
                  <a:srgbClr val="3E609E"/>
                </a:solidFill>
                <a:latin typeface="Verdana" pitchFamily="34" charset="0"/>
              </a:rPr>
              <a:t>Lektion 12: Rekursion</a:t>
            </a:r>
            <a:endParaRPr lang="de-CH" noProof="0" dirty="0">
              <a:solidFill>
                <a:srgbClr val="3E609E"/>
              </a:solidFill>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243186" y="115888"/>
            <a:ext cx="8353425" cy="435600"/>
          </a:xfrm>
        </p:spPr>
        <p:txBody>
          <a:bodyPr/>
          <a:lstStyle/>
          <a:p>
            <a:r>
              <a:rPr lang="de-CH" noProof="0" smtClean="0"/>
              <a:t>Diese Logik ergibt einen Algorithmus!</a:t>
            </a:r>
            <a:endParaRPr lang="de-CH" noProof="0"/>
          </a:p>
        </p:txBody>
      </p:sp>
      <p:sp>
        <p:nvSpPr>
          <p:cNvPr id="614403" name="Rectangle 3"/>
          <p:cNvSpPr>
            <a:spLocks noGrp="1" noChangeArrowheads="1"/>
          </p:cNvSpPr>
          <p:nvPr>
            <p:ph type="body" idx="1"/>
          </p:nvPr>
        </p:nvSpPr>
        <p:spPr>
          <a:xfrm>
            <a:off x="107950" y="938213"/>
            <a:ext cx="8928100" cy="5541962"/>
          </a:xfrm>
        </p:spPr>
        <p:txBody>
          <a:bodyPr/>
          <a:lstStyle/>
          <a:p>
            <a:pPr>
              <a:lnSpc>
                <a:spcPct val="80000"/>
              </a:lnSpc>
              <a:tabLst>
                <a:tab pos="720725" algn="l"/>
                <a:tab pos="1435100" algn="l"/>
                <a:tab pos="2155825" algn="l"/>
                <a:tab pos="2868613" algn="l"/>
              </a:tabLst>
            </a:pPr>
            <a:r>
              <a:rPr lang="de-CH" sz="2000" i="1" dirty="0" err="1" smtClean="0">
                <a:solidFill>
                  <a:srgbClr val="3333FF"/>
                </a:solidFill>
              </a:rPr>
              <a:t>hanoi</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n</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INTEGER</a:t>
            </a:r>
            <a:r>
              <a:rPr lang="de-CH" sz="1400" i="1" dirty="0" smtClean="0">
                <a:solidFill>
                  <a:srgbClr val="3333FF"/>
                </a:solidFill>
              </a:rPr>
              <a:t> </a:t>
            </a:r>
            <a:r>
              <a:rPr lang="de-CH" sz="2000" dirty="0" smtClean="0">
                <a:solidFill>
                  <a:srgbClr val="3333FF"/>
                </a:solidFill>
              </a:rPr>
              <a:t>;</a:t>
            </a:r>
            <a:r>
              <a:rPr lang="de-CH" sz="2000" i="1" dirty="0" smtClean="0">
                <a:solidFill>
                  <a:srgbClr val="3333FF"/>
                </a:solidFill>
              </a:rPr>
              <a:t> quelle</a:t>
            </a:r>
            <a:r>
              <a:rPr lang="de-CH" sz="2000" dirty="0" smtClean="0">
                <a:solidFill>
                  <a:srgbClr val="3333FF"/>
                </a:solidFill>
              </a:rPr>
              <a:t>,</a:t>
            </a:r>
            <a:r>
              <a:rPr lang="de-CH" sz="2000" i="1" dirty="0" smtClean="0">
                <a:solidFill>
                  <a:srgbClr val="3333FF"/>
                </a:solidFill>
              </a:rPr>
              <a:t> ziel</a:t>
            </a:r>
            <a:r>
              <a:rPr lang="de-CH" sz="2000" dirty="0" smtClean="0">
                <a:solidFill>
                  <a:srgbClr val="3333FF"/>
                </a:solidFill>
              </a:rPr>
              <a:t>,</a:t>
            </a:r>
            <a:r>
              <a:rPr lang="de-CH" sz="2000" i="1" dirty="0" smtClean="0">
                <a:solidFill>
                  <a:srgbClr val="3333FF"/>
                </a:solidFill>
              </a:rPr>
              <a:t> andere</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CHARACTER</a:t>
            </a:r>
            <a:r>
              <a:rPr lang="de-CH" sz="2000" dirty="0" smtClean="0">
                <a:solidFill>
                  <a:srgbClr val="3333FF"/>
                </a:solidFill>
              </a:rPr>
              <a:t>)</a:t>
            </a:r>
            <a:endParaRPr lang="de-CH" sz="2000" b="1" dirty="0" smtClean="0">
              <a:solidFill>
                <a:schemeClr val="accent2"/>
              </a:solidFill>
            </a:endParaRPr>
          </a:p>
          <a:p>
            <a:pPr>
              <a:lnSpc>
                <a:spcPct val="80000"/>
              </a:lnSpc>
              <a:tabLst>
                <a:tab pos="720725" algn="l"/>
                <a:tab pos="1435100" algn="l"/>
                <a:tab pos="2155825" algn="l"/>
                <a:tab pos="2868613" algn="l"/>
              </a:tabLst>
            </a:pPr>
            <a:r>
              <a:rPr lang="de-CH" sz="2000" dirty="0" smtClean="0"/>
              <a:t>		</a:t>
            </a:r>
            <a:r>
              <a:rPr lang="de-CH" sz="2000" dirty="0" smtClean="0">
                <a:solidFill>
                  <a:srgbClr val="990000"/>
                </a:solidFill>
              </a:rPr>
              <a:t>-- Verschiebe</a:t>
            </a:r>
            <a:r>
              <a:rPr lang="de-CH" sz="2000" i="1" dirty="0" smtClean="0">
                <a:solidFill>
                  <a:srgbClr val="3333FF"/>
                </a:solidFill>
              </a:rPr>
              <a:t> n </a:t>
            </a:r>
            <a:r>
              <a:rPr lang="de-CH" sz="2000" dirty="0" smtClean="0">
                <a:solidFill>
                  <a:srgbClr val="990000"/>
                </a:solidFill>
              </a:rPr>
              <a:t>Scheiben von</a:t>
            </a:r>
            <a:r>
              <a:rPr lang="de-CH" sz="2000" dirty="0" smtClean="0"/>
              <a:t> </a:t>
            </a:r>
            <a:r>
              <a:rPr lang="de-CH" sz="2000" i="1" dirty="0" smtClean="0">
                <a:solidFill>
                  <a:srgbClr val="3333FF"/>
                </a:solidFill>
              </a:rPr>
              <a:t>quelle </a:t>
            </a:r>
            <a:r>
              <a:rPr lang="de-CH" sz="2000" dirty="0" smtClean="0">
                <a:solidFill>
                  <a:srgbClr val="990000"/>
                </a:solidFill>
              </a:rPr>
              <a:t>nach</a:t>
            </a:r>
            <a:r>
              <a:rPr lang="de-CH" sz="2000" i="1" dirty="0" smtClean="0">
                <a:solidFill>
                  <a:srgbClr val="3333FF"/>
                </a:solidFill>
              </a:rPr>
              <a:t> ziel</a:t>
            </a:r>
            <a:r>
              <a:rPr lang="de-CH" sz="2000" dirty="0" smtClean="0">
                <a:solidFill>
                  <a:srgbClr val="990000"/>
                </a:solidFill>
              </a:rPr>
              <a:t>,</a:t>
            </a:r>
          </a:p>
          <a:p>
            <a:pPr>
              <a:lnSpc>
                <a:spcPct val="80000"/>
              </a:lnSpc>
              <a:tabLst>
                <a:tab pos="720725" algn="l"/>
                <a:tab pos="1435100" algn="l"/>
                <a:tab pos="2155825" algn="l"/>
                <a:tab pos="2868613" algn="l"/>
              </a:tabLst>
            </a:pPr>
            <a:r>
              <a:rPr lang="de-CH" sz="2000" dirty="0" smtClean="0">
                <a:solidFill>
                  <a:srgbClr val="990000"/>
                </a:solidFill>
              </a:rPr>
              <a:t>		-- mit</a:t>
            </a:r>
            <a:r>
              <a:rPr lang="de-CH" sz="2000" i="1" dirty="0" smtClean="0">
                <a:solidFill>
                  <a:srgbClr val="990000"/>
                </a:solidFill>
              </a:rPr>
              <a:t> </a:t>
            </a:r>
            <a:r>
              <a:rPr lang="de-CH" sz="2000" i="1" dirty="0" smtClean="0">
                <a:solidFill>
                  <a:srgbClr val="3333FF"/>
                </a:solidFill>
              </a:rPr>
              <a:t>andere </a:t>
            </a:r>
            <a:r>
              <a:rPr lang="de-CH" sz="2000" dirty="0" smtClean="0">
                <a:solidFill>
                  <a:srgbClr val="990000"/>
                </a:solidFill>
              </a:rPr>
              <a:t>als Zwischenspeicher.</a:t>
            </a:r>
          </a:p>
          <a:p>
            <a:pPr>
              <a:lnSpc>
                <a:spcPct val="80000"/>
              </a:lnSpc>
              <a:tabLst>
                <a:tab pos="720725" algn="l"/>
                <a:tab pos="1435100" algn="l"/>
                <a:tab pos="2155825" algn="l"/>
                <a:tab pos="2868613" algn="l"/>
              </a:tabLst>
            </a:pPr>
            <a:endParaRPr lang="de-CH" sz="2000" i="1" dirty="0" smtClean="0">
              <a:solidFill>
                <a:srgbClr val="3333FF"/>
              </a:solidFill>
            </a:endParaRPr>
          </a:p>
          <a:p>
            <a:pPr>
              <a:lnSpc>
                <a:spcPct val="80000"/>
              </a:lnSpc>
              <a:tabLst>
                <a:tab pos="720725" algn="l"/>
                <a:tab pos="1435100" algn="l"/>
                <a:tab pos="2155825" algn="l"/>
                <a:tab pos="2868613" algn="l"/>
              </a:tabLst>
            </a:pPr>
            <a:r>
              <a:rPr lang="de-CH" sz="2000" b="1" dirty="0" smtClean="0">
                <a:solidFill>
                  <a:schemeClr val="accent2"/>
                </a:solidFill>
              </a:rPr>
              <a:t>	</a:t>
            </a:r>
            <a:r>
              <a:rPr lang="de-CH" sz="2000" b="1" dirty="0" err="1" smtClean="0">
                <a:solidFill>
                  <a:schemeClr val="accent2"/>
                </a:solidFill>
              </a:rPr>
              <a:t>require</a:t>
            </a:r>
            <a:endParaRPr lang="de-CH" sz="2000" b="1" dirty="0" smtClean="0">
              <a:solidFill>
                <a:schemeClr val="accent2"/>
              </a:solidFill>
            </a:endParaRPr>
          </a:p>
          <a:p>
            <a:pPr>
              <a:lnSpc>
                <a:spcPct val="80000"/>
              </a:lnSpc>
              <a:tabLst>
                <a:tab pos="720725" algn="l"/>
                <a:tab pos="1435100" algn="l"/>
                <a:tab pos="2155825" algn="l"/>
                <a:tab pos="2868613" algn="l"/>
              </a:tabLst>
            </a:pPr>
            <a:r>
              <a:rPr lang="de-CH" sz="2000" b="1" dirty="0" smtClean="0">
                <a:solidFill>
                  <a:schemeClr val="accent2"/>
                </a:solidFill>
              </a:rPr>
              <a:t>		</a:t>
            </a:r>
            <a:r>
              <a:rPr lang="de-CH" sz="2000" dirty="0" err="1" smtClean="0">
                <a:solidFill>
                  <a:srgbClr val="3333FF"/>
                </a:solidFill>
              </a:rPr>
              <a:t>nicht_negativ</a:t>
            </a:r>
            <a:r>
              <a:rPr lang="de-CH" sz="2000" dirty="0" smtClean="0">
                <a:solidFill>
                  <a:srgbClr val="3333FF"/>
                </a:solidFill>
              </a:rPr>
              <a:t>:</a:t>
            </a:r>
            <a:r>
              <a:rPr lang="de-CH" sz="2000" i="1" dirty="0" smtClean="0">
                <a:solidFill>
                  <a:srgbClr val="3333FF"/>
                </a:solidFill>
              </a:rPr>
              <a:t> n </a:t>
            </a:r>
            <a:r>
              <a:rPr lang="de-CH" sz="2000" dirty="0" smtClean="0">
                <a:solidFill>
                  <a:srgbClr val="3333FF"/>
                </a:solidFill>
              </a:rPr>
              <a:t>&gt;= </a:t>
            </a:r>
            <a:r>
              <a:rPr lang="de-CH" sz="2000" i="1" dirty="0" smtClean="0">
                <a:solidFill>
                  <a:srgbClr val="3333FF"/>
                </a:solidFill>
              </a:rPr>
              <a:t>0</a:t>
            </a:r>
          </a:p>
          <a:p>
            <a:pPr>
              <a:lnSpc>
                <a:spcPct val="80000"/>
              </a:lnSpc>
              <a:tabLst>
                <a:tab pos="720725" algn="l"/>
                <a:tab pos="1435100" algn="l"/>
                <a:tab pos="2155825" algn="l"/>
                <a:tab pos="2868613" algn="l"/>
              </a:tabLst>
            </a:pPr>
            <a:r>
              <a:rPr lang="de-CH" sz="2000" i="1" dirty="0" smtClean="0">
                <a:solidFill>
                  <a:srgbClr val="3333FF"/>
                </a:solidFill>
              </a:rPr>
              <a:t>		</a:t>
            </a:r>
            <a:r>
              <a:rPr lang="de-CH" sz="2000" dirty="0" smtClean="0">
                <a:solidFill>
                  <a:srgbClr val="3333FF"/>
                </a:solidFill>
              </a:rPr>
              <a:t>ungleich1:</a:t>
            </a:r>
            <a:r>
              <a:rPr lang="de-CH" sz="2000" i="1" dirty="0" smtClean="0">
                <a:solidFill>
                  <a:srgbClr val="3333FF"/>
                </a:solidFill>
              </a:rPr>
              <a:t> quelle </a:t>
            </a:r>
            <a:r>
              <a:rPr lang="de-CH" sz="2000" dirty="0" smtClean="0">
                <a:solidFill>
                  <a:srgbClr val="3333FF"/>
                </a:solidFill>
              </a:rPr>
              <a:t>/=</a:t>
            </a:r>
            <a:r>
              <a:rPr lang="de-CH" sz="2000" i="1" dirty="0" smtClean="0">
                <a:solidFill>
                  <a:srgbClr val="3333FF"/>
                </a:solidFill>
              </a:rPr>
              <a:t> ziel</a:t>
            </a:r>
          </a:p>
          <a:p>
            <a:pPr>
              <a:lnSpc>
                <a:spcPct val="80000"/>
              </a:lnSpc>
              <a:tabLst>
                <a:tab pos="720725" algn="l"/>
                <a:tab pos="1435100" algn="l"/>
                <a:tab pos="2155825" algn="l"/>
                <a:tab pos="2868613" algn="l"/>
              </a:tabLst>
            </a:pPr>
            <a:r>
              <a:rPr lang="de-CH" sz="2000" i="1" dirty="0" smtClean="0">
                <a:solidFill>
                  <a:srgbClr val="3333FF"/>
                </a:solidFill>
              </a:rPr>
              <a:t>		</a:t>
            </a:r>
            <a:r>
              <a:rPr lang="de-CH" sz="2000" dirty="0" smtClean="0">
                <a:solidFill>
                  <a:srgbClr val="3333FF"/>
                </a:solidFill>
              </a:rPr>
              <a:t>ungleich2:</a:t>
            </a:r>
            <a:r>
              <a:rPr lang="de-CH" sz="2000" i="1" dirty="0" smtClean="0">
                <a:solidFill>
                  <a:srgbClr val="3333FF"/>
                </a:solidFill>
              </a:rPr>
              <a:t> ziel </a:t>
            </a:r>
            <a:r>
              <a:rPr lang="de-CH" sz="2000" dirty="0" smtClean="0">
                <a:solidFill>
                  <a:srgbClr val="3333FF"/>
                </a:solidFill>
              </a:rPr>
              <a:t>/=</a:t>
            </a:r>
            <a:r>
              <a:rPr lang="de-CH" sz="2000" i="1" dirty="0" smtClean="0">
                <a:solidFill>
                  <a:srgbClr val="3333FF"/>
                </a:solidFill>
              </a:rPr>
              <a:t> andere</a:t>
            </a:r>
          </a:p>
          <a:p>
            <a:pPr>
              <a:lnSpc>
                <a:spcPct val="80000"/>
              </a:lnSpc>
              <a:tabLst>
                <a:tab pos="720725" algn="l"/>
                <a:tab pos="1435100" algn="l"/>
                <a:tab pos="2155825" algn="l"/>
                <a:tab pos="2868613" algn="l"/>
              </a:tabLst>
            </a:pPr>
            <a:r>
              <a:rPr lang="de-CH" sz="2000" dirty="0" smtClean="0">
                <a:solidFill>
                  <a:schemeClr val="accent2"/>
                </a:solidFill>
              </a:rPr>
              <a:t>		</a:t>
            </a:r>
            <a:r>
              <a:rPr lang="de-CH" sz="2000" dirty="0" smtClean="0">
                <a:solidFill>
                  <a:srgbClr val="3333FF"/>
                </a:solidFill>
              </a:rPr>
              <a:t>ungleich3:</a:t>
            </a:r>
            <a:r>
              <a:rPr lang="de-CH" sz="2000" i="1" dirty="0" smtClean="0">
                <a:solidFill>
                  <a:srgbClr val="3333FF"/>
                </a:solidFill>
              </a:rPr>
              <a:t> quelle </a:t>
            </a:r>
            <a:r>
              <a:rPr lang="de-CH" sz="2000" dirty="0" smtClean="0">
                <a:solidFill>
                  <a:srgbClr val="3333FF"/>
                </a:solidFill>
              </a:rPr>
              <a:t>/=</a:t>
            </a:r>
            <a:r>
              <a:rPr lang="de-CH" sz="2000" i="1" dirty="0" smtClean="0">
                <a:solidFill>
                  <a:srgbClr val="3333FF"/>
                </a:solidFill>
              </a:rPr>
              <a:t> andere</a:t>
            </a:r>
          </a:p>
          <a:p>
            <a:pPr>
              <a:lnSpc>
                <a:spcPct val="80000"/>
              </a:lnSpc>
              <a:tabLst>
                <a:tab pos="720725" algn="l"/>
                <a:tab pos="1435100" algn="l"/>
                <a:tab pos="2155825" algn="l"/>
                <a:tab pos="2868613" algn="l"/>
              </a:tabLst>
            </a:pPr>
            <a:r>
              <a:rPr lang="de-CH" sz="2000" b="1" dirty="0" smtClean="0">
                <a:solidFill>
                  <a:schemeClr val="accent2"/>
                </a:solidFill>
              </a:rPr>
              <a:t>	do</a:t>
            </a:r>
          </a:p>
          <a:p>
            <a:pPr>
              <a:lnSpc>
                <a:spcPct val="80000"/>
              </a:lnSpc>
              <a:tabLst>
                <a:tab pos="720725" algn="l"/>
                <a:tab pos="1435100" algn="l"/>
                <a:tab pos="2155825" algn="l"/>
                <a:tab pos="2868613" algn="l"/>
              </a:tabLst>
            </a:pPr>
            <a:r>
              <a:rPr lang="de-CH" sz="2000" i="1" dirty="0" smtClean="0">
                <a:solidFill>
                  <a:srgbClr val="3333FF"/>
                </a:solidFill>
              </a:rPr>
              <a:t>		</a:t>
            </a:r>
            <a:r>
              <a:rPr lang="de-CH" sz="2000" b="1" dirty="0" err="1" smtClean="0">
                <a:solidFill>
                  <a:schemeClr val="accent2"/>
                </a:solidFill>
              </a:rPr>
              <a:t>if</a:t>
            </a:r>
            <a:r>
              <a:rPr lang="de-CH" sz="2000" i="1" dirty="0" smtClean="0">
                <a:solidFill>
                  <a:srgbClr val="3333FF"/>
                </a:solidFill>
              </a:rPr>
              <a:t> n </a:t>
            </a:r>
            <a:r>
              <a:rPr lang="de-CH" sz="2000" dirty="0" smtClean="0">
                <a:solidFill>
                  <a:srgbClr val="3333FF"/>
                </a:solidFill>
              </a:rPr>
              <a:t>&gt; 0 </a:t>
            </a:r>
            <a:r>
              <a:rPr lang="de-CH" sz="2000" b="1" dirty="0" err="1" smtClean="0">
                <a:solidFill>
                  <a:schemeClr val="accent2"/>
                </a:solidFill>
              </a:rPr>
              <a:t>then</a:t>
            </a:r>
            <a:endParaRPr lang="de-CH" sz="2000" b="1" dirty="0" smtClean="0">
              <a:solidFill>
                <a:schemeClr val="accent2"/>
              </a:solidFill>
            </a:endParaRPr>
          </a:p>
          <a:p>
            <a:pPr>
              <a:lnSpc>
                <a:spcPct val="130000"/>
              </a:lnSpc>
              <a:tabLst>
                <a:tab pos="720725" algn="l"/>
                <a:tab pos="1435100" algn="l"/>
                <a:tab pos="2155825" algn="l"/>
                <a:tab pos="2868613" algn="l"/>
              </a:tabLst>
            </a:pPr>
            <a:r>
              <a:rPr lang="de-CH" sz="2000" i="1" dirty="0" smtClean="0">
                <a:solidFill>
                  <a:srgbClr val="3333FF"/>
                </a:solidFill>
              </a:rPr>
              <a:t>			</a:t>
            </a:r>
            <a:r>
              <a:rPr lang="de-CH" sz="2000" i="1" dirty="0" err="1" smtClean="0">
                <a:solidFill>
                  <a:schemeClr val="bg1"/>
                </a:solidFill>
              </a:rPr>
              <a:t>hanoi</a:t>
            </a:r>
            <a:r>
              <a:rPr lang="de-CH" sz="2000" i="1" dirty="0" smtClean="0">
                <a:solidFill>
                  <a:schemeClr val="bg1"/>
                </a:solidFill>
              </a:rPr>
              <a:t> </a:t>
            </a:r>
            <a:r>
              <a:rPr lang="de-CH" sz="2000" dirty="0" smtClean="0">
                <a:solidFill>
                  <a:schemeClr val="bg1"/>
                </a:solidFill>
              </a:rPr>
              <a:t>(</a:t>
            </a:r>
            <a:r>
              <a:rPr lang="de-CH" sz="2000" i="1" dirty="0" smtClean="0">
                <a:solidFill>
                  <a:schemeClr val="bg1"/>
                </a:solidFill>
              </a:rPr>
              <a:t>n </a:t>
            </a:r>
            <a:r>
              <a:rPr lang="de-CH" sz="2000" dirty="0" smtClean="0">
                <a:solidFill>
                  <a:schemeClr val="bg1"/>
                </a:solidFill>
              </a:rPr>
              <a:t>− 1,</a:t>
            </a:r>
            <a:r>
              <a:rPr lang="de-CH" sz="2000" i="1" dirty="0" smtClean="0">
                <a:solidFill>
                  <a:schemeClr val="bg1"/>
                </a:solidFill>
              </a:rPr>
              <a:t> quelle</a:t>
            </a:r>
            <a:r>
              <a:rPr lang="de-CH" sz="2000" dirty="0" smtClean="0">
                <a:solidFill>
                  <a:schemeClr val="bg1"/>
                </a:solidFill>
              </a:rPr>
              <a:t>,</a:t>
            </a:r>
            <a:r>
              <a:rPr lang="de-CH" sz="2000" i="1" dirty="0" smtClean="0">
                <a:solidFill>
                  <a:schemeClr val="bg1"/>
                </a:solidFill>
              </a:rPr>
              <a:t> andere</a:t>
            </a:r>
            <a:r>
              <a:rPr lang="de-CH" sz="2000" dirty="0" smtClean="0">
                <a:solidFill>
                  <a:schemeClr val="bg1"/>
                </a:solidFill>
              </a:rPr>
              <a:t>,</a:t>
            </a:r>
            <a:r>
              <a:rPr lang="de-CH" sz="2000" i="1" dirty="0" smtClean="0">
                <a:solidFill>
                  <a:schemeClr val="bg1"/>
                </a:solidFill>
              </a:rPr>
              <a:t> ziel</a:t>
            </a:r>
            <a:r>
              <a:rPr lang="de-CH" sz="1200" i="1" dirty="0" smtClean="0">
                <a:solidFill>
                  <a:schemeClr val="bg1"/>
                </a:solidFill>
              </a:rPr>
              <a:t> </a:t>
            </a:r>
            <a:r>
              <a:rPr lang="de-CH" sz="2000" dirty="0" smtClean="0">
                <a:solidFill>
                  <a:schemeClr val="bg1"/>
                </a:solidFill>
              </a:rPr>
              <a:t>)</a:t>
            </a:r>
          </a:p>
          <a:p>
            <a:pPr>
              <a:lnSpc>
                <a:spcPct val="120000"/>
              </a:lnSpc>
              <a:tabLst>
                <a:tab pos="720725" algn="l"/>
                <a:tab pos="1435100" algn="l"/>
                <a:tab pos="2155825" algn="l"/>
                <a:tab pos="2868613" algn="l"/>
              </a:tabLst>
            </a:pPr>
            <a:r>
              <a:rPr lang="de-CH" sz="2000" i="1" dirty="0" smtClean="0">
                <a:solidFill>
                  <a:srgbClr val="3333FF"/>
                </a:solidFill>
              </a:rPr>
              <a:t>			</a:t>
            </a:r>
            <a:r>
              <a:rPr lang="de-CH" sz="2000" i="1" dirty="0" smtClean="0">
                <a:solidFill>
                  <a:srgbClr val="006600"/>
                </a:solidFill>
              </a:rPr>
              <a:t>verschiebe </a:t>
            </a:r>
            <a:r>
              <a:rPr lang="de-CH" sz="2000" dirty="0" smtClean="0">
                <a:solidFill>
                  <a:srgbClr val="006600"/>
                </a:solidFill>
              </a:rPr>
              <a:t>(</a:t>
            </a:r>
            <a:r>
              <a:rPr lang="de-CH" sz="2000" i="1" dirty="0" smtClean="0">
                <a:solidFill>
                  <a:srgbClr val="006600"/>
                </a:solidFill>
              </a:rPr>
              <a:t>quelle</a:t>
            </a:r>
            <a:r>
              <a:rPr lang="de-CH" sz="2000" dirty="0" smtClean="0">
                <a:solidFill>
                  <a:srgbClr val="006600"/>
                </a:solidFill>
              </a:rPr>
              <a:t>,</a:t>
            </a:r>
            <a:r>
              <a:rPr lang="de-CH" sz="2000" i="1" dirty="0" smtClean="0">
                <a:solidFill>
                  <a:srgbClr val="006600"/>
                </a:solidFill>
              </a:rPr>
              <a:t> ziel</a:t>
            </a:r>
            <a:r>
              <a:rPr lang="de-CH" sz="1200" i="1" dirty="0" smtClean="0">
                <a:solidFill>
                  <a:srgbClr val="006600"/>
                </a:solidFill>
              </a:rPr>
              <a:t> </a:t>
            </a:r>
            <a:r>
              <a:rPr lang="de-CH" sz="2000" dirty="0" smtClean="0">
                <a:solidFill>
                  <a:srgbClr val="006600"/>
                </a:solidFill>
              </a:rPr>
              <a:t>)</a:t>
            </a:r>
          </a:p>
          <a:p>
            <a:pPr>
              <a:lnSpc>
                <a:spcPct val="130000"/>
              </a:lnSpc>
              <a:tabLst>
                <a:tab pos="720725" algn="l"/>
                <a:tab pos="1435100" algn="l"/>
                <a:tab pos="2155825" algn="l"/>
                <a:tab pos="2868613" algn="l"/>
              </a:tabLst>
            </a:pPr>
            <a:r>
              <a:rPr lang="de-CH" sz="2000" i="1" dirty="0" smtClean="0">
                <a:solidFill>
                  <a:srgbClr val="3333FF"/>
                </a:solidFill>
              </a:rPr>
              <a:t>			</a:t>
            </a:r>
            <a:r>
              <a:rPr lang="de-CH" sz="2000" i="1" dirty="0" err="1" smtClean="0">
                <a:solidFill>
                  <a:schemeClr val="bg1"/>
                </a:solidFill>
              </a:rPr>
              <a:t>hanoi</a:t>
            </a:r>
            <a:r>
              <a:rPr lang="de-CH" sz="2000" i="1" dirty="0" smtClean="0">
                <a:solidFill>
                  <a:schemeClr val="bg1"/>
                </a:solidFill>
              </a:rPr>
              <a:t> </a:t>
            </a:r>
            <a:r>
              <a:rPr lang="de-CH" sz="2000" dirty="0" smtClean="0">
                <a:solidFill>
                  <a:schemeClr val="bg1"/>
                </a:solidFill>
              </a:rPr>
              <a:t>(</a:t>
            </a:r>
            <a:r>
              <a:rPr lang="de-CH" sz="2000" i="1" dirty="0" smtClean="0">
                <a:solidFill>
                  <a:schemeClr val="bg1"/>
                </a:solidFill>
              </a:rPr>
              <a:t>n </a:t>
            </a:r>
            <a:r>
              <a:rPr lang="de-CH" sz="2000" dirty="0" smtClean="0">
                <a:solidFill>
                  <a:schemeClr val="bg1"/>
                </a:solidFill>
              </a:rPr>
              <a:t>− 1,</a:t>
            </a:r>
            <a:r>
              <a:rPr lang="de-CH" sz="2000" i="1" dirty="0" smtClean="0">
                <a:solidFill>
                  <a:schemeClr val="bg1"/>
                </a:solidFill>
              </a:rPr>
              <a:t> andere</a:t>
            </a:r>
            <a:r>
              <a:rPr lang="de-CH" sz="2000" dirty="0" smtClean="0">
                <a:solidFill>
                  <a:schemeClr val="bg1"/>
                </a:solidFill>
              </a:rPr>
              <a:t>,</a:t>
            </a:r>
            <a:r>
              <a:rPr lang="de-CH" sz="2000" i="1" dirty="0" smtClean="0">
                <a:solidFill>
                  <a:schemeClr val="bg1"/>
                </a:solidFill>
              </a:rPr>
              <a:t> ziel</a:t>
            </a:r>
            <a:r>
              <a:rPr lang="de-CH" sz="2000" dirty="0" smtClean="0">
                <a:solidFill>
                  <a:schemeClr val="bg1"/>
                </a:solidFill>
              </a:rPr>
              <a:t>,</a:t>
            </a:r>
            <a:r>
              <a:rPr lang="de-CH" sz="2000" i="1" dirty="0" smtClean="0">
                <a:solidFill>
                  <a:schemeClr val="bg1"/>
                </a:solidFill>
              </a:rPr>
              <a:t> quelle</a:t>
            </a:r>
            <a:r>
              <a:rPr lang="de-CH" sz="1200" i="1" dirty="0" smtClean="0">
                <a:solidFill>
                  <a:schemeClr val="bg1"/>
                </a:solidFill>
              </a:rPr>
              <a:t> </a:t>
            </a:r>
            <a:r>
              <a:rPr lang="de-CH" sz="2000" dirty="0" smtClean="0">
                <a:solidFill>
                  <a:schemeClr val="bg1"/>
                </a:solidFill>
              </a:rPr>
              <a:t>)</a:t>
            </a:r>
            <a:r>
              <a:rPr lang="de-CH" sz="2000" i="1" dirty="0" smtClean="0">
                <a:solidFill>
                  <a:srgbClr val="3333FF"/>
                </a:solidFill>
              </a:rPr>
              <a:t>	</a:t>
            </a:r>
          </a:p>
          <a:p>
            <a:pPr>
              <a:lnSpc>
                <a:spcPct val="80000"/>
              </a:lnSpc>
              <a:tabLst>
                <a:tab pos="720725" algn="l"/>
                <a:tab pos="1435100" algn="l"/>
                <a:tab pos="2155825" algn="l"/>
                <a:tab pos="2868613" algn="l"/>
              </a:tabLst>
            </a:pPr>
            <a:r>
              <a:rPr lang="de-CH" sz="2000" i="1" dirty="0" smtClean="0">
                <a:solidFill>
                  <a:srgbClr val="3333FF"/>
                </a:solidFill>
              </a:rPr>
              <a:t>		</a:t>
            </a:r>
            <a:r>
              <a:rPr lang="de-CH" sz="2000" b="1" dirty="0" smtClean="0">
                <a:solidFill>
                  <a:schemeClr val="accent2"/>
                </a:solidFill>
              </a:rPr>
              <a:t>end</a:t>
            </a:r>
          </a:p>
          <a:p>
            <a:pPr>
              <a:lnSpc>
                <a:spcPct val="50000"/>
              </a:lnSpc>
              <a:tabLst>
                <a:tab pos="720725" algn="l"/>
                <a:tab pos="1435100" algn="l"/>
                <a:tab pos="2155825" algn="l"/>
                <a:tab pos="2868613" algn="l"/>
              </a:tabLst>
            </a:pPr>
            <a:r>
              <a:rPr lang="de-CH" sz="2000" i="1" dirty="0" smtClean="0">
                <a:solidFill>
                  <a:srgbClr val="3333FF"/>
                </a:solidFill>
              </a:rPr>
              <a:t>	</a:t>
            </a:r>
            <a:r>
              <a:rPr lang="de-CH" sz="2000" b="1" dirty="0" smtClean="0">
                <a:solidFill>
                  <a:schemeClr val="accent2"/>
                </a:solidFill>
              </a:rPr>
              <a:t>end</a:t>
            </a:r>
            <a:endParaRPr lang="de-CH" sz="2000" b="1" dirty="0">
              <a:solidFill>
                <a:schemeClr val="accent2"/>
              </a:solidFill>
            </a:endParaRPr>
          </a:p>
        </p:txBody>
      </p:sp>
      <p:sp>
        <p:nvSpPr>
          <p:cNvPr id="614404" name="AutoShape 4"/>
          <p:cNvSpPr>
            <a:spLocks noChangeArrowheads="1"/>
          </p:cNvSpPr>
          <p:nvPr/>
        </p:nvSpPr>
        <p:spPr bwMode="auto">
          <a:xfrm>
            <a:off x="2276475" y="4348163"/>
            <a:ext cx="4425950" cy="381000"/>
          </a:xfrm>
          <a:prstGeom prst="roundRect">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108000" tIns="0" rIns="0" bIns="0"/>
          <a:lstStyle/>
          <a:p>
            <a:r>
              <a:rPr lang="en-US" sz="2000" i="1" dirty="0" err="1">
                <a:solidFill>
                  <a:srgbClr val="990000"/>
                </a:solidFill>
              </a:rPr>
              <a:t>hanoi</a:t>
            </a:r>
            <a:r>
              <a:rPr lang="en-US" sz="2000" i="1" dirty="0">
                <a:solidFill>
                  <a:srgbClr val="990000"/>
                </a:solidFill>
              </a:rPr>
              <a:t> </a:t>
            </a:r>
            <a:r>
              <a:rPr lang="en-US" sz="2000" dirty="0">
                <a:solidFill>
                  <a:srgbClr val="990000"/>
                </a:solidFill>
              </a:rPr>
              <a:t>(</a:t>
            </a:r>
            <a:r>
              <a:rPr lang="en-US" sz="2000" i="1" dirty="0">
                <a:solidFill>
                  <a:srgbClr val="990000"/>
                </a:solidFill>
              </a:rPr>
              <a:t>n</a:t>
            </a:r>
            <a:r>
              <a:rPr lang="en-US" sz="2000" dirty="0">
                <a:solidFill>
                  <a:srgbClr val="990000"/>
                </a:solidFill>
              </a:rPr>
              <a:t> − 1, </a:t>
            </a:r>
            <a:r>
              <a:rPr lang="en-US" sz="2000" i="1" dirty="0" err="1" smtClean="0">
                <a:solidFill>
                  <a:srgbClr val="990000"/>
                </a:solidFill>
              </a:rPr>
              <a:t>quelle</a:t>
            </a:r>
            <a:r>
              <a:rPr lang="en-US" sz="2000" i="1" dirty="0" smtClean="0">
                <a:solidFill>
                  <a:srgbClr val="990000"/>
                </a:solidFill>
              </a:rPr>
              <a:t>, </a:t>
            </a:r>
            <a:r>
              <a:rPr lang="en-US" sz="2000" i="1" dirty="0" err="1" smtClean="0">
                <a:solidFill>
                  <a:srgbClr val="990000"/>
                </a:solidFill>
              </a:rPr>
              <a:t>andere</a:t>
            </a:r>
            <a:r>
              <a:rPr lang="en-US" sz="2000" i="1" dirty="0" smtClean="0">
                <a:solidFill>
                  <a:srgbClr val="990000"/>
                </a:solidFill>
              </a:rPr>
              <a:t>, </a:t>
            </a:r>
            <a:r>
              <a:rPr lang="en-US" sz="2000" i="1" dirty="0" err="1" smtClean="0">
                <a:solidFill>
                  <a:srgbClr val="990000"/>
                </a:solidFill>
              </a:rPr>
              <a:t>ziel</a:t>
            </a:r>
            <a:r>
              <a:rPr lang="en-US" sz="900" i="1" dirty="0" smtClean="0">
                <a:solidFill>
                  <a:srgbClr val="990000"/>
                </a:solidFill>
              </a:rPr>
              <a:t> </a:t>
            </a:r>
            <a:r>
              <a:rPr lang="en-US" sz="2000" dirty="0">
                <a:solidFill>
                  <a:srgbClr val="990000"/>
                </a:solidFill>
              </a:rPr>
              <a:t>)</a:t>
            </a:r>
          </a:p>
        </p:txBody>
      </p:sp>
      <p:sp>
        <p:nvSpPr>
          <p:cNvPr id="614405" name="AutoShape 5"/>
          <p:cNvSpPr>
            <a:spLocks noChangeArrowheads="1"/>
          </p:cNvSpPr>
          <p:nvPr/>
        </p:nvSpPr>
        <p:spPr bwMode="auto">
          <a:xfrm>
            <a:off x="2292350" y="5314950"/>
            <a:ext cx="4425950" cy="381000"/>
          </a:xfrm>
          <a:prstGeom prst="roundRect">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108000" tIns="0" rIns="0" bIns="0"/>
          <a:lstStyle/>
          <a:p>
            <a:r>
              <a:rPr lang="en-US" sz="2000" i="1" dirty="0" err="1">
                <a:solidFill>
                  <a:srgbClr val="990000"/>
                </a:solidFill>
              </a:rPr>
              <a:t>hanoi</a:t>
            </a:r>
            <a:r>
              <a:rPr lang="en-US" sz="2000" b="1" i="1" dirty="0">
                <a:solidFill>
                  <a:srgbClr val="990000"/>
                </a:solidFill>
              </a:rPr>
              <a:t> </a:t>
            </a:r>
            <a:r>
              <a:rPr lang="en-US" sz="2000" dirty="0">
                <a:solidFill>
                  <a:srgbClr val="990000"/>
                </a:solidFill>
              </a:rPr>
              <a:t>(</a:t>
            </a:r>
            <a:r>
              <a:rPr lang="en-US" sz="2000" i="1" dirty="0">
                <a:solidFill>
                  <a:srgbClr val="990000"/>
                </a:solidFill>
              </a:rPr>
              <a:t>n </a:t>
            </a:r>
            <a:r>
              <a:rPr lang="en-US" sz="2000" dirty="0">
                <a:solidFill>
                  <a:srgbClr val="990000"/>
                </a:solidFill>
              </a:rPr>
              <a:t>− 1, </a:t>
            </a:r>
            <a:r>
              <a:rPr lang="en-US" sz="2000" i="1" dirty="0" err="1" smtClean="0">
                <a:solidFill>
                  <a:srgbClr val="990000"/>
                </a:solidFill>
              </a:rPr>
              <a:t>andere</a:t>
            </a:r>
            <a:r>
              <a:rPr lang="en-US" sz="2000" i="1" dirty="0" smtClean="0">
                <a:solidFill>
                  <a:srgbClr val="990000"/>
                </a:solidFill>
              </a:rPr>
              <a:t>, </a:t>
            </a:r>
            <a:r>
              <a:rPr lang="en-US" sz="2000" i="1" dirty="0" err="1" smtClean="0">
                <a:solidFill>
                  <a:srgbClr val="990000"/>
                </a:solidFill>
              </a:rPr>
              <a:t>ziel</a:t>
            </a:r>
            <a:r>
              <a:rPr lang="en-US" sz="2000" i="1" dirty="0" smtClean="0">
                <a:solidFill>
                  <a:srgbClr val="990000"/>
                </a:solidFill>
              </a:rPr>
              <a:t>, </a:t>
            </a:r>
            <a:r>
              <a:rPr lang="en-US" sz="2000" i="1" dirty="0" err="1" smtClean="0">
                <a:solidFill>
                  <a:srgbClr val="990000"/>
                </a:solidFill>
              </a:rPr>
              <a:t>quelle</a:t>
            </a:r>
            <a:r>
              <a:rPr lang="en-US" sz="900" i="1" dirty="0" smtClean="0">
                <a:solidFill>
                  <a:srgbClr val="990000"/>
                </a:solidFill>
              </a:rPr>
              <a:t> </a:t>
            </a:r>
            <a:r>
              <a:rPr lang="en-US" sz="2000" dirty="0">
                <a:solidFill>
                  <a:srgbClr val="990000"/>
                </a:solidFill>
              </a:rPr>
              <a:t>)</a:t>
            </a:r>
          </a:p>
        </p:txBody>
      </p:sp>
      <p:sp>
        <p:nvSpPr>
          <p:cNvPr id="614406" name="AutoShape 6"/>
          <p:cNvSpPr>
            <a:spLocks noChangeArrowheads="1"/>
          </p:cNvSpPr>
          <p:nvPr/>
        </p:nvSpPr>
        <p:spPr bwMode="auto">
          <a:xfrm>
            <a:off x="6657278" y="3880883"/>
            <a:ext cx="2486721" cy="393405"/>
          </a:xfrm>
          <a:prstGeom prst="roundRect">
            <a:avLst/>
          </a:prstGeom>
          <a:solidFill>
            <a:srgbClr val="FFC0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tIns="0"/>
          <a:lstStyle/>
          <a:p>
            <a:pPr algn="ctr">
              <a:spcBef>
                <a:spcPct val="0"/>
              </a:spcBef>
            </a:pPr>
            <a:r>
              <a:rPr lang="de-CH" sz="2000" i="0" smtClean="0">
                <a:solidFill>
                  <a:schemeClr val="tx1"/>
                </a:solidFill>
              </a:rPr>
              <a:t>Rekursive Aufrufe</a:t>
            </a:r>
            <a:endParaRPr lang="de-CH" sz="2000"/>
          </a:p>
        </p:txBody>
      </p:sp>
      <p:cxnSp>
        <p:nvCxnSpPr>
          <p:cNvPr id="13" name="Straight Arrow Connector 12"/>
          <p:cNvCxnSpPr>
            <a:stCxn id="614406" idx="2"/>
            <a:endCxn id="614404" idx="3"/>
          </p:cNvCxnSpPr>
          <p:nvPr/>
        </p:nvCxnSpPr>
        <p:spPr bwMode="auto">
          <a:xfrm rot="5400000">
            <a:off x="7169345" y="3807368"/>
            <a:ext cx="264375" cy="1198214"/>
          </a:xfrm>
          <a:prstGeom prst="straightConnector1">
            <a:avLst/>
          </a:prstGeom>
          <a:ln w="34925" cap="flat">
            <a:solidFill>
              <a:srgbClr val="990000"/>
            </a:solidFill>
            <a:headEnd type="none" w="med" len="med"/>
            <a:tailEnd type="stealth"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614406" idx="2"/>
            <a:endCxn id="614405" idx="3"/>
          </p:cNvCxnSpPr>
          <p:nvPr/>
        </p:nvCxnSpPr>
        <p:spPr bwMode="auto">
          <a:xfrm rot="5400000">
            <a:off x="6693889" y="4298700"/>
            <a:ext cx="1231162" cy="1182339"/>
          </a:xfrm>
          <a:prstGeom prst="straightConnector1">
            <a:avLst/>
          </a:prstGeom>
          <a:ln w="34925" cap="flat">
            <a:solidFill>
              <a:srgbClr val="990000"/>
            </a:solidFill>
            <a:headEnd type="none" w="med" len="med"/>
            <a:tailEnd type="stealth" w="lg" len="lg"/>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r>
              <a:rPr lang="de-CH" noProof="0" smtClean="0"/>
              <a:t>Die Türme von Hanoi</a:t>
            </a:r>
            <a:endParaRPr lang="de-CH" noProof="0"/>
          </a:p>
        </p:txBody>
      </p:sp>
      <p:pic>
        <p:nvPicPr>
          <p:cNvPr id="612356" name="Picture 4"/>
          <p:cNvPicPr>
            <a:picLocks noGrp="1" noChangeAspect="1" noChangeArrowheads="1"/>
          </p:cNvPicPr>
          <p:nvPr>
            <p:ph idx="1"/>
          </p:nvPr>
        </p:nvPicPr>
        <p:blipFill>
          <a:blip r:embed="rId3" cstate="print"/>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243186" y="115888"/>
            <a:ext cx="8353425" cy="435600"/>
          </a:xfrm>
        </p:spPr>
        <p:txBody>
          <a:bodyPr/>
          <a:lstStyle/>
          <a:p>
            <a:r>
              <a:rPr lang="de-CH" dirty="0" smtClean="0"/>
              <a:t>Eine mögliche Implementation für </a:t>
            </a:r>
            <a:r>
              <a:rPr lang="de-CH" i="1" dirty="0" smtClean="0">
                <a:solidFill>
                  <a:srgbClr val="3333FF"/>
                </a:solidFill>
                <a:latin typeface="Comic Sans MS" pitchFamily="66" charset="0"/>
              </a:rPr>
              <a:t>verschiebe</a:t>
            </a:r>
            <a:endParaRPr lang="de-CH" i="1" dirty="0">
              <a:solidFill>
                <a:srgbClr val="3333FF"/>
              </a:solidFill>
              <a:latin typeface="Comic Sans MS" pitchFamily="66" charset="0"/>
            </a:endParaRPr>
          </a:p>
        </p:txBody>
      </p:sp>
      <p:sp>
        <p:nvSpPr>
          <p:cNvPr id="562179" name="Rectangle 3"/>
          <p:cNvSpPr>
            <a:spLocks noGrp="1" noChangeArrowheads="1"/>
          </p:cNvSpPr>
          <p:nvPr>
            <p:ph type="body" idx="1"/>
          </p:nvPr>
        </p:nvSpPr>
        <p:spPr>
          <a:xfrm>
            <a:off x="107950" y="1268413"/>
            <a:ext cx="9072563" cy="5113337"/>
          </a:xfrm>
        </p:spPr>
        <p:txBody>
          <a:bodyPr/>
          <a:lstStyle/>
          <a:p>
            <a:pPr>
              <a:lnSpc>
                <a:spcPct val="80000"/>
              </a:lnSpc>
              <a:tabLst>
                <a:tab pos="720725" algn="l"/>
                <a:tab pos="1435100" algn="l"/>
                <a:tab pos="2155825" algn="l"/>
                <a:tab pos="2868613" algn="l"/>
              </a:tabLst>
            </a:pPr>
            <a:r>
              <a:rPr lang="de-CH" i="1" dirty="0" smtClean="0">
                <a:solidFill>
                  <a:srgbClr val="3333FF"/>
                </a:solidFill>
                <a:latin typeface="Comic Sans MS" pitchFamily="66" charset="0"/>
              </a:rPr>
              <a:t>verschiebe </a:t>
            </a:r>
            <a:r>
              <a:rPr lang="de-CH" dirty="0" smtClean="0">
                <a:solidFill>
                  <a:srgbClr val="3333FF"/>
                </a:solidFill>
              </a:rPr>
              <a:t>(</a:t>
            </a:r>
            <a:r>
              <a:rPr lang="de-CH" i="1" dirty="0" smtClean="0">
                <a:solidFill>
                  <a:srgbClr val="3333FF"/>
                </a:solidFill>
              </a:rPr>
              <a:t>quelle</a:t>
            </a:r>
            <a:r>
              <a:rPr lang="de-CH" dirty="0" smtClean="0">
                <a:solidFill>
                  <a:srgbClr val="3333FF"/>
                </a:solidFill>
              </a:rPr>
              <a:t>,</a:t>
            </a:r>
            <a:r>
              <a:rPr lang="de-CH" i="1" dirty="0" smtClean="0">
                <a:solidFill>
                  <a:srgbClr val="3333FF"/>
                </a:solidFill>
              </a:rPr>
              <a:t> ziel</a:t>
            </a:r>
            <a:r>
              <a:rPr lang="de-CH" sz="1400" i="1" dirty="0" smtClean="0">
                <a:solidFill>
                  <a:srgbClr val="3333FF"/>
                </a:solidFill>
              </a:rPr>
              <a:t> </a:t>
            </a:r>
            <a:r>
              <a:rPr lang="de-CH" sz="1050" i="1" dirty="0" smtClean="0">
                <a:solidFill>
                  <a:srgbClr val="3333FF"/>
                </a:solidFill>
              </a:rPr>
              <a:t> </a:t>
            </a:r>
            <a:r>
              <a:rPr lang="de-CH" dirty="0" smtClean="0">
                <a:solidFill>
                  <a:srgbClr val="3333FF"/>
                </a:solidFill>
              </a:rPr>
              <a:t>:</a:t>
            </a:r>
            <a:r>
              <a:rPr lang="de-CH" i="1" dirty="0" smtClean="0">
                <a:solidFill>
                  <a:srgbClr val="3333FF"/>
                </a:solidFill>
              </a:rPr>
              <a:t> CHARACTER</a:t>
            </a:r>
            <a:r>
              <a:rPr lang="de-CH" dirty="0" smtClean="0">
                <a:solidFill>
                  <a:srgbClr val="3333FF"/>
                </a:solidFill>
              </a:rPr>
              <a:t>)</a:t>
            </a:r>
            <a:endParaRPr lang="de-CH" b="1" dirty="0" smtClean="0">
              <a:solidFill>
                <a:schemeClr val="accent2"/>
              </a:solidFill>
            </a:endParaRPr>
          </a:p>
          <a:p>
            <a:pPr>
              <a:lnSpc>
                <a:spcPct val="80000"/>
              </a:lnSpc>
              <a:tabLst>
                <a:tab pos="720725" algn="l"/>
                <a:tab pos="1435100" algn="l"/>
                <a:tab pos="2155825" algn="l"/>
                <a:tab pos="2868613" algn="l"/>
              </a:tabLst>
            </a:pPr>
            <a:r>
              <a:rPr lang="de-CH" b="1" dirty="0" smtClean="0">
                <a:solidFill>
                  <a:schemeClr val="accent2"/>
                </a:solidFill>
              </a:rPr>
              <a:t>		</a:t>
            </a:r>
            <a:r>
              <a:rPr lang="de-CH" dirty="0" smtClean="0">
                <a:solidFill>
                  <a:srgbClr val="990000"/>
                </a:solidFill>
              </a:rPr>
              <a:t>-- Verschieben von </a:t>
            </a:r>
            <a:r>
              <a:rPr lang="de-CH" i="1" dirty="0" smtClean="0">
                <a:solidFill>
                  <a:srgbClr val="3333FF"/>
                </a:solidFill>
              </a:rPr>
              <a:t>quelle </a:t>
            </a:r>
            <a:r>
              <a:rPr lang="de-CH" dirty="0" smtClean="0">
                <a:solidFill>
                  <a:srgbClr val="990000"/>
                </a:solidFill>
              </a:rPr>
              <a:t>nach</a:t>
            </a:r>
            <a:r>
              <a:rPr lang="de-CH" i="1" dirty="0" smtClean="0">
                <a:solidFill>
                  <a:srgbClr val="3333FF"/>
                </a:solidFill>
              </a:rPr>
              <a:t> ziel</a:t>
            </a:r>
            <a:r>
              <a:rPr lang="de-CH" dirty="0" smtClean="0">
                <a:solidFill>
                  <a:srgbClr val="990000"/>
                </a:solidFill>
              </a:rPr>
              <a:t>.</a:t>
            </a:r>
            <a:endParaRPr lang="de-CH" i="1" dirty="0" smtClean="0">
              <a:solidFill>
                <a:srgbClr val="990000"/>
              </a:solidFill>
            </a:endParaRPr>
          </a:p>
          <a:p>
            <a:pPr>
              <a:lnSpc>
                <a:spcPct val="80000"/>
              </a:lnSpc>
              <a:tabLst>
                <a:tab pos="720725" algn="l"/>
                <a:tab pos="1435100" algn="l"/>
                <a:tab pos="2155825" algn="l"/>
                <a:tab pos="2868613" algn="l"/>
              </a:tabLst>
            </a:pPr>
            <a:r>
              <a:rPr lang="de-CH" b="1" dirty="0" smtClean="0">
                <a:solidFill>
                  <a:schemeClr val="accent2"/>
                </a:solidFill>
              </a:rPr>
              <a:t>	</a:t>
            </a:r>
            <a:r>
              <a:rPr lang="de-CH" b="1" dirty="0" err="1" smtClean="0">
                <a:solidFill>
                  <a:schemeClr val="accent2"/>
                </a:solidFill>
              </a:rPr>
              <a:t>require</a:t>
            </a:r>
            <a:endParaRPr lang="de-CH" b="1" dirty="0" smtClean="0">
              <a:solidFill>
                <a:schemeClr val="accent2"/>
              </a:solidFill>
            </a:endParaRPr>
          </a:p>
          <a:p>
            <a:pPr>
              <a:lnSpc>
                <a:spcPct val="80000"/>
              </a:lnSpc>
              <a:tabLst>
                <a:tab pos="720725" algn="l"/>
                <a:tab pos="1435100" algn="l"/>
                <a:tab pos="2155825" algn="l"/>
                <a:tab pos="2868613" algn="l"/>
              </a:tabLst>
            </a:pPr>
            <a:r>
              <a:rPr lang="de-CH" b="1" dirty="0" smtClean="0">
                <a:solidFill>
                  <a:schemeClr val="accent2"/>
                </a:solidFill>
              </a:rPr>
              <a:t>		</a:t>
            </a:r>
            <a:r>
              <a:rPr lang="de-CH" dirty="0" smtClean="0">
                <a:solidFill>
                  <a:srgbClr val="3333FF"/>
                </a:solidFill>
              </a:rPr>
              <a:t>ungleich:</a:t>
            </a:r>
            <a:r>
              <a:rPr lang="de-CH" i="1" dirty="0" smtClean="0">
                <a:solidFill>
                  <a:srgbClr val="3333FF"/>
                </a:solidFill>
              </a:rPr>
              <a:t> quelle </a:t>
            </a:r>
            <a:r>
              <a:rPr lang="de-CH" dirty="0" smtClean="0">
                <a:solidFill>
                  <a:srgbClr val="3333FF"/>
                </a:solidFill>
              </a:rPr>
              <a:t>/=</a:t>
            </a:r>
            <a:r>
              <a:rPr lang="de-CH" i="1" dirty="0" smtClean="0">
                <a:solidFill>
                  <a:srgbClr val="3333FF"/>
                </a:solidFill>
              </a:rPr>
              <a:t> ziel</a:t>
            </a:r>
            <a:endParaRPr lang="de-CH" b="1" dirty="0" smtClean="0">
              <a:solidFill>
                <a:schemeClr val="accent2"/>
              </a:solidFill>
            </a:endParaRPr>
          </a:p>
          <a:p>
            <a:pPr>
              <a:lnSpc>
                <a:spcPct val="80000"/>
              </a:lnSpc>
              <a:tabLst>
                <a:tab pos="720725" algn="l"/>
                <a:tab pos="1435100" algn="l"/>
                <a:tab pos="2155825" algn="l"/>
                <a:tab pos="2868613" algn="l"/>
              </a:tabLst>
            </a:pPr>
            <a:r>
              <a:rPr lang="de-CH" b="1" dirty="0" smtClean="0">
                <a:solidFill>
                  <a:schemeClr val="accent2"/>
                </a:solidFill>
              </a:rPr>
              <a:t>	do</a:t>
            </a:r>
          </a:p>
          <a:p>
            <a:pPr>
              <a:lnSpc>
                <a:spcPct val="7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put_string</a:t>
            </a:r>
            <a:r>
              <a:rPr lang="de-CH" i="1" dirty="0" smtClean="0">
                <a:solidFill>
                  <a:srgbClr val="3333FF"/>
                </a:solidFill>
              </a:rPr>
              <a:t> </a:t>
            </a:r>
            <a:r>
              <a:rPr lang="de-CH" dirty="0" smtClean="0">
                <a:solidFill>
                  <a:srgbClr val="3333FF"/>
                </a:solidFill>
              </a:rPr>
              <a:t>(“ Von “)</a:t>
            </a:r>
          </a:p>
          <a:p>
            <a:pPr>
              <a:lnSpc>
                <a:spcPct val="7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put_character</a:t>
            </a:r>
            <a:r>
              <a:rPr lang="de-CH" i="1" dirty="0" smtClean="0">
                <a:solidFill>
                  <a:srgbClr val="3333FF"/>
                </a:solidFill>
              </a:rPr>
              <a:t> </a:t>
            </a:r>
            <a:r>
              <a:rPr lang="de-CH" dirty="0" smtClean="0">
                <a:solidFill>
                  <a:srgbClr val="3333FF"/>
                </a:solidFill>
              </a:rPr>
              <a:t>(</a:t>
            </a:r>
            <a:r>
              <a:rPr lang="de-CH" i="1" dirty="0" smtClean="0">
                <a:solidFill>
                  <a:srgbClr val="3333FF"/>
                </a:solidFill>
              </a:rPr>
              <a:t>quelle</a:t>
            </a:r>
            <a:r>
              <a:rPr lang="de-CH" dirty="0" smtClean="0">
                <a:solidFill>
                  <a:srgbClr val="3333FF"/>
                </a:solidFill>
              </a:rPr>
              <a:t>)</a:t>
            </a:r>
          </a:p>
          <a:p>
            <a:pPr>
              <a:lnSpc>
                <a:spcPct val="6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put_string</a:t>
            </a:r>
            <a:r>
              <a:rPr lang="de-CH" i="1" dirty="0" smtClean="0">
                <a:solidFill>
                  <a:srgbClr val="3333FF"/>
                </a:solidFill>
              </a:rPr>
              <a:t> </a:t>
            </a:r>
            <a:r>
              <a:rPr lang="de-CH" dirty="0" smtClean="0">
                <a:solidFill>
                  <a:srgbClr val="3333FF"/>
                </a:solidFill>
              </a:rPr>
              <a:t>(“ nach “)</a:t>
            </a:r>
          </a:p>
          <a:p>
            <a:pPr>
              <a:lnSpc>
                <a:spcPct val="5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put_character</a:t>
            </a:r>
            <a:r>
              <a:rPr lang="de-CH" i="1" dirty="0" smtClean="0">
                <a:solidFill>
                  <a:srgbClr val="3333FF"/>
                </a:solidFill>
              </a:rPr>
              <a:t> </a:t>
            </a:r>
            <a:r>
              <a:rPr lang="de-CH" dirty="0" smtClean="0">
                <a:solidFill>
                  <a:srgbClr val="3333FF"/>
                </a:solidFill>
              </a:rPr>
              <a:t>(</a:t>
            </a:r>
            <a:r>
              <a:rPr lang="de-CH" i="1" dirty="0" smtClean="0">
                <a:solidFill>
                  <a:srgbClr val="3333FF"/>
                </a:solidFill>
              </a:rPr>
              <a:t>ziel</a:t>
            </a:r>
            <a:r>
              <a:rPr lang="de-CH" sz="1400" i="1" dirty="0" smtClean="0">
                <a:solidFill>
                  <a:srgbClr val="3333FF"/>
                </a:solidFill>
              </a:rPr>
              <a:t> </a:t>
            </a:r>
            <a:r>
              <a:rPr lang="de-CH" dirty="0" smtClean="0">
                <a:solidFill>
                  <a:srgbClr val="3333FF"/>
                </a:solidFill>
              </a:rPr>
              <a:t>)</a:t>
            </a:r>
          </a:p>
          <a:p>
            <a:pPr>
              <a:lnSpc>
                <a:spcPct val="5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put_new_line</a:t>
            </a:r>
            <a:endParaRPr lang="de-CH" i="1" dirty="0" smtClean="0">
              <a:solidFill>
                <a:srgbClr val="3333FF"/>
              </a:solidFill>
            </a:endParaRPr>
          </a:p>
          <a:p>
            <a:pPr>
              <a:lnSpc>
                <a:spcPct val="80000"/>
              </a:lnSpc>
              <a:tabLst>
                <a:tab pos="720725" algn="l"/>
                <a:tab pos="1435100" algn="l"/>
                <a:tab pos="2155825" algn="l"/>
                <a:tab pos="2868613" algn="l"/>
              </a:tabLst>
            </a:pPr>
            <a:r>
              <a:rPr lang="de-CH" i="1" dirty="0" smtClean="0">
                <a:solidFill>
                  <a:srgbClr val="3333FF"/>
                </a:solidFill>
              </a:rPr>
              <a:t>	</a:t>
            </a:r>
            <a:r>
              <a:rPr lang="de-CH" b="1" dirty="0" smtClean="0">
                <a:solidFill>
                  <a:schemeClr val="accent2"/>
                </a:solidFill>
              </a:rPr>
              <a:t>end</a:t>
            </a:r>
            <a:endParaRPr lang="de-CH" b="1"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r>
              <a:rPr lang="de-CH" noProof="0" smtClean="0"/>
              <a:t>Die Türme von Hanoi</a:t>
            </a:r>
            <a:endParaRPr lang="de-CH" noProof="0"/>
          </a:p>
        </p:txBody>
      </p:sp>
      <p:pic>
        <p:nvPicPr>
          <p:cNvPr id="612356" name="Picture 4"/>
          <p:cNvPicPr>
            <a:picLocks noGrp="1" noChangeAspect="1" noChangeArrowheads="1"/>
          </p:cNvPicPr>
          <p:nvPr>
            <p:ph idx="1"/>
          </p:nvPr>
        </p:nvPicPr>
        <p:blipFill>
          <a:blip r:embed="rId3" cstate="print"/>
          <a:srcRect/>
          <a:stretch>
            <a:fillRect/>
          </a:stretch>
        </p:blipFill>
        <p:spPr/>
      </p:pic>
    </p:spTree>
    <p:extLst>
      <p:ext uri="{BB962C8B-B14F-4D97-AF65-F5344CB8AC3E}">
        <p14:creationId xmlns:p14="http://schemas.microsoft.com/office/powerpoint/2010/main" val="328921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249238" y="105255"/>
            <a:ext cx="7942262" cy="435655"/>
          </a:xfrm>
        </p:spPr>
        <p:txBody>
          <a:bodyPr/>
          <a:lstStyle/>
          <a:p>
            <a:r>
              <a:rPr lang="de-CH" smtClean="0"/>
              <a:t>Ein Beispiel</a:t>
            </a:r>
            <a:endParaRPr lang="de-CH"/>
          </a:p>
        </p:txBody>
      </p:sp>
      <p:sp>
        <p:nvSpPr>
          <p:cNvPr id="616451" name="Rectangle 3"/>
          <p:cNvSpPr>
            <a:spLocks noGrp="1" noChangeArrowheads="1"/>
          </p:cNvSpPr>
          <p:nvPr>
            <p:ph type="body" idx="1"/>
          </p:nvPr>
        </p:nvSpPr>
        <p:spPr>
          <a:xfrm>
            <a:off x="261113" y="1020615"/>
            <a:ext cx="8594725" cy="2280684"/>
          </a:xfrm>
        </p:spPr>
        <p:txBody>
          <a:bodyPr/>
          <a:lstStyle/>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r>
              <a:rPr lang="de-CH" smtClean="0"/>
              <a:t>Ausführung des Aufrufs</a:t>
            </a:r>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endParaRPr lang="de-CH" smtClean="0"/>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r>
              <a:rPr lang="de-CH" smtClean="0"/>
              <a:t>	</a:t>
            </a:r>
            <a:r>
              <a:rPr lang="de-CH" i="1" smtClean="0">
                <a:solidFill>
                  <a:srgbClr val="3333FF"/>
                </a:solidFill>
              </a:rPr>
              <a:t>hanoi </a:t>
            </a:r>
            <a:r>
              <a:rPr lang="de-CH" smtClean="0">
                <a:solidFill>
                  <a:srgbClr val="3333FF"/>
                </a:solidFill>
              </a:rPr>
              <a:t>(4, ’A’, ’B’, ’C’)</a:t>
            </a:r>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endParaRPr lang="de-CH" smtClean="0"/>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r>
              <a:rPr lang="de-CH" smtClean="0"/>
              <a:t>wird eine Sequenz von 15 (</a:t>
            </a:r>
            <a:r>
              <a:rPr lang="de-CH" smtClean="0">
                <a:solidFill>
                  <a:srgbClr val="990000"/>
                </a:solidFill>
              </a:rPr>
              <a:t>2</a:t>
            </a:r>
            <a:r>
              <a:rPr lang="de-CH" baseline="30000" smtClean="0">
                <a:solidFill>
                  <a:srgbClr val="990000"/>
                </a:solidFill>
              </a:rPr>
              <a:t>4</a:t>
            </a:r>
            <a:r>
              <a:rPr lang="de-CH" smtClean="0">
                <a:solidFill>
                  <a:srgbClr val="990000"/>
                </a:solidFill>
              </a:rPr>
              <a:t> -1</a:t>
            </a:r>
            <a:r>
              <a:rPr lang="de-CH" smtClean="0"/>
              <a:t>) Instruktionen ausgeben:</a:t>
            </a:r>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r>
              <a:rPr lang="de-CH" sz="1600" i="1" smtClean="0">
                <a:solidFill>
                  <a:srgbClr val="3333FF"/>
                </a:solidFill>
              </a:rPr>
              <a:t>	</a:t>
            </a:r>
            <a:endParaRPr lang="de-CH" sz="1600" i="1">
              <a:solidFill>
                <a:srgbClr val="990000"/>
              </a:solidFill>
            </a:endParaRPr>
          </a:p>
        </p:txBody>
      </p:sp>
      <p:sp>
        <p:nvSpPr>
          <p:cNvPr id="4" name="TextBox 3"/>
          <p:cNvSpPr txBox="1"/>
          <p:nvPr/>
        </p:nvSpPr>
        <p:spPr>
          <a:xfrm>
            <a:off x="190005" y="3620991"/>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A  </a:t>
            </a:r>
            <a:r>
              <a:rPr lang="de-CH" kern="0" smtClean="0">
                <a:solidFill>
                  <a:srgbClr val="000000"/>
                </a:solidFill>
                <a:latin typeface="Comic Sans MS"/>
              </a:rPr>
              <a:t>nach</a:t>
            </a:r>
            <a:r>
              <a:rPr lang="de-CH" i="1" kern="0" smtClean="0">
                <a:solidFill>
                  <a:srgbClr val="990000"/>
                </a:solidFill>
                <a:latin typeface="Comic Sans MS"/>
              </a:rPr>
              <a:t> C</a:t>
            </a:r>
            <a:endParaRPr lang="de-CH"/>
          </a:p>
        </p:txBody>
      </p:sp>
      <p:sp>
        <p:nvSpPr>
          <p:cNvPr id="7" name="TextBox 6"/>
          <p:cNvSpPr txBox="1"/>
          <p:nvPr/>
        </p:nvSpPr>
        <p:spPr>
          <a:xfrm>
            <a:off x="3430943" y="3620991"/>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A  </a:t>
            </a:r>
            <a:r>
              <a:rPr lang="de-CH" kern="0" smtClean="0">
                <a:solidFill>
                  <a:srgbClr val="000000"/>
                </a:solidFill>
                <a:latin typeface="Comic Sans MS"/>
              </a:rPr>
              <a:t>nach</a:t>
            </a:r>
            <a:r>
              <a:rPr lang="de-CH" i="1" kern="0" smtClean="0">
                <a:solidFill>
                  <a:srgbClr val="990000"/>
                </a:solidFill>
                <a:latin typeface="Comic Sans MS"/>
              </a:rPr>
              <a:t> B</a:t>
            </a:r>
            <a:endParaRPr lang="de-CH"/>
          </a:p>
        </p:txBody>
      </p:sp>
      <p:sp>
        <p:nvSpPr>
          <p:cNvPr id="8" name="TextBox 7"/>
          <p:cNvSpPr txBox="1"/>
          <p:nvPr/>
        </p:nvSpPr>
        <p:spPr>
          <a:xfrm>
            <a:off x="6683755" y="3620991"/>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C  </a:t>
            </a:r>
            <a:r>
              <a:rPr lang="de-CH" kern="0" smtClean="0">
                <a:solidFill>
                  <a:srgbClr val="000000"/>
                </a:solidFill>
                <a:latin typeface="Comic Sans MS"/>
              </a:rPr>
              <a:t>nach</a:t>
            </a:r>
            <a:r>
              <a:rPr lang="de-CH" i="1" kern="0" smtClean="0">
                <a:solidFill>
                  <a:srgbClr val="990000"/>
                </a:solidFill>
                <a:latin typeface="Comic Sans MS"/>
              </a:rPr>
              <a:t> B</a:t>
            </a:r>
            <a:endParaRPr lang="de-CH"/>
          </a:p>
        </p:txBody>
      </p:sp>
      <p:sp>
        <p:nvSpPr>
          <p:cNvPr id="11" name="TextBox 10"/>
          <p:cNvSpPr txBox="1"/>
          <p:nvPr/>
        </p:nvSpPr>
        <p:spPr>
          <a:xfrm>
            <a:off x="190005" y="4170223"/>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A  </a:t>
            </a:r>
            <a:r>
              <a:rPr lang="de-CH" kern="0" smtClean="0">
                <a:solidFill>
                  <a:srgbClr val="000000"/>
                </a:solidFill>
                <a:latin typeface="Comic Sans MS"/>
              </a:rPr>
              <a:t>nach</a:t>
            </a:r>
            <a:r>
              <a:rPr lang="de-CH" i="1" kern="0" smtClean="0">
                <a:solidFill>
                  <a:srgbClr val="990000"/>
                </a:solidFill>
                <a:latin typeface="Comic Sans MS"/>
              </a:rPr>
              <a:t> C</a:t>
            </a:r>
            <a:endParaRPr lang="de-CH"/>
          </a:p>
        </p:txBody>
      </p:sp>
      <p:sp>
        <p:nvSpPr>
          <p:cNvPr id="12" name="TextBox 11"/>
          <p:cNvSpPr txBox="1"/>
          <p:nvPr/>
        </p:nvSpPr>
        <p:spPr>
          <a:xfrm>
            <a:off x="3430943" y="4170223"/>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B  </a:t>
            </a:r>
            <a:r>
              <a:rPr lang="de-CH" kern="0" smtClean="0">
                <a:solidFill>
                  <a:srgbClr val="000000"/>
                </a:solidFill>
                <a:latin typeface="Comic Sans MS"/>
              </a:rPr>
              <a:t>nach</a:t>
            </a:r>
            <a:r>
              <a:rPr lang="de-CH" i="1" kern="0" smtClean="0">
                <a:solidFill>
                  <a:srgbClr val="990000"/>
                </a:solidFill>
                <a:latin typeface="Comic Sans MS"/>
              </a:rPr>
              <a:t> A</a:t>
            </a:r>
            <a:endParaRPr lang="de-CH"/>
          </a:p>
        </p:txBody>
      </p:sp>
      <p:sp>
        <p:nvSpPr>
          <p:cNvPr id="13" name="TextBox 12"/>
          <p:cNvSpPr txBox="1"/>
          <p:nvPr/>
        </p:nvSpPr>
        <p:spPr>
          <a:xfrm>
            <a:off x="6683755" y="4170223"/>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B  </a:t>
            </a:r>
            <a:r>
              <a:rPr lang="de-CH" kern="0" smtClean="0">
                <a:solidFill>
                  <a:srgbClr val="000000"/>
                </a:solidFill>
                <a:latin typeface="Comic Sans MS"/>
              </a:rPr>
              <a:t>nach</a:t>
            </a:r>
            <a:r>
              <a:rPr lang="de-CH" i="1" kern="0" smtClean="0">
                <a:solidFill>
                  <a:srgbClr val="990000"/>
                </a:solidFill>
                <a:latin typeface="Comic Sans MS"/>
              </a:rPr>
              <a:t> C</a:t>
            </a:r>
            <a:endParaRPr lang="de-CH"/>
          </a:p>
        </p:txBody>
      </p:sp>
      <p:sp>
        <p:nvSpPr>
          <p:cNvPr id="15" name="TextBox 14"/>
          <p:cNvSpPr txBox="1"/>
          <p:nvPr/>
        </p:nvSpPr>
        <p:spPr>
          <a:xfrm>
            <a:off x="190005" y="4719455"/>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A  </a:t>
            </a:r>
            <a:r>
              <a:rPr lang="de-CH" kern="0" smtClean="0">
                <a:solidFill>
                  <a:srgbClr val="000000"/>
                </a:solidFill>
                <a:latin typeface="Comic Sans MS"/>
              </a:rPr>
              <a:t>nach</a:t>
            </a:r>
            <a:r>
              <a:rPr lang="de-CH" i="1" kern="0" smtClean="0">
                <a:solidFill>
                  <a:srgbClr val="990000"/>
                </a:solidFill>
                <a:latin typeface="Comic Sans MS"/>
              </a:rPr>
              <a:t> C</a:t>
            </a:r>
            <a:endParaRPr lang="de-CH"/>
          </a:p>
        </p:txBody>
      </p:sp>
      <p:sp>
        <p:nvSpPr>
          <p:cNvPr id="16" name="TextBox 15"/>
          <p:cNvSpPr txBox="1"/>
          <p:nvPr/>
        </p:nvSpPr>
        <p:spPr>
          <a:xfrm>
            <a:off x="3424013" y="4718465"/>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A  </a:t>
            </a:r>
            <a:r>
              <a:rPr lang="de-CH" kern="0" smtClean="0">
                <a:solidFill>
                  <a:srgbClr val="000000"/>
                </a:solidFill>
                <a:latin typeface="Comic Sans MS"/>
              </a:rPr>
              <a:t>nach</a:t>
            </a:r>
            <a:r>
              <a:rPr lang="de-CH" i="1" kern="0" smtClean="0">
                <a:solidFill>
                  <a:srgbClr val="990000"/>
                </a:solidFill>
                <a:latin typeface="Comic Sans MS"/>
              </a:rPr>
              <a:t> B</a:t>
            </a:r>
            <a:endParaRPr lang="de-CH"/>
          </a:p>
        </p:txBody>
      </p:sp>
      <p:sp>
        <p:nvSpPr>
          <p:cNvPr id="17" name="TextBox 16"/>
          <p:cNvSpPr txBox="1"/>
          <p:nvPr/>
        </p:nvSpPr>
        <p:spPr>
          <a:xfrm>
            <a:off x="6683755" y="4719455"/>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C  </a:t>
            </a:r>
            <a:r>
              <a:rPr lang="de-CH" kern="0" smtClean="0">
                <a:solidFill>
                  <a:srgbClr val="000000"/>
                </a:solidFill>
                <a:latin typeface="Comic Sans MS"/>
              </a:rPr>
              <a:t>nach</a:t>
            </a:r>
            <a:r>
              <a:rPr lang="de-CH" i="1" kern="0" smtClean="0">
                <a:solidFill>
                  <a:srgbClr val="990000"/>
                </a:solidFill>
                <a:latin typeface="Comic Sans MS"/>
              </a:rPr>
              <a:t> B</a:t>
            </a:r>
            <a:endParaRPr lang="de-CH"/>
          </a:p>
        </p:txBody>
      </p:sp>
      <p:sp>
        <p:nvSpPr>
          <p:cNvPr id="19" name="TextBox 18"/>
          <p:cNvSpPr txBox="1"/>
          <p:nvPr/>
        </p:nvSpPr>
        <p:spPr>
          <a:xfrm>
            <a:off x="190005" y="5268687"/>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C  </a:t>
            </a:r>
            <a:r>
              <a:rPr lang="de-CH" kern="0" smtClean="0">
                <a:solidFill>
                  <a:srgbClr val="000000"/>
                </a:solidFill>
                <a:latin typeface="Comic Sans MS"/>
              </a:rPr>
              <a:t>nach</a:t>
            </a:r>
            <a:r>
              <a:rPr lang="de-CH" i="1" kern="0" smtClean="0">
                <a:solidFill>
                  <a:srgbClr val="990000"/>
                </a:solidFill>
                <a:latin typeface="Comic Sans MS"/>
              </a:rPr>
              <a:t> A</a:t>
            </a:r>
            <a:endParaRPr lang="de-CH"/>
          </a:p>
        </p:txBody>
      </p:sp>
      <p:sp>
        <p:nvSpPr>
          <p:cNvPr id="20" name="TextBox 19"/>
          <p:cNvSpPr txBox="1"/>
          <p:nvPr/>
        </p:nvSpPr>
        <p:spPr>
          <a:xfrm>
            <a:off x="3430943" y="5268687"/>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B  </a:t>
            </a:r>
            <a:r>
              <a:rPr lang="de-CH" kern="0" smtClean="0">
                <a:solidFill>
                  <a:srgbClr val="000000"/>
                </a:solidFill>
                <a:latin typeface="Comic Sans MS"/>
              </a:rPr>
              <a:t>nach</a:t>
            </a:r>
            <a:r>
              <a:rPr lang="de-CH" i="1" kern="0" smtClean="0">
                <a:solidFill>
                  <a:srgbClr val="990000"/>
                </a:solidFill>
                <a:latin typeface="Comic Sans MS"/>
              </a:rPr>
              <a:t> A</a:t>
            </a:r>
            <a:endParaRPr lang="de-CH"/>
          </a:p>
        </p:txBody>
      </p:sp>
      <p:sp>
        <p:nvSpPr>
          <p:cNvPr id="21" name="TextBox 20"/>
          <p:cNvSpPr txBox="1"/>
          <p:nvPr/>
        </p:nvSpPr>
        <p:spPr>
          <a:xfrm>
            <a:off x="6683755" y="5268687"/>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C  </a:t>
            </a:r>
            <a:r>
              <a:rPr lang="de-CH" kern="0" smtClean="0">
                <a:solidFill>
                  <a:srgbClr val="000000"/>
                </a:solidFill>
                <a:latin typeface="Comic Sans MS"/>
              </a:rPr>
              <a:t>nach</a:t>
            </a:r>
            <a:r>
              <a:rPr lang="de-CH" i="1" kern="0" smtClean="0">
                <a:solidFill>
                  <a:srgbClr val="990000"/>
                </a:solidFill>
                <a:latin typeface="Comic Sans MS"/>
              </a:rPr>
              <a:t> B</a:t>
            </a:r>
            <a:endParaRPr lang="de-CH"/>
          </a:p>
        </p:txBody>
      </p:sp>
      <p:sp>
        <p:nvSpPr>
          <p:cNvPr id="23" name="TextBox 22"/>
          <p:cNvSpPr txBox="1"/>
          <p:nvPr/>
        </p:nvSpPr>
        <p:spPr>
          <a:xfrm>
            <a:off x="190005" y="5817918"/>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A  </a:t>
            </a:r>
            <a:r>
              <a:rPr lang="de-CH" kern="0" smtClean="0">
                <a:solidFill>
                  <a:srgbClr val="000000"/>
                </a:solidFill>
                <a:latin typeface="Comic Sans MS"/>
              </a:rPr>
              <a:t>nach</a:t>
            </a:r>
            <a:r>
              <a:rPr lang="de-CH" i="1" kern="0" smtClean="0">
                <a:solidFill>
                  <a:srgbClr val="990000"/>
                </a:solidFill>
                <a:latin typeface="Comic Sans MS"/>
              </a:rPr>
              <a:t> C</a:t>
            </a:r>
            <a:endParaRPr lang="de-CH"/>
          </a:p>
        </p:txBody>
      </p:sp>
      <p:sp>
        <p:nvSpPr>
          <p:cNvPr id="24" name="TextBox 23"/>
          <p:cNvSpPr txBox="1"/>
          <p:nvPr/>
        </p:nvSpPr>
        <p:spPr>
          <a:xfrm>
            <a:off x="3430943" y="5817918"/>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A  </a:t>
            </a:r>
            <a:r>
              <a:rPr lang="de-CH" kern="0" smtClean="0">
                <a:solidFill>
                  <a:srgbClr val="000000"/>
                </a:solidFill>
                <a:latin typeface="Comic Sans MS"/>
              </a:rPr>
              <a:t>nach</a:t>
            </a:r>
            <a:r>
              <a:rPr lang="de-CH" i="1" kern="0" smtClean="0">
                <a:solidFill>
                  <a:srgbClr val="990000"/>
                </a:solidFill>
                <a:latin typeface="Comic Sans MS"/>
              </a:rPr>
              <a:t> B</a:t>
            </a:r>
            <a:endParaRPr lang="de-CH"/>
          </a:p>
        </p:txBody>
      </p:sp>
      <p:sp>
        <p:nvSpPr>
          <p:cNvPr id="25" name="TextBox 24"/>
          <p:cNvSpPr txBox="1"/>
          <p:nvPr/>
        </p:nvSpPr>
        <p:spPr>
          <a:xfrm>
            <a:off x="6683755" y="5817918"/>
            <a:ext cx="2234614" cy="461665"/>
          </a:xfrm>
          <a:prstGeom prst="rect">
            <a:avLst/>
          </a:prstGeom>
          <a:noFill/>
        </p:spPr>
        <p:txBody>
          <a:bodyPr wrap="square" rtlCol="0">
            <a:spAutoFit/>
          </a:bodyPr>
          <a:lstStyle/>
          <a:p>
            <a:r>
              <a:rPr lang="de-CH" kern="0" smtClean="0">
                <a:solidFill>
                  <a:srgbClr val="000000"/>
                </a:solidFill>
                <a:latin typeface="Comic Sans MS"/>
              </a:rPr>
              <a:t>Von </a:t>
            </a:r>
            <a:r>
              <a:rPr lang="de-CH" i="1" kern="0" smtClean="0">
                <a:solidFill>
                  <a:srgbClr val="990000"/>
                </a:solidFill>
                <a:latin typeface="Comic Sans MS"/>
              </a:rPr>
              <a:t>C  </a:t>
            </a:r>
            <a:r>
              <a:rPr lang="de-CH" kern="0" smtClean="0">
                <a:solidFill>
                  <a:srgbClr val="000000"/>
                </a:solidFill>
                <a:latin typeface="Comic Sans MS"/>
              </a:rPr>
              <a:t>nach</a:t>
            </a:r>
            <a:r>
              <a:rPr lang="de-CH" i="1" kern="0" smtClean="0">
                <a:solidFill>
                  <a:srgbClr val="990000"/>
                </a:solidFill>
                <a:latin typeface="Comic Sans MS"/>
              </a:rPr>
              <a:t> B</a:t>
            </a:r>
            <a:endParaRPr lang="de-CH"/>
          </a:p>
        </p:txBody>
      </p:sp>
      <p:sp>
        <p:nvSpPr>
          <p:cNvPr id="29" name="TextBox 28"/>
          <p:cNvSpPr txBox="1"/>
          <p:nvPr/>
        </p:nvSpPr>
        <p:spPr>
          <a:xfrm>
            <a:off x="3424013" y="4718465"/>
            <a:ext cx="2234614" cy="461665"/>
          </a:xfrm>
          <a:prstGeom prst="rect">
            <a:avLst/>
          </a:prstGeom>
          <a:noFill/>
        </p:spPr>
        <p:txBody>
          <a:bodyPr wrap="square" rtlCol="0">
            <a:spAutoFit/>
          </a:bodyPr>
          <a:lstStyle/>
          <a:p>
            <a:r>
              <a:rPr lang="de-CH" b="1" kern="0" smtClean="0">
                <a:solidFill>
                  <a:srgbClr val="006600"/>
                </a:solidFill>
                <a:latin typeface="Comic Sans MS"/>
              </a:rPr>
              <a:t>Von</a:t>
            </a:r>
            <a:r>
              <a:rPr lang="de-CH" kern="0" smtClean="0">
                <a:solidFill>
                  <a:srgbClr val="000000"/>
                </a:solidFill>
                <a:latin typeface="Comic Sans MS"/>
              </a:rPr>
              <a:t> </a:t>
            </a:r>
            <a:r>
              <a:rPr lang="de-CH" i="1" kern="0" smtClean="0">
                <a:solidFill>
                  <a:srgbClr val="990000"/>
                </a:solidFill>
                <a:latin typeface="Comic Sans MS"/>
              </a:rPr>
              <a:t>A  </a:t>
            </a:r>
            <a:r>
              <a:rPr lang="de-CH" b="1" kern="0" smtClean="0">
                <a:solidFill>
                  <a:srgbClr val="006600"/>
                </a:solidFill>
                <a:latin typeface="Comic Sans MS"/>
              </a:rPr>
              <a:t>nach</a:t>
            </a:r>
            <a:r>
              <a:rPr lang="de-CH" i="1" kern="0" smtClean="0">
                <a:solidFill>
                  <a:srgbClr val="990000"/>
                </a:solidFill>
                <a:latin typeface="Comic Sans MS"/>
              </a:rPr>
              <a:t> B</a:t>
            </a:r>
            <a:endParaRPr lang="de-CH"/>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0"/>
                            </p:stCondLst>
                            <p:childTnLst>
                              <p:par>
                                <p:cTn id="39" presetID="26" presetClass="emph" presetSubtype="0" repeatCount="18000" fill="hold" grpId="1" nodeType="afterEffect">
                                  <p:stCondLst>
                                    <p:cond delay="0"/>
                                  </p:stCondLst>
                                  <p:childTnLst>
                                    <p:animEffect transition="out" filter="fade">
                                      <p:cBhvr>
                                        <p:cTn id="40" dur="100" tmFilter="0, 0; .2, .5; .8, .5; 1, 0"/>
                                        <p:tgtEl>
                                          <p:spTgt spid="16"/>
                                        </p:tgtEl>
                                      </p:cBhvr>
                                    </p:animEffect>
                                    <p:animScale>
                                      <p:cBhvr>
                                        <p:cTn id="41" dur="50" autoRev="1" fill="hold"/>
                                        <p:tgtEl>
                                          <p:spTgt spid="16"/>
                                        </p:tgtEl>
                                      </p:cBhvr>
                                      <p:by x="105000" y="105000"/>
                                    </p:animScale>
                                  </p:childTnLst>
                                </p:cTn>
                              </p:par>
                            </p:childTnLst>
                          </p:cTn>
                        </p:par>
                        <p:par>
                          <p:cTn id="42" fill="hold">
                            <p:stCondLst>
                              <p:cond delay="1800"/>
                            </p:stCondLst>
                            <p:childTnLst>
                              <p:par>
                                <p:cTn id="43" presetID="1" presetClass="exit" presetSubtype="0" fill="hold" grpId="2" nodeType="after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P spid="13" grpId="0"/>
      <p:bldP spid="15" grpId="0"/>
      <p:bldP spid="16" grpId="0"/>
      <p:bldP spid="16" grpId="1"/>
      <p:bldP spid="16" grpId="2"/>
      <p:bldP spid="17" grpId="0"/>
      <p:bldP spid="19" grpId="0"/>
      <p:bldP spid="20" grpId="0"/>
      <p:bldP spid="21"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de-CH" noProof="0" smtClean="0"/>
              <a:t>Beispiele</a:t>
            </a:r>
            <a:endParaRPr lang="de-CH" noProof="0"/>
          </a:p>
        </p:txBody>
      </p:sp>
      <p:sp>
        <p:nvSpPr>
          <p:cNvPr id="569347" name="Rectangle 3"/>
          <p:cNvSpPr>
            <a:spLocks noGrp="1" noChangeArrowheads="1"/>
          </p:cNvSpPr>
          <p:nvPr>
            <p:ph type="body" idx="1"/>
          </p:nvPr>
        </p:nvSpPr>
        <p:spPr/>
        <p:txBody>
          <a:bodyPr/>
          <a:lstStyle/>
          <a:p>
            <a:pPr>
              <a:buFont typeface="Wingdings" pitchFamily="2" charset="2"/>
              <a:buChar char="Ø"/>
            </a:pPr>
            <a:r>
              <a:rPr lang="de-CH" noProof="0" smtClean="0"/>
              <a:t> Rekursive Routine</a:t>
            </a:r>
          </a:p>
          <a:p>
            <a:pPr>
              <a:buFont typeface="Wingdings" pitchFamily="2" charset="2"/>
              <a:buChar char="Ø"/>
            </a:pPr>
            <a:endParaRPr lang="de-CH" noProof="0" smtClean="0"/>
          </a:p>
          <a:p>
            <a:pPr>
              <a:buFont typeface="Wingdings" pitchFamily="2" charset="2"/>
              <a:buChar char="Ø"/>
            </a:pPr>
            <a:r>
              <a:rPr lang="de-CH" noProof="0" smtClean="0"/>
              <a:t> Rekursive Grammatik</a:t>
            </a:r>
          </a:p>
          <a:p>
            <a:pPr>
              <a:buFont typeface="Wingdings" pitchFamily="2" charset="2"/>
              <a:buChar char="Ø"/>
            </a:pPr>
            <a:endParaRPr lang="de-CH" noProof="0" smtClean="0"/>
          </a:p>
          <a:p>
            <a:pPr>
              <a:buFont typeface="Wingdings" pitchFamily="2" charset="2"/>
              <a:buChar char="Ø"/>
            </a:pPr>
            <a:r>
              <a:rPr lang="de-CH" noProof="0" smtClean="0"/>
              <a:t> Rekursiv definiertes Programmierkonzept</a:t>
            </a:r>
          </a:p>
          <a:p>
            <a:pPr>
              <a:buFont typeface="Wingdings" pitchFamily="2" charset="2"/>
              <a:buChar char="Ø"/>
            </a:pPr>
            <a:endParaRPr lang="de-CH" noProof="0" smtClean="0"/>
          </a:p>
          <a:p>
            <a:pPr>
              <a:buFont typeface="Wingdings" pitchFamily="2" charset="2"/>
              <a:buChar char="Ø"/>
            </a:pPr>
            <a:r>
              <a:rPr lang="de-CH" noProof="0" smtClean="0"/>
              <a:t> Rekursive Datenstrukturen</a:t>
            </a:r>
          </a:p>
          <a:p>
            <a:pPr>
              <a:buFont typeface="Wingdings" pitchFamily="2" charset="2"/>
              <a:buChar char="Ø"/>
            </a:pPr>
            <a:endParaRPr lang="de-CH" noProof="0" smtClean="0"/>
          </a:p>
          <a:p>
            <a:pPr>
              <a:buFont typeface="Wingdings" pitchFamily="2" charset="2"/>
              <a:buChar char="Ø"/>
            </a:pPr>
            <a:r>
              <a:rPr lang="de-CH" noProof="0" smtClean="0"/>
              <a:t> Rekursiver Beweis</a:t>
            </a:r>
            <a:endParaRPr lang="de-CH" noProof="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de-CH" noProof="0" smtClean="0"/>
              <a:t>Rekursive Routine</a:t>
            </a:r>
            <a:endParaRPr lang="de-CH" noProof="0"/>
          </a:p>
        </p:txBody>
      </p:sp>
      <p:sp>
        <p:nvSpPr>
          <p:cNvPr id="564227" name="Rectangle 3"/>
          <p:cNvSpPr>
            <a:spLocks noGrp="1" noChangeArrowheads="1"/>
          </p:cNvSpPr>
          <p:nvPr>
            <p:ph type="body" idx="1"/>
          </p:nvPr>
        </p:nvSpPr>
        <p:spPr/>
        <p:txBody>
          <a:bodyPr/>
          <a:lstStyle/>
          <a:p>
            <a:r>
              <a:rPr lang="de-CH" noProof="0" dirty="0" smtClean="0"/>
              <a:t>Direkte Rekursion: Der Rumpf beinhaltet einen Aufruf der Routine selbst.</a:t>
            </a:r>
          </a:p>
          <a:p>
            <a:endParaRPr lang="de-CH" noProof="0" dirty="0" smtClean="0"/>
          </a:p>
          <a:p>
            <a:r>
              <a:rPr lang="de-CH" noProof="0" dirty="0" smtClean="0"/>
              <a:t>Beispiel: Die Routine </a:t>
            </a:r>
            <a:r>
              <a:rPr lang="de-CH" i="1" noProof="0" dirty="0" err="1" smtClean="0">
                <a:solidFill>
                  <a:srgbClr val="3333FF"/>
                </a:solidFill>
              </a:rPr>
              <a:t>hanoi</a:t>
            </a:r>
            <a:r>
              <a:rPr lang="de-CH" noProof="0" dirty="0" smtClean="0"/>
              <a:t> der vorangegangenen Lösung des Problems der Türme von Hanoi</a:t>
            </a:r>
            <a:endParaRPr lang="de-CH"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8" name="AutoShape 4"/>
          <p:cNvSpPr>
            <a:spLocks noChangeArrowheads="1"/>
          </p:cNvSpPr>
          <p:nvPr>
            <p:custDataLst>
              <p:tags r:id="rId1"/>
            </p:custDataLst>
          </p:nvPr>
        </p:nvSpPr>
        <p:spPr bwMode="auto">
          <a:xfrm>
            <a:off x="5823134" y="3421444"/>
            <a:ext cx="1048446" cy="399117"/>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anchor="ctr"/>
          <a:lstStyle/>
          <a:p>
            <a:endParaRPr lang="de-CH"/>
          </a:p>
        </p:txBody>
      </p:sp>
      <p:sp>
        <p:nvSpPr>
          <p:cNvPr id="809986" name="Rectangle 2"/>
          <p:cNvSpPr>
            <a:spLocks noGrp="1" noChangeArrowheads="1"/>
          </p:cNvSpPr>
          <p:nvPr>
            <p:ph type="title"/>
            <p:custDataLst>
              <p:tags r:id="rId2"/>
            </p:custDataLst>
          </p:nvPr>
        </p:nvSpPr>
        <p:spPr>
          <a:xfrm>
            <a:off x="249237" y="115888"/>
            <a:ext cx="8353849" cy="435655"/>
          </a:xfrm>
        </p:spPr>
        <p:txBody>
          <a:bodyPr>
            <a:normAutofit fontScale="90000"/>
          </a:bodyPr>
          <a:lstStyle/>
          <a:p>
            <a:r>
              <a:rPr lang="de-CH" dirty="0" smtClean="0"/>
              <a:t>Rekursive Definition (aus der </a:t>
            </a:r>
            <a:r>
              <a:rPr lang="de-CH" dirty="0" err="1" smtClean="0"/>
              <a:t>Generizität</a:t>
            </a:r>
            <a:r>
              <a:rPr lang="de-CH" dirty="0" smtClean="0"/>
              <a:t>-Lektion) </a:t>
            </a:r>
            <a:endParaRPr lang="de-CH" dirty="0"/>
          </a:p>
        </p:txBody>
      </p:sp>
      <p:sp>
        <p:nvSpPr>
          <p:cNvPr id="809987" name="Rectangle 3"/>
          <p:cNvSpPr>
            <a:spLocks noGrp="1" noChangeArrowheads="1"/>
          </p:cNvSpPr>
          <p:nvPr>
            <p:ph type="body" idx="1"/>
            <p:custDataLst>
              <p:tags r:id="rId3"/>
            </p:custDataLst>
          </p:nvPr>
        </p:nvSpPr>
        <p:spPr/>
        <p:txBody>
          <a:bodyPr/>
          <a:lstStyle/>
          <a:p>
            <a:pPr>
              <a:lnSpc>
                <a:spcPct val="90000"/>
              </a:lnSpc>
            </a:pPr>
            <a:r>
              <a:rPr lang="de-CH" smtClean="0"/>
              <a:t>Ein </a:t>
            </a:r>
            <a:r>
              <a:rPr lang="de-CH" b="1" smtClean="0"/>
              <a:t>Typ</a:t>
            </a:r>
            <a:r>
              <a:rPr lang="de-CH" smtClean="0"/>
              <a:t> ist:</a:t>
            </a:r>
          </a:p>
          <a:p>
            <a:pPr>
              <a:lnSpc>
                <a:spcPct val="90000"/>
              </a:lnSpc>
            </a:pPr>
            <a:endParaRPr lang="de-CH" smtClean="0"/>
          </a:p>
          <a:p>
            <a:pPr marL="533400" lvl="1" indent="-352425">
              <a:lnSpc>
                <a:spcPct val="110000"/>
              </a:lnSpc>
            </a:pPr>
            <a:r>
              <a:rPr lang="de-CH" smtClean="0">
                <a:solidFill>
                  <a:schemeClr val="tx1"/>
                </a:solidFill>
              </a:rPr>
              <a:t>Entweder eine nicht-generische Klasse, z.B.</a:t>
            </a:r>
            <a:br>
              <a:rPr lang="de-CH" smtClean="0">
                <a:solidFill>
                  <a:schemeClr val="tx1"/>
                </a:solidFill>
              </a:rPr>
            </a:br>
            <a:r>
              <a:rPr lang="de-CH" smtClean="0">
                <a:solidFill>
                  <a:schemeClr val="tx1"/>
                </a:solidFill>
              </a:rPr>
              <a:t>		</a:t>
            </a:r>
            <a:r>
              <a:rPr lang="de-CH" smtClean="0">
                <a:solidFill>
                  <a:srgbClr val="3333FF"/>
                </a:solidFill>
              </a:rPr>
              <a:t>STATION</a:t>
            </a:r>
            <a:br>
              <a:rPr lang="de-CH" smtClean="0">
                <a:solidFill>
                  <a:srgbClr val="3333FF"/>
                </a:solidFill>
              </a:rPr>
            </a:br>
            <a:endParaRPr lang="de-CH" smtClean="0">
              <a:solidFill>
                <a:srgbClr val="3333FF"/>
              </a:solidFill>
            </a:endParaRPr>
          </a:p>
          <a:p>
            <a:pPr marL="533400" lvl="1" indent="-352425">
              <a:lnSpc>
                <a:spcPct val="110000"/>
              </a:lnSpc>
            </a:pPr>
            <a:r>
              <a:rPr lang="de-CH" smtClean="0"/>
              <a:t>Oder eine</a:t>
            </a:r>
            <a:r>
              <a:rPr lang="de-CH" smtClean="0">
                <a:solidFill>
                  <a:schemeClr val="tx1"/>
                </a:solidFill>
              </a:rPr>
              <a:t> </a:t>
            </a:r>
            <a:r>
              <a:rPr lang="de-CH" b="1" smtClean="0">
                <a:solidFill>
                  <a:srgbClr val="990000"/>
                </a:solidFill>
              </a:rPr>
              <a:t>generische Ableitung</a:t>
            </a:r>
            <a:r>
              <a:rPr lang="de-CH" smtClean="0">
                <a:solidFill>
                  <a:schemeClr val="tx1"/>
                </a:solidFill>
              </a:rPr>
              <a:t>, z.B. der Name einer Klasse, gefolgt von einer </a:t>
            </a:r>
            <a:r>
              <a:rPr lang="de-CH" smtClean="0"/>
              <a:t>Liste von  </a:t>
            </a:r>
            <a:r>
              <a:rPr lang="de-CH" b="1" smtClean="0"/>
              <a:t>Typen </a:t>
            </a:r>
            <a:r>
              <a:rPr lang="de-CH" smtClean="0"/>
              <a:t>,  die </a:t>
            </a:r>
            <a:r>
              <a:rPr lang="de-CH" smtClean="0">
                <a:solidFill>
                  <a:srgbClr val="990000"/>
                </a:solidFill>
              </a:rPr>
              <a:t>tatsächlichen generischen Parameter</a:t>
            </a:r>
            <a:r>
              <a:rPr lang="de-CH" smtClean="0"/>
              <a:t>, in Klammern, z.B.</a:t>
            </a:r>
          </a:p>
          <a:p>
            <a:pPr lvl="1">
              <a:lnSpc>
                <a:spcPct val="110000"/>
              </a:lnSpc>
              <a:buNone/>
            </a:pPr>
            <a:r>
              <a:rPr lang="de-CH" smtClean="0">
                <a:solidFill>
                  <a:schemeClr val="tx1"/>
                </a:solidFill>
              </a:rPr>
              <a:t/>
            </a:r>
            <a:br>
              <a:rPr lang="de-CH" smtClean="0">
                <a:solidFill>
                  <a:schemeClr val="tx1"/>
                </a:solidFill>
              </a:rPr>
            </a:br>
            <a:r>
              <a:rPr lang="de-CH" smtClean="0">
                <a:solidFill>
                  <a:schemeClr val="tx1"/>
                </a:solidFill>
              </a:rPr>
              <a:t>		</a:t>
            </a:r>
            <a:r>
              <a:rPr lang="de-CH" i="1" smtClean="0">
                <a:solidFill>
                  <a:srgbClr val="3333FF"/>
                </a:solidFill>
              </a:rPr>
              <a:t>LIST</a:t>
            </a:r>
            <a:r>
              <a:rPr lang="de-CH" smtClean="0">
                <a:solidFill>
                  <a:srgbClr val="3333FF"/>
                </a:solidFill>
              </a:rPr>
              <a:t> [</a:t>
            </a:r>
            <a:r>
              <a:rPr lang="de-CH" i="1" smtClean="0">
                <a:solidFill>
                  <a:srgbClr val="3333FF"/>
                </a:solidFill>
              </a:rPr>
              <a:t>STATION </a:t>
            </a:r>
            <a:r>
              <a:rPr lang="de-CH" smtClean="0">
                <a:solidFill>
                  <a:srgbClr val="3333FF"/>
                </a:solidFill>
              </a:rPr>
              <a:t>]</a:t>
            </a:r>
          </a:p>
          <a:p>
            <a:pPr lvl="1">
              <a:lnSpc>
                <a:spcPct val="110000"/>
              </a:lnSpc>
              <a:buNone/>
            </a:pPr>
            <a:r>
              <a:rPr lang="de-CH" smtClean="0">
                <a:solidFill>
                  <a:srgbClr val="3333FF"/>
                </a:solidFill>
              </a:rPr>
              <a:t/>
            </a:r>
            <a:br>
              <a:rPr lang="de-CH" smtClean="0">
                <a:solidFill>
                  <a:srgbClr val="3333FF"/>
                </a:solidFill>
              </a:rPr>
            </a:br>
            <a:r>
              <a:rPr lang="de-CH" smtClean="0">
                <a:solidFill>
                  <a:srgbClr val="3333FF"/>
                </a:solidFill>
              </a:rPr>
              <a:t>		</a:t>
            </a:r>
            <a:r>
              <a:rPr lang="de-CH" i="1" smtClean="0">
                <a:solidFill>
                  <a:srgbClr val="3333FF"/>
                </a:solidFill>
              </a:rPr>
              <a:t>LIST</a:t>
            </a:r>
            <a:r>
              <a:rPr lang="de-CH" smtClean="0">
                <a:solidFill>
                  <a:srgbClr val="3333FF"/>
                </a:solidFill>
              </a:rPr>
              <a:t> [</a:t>
            </a:r>
            <a:r>
              <a:rPr lang="de-CH" i="1" smtClean="0">
                <a:solidFill>
                  <a:srgbClr val="3333FF"/>
                </a:solidFill>
              </a:rPr>
              <a:t>ARRAY</a:t>
            </a:r>
            <a:r>
              <a:rPr lang="de-CH" smtClean="0">
                <a:solidFill>
                  <a:srgbClr val="3333FF"/>
                </a:solidFill>
              </a:rPr>
              <a:t> [</a:t>
            </a:r>
            <a:r>
              <a:rPr lang="de-CH" i="1" smtClean="0">
                <a:solidFill>
                  <a:srgbClr val="3333FF"/>
                </a:solidFill>
              </a:rPr>
              <a:t>STATION </a:t>
            </a:r>
            <a:r>
              <a:rPr lang="de-CH" smtClean="0">
                <a:solidFill>
                  <a:srgbClr val="3333FF"/>
                </a:solidFill>
              </a:rPr>
              <a:t>]]</a:t>
            </a:r>
            <a:endParaRPr lang="de-CH">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6"/>
          <p:cNvSpPr>
            <a:spLocks noChangeArrowheads="1"/>
          </p:cNvSpPr>
          <p:nvPr/>
        </p:nvSpPr>
        <p:spPr bwMode="auto">
          <a:xfrm>
            <a:off x="3218151" y="5253471"/>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a:solidFill>
                <a:srgbClr val="3333FF"/>
              </a:solidFill>
            </a:endParaRPr>
          </a:p>
        </p:txBody>
      </p:sp>
      <p:sp>
        <p:nvSpPr>
          <p:cNvPr id="32" name="Oval 6"/>
          <p:cNvSpPr>
            <a:spLocks noChangeArrowheads="1"/>
          </p:cNvSpPr>
          <p:nvPr/>
        </p:nvSpPr>
        <p:spPr bwMode="auto">
          <a:xfrm>
            <a:off x="4465061" y="5305425"/>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a:solidFill>
                <a:srgbClr val="3333FF"/>
              </a:solidFill>
            </a:endParaRPr>
          </a:p>
        </p:txBody>
      </p:sp>
      <p:sp>
        <p:nvSpPr>
          <p:cNvPr id="33" name="Oval 6"/>
          <p:cNvSpPr>
            <a:spLocks noChangeArrowheads="1"/>
          </p:cNvSpPr>
          <p:nvPr/>
        </p:nvSpPr>
        <p:spPr bwMode="auto">
          <a:xfrm>
            <a:off x="6639792" y="5263862"/>
            <a:ext cx="511752" cy="523874"/>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a:solidFill>
                <a:srgbClr val="3333FF"/>
              </a:solidFill>
            </a:endParaRPr>
          </a:p>
        </p:txBody>
      </p:sp>
      <p:sp>
        <p:nvSpPr>
          <p:cNvPr id="34" name="Oval 6"/>
          <p:cNvSpPr>
            <a:spLocks noChangeArrowheads="1"/>
          </p:cNvSpPr>
          <p:nvPr/>
        </p:nvSpPr>
        <p:spPr bwMode="auto">
          <a:xfrm>
            <a:off x="7748588" y="5284644"/>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a:solidFill>
                <a:srgbClr val="3333FF"/>
              </a:solidFill>
            </a:endParaRPr>
          </a:p>
        </p:txBody>
      </p:sp>
      <p:sp>
        <p:nvSpPr>
          <p:cNvPr id="565266" name="Text Box 18"/>
          <p:cNvSpPr txBox="1">
            <a:spLocks noChangeArrowheads="1"/>
          </p:cNvSpPr>
          <p:nvPr/>
        </p:nvSpPr>
        <p:spPr bwMode="auto">
          <a:xfrm>
            <a:off x="3289300" y="5283019"/>
            <a:ext cx="304800" cy="325437"/>
          </a:xfrm>
          <a:prstGeom prst="rect">
            <a:avLst/>
          </a:prstGeom>
          <a:noFill/>
          <a:ln w="9525">
            <a:noFill/>
            <a:miter lim="800000"/>
            <a:headEnd/>
            <a:tailEnd/>
          </a:ln>
          <a:effectLst/>
        </p:spPr>
        <p:txBody>
          <a:bodyPr lIns="0" tIns="0" rIns="0" bIns="0"/>
          <a:lstStyle/>
          <a:p>
            <a:r>
              <a:rPr lang="de-CH" sz="2000" i="1" smtClean="0">
                <a:solidFill>
                  <a:srgbClr val="3333FF"/>
                </a:solidFill>
              </a:rPr>
              <a:t>r</a:t>
            </a:r>
            <a:r>
              <a:rPr lang="de-CH" i="1" baseline="-25000" smtClean="0">
                <a:solidFill>
                  <a:srgbClr val="3333FF"/>
                </a:solidFill>
              </a:rPr>
              <a:t>1</a:t>
            </a:r>
            <a:endParaRPr lang="de-CH" i="1" baseline="-25000">
              <a:solidFill>
                <a:srgbClr val="3333FF"/>
              </a:solidFill>
            </a:endParaRPr>
          </a:p>
        </p:txBody>
      </p:sp>
      <p:sp>
        <p:nvSpPr>
          <p:cNvPr id="565285" name="Text Box 37"/>
          <p:cNvSpPr txBox="1">
            <a:spLocks noChangeArrowheads="1"/>
          </p:cNvSpPr>
          <p:nvPr/>
        </p:nvSpPr>
        <p:spPr bwMode="auto">
          <a:xfrm>
            <a:off x="4551363" y="5283019"/>
            <a:ext cx="304800" cy="325437"/>
          </a:xfrm>
          <a:prstGeom prst="rect">
            <a:avLst/>
          </a:prstGeom>
          <a:noFill/>
          <a:ln w="9525">
            <a:noFill/>
            <a:miter lim="800000"/>
            <a:headEnd/>
            <a:tailEnd/>
          </a:ln>
          <a:effectLst/>
        </p:spPr>
        <p:txBody>
          <a:bodyPr lIns="0" tIns="0" rIns="0" bIns="0"/>
          <a:lstStyle/>
          <a:p>
            <a:r>
              <a:rPr lang="de-CH" sz="2000" i="1" smtClean="0">
                <a:solidFill>
                  <a:srgbClr val="3333FF"/>
                </a:solidFill>
              </a:rPr>
              <a:t>r</a:t>
            </a:r>
            <a:r>
              <a:rPr lang="de-CH" i="1" baseline="-25000" smtClean="0">
                <a:solidFill>
                  <a:srgbClr val="3333FF"/>
                </a:solidFill>
              </a:rPr>
              <a:t>2</a:t>
            </a:r>
            <a:endParaRPr lang="de-CH" i="1" baseline="-25000">
              <a:solidFill>
                <a:srgbClr val="3333FF"/>
              </a:solidFill>
            </a:endParaRPr>
          </a:p>
        </p:txBody>
      </p:sp>
      <p:sp>
        <p:nvSpPr>
          <p:cNvPr id="565288" name="Text Box 40"/>
          <p:cNvSpPr txBox="1">
            <a:spLocks noChangeArrowheads="1"/>
          </p:cNvSpPr>
          <p:nvPr/>
        </p:nvSpPr>
        <p:spPr bwMode="auto">
          <a:xfrm>
            <a:off x="6659563" y="5290956"/>
            <a:ext cx="501650" cy="325438"/>
          </a:xfrm>
          <a:prstGeom prst="rect">
            <a:avLst/>
          </a:prstGeom>
          <a:noFill/>
          <a:ln w="9525">
            <a:noFill/>
            <a:miter lim="800000"/>
            <a:headEnd/>
            <a:tailEnd/>
          </a:ln>
          <a:effectLst/>
        </p:spPr>
        <p:txBody>
          <a:bodyPr lIns="0" tIns="0" rIns="0" bIns="0"/>
          <a:lstStyle/>
          <a:p>
            <a:r>
              <a:rPr lang="de-CH" sz="2000" i="1" smtClean="0">
                <a:solidFill>
                  <a:srgbClr val="3333FF"/>
                </a:solidFill>
              </a:rPr>
              <a:t>r</a:t>
            </a:r>
            <a:r>
              <a:rPr lang="de-CH" i="1" baseline="-25000" smtClean="0">
                <a:solidFill>
                  <a:srgbClr val="3333FF"/>
                </a:solidFill>
              </a:rPr>
              <a:t>n</a:t>
            </a:r>
            <a:r>
              <a:rPr lang="de-CH" baseline="-25000" smtClean="0">
                <a:solidFill>
                  <a:srgbClr val="3333FF"/>
                </a:solidFill>
              </a:rPr>
              <a:t>-1</a:t>
            </a:r>
            <a:endParaRPr lang="de-CH" baseline="-25000">
              <a:solidFill>
                <a:srgbClr val="3333FF"/>
              </a:solidFill>
            </a:endParaRPr>
          </a:p>
        </p:txBody>
      </p:sp>
      <p:sp>
        <p:nvSpPr>
          <p:cNvPr id="30" name="Text Box 40"/>
          <p:cNvSpPr txBox="1">
            <a:spLocks noChangeArrowheads="1"/>
          </p:cNvSpPr>
          <p:nvPr/>
        </p:nvSpPr>
        <p:spPr bwMode="auto">
          <a:xfrm>
            <a:off x="7840663" y="5308274"/>
            <a:ext cx="501650" cy="325438"/>
          </a:xfrm>
          <a:prstGeom prst="rect">
            <a:avLst/>
          </a:prstGeom>
          <a:noFill/>
          <a:ln w="9525">
            <a:noFill/>
            <a:miter lim="800000"/>
            <a:headEnd/>
            <a:tailEnd/>
          </a:ln>
          <a:effectLst/>
        </p:spPr>
        <p:txBody>
          <a:bodyPr lIns="0" tIns="0" rIns="0" bIns="0"/>
          <a:lstStyle/>
          <a:p>
            <a:r>
              <a:rPr lang="de-CH" sz="2000" i="1" smtClean="0">
                <a:solidFill>
                  <a:srgbClr val="3333FF"/>
                </a:solidFill>
              </a:rPr>
              <a:t>r</a:t>
            </a:r>
            <a:r>
              <a:rPr lang="de-CH" i="1" baseline="-25000" smtClean="0">
                <a:solidFill>
                  <a:srgbClr val="3333FF"/>
                </a:solidFill>
              </a:rPr>
              <a:t>n</a:t>
            </a:r>
            <a:endParaRPr lang="de-CH" i="1" baseline="-25000">
              <a:solidFill>
                <a:srgbClr val="3333FF"/>
              </a:solidFill>
            </a:endParaRPr>
          </a:p>
        </p:txBody>
      </p:sp>
      <p:sp>
        <p:nvSpPr>
          <p:cNvPr id="565250" name="Rectangle 2"/>
          <p:cNvSpPr>
            <a:spLocks noGrp="1" noChangeArrowheads="1"/>
          </p:cNvSpPr>
          <p:nvPr>
            <p:ph type="title"/>
          </p:nvPr>
        </p:nvSpPr>
        <p:spPr/>
        <p:txBody>
          <a:bodyPr/>
          <a:lstStyle/>
          <a:p>
            <a:r>
              <a:rPr lang="de-CH" smtClean="0"/>
              <a:t>Rekursion: direkt und indirekt</a:t>
            </a:r>
            <a:endParaRPr lang="de-CH"/>
          </a:p>
        </p:txBody>
      </p:sp>
      <p:sp>
        <p:nvSpPr>
          <p:cNvPr id="565251" name="Rectangle 3"/>
          <p:cNvSpPr>
            <a:spLocks noGrp="1" noChangeArrowheads="1"/>
          </p:cNvSpPr>
          <p:nvPr>
            <p:ph type="body" idx="1"/>
          </p:nvPr>
        </p:nvSpPr>
        <p:spPr>
          <a:xfrm>
            <a:off x="269875" y="2941638"/>
            <a:ext cx="4611688" cy="771525"/>
          </a:xfrm>
        </p:spPr>
        <p:txBody>
          <a:bodyPr/>
          <a:lstStyle/>
          <a:p>
            <a:r>
              <a:rPr lang="de-CH" i="1" smtClean="0">
                <a:solidFill>
                  <a:srgbClr val="3333FF"/>
                </a:solidFill>
              </a:rPr>
              <a:t>r</a:t>
            </a:r>
            <a:r>
              <a:rPr lang="de-CH" smtClean="0"/>
              <a:t>  ruft </a:t>
            </a:r>
            <a:r>
              <a:rPr lang="de-CH" i="1" smtClean="0">
                <a:solidFill>
                  <a:srgbClr val="3333FF"/>
                </a:solidFill>
              </a:rPr>
              <a:t>s</a:t>
            </a:r>
            <a:r>
              <a:rPr lang="de-CH" smtClean="0"/>
              <a:t> auf und </a:t>
            </a:r>
            <a:r>
              <a:rPr lang="de-CH" i="1" smtClean="0">
                <a:solidFill>
                  <a:srgbClr val="3333FF"/>
                </a:solidFill>
              </a:rPr>
              <a:t>s</a:t>
            </a:r>
            <a:r>
              <a:rPr lang="de-CH" smtClean="0"/>
              <a:t> ruft </a:t>
            </a:r>
            <a:r>
              <a:rPr lang="de-CH" i="1" smtClean="0">
                <a:solidFill>
                  <a:srgbClr val="3333FF"/>
                </a:solidFill>
              </a:rPr>
              <a:t>r </a:t>
            </a:r>
            <a:r>
              <a:rPr lang="de-CH" smtClean="0"/>
              <a:t>auf</a:t>
            </a:r>
            <a:endParaRPr lang="de-CH"/>
          </a:p>
        </p:txBody>
      </p:sp>
      <p:sp>
        <p:nvSpPr>
          <p:cNvPr id="565252" name="Rectangle 4"/>
          <p:cNvSpPr>
            <a:spLocks noChangeArrowheads="1"/>
          </p:cNvSpPr>
          <p:nvPr/>
        </p:nvSpPr>
        <p:spPr bwMode="auto">
          <a:xfrm>
            <a:off x="206375" y="4095750"/>
            <a:ext cx="4808538" cy="622300"/>
          </a:xfrm>
          <a:prstGeom prst="rect">
            <a:avLst/>
          </a:prstGeom>
          <a:noFill/>
          <a:ln w="9525">
            <a:noFill/>
            <a:miter lim="800000"/>
            <a:headEnd/>
            <a:tailEnd/>
          </a:ln>
        </p:spPr>
        <p:txBody>
          <a:bodyPr/>
          <a:lstStyle/>
          <a:p>
            <a:pPr eaLnBrk="0" hangingPunct="0">
              <a:spcBef>
                <a:spcPct val="20000"/>
              </a:spcBef>
              <a:buFont typeface="Wingdings" pitchFamily="2" charset="2"/>
              <a:buNone/>
            </a:pPr>
            <a:r>
              <a:rPr lang="de-CH" sz="2400" i="1" smtClean="0">
                <a:solidFill>
                  <a:srgbClr val="3333FF"/>
                </a:solidFill>
              </a:rPr>
              <a:t>r</a:t>
            </a:r>
            <a:r>
              <a:rPr lang="de-CH" sz="2800" i="1" baseline="-25000" smtClean="0">
                <a:solidFill>
                  <a:srgbClr val="3333FF"/>
                </a:solidFill>
              </a:rPr>
              <a:t>1</a:t>
            </a:r>
            <a:r>
              <a:rPr lang="de-CH" sz="2400" i="0" smtClean="0">
                <a:solidFill>
                  <a:schemeClr val="tx1"/>
                </a:solidFill>
              </a:rPr>
              <a:t>  </a:t>
            </a:r>
            <a:r>
              <a:rPr lang="de-CH" smtClean="0"/>
              <a:t>ruft</a:t>
            </a:r>
            <a:r>
              <a:rPr lang="de-CH" sz="2400" i="0" smtClean="0">
                <a:solidFill>
                  <a:schemeClr val="tx1"/>
                </a:solidFill>
              </a:rPr>
              <a:t> </a:t>
            </a:r>
            <a:r>
              <a:rPr lang="de-CH" sz="2400" i="1" smtClean="0">
                <a:solidFill>
                  <a:srgbClr val="3333FF"/>
                </a:solidFill>
              </a:rPr>
              <a:t>r</a:t>
            </a:r>
            <a:r>
              <a:rPr lang="de-CH" sz="2800" i="1" baseline="-25000" smtClean="0">
                <a:solidFill>
                  <a:srgbClr val="3333FF"/>
                </a:solidFill>
              </a:rPr>
              <a:t>2</a:t>
            </a:r>
            <a:r>
              <a:rPr lang="de-CH" sz="2400" i="0" smtClean="0">
                <a:solidFill>
                  <a:schemeClr val="tx1"/>
                </a:solidFill>
              </a:rPr>
              <a:t>  auf ... </a:t>
            </a:r>
            <a:r>
              <a:rPr lang="de-CH" sz="2400" i="1" smtClean="0">
                <a:solidFill>
                  <a:srgbClr val="3333FF"/>
                </a:solidFill>
              </a:rPr>
              <a:t>r</a:t>
            </a:r>
            <a:r>
              <a:rPr lang="de-CH" sz="2800" i="1" baseline="-25000" smtClean="0">
                <a:solidFill>
                  <a:srgbClr val="3333FF"/>
                </a:solidFill>
              </a:rPr>
              <a:t>n </a:t>
            </a:r>
            <a:r>
              <a:rPr lang="de-CH" sz="2400" i="0" smtClean="0">
                <a:solidFill>
                  <a:schemeClr val="tx1"/>
                </a:solidFill>
              </a:rPr>
              <a:t> ruft </a:t>
            </a:r>
            <a:r>
              <a:rPr lang="de-CH" sz="2400" i="1" smtClean="0">
                <a:solidFill>
                  <a:srgbClr val="3333FF"/>
                </a:solidFill>
              </a:rPr>
              <a:t>r</a:t>
            </a:r>
            <a:r>
              <a:rPr lang="de-CH" sz="2800" i="1" baseline="-25000" smtClean="0">
                <a:solidFill>
                  <a:srgbClr val="3333FF"/>
                </a:solidFill>
              </a:rPr>
              <a:t>1</a:t>
            </a:r>
            <a:r>
              <a:rPr lang="de-CH" sz="2400" i="0" smtClean="0">
                <a:solidFill>
                  <a:schemeClr val="tx1"/>
                </a:solidFill>
              </a:rPr>
              <a:t>  </a:t>
            </a:r>
            <a:r>
              <a:rPr lang="de-CH" smtClean="0"/>
              <a:t>auf</a:t>
            </a:r>
            <a:endParaRPr lang="de-CH" sz="2400" i="0">
              <a:solidFill>
                <a:schemeClr val="tx1"/>
              </a:solidFill>
            </a:endParaRPr>
          </a:p>
        </p:txBody>
      </p:sp>
      <p:sp>
        <p:nvSpPr>
          <p:cNvPr id="565253" name="Rectangle 5"/>
          <p:cNvSpPr>
            <a:spLocks noChangeArrowheads="1"/>
          </p:cNvSpPr>
          <p:nvPr/>
        </p:nvSpPr>
        <p:spPr bwMode="auto">
          <a:xfrm>
            <a:off x="247650" y="1189038"/>
            <a:ext cx="4636584" cy="557212"/>
          </a:xfrm>
          <a:prstGeom prst="rect">
            <a:avLst/>
          </a:prstGeom>
          <a:noFill/>
          <a:ln w="9525">
            <a:noFill/>
            <a:miter lim="800000"/>
            <a:headEnd/>
            <a:tailEnd/>
          </a:ln>
        </p:spPr>
        <p:txBody>
          <a:bodyPr/>
          <a:lstStyle/>
          <a:p>
            <a:pPr eaLnBrk="0" hangingPunct="0">
              <a:spcBef>
                <a:spcPct val="20000"/>
              </a:spcBef>
              <a:buFont typeface="Wingdings" pitchFamily="2" charset="2"/>
              <a:buNone/>
            </a:pPr>
            <a:r>
              <a:rPr lang="de-CH" sz="2400" i="0" smtClean="0">
                <a:solidFill>
                  <a:schemeClr val="tx1"/>
                </a:solidFill>
              </a:rPr>
              <a:t>Routine </a:t>
            </a:r>
            <a:r>
              <a:rPr lang="de-CH" i="1" smtClean="0">
                <a:solidFill>
                  <a:srgbClr val="3333FF"/>
                </a:solidFill>
                <a:latin typeface="+mn-lt"/>
              </a:rPr>
              <a:t>r</a:t>
            </a:r>
            <a:r>
              <a:rPr lang="de-CH" sz="2400" i="0" smtClean="0">
                <a:solidFill>
                  <a:schemeClr val="tx1"/>
                </a:solidFill>
              </a:rPr>
              <a:t> ruft sich selbst auf</a:t>
            </a:r>
            <a:endParaRPr lang="de-CH" sz="2400" i="0">
              <a:solidFill>
                <a:schemeClr val="tx1"/>
              </a:solidFill>
            </a:endParaRPr>
          </a:p>
        </p:txBody>
      </p:sp>
      <p:sp>
        <p:nvSpPr>
          <p:cNvPr id="565254" name="Oval 6"/>
          <p:cNvSpPr>
            <a:spLocks noChangeArrowheads="1"/>
          </p:cNvSpPr>
          <p:nvPr/>
        </p:nvSpPr>
        <p:spPr bwMode="auto">
          <a:xfrm>
            <a:off x="5272088" y="1343025"/>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a:solidFill>
                <a:srgbClr val="3333FF"/>
              </a:solidFill>
            </a:endParaRPr>
          </a:p>
        </p:txBody>
      </p:sp>
      <p:sp>
        <p:nvSpPr>
          <p:cNvPr id="565255" name="Text Box 7"/>
          <p:cNvSpPr txBox="1">
            <a:spLocks noChangeArrowheads="1"/>
          </p:cNvSpPr>
          <p:nvPr/>
        </p:nvSpPr>
        <p:spPr bwMode="auto">
          <a:xfrm>
            <a:off x="5403850" y="1404938"/>
            <a:ext cx="239713" cy="325437"/>
          </a:xfrm>
          <a:prstGeom prst="rect">
            <a:avLst/>
          </a:prstGeom>
          <a:noFill/>
          <a:ln w="9525">
            <a:noFill/>
            <a:miter lim="800000"/>
            <a:headEnd/>
            <a:tailEnd/>
          </a:ln>
          <a:effectLst/>
        </p:spPr>
        <p:txBody>
          <a:bodyPr lIns="0" tIns="0" rIns="0" bIns="0"/>
          <a:lstStyle/>
          <a:p>
            <a:r>
              <a:rPr lang="de-CH" sz="1800" i="1" smtClean="0">
                <a:solidFill>
                  <a:srgbClr val="3333FF"/>
                </a:solidFill>
              </a:rPr>
              <a:t>r</a:t>
            </a:r>
            <a:endParaRPr lang="de-CH" sz="1800" i="1">
              <a:solidFill>
                <a:srgbClr val="3333FF"/>
              </a:solidFill>
            </a:endParaRPr>
          </a:p>
        </p:txBody>
      </p:sp>
      <p:sp>
        <p:nvSpPr>
          <p:cNvPr id="565256" name="AutoShape 8"/>
          <p:cNvSpPr>
            <a:spLocks noChangeArrowheads="1"/>
          </p:cNvSpPr>
          <p:nvPr/>
        </p:nvSpPr>
        <p:spPr bwMode="auto">
          <a:xfrm>
            <a:off x="5749925" y="1358900"/>
            <a:ext cx="642938" cy="444500"/>
          </a:xfrm>
          <a:prstGeom prst="curvedLeftArrow">
            <a:avLst>
              <a:gd name="adj1" fmla="val 20000"/>
              <a:gd name="adj2" fmla="val 40000"/>
              <a:gd name="adj3" fmla="val 48214"/>
            </a:avLst>
          </a:prstGeom>
          <a:noFill/>
          <a:ln w="9525">
            <a:solidFill>
              <a:srgbClr val="990000"/>
            </a:solidFill>
            <a:miter lim="800000"/>
            <a:headEnd/>
            <a:tailEnd/>
          </a:ln>
          <a:effectLst/>
        </p:spPr>
        <p:txBody>
          <a:bodyPr wrap="none" lIns="0" tIns="0" rIns="0" bIns="0" anchor="ctr"/>
          <a:lstStyle/>
          <a:p>
            <a:endParaRPr lang="de-CH">
              <a:solidFill>
                <a:srgbClr val="3333FF"/>
              </a:solidFill>
            </a:endParaRPr>
          </a:p>
        </p:txBody>
      </p:sp>
      <p:sp>
        <p:nvSpPr>
          <p:cNvPr id="565263" name="AutoShape 15"/>
          <p:cNvSpPr>
            <a:spLocks noChangeArrowheads="1"/>
          </p:cNvSpPr>
          <p:nvPr/>
        </p:nvSpPr>
        <p:spPr bwMode="auto">
          <a:xfrm>
            <a:off x="5527675" y="2595563"/>
            <a:ext cx="1144588" cy="263525"/>
          </a:xfrm>
          <a:prstGeom prst="curvedDownArrow">
            <a:avLst>
              <a:gd name="adj1" fmla="val 86868"/>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a:p>
        </p:txBody>
      </p:sp>
      <p:sp>
        <p:nvSpPr>
          <p:cNvPr id="565264" name="AutoShape 16"/>
          <p:cNvSpPr>
            <a:spLocks noChangeArrowheads="1"/>
          </p:cNvSpPr>
          <p:nvPr/>
        </p:nvSpPr>
        <p:spPr bwMode="auto">
          <a:xfrm flipH="1" flipV="1">
            <a:off x="5529263" y="3321050"/>
            <a:ext cx="1144587" cy="263525"/>
          </a:xfrm>
          <a:prstGeom prst="curvedDownArrow">
            <a:avLst>
              <a:gd name="adj1" fmla="val 86867"/>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a:p>
        </p:txBody>
      </p:sp>
      <p:sp>
        <p:nvSpPr>
          <p:cNvPr id="565269" name="AutoShape 21"/>
          <p:cNvSpPr>
            <a:spLocks noChangeArrowheads="1"/>
          </p:cNvSpPr>
          <p:nvPr/>
        </p:nvSpPr>
        <p:spPr bwMode="auto">
          <a:xfrm>
            <a:off x="3467100" y="4937125"/>
            <a:ext cx="1144588" cy="263525"/>
          </a:xfrm>
          <a:prstGeom prst="curvedDownArrow">
            <a:avLst>
              <a:gd name="adj1" fmla="val 86868"/>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a:p>
        </p:txBody>
      </p:sp>
      <p:sp>
        <p:nvSpPr>
          <p:cNvPr id="565281" name="AutoShape 33"/>
          <p:cNvSpPr>
            <a:spLocks noChangeArrowheads="1"/>
          </p:cNvSpPr>
          <p:nvPr/>
        </p:nvSpPr>
        <p:spPr bwMode="auto">
          <a:xfrm>
            <a:off x="6907213" y="4913313"/>
            <a:ext cx="1144587" cy="263525"/>
          </a:xfrm>
          <a:prstGeom prst="curvedDownArrow">
            <a:avLst>
              <a:gd name="adj1" fmla="val 86867"/>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a:p>
        </p:txBody>
      </p:sp>
      <p:sp>
        <p:nvSpPr>
          <p:cNvPr id="565283" name="AutoShape 35"/>
          <p:cNvSpPr>
            <a:spLocks noChangeArrowheads="1"/>
          </p:cNvSpPr>
          <p:nvPr/>
        </p:nvSpPr>
        <p:spPr bwMode="auto">
          <a:xfrm>
            <a:off x="4787900" y="4891088"/>
            <a:ext cx="1144588" cy="263525"/>
          </a:xfrm>
          <a:prstGeom prst="curvedDownArrow">
            <a:avLst>
              <a:gd name="adj1" fmla="val 86868"/>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a:p>
        </p:txBody>
      </p:sp>
      <p:sp>
        <p:nvSpPr>
          <p:cNvPr id="565293" name="AutoShape 45"/>
          <p:cNvSpPr>
            <a:spLocks noChangeArrowheads="1"/>
          </p:cNvSpPr>
          <p:nvPr/>
        </p:nvSpPr>
        <p:spPr bwMode="auto">
          <a:xfrm flipH="1" flipV="1">
            <a:off x="2610644" y="5848349"/>
            <a:ext cx="6066631" cy="389164"/>
          </a:xfrm>
          <a:prstGeom prst="curvedDownArrow">
            <a:avLst>
              <a:gd name="adj1" fmla="val 506386"/>
              <a:gd name="adj2" fmla="val 266998"/>
              <a:gd name="adj3" fmla="val 47319"/>
            </a:avLst>
          </a:prstGeom>
          <a:noFill/>
          <a:ln w="9525">
            <a:solidFill>
              <a:srgbClr val="990000"/>
            </a:solidFill>
            <a:miter lim="800000"/>
            <a:headEnd/>
            <a:tailEnd/>
          </a:ln>
          <a:effectLst/>
        </p:spPr>
        <p:txBody>
          <a:bodyPr wrap="none" lIns="0" tIns="0" rIns="0" bIns="0" anchor="ctr"/>
          <a:lstStyle/>
          <a:p>
            <a:endParaRPr lang="de-CH"/>
          </a:p>
        </p:txBody>
      </p:sp>
      <p:sp>
        <p:nvSpPr>
          <p:cNvPr id="26" name="Oval 6"/>
          <p:cNvSpPr>
            <a:spLocks noChangeArrowheads="1"/>
          </p:cNvSpPr>
          <p:nvPr/>
        </p:nvSpPr>
        <p:spPr bwMode="auto">
          <a:xfrm>
            <a:off x="5175106" y="2898198"/>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a:p>
        </p:txBody>
      </p:sp>
      <p:sp>
        <p:nvSpPr>
          <p:cNvPr id="27" name="Text Box 7"/>
          <p:cNvSpPr txBox="1">
            <a:spLocks noChangeArrowheads="1"/>
          </p:cNvSpPr>
          <p:nvPr/>
        </p:nvSpPr>
        <p:spPr bwMode="auto">
          <a:xfrm>
            <a:off x="5306868" y="2960111"/>
            <a:ext cx="239713" cy="325437"/>
          </a:xfrm>
          <a:prstGeom prst="rect">
            <a:avLst/>
          </a:prstGeom>
          <a:noFill/>
          <a:ln w="9525">
            <a:noFill/>
            <a:miter lim="800000"/>
            <a:headEnd/>
            <a:tailEnd/>
          </a:ln>
          <a:effectLst/>
        </p:spPr>
        <p:txBody>
          <a:bodyPr lIns="0" tIns="0" rIns="0" bIns="0"/>
          <a:lstStyle/>
          <a:p>
            <a:r>
              <a:rPr lang="de-CH" sz="1800" i="1" smtClean="0">
                <a:solidFill>
                  <a:srgbClr val="3333FF"/>
                </a:solidFill>
              </a:rPr>
              <a:t>r</a:t>
            </a:r>
            <a:endParaRPr lang="de-CH" sz="1800" i="1">
              <a:solidFill>
                <a:srgbClr val="3333FF"/>
              </a:solidFill>
            </a:endParaRPr>
          </a:p>
        </p:txBody>
      </p:sp>
      <p:sp>
        <p:nvSpPr>
          <p:cNvPr id="28" name="Oval 6"/>
          <p:cNvSpPr>
            <a:spLocks noChangeArrowheads="1"/>
          </p:cNvSpPr>
          <p:nvPr/>
        </p:nvSpPr>
        <p:spPr bwMode="auto">
          <a:xfrm>
            <a:off x="6484361" y="2856634"/>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a:p>
        </p:txBody>
      </p:sp>
      <p:sp>
        <p:nvSpPr>
          <p:cNvPr id="29" name="Text Box 7"/>
          <p:cNvSpPr txBox="1">
            <a:spLocks noChangeArrowheads="1"/>
          </p:cNvSpPr>
          <p:nvPr/>
        </p:nvSpPr>
        <p:spPr bwMode="auto">
          <a:xfrm>
            <a:off x="6616123" y="2918547"/>
            <a:ext cx="239713" cy="325437"/>
          </a:xfrm>
          <a:prstGeom prst="rect">
            <a:avLst/>
          </a:prstGeom>
          <a:noFill/>
          <a:ln w="9525">
            <a:noFill/>
            <a:miter lim="800000"/>
            <a:headEnd/>
            <a:tailEnd/>
          </a:ln>
          <a:effectLst/>
        </p:spPr>
        <p:txBody>
          <a:bodyPr lIns="0" tIns="0" rIns="0" bIns="0"/>
          <a:lstStyle/>
          <a:p>
            <a:r>
              <a:rPr lang="de-CH" sz="1800" i="1" smtClean="0">
                <a:solidFill>
                  <a:srgbClr val="3333FF"/>
                </a:solidFill>
              </a:rPr>
              <a:t>s</a:t>
            </a:r>
            <a:endParaRPr lang="de-CH" sz="1800" i="1">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5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525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65254"/>
                                        </p:tgtEl>
                                        <p:attrNameLst>
                                          <p:attrName>style.visibility</p:attrName>
                                        </p:attrNameLst>
                                      </p:cBhvr>
                                      <p:to>
                                        <p:strVal val="visible"/>
                                      </p:to>
                                    </p:set>
                                  </p:childTnLst>
                                </p:cTn>
                              </p:par>
                            </p:childTnLst>
                          </p:cTn>
                        </p:par>
                        <p:par>
                          <p:cTn id="14" fill="hold">
                            <p:stCondLst>
                              <p:cond delay="0"/>
                            </p:stCondLst>
                            <p:childTnLst>
                              <p:par>
                                <p:cTn id="15" presetID="22" presetClass="entr" presetSubtype="1" fill="hold" grpId="0" nodeType="afterEffect">
                                  <p:stCondLst>
                                    <p:cond delay="0"/>
                                  </p:stCondLst>
                                  <p:childTnLst>
                                    <p:set>
                                      <p:cBhvr>
                                        <p:cTn id="16" dur="1" fill="hold">
                                          <p:stCondLst>
                                            <p:cond delay="0"/>
                                          </p:stCondLst>
                                        </p:cTn>
                                        <p:tgtEl>
                                          <p:spTgt spid="565256"/>
                                        </p:tgtEl>
                                        <p:attrNameLst>
                                          <p:attrName>style.visibility</p:attrName>
                                        </p:attrNameLst>
                                      </p:cBhvr>
                                      <p:to>
                                        <p:strVal val="visible"/>
                                      </p:to>
                                    </p:set>
                                    <p:animEffect transition="in" filter="wipe(up)">
                                      <p:cBhvr>
                                        <p:cTn id="17" dur="1000"/>
                                        <p:tgtEl>
                                          <p:spTgt spid="5652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6525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0"/>
                            </p:stCondLst>
                            <p:childTnLst>
                              <p:par>
                                <p:cTn id="35" presetID="22" presetClass="entr" presetSubtype="8" fill="hold" grpId="0" nodeType="afterEffect">
                                  <p:stCondLst>
                                    <p:cond delay="0"/>
                                  </p:stCondLst>
                                  <p:childTnLst>
                                    <p:set>
                                      <p:cBhvr>
                                        <p:cTn id="36" dur="1" fill="hold">
                                          <p:stCondLst>
                                            <p:cond delay="0"/>
                                          </p:stCondLst>
                                        </p:cTn>
                                        <p:tgtEl>
                                          <p:spTgt spid="565263"/>
                                        </p:tgtEl>
                                        <p:attrNameLst>
                                          <p:attrName>style.visibility</p:attrName>
                                        </p:attrNameLst>
                                      </p:cBhvr>
                                      <p:to>
                                        <p:strVal val="visible"/>
                                      </p:to>
                                    </p:set>
                                    <p:animEffect transition="in" filter="wipe(left)">
                                      <p:cBhvr>
                                        <p:cTn id="37" dur="500"/>
                                        <p:tgtEl>
                                          <p:spTgt spid="565263"/>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565264"/>
                                        </p:tgtEl>
                                        <p:attrNameLst>
                                          <p:attrName>style.visibility</p:attrName>
                                        </p:attrNameLst>
                                      </p:cBhvr>
                                      <p:to>
                                        <p:strVal val="visible"/>
                                      </p:to>
                                    </p:set>
                                    <p:animEffect transition="in" filter="wipe(right)">
                                      <p:cBhvr>
                                        <p:cTn id="41" dur="500"/>
                                        <p:tgtEl>
                                          <p:spTgt spid="56526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65252"/>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565266"/>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par>
                          <p:cTn id="52" fill="hold">
                            <p:stCondLst>
                              <p:cond delay="0"/>
                            </p:stCondLst>
                            <p:childTnLst>
                              <p:par>
                                <p:cTn id="53" presetID="22" presetClass="entr" presetSubtype="8" fill="hold" grpId="0" nodeType="afterEffect">
                                  <p:stCondLst>
                                    <p:cond delay="0"/>
                                  </p:stCondLst>
                                  <p:childTnLst>
                                    <p:set>
                                      <p:cBhvr>
                                        <p:cTn id="54" dur="1" fill="hold">
                                          <p:stCondLst>
                                            <p:cond delay="0"/>
                                          </p:stCondLst>
                                        </p:cTn>
                                        <p:tgtEl>
                                          <p:spTgt spid="565269"/>
                                        </p:tgtEl>
                                        <p:attrNameLst>
                                          <p:attrName>style.visibility</p:attrName>
                                        </p:attrNameLst>
                                      </p:cBhvr>
                                      <p:to>
                                        <p:strVal val="visible"/>
                                      </p:to>
                                    </p:set>
                                    <p:animEffect transition="in" filter="wipe(left)">
                                      <p:cBhvr>
                                        <p:cTn id="55" dur="2000"/>
                                        <p:tgtEl>
                                          <p:spTgt spid="565269"/>
                                        </p:tgtEl>
                                      </p:cBhvr>
                                    </p:animEffec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565285"/>
                                        </p:tgtEl>
                                        <p:attrNameLst>
                                          <p:attrName>style.visibility</p:attrName>
                                        </p:attrNameLst>
                                      </p:cBhvr>
                                      <p:to>
                                        <p:strVal val="visible"/>
                                      </p:to>
                                    </p:set>
                                  </p:child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565283"/>
                                        </p:tgtEl>
                                        <p:attrNameLst>
                                          <p:attrName>style.visibility</p:attrName>
                                        </p:attrNameLst>
                                      </p:cBhvr>
                                      <p:to>
                                        <p:strVal val="visible"/>
                                      </p:to>
                                    </p:set>
                                    <p:animEffect transition="in" filter="wipe(left)">
                                      <p:cBhvr>
                                        <p:cTn id="65" dur="1000"/>
                                        <p:tgtEl>
                                          <p:spTgt spid="565283"/>
                                        </p:tgtEl>
                                      </p:cBhvr>
                                    </p:animEffect>
                                  </p:childTnLst>
                                </p:cTn>
                              </p:par>
                            </p:childTnLst>
                          </p:cTn>
                        </p:par>
                        <p:par>
                          <p:cTn id="66" fill="hold">
                            <p:stCondLst>
                              <p:cond delay="3000"/>
                            </p:stCondLst>
                            <p:childTnLst>
                              <p:par>
                                <p:cTn id="67" presetID="1" presetClass="entr" presetSubtype="0" fill="hold" grpId="0" nodeType="afterEffect">
                                  <p:stCondLst>
                                    <p:cond delay="0"/>
                                  </p:stCondLst>
                                  <p:childTnLst>
                                    <p:set>
                                      <p:cBhvr>
                                        <p:cTn id="68" dur="1" fill="hold">
                                          <p:stCondLst>
                                            <p:cond delay="0"/>
                                          </p:stCondLst>
                                        </p:cTn>
                                        <p:tgtEl>
                                          <p:spTgt spid="565288"/>
                                        </p:tgtEl>
                                        <p:attrNameLst>
                                          <p:attrName>style.visibility</p:attrName>
                                        </p:attrNameLst>
                                      </p:cBhvr>
                                      <p:to>
                                        <p:strVal val="visible"/>
                                      </p:to>
                                    </p:set>
                                  </p:childTnLst>
                                </p:cTn>
                              </p:par>
                            </p:childTnLst>
                          </p:cTn>
                        </p:par>
                        <p:par>
                          <p:cTn id="69" fill="hold">
                            <p:stCondLst>
                              <p:cond delay="3000"/>
                            </p:stCondLst>
                            <p:childTnLst>
                              <p:par>
                                <p:cTn id="70" presetID="1"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childTnLst>
                          </p:cTn>
                        </p:par>
                        <p:par>
                          <p:cTn id="72" fill="hold">
                            <p:stCondLst>
                              <p:cond delay="3000"/>
                            </p:stCondLst>
                            <p:childTnLst>
                              <p:par>
                                <p:cTn id="73" presetID="22" presetClass="entr" presetSubtype="8" fill="hold" grpId="0" nodeType="afterEffect">
                                  <p:stCondLst>
                                    <p:cond delay="0"/>
                                  </p:stCondLst>
                                  <p:childTnLst>
                                    <p:set>
                                      <p:cBhvr>
                                        <p:cTn id="74" dur="1" fill="hold">
                                          <p:stCondLst>
                                            <p:cond delay="0"/>
                                          </p:stCondLst>
                                        </p:cTn>
                                        <p:tgtEl>
                                          <p:spTgt spid="565281"/>
                                        </p:tgtEl>
                                        <p:attrNameLst>
                                          <p:attrName>style.visibility</p:attrName>
                                        </p:attrNameLst>
                                      </p:cBhvr>
                                      <p:to>
                                        <p:strVal val="visible"/>
                                      </p:to>
                                    </p:set>
                                    <p:animEffect transition="in" filter="wipe(left)">
                                      <p:cBhvr>
                                        <p:cTn id="75" dur="1000"/>
                                        <p:tgtEl>
                                          <p:spTgt spid="565281"/>
                                        </p:tgtEl>
                                      </p:cBhvr>
                                    </p:animEffect>
                                  </p:childTnLst>
                                </p:cTn>
                              </p:par>
                            </p:childTnLst>
                          </p:cTn>
                        </p:par>
                        <p:par>
                          <p:cTn id="76" fill="hold">
                            <p:stCondLst>
                              <p:cond delay="4000"/>
                            </p:stCondLst>
                            <p:childTnLst>
                              <p:par>
                                <p:cTn id="77" presetID="1"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par>
                          <p:cTn id="79" fill="hold">
                            <p:stCondLst>
                              <p:cond delay="4000"/>
                            </p:stCondLst>
                            <p:childTnLst>
                              <p:par>
                                <p:cTn id="80" presetID="1"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childTnLst>
                          </p:cTn>
                        </p:par>
                        <p:par>
                          <p:cTn id="82" fill="hold">
                            <p:stCondLst>
                              <p:cond delay="4000"/>
                            </p:stCondLst>
                            <p:childTnLst>
                              <p:par>
                                <p:cTn id="83" presetID="22" presetClass="entr" presetSubtype="2" fill="hold" grpId="0" nodeType="afterEffect">
                                  <p:stCondLst>
                                    <p:cond delay="0"/>
                                  </p:stCondLst>
                                  <p:childTnLst>
                                    <p:set>
                                      <p:cBhvr>
                                        <p:cTn id="84" dur="1" fill="hold">
                                          <p:stCondLst>
                                            <p:cond delay="0"/>
                                          </p:stCondLst>
                                        </p:cTn>
                                        <p:tgtEl>
                                          <p:spTgt spid="565293"/>
                                        </p:tgtEl>
                                        <p:attrNameLst>
                                          <p:attrName>style.visibility</p:attrName>
                                        </p:attrNameLst>
                                      </p:cBhvr>
                                      <p:to>
                                        <p:strVal val="visible"/>
                                      </p:to>
                                    </p:set>
                                    <p:animEffect transition="in" filter="wipe(right)">
                                      <p:cBhvr>
                                        <p:cTn id="85" dur="1000"/>
                                        <p:tgtEl>
                                          <p:spTgt spid="565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565266" grpId="0"/>
      <p:bldP spid="565285" grpId="0"/>
      <p:bldP spid="565288" grpId="0"/>
      <p:bldP spid="30" grpId="0"/>
      <p:bldP spid="565251" grpId="0" build="p"/>
      <p:bldP spid="565252" grpId="0"/>
      <p:bldP spid="565253" grpId="0"/>
      <p:bldP spid="565254" grpId="0" animBg="1"/>
      <p:bldP spid="565255" grpId="0"/>
      <p:bldP spid="565256" grpId="0" animBg="1"/>
      <p:bldP spid="565263" grpId="0" animBg="1"/>
      <p:bldP spid="565264" grpId="0" animBg="1"/>
      <p:bldP spid="565269" grpId="0" animBg="1"/>
      <p:bldP spid="565281" grpId="0" animBg="1"/>
      <p:bldP spid="565283" grpId="0" animBg="1"/>
      <p:bldP spid="565293" grpId="0" animBg="1"/>
      <p:bldP spid="26" grpId="0" animBg="1"/>
      <p:bldP spid="27" grpId="0"/>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de-CH" smtClean="0"/>
              <a:t>Rekursive Grammatik</a:t>
            </a:r>
            <a:endParaRPr lang="de-CH"/>
          </a:p>
        </p:txBody>
      </p:sp>
      <p:sp>
        <p:nvSpPr>
          <p:cNvPr id="566275" name="Rectangle 3"/>
          <p:cNvSpPr>
            <a:spLocks noGrp="1" noChangeArrowheads="1"/>
          </p:cNvSpPr>
          <p:nvPr>
            <p:ph type="body" idx="1"/>
          </p:nvPr>
        </p:nvSpPr>
        <p:spPr>
          <a:xfrm>
            <a:off x="250825" y="1268413"/>
            <a:ext cx="8893175" cy="5113337"/>
          </a:xfrm>
        </p:spPr>
        <p:txBody>
          <a:bodyPr/>
          <a:lstStyle/>
          <a:p>
            <a:endParaRPr lang="de-CH" smtClean="0">
              <a:solidFill>
                <a:srgbClr val="3333FF"/>
              </a:solidFill>
            </a:endParaRPr>
          </a:p>
          <a:p>
            <a:r>
              <a:rPr lang="de-CH" i="1" smtClean="0">
                <a:solidFill>
                  <a:srgbClr val="3333FF"/>
                </a:solidFill>
              </a:rPr>
              <a:t>Instruktion </a:t>
            </a:r>
            <a:r>
              <a:rPr lang="de-CH" smtClean="0"/>
              <a:t>::=</a:t>
            </a:r>
            <a:r>
              <a:rPr lang="de-CH" i="1" smtClean="0">
                <a:solidFill>
                  <a:srgbClr val="3333FF"/>
                </a:solidFill>
              </a:rPr>
              <a:t> Zuweisung </a:t>
            </a:r>
            <a:r>
              <a:rPr lang="de-CH" smtClean="0"/>
              <a:t>|</a:t>
            </a:r>
            <a:r>
              <a:rPr lang="de-CH" i="1" smtClean="0">
                <a:solidFill>
                  <a:srgbClr val="3333FF"/>
                </a:solidFill>
              </a:rPr>
              <a:t> </a:t>
            </a:r>
            <a:r>
              <a:rPr lang="de-CH" i="1" smtClean="0">
                <a:solidFill>
                  <a:schemeClr val="bg1"/>
                </a:solidFill>
              </a:rPr>
              <a:t>Conditional</a:t>
            </a:r>
            <a:r>
              <a:rPr lang="de-CH" i="1" smtClean="0">
                <a:solidFill>
                  <a:srgbClr val="3333FF"/>
                </a:solidFill>
              </a:rPr>
              <a:t>   </a:t>
            </a:r>
            <a:r>
              <a:rPr lang="de-CH" smtClean="0"/>
              <a:t>|</a:t>
            </a:r>
            <a:r>
              <a:rPr lang="de-CH" i="1" smtClean="0">
                <a:solidFill>
                  <a:srgbClr val="3333FF"/>
                </a:solidFill>
              </a:rPr>
              <a:t> Verbund </a:t>
            </a:r>
            <a:r>
              <a:rPr lang="de-CH" smtClean="0"/>
              <a:t>| ...</a:t>
            </a:r>
          </a:p>
          <a:p>
            <a:endParaRPr lang="de-CH" smtClean="0"/>
          </a:p>
          <a:p>
            <a:endParaRPr lang="de-CH" smtClean="0"/>
          </a:p>
          <a:p>
            <a:pPr>
              <a:lnSpc>
                <a:spcPct val="170000"/>
              </a:lnSpc>
            </a:pPr>
            <a:r>
              <a:rPr lang="de-CH" i="1" smtClean="0">
                <a:solidFill>
                  <a:srgbClr val="3333FF"/>
                </a:solidFill>
              </a:rPr>
              <a:t>Konditional </a:t>
            </a:r>
            <a:r>
              <a:rPr lang="de-CH" smtClean="0"/>
              <a:t>::=</a:t>
            </a:r>
            <a:r>
              <a:rPr lang="de-CH" i="1" smtClean="0">
                <a:solidFill>
                  <a:srgbClr val="3333FF"/>
                </a:solidFill>
              </a:rPr>
              <a:t> 	</a:t>
            </a:r>
            <a:r>
              <a:rPr lang="de-CH" b="1" smtClean="0">
                <a:solidFill>
                  <a:schemeClr val="accent2"/>
                </a:solidFill>
              </a:rPr>
              <a:t>if</a:t>
            </a:r>
            <a:r>
              <a:rPr lang="de-CH" i="1" smtClean="0">
                <a:solidFill>
                  <a:srgbClr val="3333FF"/>
                </a:solidFill>
              </a:rPr>
              <a:t> Ausdruck   </a:t>
            </a:r>
            <a:r>
              <a:rPr lang="de-CH" b="1" smtClean="0">
                <a:solidFill>
                  <a:schemeClr val="accent2"/>
                </a:solidFill>
              </a:rPr>
              <a:t>then</a:t>
            </a:r>
            <a:r>
              <a:rPr lang="de-CH" i="1" smtClean="0">
                <a:solidFill>
                  <a:srgbClr val="3333FF"/>
                </a:solidFill>
              </a:rPr>
              <a:t>   </a:t>
            </a:r>
            <a:r>
              <a:rPr lang="de-CH" i="1" smtClean="0">
                <a:solidFill>
                  <a:schemeClr val="bg1"/>
                </a:solidFill>
              </a:rPr>
              <a:t>Instruction</a:t>
            </a:r>
          </a:p>
          <a:p>
            <a:pPr>
              <a:lnSpc>
                <a:spcPct val="170000"/>
              </a:lnSpc>
            </a:pPr>
            <a:r>
              <a:rPr lang="de-CH" i="1" smtClean="0">
                <a:solidFill>
                  <a:srgbClr val="3333FF"/>
                </a:solidFill>
              </a:rPr>
              <a:t>			</a:t>
            </a:r>
            <a:r>
              <a:rPr lang="de-CH" b="1" smtClean="0">
                <a:solidFill>
                  <a:schemeClr val="accent2"/>
                </a:solidFill>
              </a:rPr>
              <a:t>else</a:t>
            </a:r>
            <a:r>
              <a:rPr lang="de-CH" i="1" smtClean="0">
                <a:solidFill>
                  <a:srgbClr val="3333FF"/>
                </a:solidFill>
              </a:rPr>
              <a:t>   </a:t>
            </a:r>
            <a:r>
              <a:rPr lang="de-CH" i="1" smtClean="0">
                <a:solidFill>
                  <a:schemeClr val="bg1"/>
                </a:solidFill>
              </a:rPr>
              <a:t>Instruction</a:t>
            </a:r>
            <a:r>
              <a:rPr lang="de-CH" i="1" smtClean="0">
                <a:solidFill>
                  <a:srgbClr val="3333FF"/>
                </a:solidFill>
              </a:rPr>
              <a:t>   </a:t>
            </a:r>
            <a:r>
              <a:rPr lang="de-CH" b="1" smtClean="0">
                <a:solidFill>
                  <a:schemeClr val="accent2"/>
                </a:solidFill>
              </a:rPr>
              <a:t>end</a:t>
            </a:r>
            <a:endParaRPr lang="de-CH" b="1">
              <a:solidFill>
                <a:schemeClr val="accent2"/>
              </a:solidFill>
            </a:endParaRPr>
          </a:p>
        </p:txBody>
      </p:sp>
      <p:sp>
        <p:nvSpPr>
          <p:cNvPr id="566276" name="AutoShape 4"/>
          <p:cNvSpPr>
            <a:spLocks noChangeArrowheads="1"/>
          </p:cNvSpPr>
          <p:nvPr/>
        </p:nvSpPr>
        <p:spPr bwMode="auto">
          <a:xfrm>
            <a:off x="4268287" y="1722438"/>
            <a:ext cx="1773238"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smtClean="0">
                <a:solidFill>
                  <a:srgbClr val="3333FF"/>
                </a:solidFill>
              </a:rPr>
              <a:t>Konditional</a:t>
            </a:r>
            <a:endParaRPr lang="de-CH" sz="2400" i="1">
              <a:solidFill>
                <a:srgbClr val="3333FF"/>
              </a:solidFill>
            </a:endParaRPr>
          </a:p>
        </p:txBody>
      </p:sp>
      <p:sp>
        <p:nvSpPr>
          <p:cNvPr id="566277" name="AutoShape 5"/>
          <p:cNvSpPr>
            <a:spLocks noChangeArrowheads="1"/>
          </p:cNvSpPr>
          <p:nvPr/>
        </p:nvSpPr>
        <p:spPr bwMode="auto">
          <a:xfrm>
            <a:off x="5906549" y="3240088"/>
            <a:ext cx="1773237"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smtClean="0">
                <a:solidFill>
                  <a:srgbClr val="3333FF"/>
                </a:solidFill>
              </a:rPr>
              <a:t>Instruktion</a:t>
            </a:r>
            <a:endParaRPr lang="de-CH" sz="2400" i="1">
              <a:solidFill>
                <a:srgbClr val="3333FF"/>
              </a:solidFill>
            </a:endParaRPr>
          </a:p>
        </p:txBody>
      </p:sp>
      <p:sp>
        <p:nvSpPr>
          <p:cNvPr id="566278" name="AutoShape 6"/>
          <p:cNvSpPr>
            <a:spLocks noChangeArrowheads="1"/>
          </p:cNvSpPr>
          <p:nvPr/>
        </p:nvSpPr>
        <p:spPr bwMode="auto">
          <a:xfrm>
            <a:off x="3895725" y="3910013"/>
            <a:ext cx="1773238"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smtClean="0">
                <a:solidFill>
                  <a:srgbClr val="3333FF"/>
                </a:solidFill>
              </a:rPr>
              <a:t>Instruktion</a:t>
            </a:r>
            <a:endParaRPr lang="de-CH" sz="2400" i="1">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179388" y="115888"/>
            <a:ext cx="7993062" cy="467921"/>
          </a:xfrm>
        </p:spPr>
        <p:txBody>
          <a:bodyPr/>
          <a:lstStyle/>
          <a:p>
            <a:r>
              <a:rPr lang="de-CH" dirty="0" smtClean="0"/>
              <a:t>Definition</a:t>
            </a:r>
            <a:endParaRPr lang="de-CH" dirty="0"/>
          </a:p>
        </p:txBody>
      </p:sp>
      <p:sp>
        <p:nvSpPr>
          <p:cNvPr id="563204" name="Text Box 4"/>
          <p:cNvSpPr txBox="1">
            <a:spLocks noChangeArrowheads="1"/>
          </p:cNvSpPr>
          <p:nvPr/>
        </p:nvSpPr>
        <p:spPr bwMode="auto">
          <a:xfrm>
            <a:off x="1017203" y="1916114"/>
            <a:ext cx="7363896" cy="1492151"/>
          </a:xfrm>
          <a:prstGeom prst="roundRect">
            <a:avLst>
              <a:gd name="adj" fmla="val 12638"/>
            </a:avLst>
          </a:prstGeom>
          <a:solidFill>
            <a:srgbClr val="99FF99"/>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r>
              <a:rPr lang="de-CH" sz="2800" i="0" dirty="0" smtClean="0">
                <a:solidFill>
                  <a:schemeClr val="tx1"/>
                </a:solidFill>
              </a:rPr>
              <a:t>Eine Definition </a:t>
            </a:r>
            <a:r>
              <a:rPr lang="de-CH" sz="2800" i="0" dirty="0" smtClean="0">
                <a:solidFill>
                  <a:schemeClr val="tx1"/>
                </a:solidFill>
              </a:rPr>
              <a:t>ist </a:t>
            </a:r>
            <a:r>
              <a:rPr lang="de-CH" sz="2800" dirty="0" smtClean="0">
                <a:solidFill>
                  <a:srgbClr val="990000"/>
                </a:solidFill>
              </a:rPr>
              <a:t>rekursiv</a:t>
            </a:r>
            <a:r>
              <a:rPr lang="de-CH" sz="2800" i="0" dirty="0" smtClean="0">
                <a:solidFill>
                  <a:schemeClr val="tx1"/>
                </a:solidFill>
              </a:rPr>
              <a:t>, </a:t>
            </a:r>
            <a:r>
              <a:rPr lang="de-CH" sz="2800" i="0" dirty="0" smtClean="0">
                <a:solidFill>
                  <a:schemeClr val="tx1"/>
                </a:solidFill>
              </a:rPr>
              <a:t>wenn sie zumindest einen direkten Fall und einen rekursiven Fall beinhaltet</a:t>
            </a:r>
            <a:endParaRPr lang="de-CH" sz="2800" i="0" dirty="0">
              <a:solidFill>
                <a:schemeClr val="tx1"/>
              </a:solidFill>
            </a:endParaRPr>
          </a:p>
        </p:txBody>
      </p:sp>
      <p:sp>
        <p:nvSpPr>
          <p:cNvPr id="563205" name="Text Box 5"/>
          <p:cNvSpPr txBox="1">
            <a:spLocks noChangeArrowheads="1"/>
          </p:cNvSpPr>
          <p:nvPr/>
        </p:nvSpPr>
        <p:spPr bwMode="auto">
          <a:xfrm>
            <a:off x="468313" y="4437063"/>
            <a:ext cx="6119812" cy="461665"/>
          </a:xfrm>
          <a:prstGeom prst="rect">
            <a:avLst/>
          </a:prstGeom>
          <a:noFill/>
          <a:ln w="9525">
            <a:noFill/>
            <a:miter lim="800000"/>
            <a:headEnd/>
            <a:tailEnd/>
          </a:ln>
          <a:effectLst/>
        </p:spPr>
        <p:txBody>
          <a:bodyPr>
            <a:spAutoFit/>
          </a:bodyPr>
          <a:lstStyle/>
          <a:p>
            <a:endParaRPr lang="de-CH" i="0">
              <a:solidFill>
                <a:schemeClr val="tx1"/>
              </a:solidFill>
              <a:latin typeface="Arial" charset="0"/>
            </a:endParaRPr>
          </a:p>
        </p:txBody>
      </p:sp>
      <p:sp>
        <p:nvSpPr>
          <p:cNvPr id="563207" name="Rectangle 7"/>
          <p:cNvSpPr>
            <a:spLocks noGrp="1" noChangeArrowheads="1"/>
          </p:cNvSpPr>
          <p:nvPr>
            <p:ph type="body" idx="1"/>
          </p:nvPr>
        </p:nvSpPr>
        <p:spPr>
          <a:xfrm>
            <a:off x="5120965" y="109603"/>
            <a:ext cx="3065349" cy="620835"/>
          </a:xfrm>
          <a:noFill/>
          <a:ln/>
        </p:spPr>
        <p:txBody>
          <a:bodyPr/>
          <a:lstStyle/>
          <a:p>
            <a:pPr marL="179387" lvl="1" indent="0">
              <a:buNone/>
            </a:pPr>
            <a:r>
              <a:rPr lang="de-CH" dirty="0" smtClean="0"/>
              <a:t>(nicht ganz ernst)</a:t>
            </a:r>
            <a:endParaRPr lang="de-CH" dirty="0" smtClean="0"/>
          </a:p>
          <a:p>
            <a:endParaRPr lang="de-CH" dirty="0"/>
          </a:p>
        </p:txBody>
      </p:sp>
    </p:spTree>
    <p:extLst>
      <p:ext uri="{BB962C8B-B14F-4D97-AF65-F5344CB8AC3E}">
        <p14:creationId xmlns:p14="http://schemas.microsoft.com/office/powerpoint/2010/main" val="2185415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de-CH" noProof="0" dirty="0" smtClean="0"/>
              <a:t>Die lexikographische Ordnung definieren</a:t>
            </a:r>
            <a:endParaRPr lang="de-CH" noProof="0" dirty="0"/>
          </a:p>
        </p:txBody>
      </p:sp>
      <p:sp>
        <p:nvSpPr>
          <p:cNvPr id="573443" name="Rectangle 3"/>
          <p:cNvSpPr>
            <a:spLocks noGrp="1" noChangeArrowheads="1"/>
          </p:cNvSpPr>
          <p:nvPr>
            <p:ph type="body" idx="1"/>
          </p:nvPr>
        </p:nvSpPr>
        <p:spPr>
          <a:xfrm>
            <a:off x="108642" y="751371"/>
            <a:ext cx="8926716" cy="5794283"/>
          </a:xfrm>
        </p:spPr>
        <p:txBody>
          <a:bodyPr/>
          <a:lstStyle/>
          <a:p>
            <a:r>
              <a:rPr lang="de-CH" dirty="0" smtClean="0"/>
              <a:t>Sie können diesen Begriff in der Praxis verwenden</a:t>
            </a:r>
            <a:r>
              <a:rPr lang="de-CH" noProof="0" dirty="0" smtClean="0"/>
              <a:t>:</a:t>
            </a:r>
            <a:endParaRPr lang="de-CH" i="1" noProof="0" dirty="0" smtClean="0">
              <a:solidFill>
                <a:srgbClr val="3333FF"/>
              </a:solidFill>
            </a:endParaRPr>
          </a:p>
          <a:p>
            <a:pPr lvl="1">
              <a:spcBef>
                <a:spcPts val="200"/>
              </a:spcBef>
            </a:pPr>
            <a:r>
              <a:rPr lang="de-CH" i="1" noProof="0" dirty="0" smtClean="0">
                <a:solidFill>
                  <a:srgbClr val="3333FF"/>
                </a:solidFill>
              </a:rPr>
              <a:t>ABC </a:t>
            </a:r>
            <a:r>
              <a:rPr lang="de-CH" noProof="0" dirty="0" smtClean="0"/>
              <a:t>			kommt vor </a:t>
            </a:r>
            <a:r>
              <a:rPr lang="de-CH" i="1" noProof="0" dirty="0" smtClean="0">
                <a:solidFill>
                  <a:srgbClr val="3333FF"/>
                </a:solidFill>
              </a:rPr>
              <a:t>DEF</a:t>
            </a:r>
          </a:p>
          <a:p>
            <a:pPr lvl="1">
              <a:spcBef>
                <a:spcPts val="200"/>
              </a:spcBef>
            </a:pPr>
            <a:r>
              <a:rPr lang="de-CH" i="1" noProof="0" dirty="0" smtClean="0">
                <a:solidFill>
                  <a:srgbClr val="3333FF"/>
                </a:solidFill>
              </a:rPr>
              <a:t>AB</a:t>
            </a:r>
            <a:r>
              <a:rPr lang="de-CH" noProof="0" dirty="0" smtClean="0"/>
              <a:t>			kommt vor </a:t>
            </a:r>
            <a:r>
              <a:rPr lang="de-CH" i="1" noProof="0" dirty="0" smtClean="0">
                <a:solidFill>
                  <a:srgbClr val="3333FF"/>
                </a:solidFill>
              </a:rPr>
              <a:t>DEF</a:t>
            </a:r>
            <a:endParaRPr lang="de-CH" noProof="0" dirty="0" smtClean="0"/>
          </a:p>
          <a:p>
            <a:pPr lvl="1">
              <a:spcBef>
                <a:spcPts val="200"/>
              </a:spcBef>
            </a:pPr>
            <a:r>
              <a:rPr lang="de-CH" i="1" noProof="0" dirty="0" smtClean="0">
                <a:solidFill>
                  <a:srgbClr val="3333FF"/>
                </a:solidFill>
              </a:rPr>
              <a:t>A</a:t>
            </a:r>
            <a:r>
              <a:rPr lang="de-CH" noProof="0" dirty="0" smtClean="0"/>
              <a:t> 			kommt vor </a:t>
            </a:r>
            <a:r>
              <a:rPr lang="de-CH" i="1" noProof="0" dirty="0" smtClean="0">
                <a:solidFill>
                  <a:srgbClr val="3333FF"/>
                </a:solidFill>
              </a:rPr>
              <a:t>AB</a:t>
            </a:r>
            <a:endParaRPr lang="de-CH" noProof="0" dirty="0" smtClean="0"/>
          </a:p>
          <a:p>
            <a:pPr lvl="1">
              <a:spcBef>
                <a:spcPts val="200"/>
              </a:spcBef>
            </a:pPr>
            <a:r>
              <a:rPr lang="de-CH" i="1" noProof="0" dirty="0" smtClean="0">
                <a:solidFill>
                  <a:srgbClr val="3333FF"/>
                </a:solidFill>
              </a:rPr>
              <a:t>A</a:t>
            </a:r>
            <a:r>
              <a:rPr lang="de-CH" noProof="0" dirty="0" smtClean="0"/>
              <a:t>			kommt vor </a:t>
            </a:r>
            <a:r>
              <a:rPr lang="de-CH" i="1" noProof="0" dirty="0" smtClean="0">
                <a:solidFill>
                  <a:srgbClr val="3333FF"/>
                </a:solidFill>
              </a:rPr>
              <a:t>ABC</a:t>
            </a:r>
          </a:p>
          <a:p>
            <a:pPr lvl="1">
              <a:spcBef>
                <a:spcPts val="200"/>
              </a:spcBef>
            </a:pPr>
            <a:r>
              <a:rPr lang="de-CH" dirty="0" smtClean="0"/>
              <a:t>Leeres Wort		kommt vor </a:t>
            </a:r>
            <a:r>
              <a:rPr lang="de-CH" i="1" dirty="0" smtClean="0">
                <a:solidFill>
                  <a:srgbClr val="3333FF"/>
                </a:solidFill>
              </a:rPr>
              <a:t>ABC</a:t>
            </a:r>
            <a:endParaRPr lang="de-CH" dirty="0" smtClean="0">
              <a:solidFill>
                <a:srgbClr val="000000"/>
              </a:solidFill>
            </a:endParaRPr>
          </a:p>
          <a:p>
            <a:pPr lvl="0">
              <a:spcBef>
                <a:spcPts val="1200"/>
              </a:spcBef>
            </a:pPr>
            <a:r>
              <a:rPr lang="de-CH" dirty="0" smtClean="0">
                <a:solidFill>
                  <a:srgbClr val="000000"/>
                </a:solidFill>
              </a:rPr>
              <a:t>Die Aufgabe ist, eine Definition vorzuschlagen. Wir verlangen nicht eine konstruktive Methode (ein Algorithmus), z.B.</a:t>
            </a:r>
          </a:p>
          <a:p>
            <a:pPr lvl="1">
              <a:spcBef>
                <a:spcPts val="1200"/>
              </a:spcBef>
              <a:buNone/>
            </a:pPr>
            <a:r>
              <a:rPr lang="de-CH" dirty="0" smtClean="0"/>
              <a:t>„</a:t>
            </a:r>
            <a:r>
              <a:rPr lang="de-CH" i="1" dirty="0" smtClean="0">
                <a:solidFill>
                  <a:srgbClr val="990000"/>
                </a:solidFill>
              </a:rPr>
              <a:t>Wir betrachten die ersten Buchstaben</a:t>
            </a:r>
            <a:r>
              <a:rPr lang="de-CH" i="1" dirty="0" smtClean="0">
                <a:solidFill>
                  <a:srgbClr val="000000"/>
                </a:solidFill>
              </a:rPr>
              <a:t> </a:t>
            </a:r>
            <a:r>
              <a:rPr lang="de-CH" i="1" dirty="0" smtClean="0">
                <a:solidFill>
                  <a:srgbClr val="3333FF"/>
                </a:solidFill>
              </a:rPr>
              <a:t>x1</a:t>
            </a:r>
            <a:r>
              <a:rPr lang="de-CH" i="1" dirty="0" smtClean="0">
                <a:solidFill>
                  <a:srgbClr val="000000"/>
                </a:solidFill>
              </a:rPr>
              <a:t> </a:t>
            </a:r>
            <a:r>
              <a:rPr lang="de-CH" i="1" dirty="0" smtClean="0">
                <a:solidFill>
                  <a:srgbClr val="990000"/>
                </a:solidFill>
              </a:rPr>
              <a:t>und</a:t>
            </a:r>
            <a:r>
              <a:rPr lang="de-CH" i="1" dirty="0" smtClean="0">
                <a:solidFill>
                  <a:srgbClr val="000000"/>
                </a:solidFill>
              </a:rPr>
              <a:t> </a:t>
            </a:r>
            <a:r>
              <a:rPr lang="de-CH" i="1" dirty="0" smtClean="0">
                <a:solidFill>
                  <a:srgbClr val="3333FF"/>
                </a:solidFill>
              </a:rPr>
              <a:t>y1</a:t>
            </a:r>
            <a:r>
              <a:rPr lang="de-CH" i="1" dirty="0" smtClean="0">
                <a:solidFill>
                  <a:srgbClr val="000000"/>
                </a:solidFill>
              </a:rPr>
              <a:t> </a:t>
            </a:r>
            <a:r>
              <a:rPr lang="de-CH" i="1" dirty="0" smtClean="0">
                <a:solidFill>
                  <a:srgbClr val="990000"/>
                </a:solidFill>
              </a:rPr>
              <a:t>von</a:t>
            </a:r>
            <a:r>
              <a:rPr lang="de-CH" i="1" dirty="0" smtClean="0">
                <a:solidFill>
                  <a:srgbClr val="3333FF"/>
                </a:solidFill>
              </a:rPr>
              <a:t> x</a:t>
            </a:r>
            <a:r>
              <a:rPr lang="de-CH" i="1" dirty="0" smtClean="0">
                <a:solidFill>
                  <a:srgbClr val="000000"/>
                </a:solidFill>
              </a:rPr>
              <a:t> </a:t>
            </a:r>
            <a:r>
              <a:rPr lang="de-CH" i="1" dirty="0" smtClean="0">
                <a:solidFill>
                  <a:srgbClr val="990000"/>
                </a:solidFill>
              </a:rPr>
              <a:t>und</a:t>
            </a:r>
            <a:r>
              <a:rPr lang="de-CH" i="1" dirty="0" smtClean="0">
                <a:solidFill>
                  <a:srgbClr val="000000"/>
                </a:solidFill>
              </a:rPr>
              <a:t> </a:t>
            </a:r>
            <a:r>
              <a:rPr lang="de-CH" i="1" dirty="0" smtClean="0">
                <a:solidFill>
                  <a:srgbClr val="3333FF"/>
                </a:solidFill>
              </a:rPr>
              <a:t>y</a:t>
            </a:r>
            <a:r>
              <a:rPr lang="de-CH" i="1" dirty="0" smtClean="0">
                <a:solidFill>
                  <a:srgbClr val="990000"/>
                </a:solidFill>
              </a:rPr>
              <a:t>; wenn</a:t>
            </a:r>
            <a:r>
              <a:rPr lang="de-CH" i="1" dirty="0" smtClean="0">
                <a:solidFill>
                  <a:srgbClr val="000000"/>
                </a:solidFill>
              </a:rPr>
              <a:t> </a:t>
            </a:r>
            <a:r>
              <a:rPr lang="de-CH" i="1" dirty="0" smtClean="0">
                <a:solidFill>
                  <a:srgbClr val="3333FF"/>
                </a:solidFill>
              </a:rPr>
              <a:t>x1</a:t>
            </a:r>
            <a:r>
              <a:rPr lang="de-CH" i="1" dirty="0" smtClean="0">
                <a:solidFill>
                  <a:srgbClr val="000000"/>
                </a:solidFill>
              </a:rPr>
              <a:t> </a:t>
            </a:r>
            <a:r>
              <a:rPr lang="de-CH" i="1" dirty="0" smtClean="0">
                <a:solidFill>
                  <a:srgbClr val="990000"/>
                </a:solidFill>
              </a:rPr>
              <a:t>kleiner</a:t>
            </a:r>
            <a:r>
              <a:rPr lang="de-CH" i="1" dirty="0" smtClean="0">
                <a:solidFill>
                  <a:srgbClr val="000000"/>
                </a:solidFill>
              </a:rPr>
              <a:t> </a:t>
            </a:r>
            <a:r>
              <a:rPr lang="de-CH" i="1" dirty="0" smtClean="0">
                <a:solidFill>
                  <a:srgbClr val="990000"/>
                </a:solidFill>
              </a:rPr>
              <a:t>als</a:t>
            </a:r>
            <a:r>
              <a:rPr lang="de-CH" i="1" dirty="0" smtClean="0">
                <a:solidFill>
                  <a:srgbClr val="000000"/>
                </a:solidFill>
              </a:rPr>
              <a:t> </a:t>
            </a:r>
            <a:r>
              <a:rPr lang="de-CH" i="1" dirty="0" smtClean="0">
                <a:solidFill>
                  <a:srgbClr val="3333FF"/>
                </a:solidFill>
              </a:rPr>
              <a:t>y1</a:t>
            </a:r>
            <a:r>
              <a:rPr lang="de-CH" i="1" dirty="0" smtClean="0">
                <a:solidFill>
                  <a:srgbClr val="000000"/>
                </a:solidFill>
              </a:rPr>
              <a:t> i</a:t>
            </a:r>
            <a:r>
              <a:rPr lang="de-CH" i="1" dirty="0" smtClean="0">
                <a:solidFill>
                  <a:srgbClr val="990000"/>
                </a:solidFill>
              </a:rPr>
              <a:t>st, dann kommt</a:t>
            </a:r>
            <a:r>
              <a:rPr lang="de-CH" i="1" dirty="0" smtClean="0">
                <a:solidFill>
                  <a:srgbClr val="000000"/>
                </a:solidFill>
              </a:rPr>
              <a:t> </a:t>
            </a:r>
            <a:r>
              <a:rPr lang="de-CH" i="1" dirty="0" smtClean="0">
                <a:solidFill>
                  <a:srgbClr val="3333FF"/>
                </a:solidFill>
              </a:rPr>
              <a:t>x </a:t>
            </a:r>
            <a:r>
              <a:rPr lang="de-CH" i="1" dirty="0" smtClean="0">
                <a:solidFill>
                  <a:srgbClr val="990000"/>
                </a:solidFill>
              </a:rPr>
              <a:t>vor</a:t>
            </a:r>
            <a:r>
              <a:rPr lang="de-CH" i="1" dirty="0" smtClean="0">
                <a:solidFill>
                  <a:srgbClr val="000000"/>
                </a:solidFill>
              </a:rPr>
              <a:t> </a:t>
            </a:r>
            <a:r>
              <a:rPr lang="de-CH" i="1" dirty="0" smtClean="0">
                <a:solidFill>
                  <a:srgbClr val="3333FF"/>
                </a:solidFill>
              </a:rPr>
              <a:t>y</a:t>
            </a:r>
            <a:r>
              <a:rPr lang="de-CH" i="1" dirty="0" smtClean="0">
                <a:solidFill>
                  <a:srgbClr val="990000"/>
                </a:solidFill>
              </a:rPr>
              <a:t>; sonst wenn</a:t>
            </a:r>
            <a:r>
              <a:rPr lang="de-CH" i="1" dirty="0" smtClean="0">
                <a:solidFill>
                  <a:srgbClr val="000000"/>
                </a:solidFill>
              </a:rPr>
              <a:t> </a:t>
            </a:r>
            <a:r>
              <a:rPr lang="de-CH" i="1" dirty="0" smtClean="0">
                <a:solidFill>
                  <a:srgbClr val="3333FF"/>
                </a:solidFill>
              </a:rPr>
              <a:t>x1</a:t>
            </a:r>
            <a:r>
              <a:rPr lang="de-CH" i="1" dirty="0" smtClean="0">
                <a:solidFill>
                  <a:srgbClr val="000000"/>
                </a:solidFill>
              </a:rPr>
              <a:t> </a:t>
            </a:r>
            <a:r>
              <a:rPr lang="de-CH" i="1" dirty="0" smtClean="0">
                <a:solidFill>
                  <a:srgbClr val="990000"/>
                </a:solidFill>
              </a:rPr>
              <a:t>gleich</a:t>
            </a:r>
            <a:r>
              <a:rPr lang="de-CH" i="1" dirty="0" smtClean="0">
                <a:solidFill>
                  <a:srgbClr val="000000"/>
                </a:solidFill>
              </a:rPr>
              <a:t> </a:t>
            </a:r>
            <a:r>
              <a:rPr lang="de-CH" i="1" dirty="0" smtClean="0">
                <a:solidFill>
                  <a:srgbClr val="3333FF"/>
                </a:solidFill>
              </a:rPr>
              <a:t>y1</a:t>
            </a:r>
            <a:r>
              <a:rPr lang="de-CH" i="1" dirty="0" smtClean="0">
                <a:solidFill>
                  <a:srgbClr val="000000"/>
                </a:solidFill>
              </a:rPr>
              <a:t> </a:t>
            </a:r>
            <a:r>
              <a:rPr lang="de-CH" i="1" dirty="0" smtClean="0">
                <a:solidFill>
                  <a:srgbClr val="990000"/>
                </a:solidFill>
              </a:rPr>
              <a:t>ist, dann… </a:t>
            </a:r>
            <a:r>
              <a:rPr lang="de-CH" dirty="0" smtClean="0">
                <a:solidFill>
                  <a:srgbClr val="000000"/>
                </a:solidFill>
              </a:rPr>
              <a:t>(usw.)“</a:t>
            </a:r>
          </a:p>
          <a:p>
            <a:pPr>
              <a:spcBef>
                <a:spcPts val="1200"/>
              </a:spcBef>
            </a:pPr>
            <a:r>
              <a:rPr lang="de-CH" dirty="0" smtClean="0">
                <a:solidFill>
                  <a:srgbClr val="000000"/>
                </a:solidFill>
              </a:rPr>
              <a:t>sondern eine echte Definition, in der folgende Form: </a:t>
            </a:r>
          </a:p>
          <a:p>
            <a:pPr lvl="1">
              <a:spcBef>
                <a:spcPts val="1200"/>
              </a:spcBef>
              <a:buNone/>
            </a:pPr>
            <a:r>
              <a:rPr lang="de-CH" dirty="0" smtClean="0">
                <a:solidFill>
                  <a:srgbClr val="336600"/>
                </a:solidFill>
              </a:rPr>
              <a:t>„Das Wort </a:t>
            </a:r>
            <a:r>
              <a:rPr lang="de-CH" i="1" dirty="0" smtClean="0">
                <a:solidFill>
                  <a:srgbClr val="3333FF"/>
                </a:solidFill>
              </a:rPr>
              <a:t>x</a:t>
            </a:r>
            <a:r>
              <a:rPr lang="de-CH" dirty="0" smtClean="0">
                <a:solidFill>
                  <a:srgbClr val="336600"/>
                </a:solidFill>
              </a:rPr>
              <a:t> kommt</a:t>
            </a:r>
            <a:r>
              <a:rPr lang="de-CH" dirty="0" smtClean="0"/>
              <a:t> </a:t>
            </a:r>
            <a:r>
              <a:rPr lang="de-CH" dirty="0" smtClean="0">
                <a:solidFill>
                  <a:srgbClr val="336600"/>
                </a:solidFill>
              </a:rPr>
              <a:t>“</a:t>
            </a:r>
            <a:r>
              <a:rPr lang="de-CH" b="1" u="sng" kern="1200" dirty="0" smtClean="0">
                <a:solidFill>
                  <a:srgbClr val="990000"/>
                </a:solidFill>
                <a:latin typeface="Comic Sans MS" pitchFamily="66" charset="0"/>
              </a:rPr>
              <a:t>vor</a:t>
            </a:r>
            <a:r>
              <a:rPr lang="de-CH" dirty="0" smtClean="0">
                <a:solidFill>
                  <a:srgbClr val="336600"/>
                </a:solidFill>
              </a:rPr>
              <a:t>” dem Wort</a:t>
            </a:r>
            <a:r>
              <a:rPr lang="de-CH" dirty="0" smtClean="0"/>
              <a:t> </a:t>
            </a:r>
            <a:r>
              <a:rPr lang="de-CH" sz="2300" i="1" dirty="0" smtClean="0">
                <a:solidFill>
                  <a:srgbClr val="3333FF"/>
                </a:solidFill>
              </a:rPr>
              <a:t>y</a:t>
            </a:r>
            <a:r>
              <a:rPr lang="de-CH" dirty="0" smtClean="0"/>
              <a:t> </a:t>
            </a:r>
            <a:r>
              <a:rPr lang="de-CH" dirty="0" smtClean="0">
                <a:solidFill>
                  <a:srgbClr val="336600"/>
                </a:solidFill>
              </a:rPr>
              <a:t>genau dann, wenn…</a:t>
            </a:r>
            <a:r>
              <a:rPr lang="de-CH" dirty="0" smtClean="0"/>
              <a:t>“</a:t>
            </a:r>
            <a:endParaRPr lang="de-CH" i="1" dirty="0" smtClean="0">
              <a:solidFill>
                <a:srgbClr val="3333FF"/>
              </a:solidFill>
            </a:endParaRPr>
          </a:p>
          <a:p>
            <a:pPr lvl="1"/>
            <a:endParaRPr lang="de-CH" i="1" dirty="0" smtClean="0">
              <a:solidFill>
                <a:srgbClr val="3333FF"/>
              </a:solidFill>
            </a:endParaRPr>
          </a:p>
          <a:p>
            <a:pPr lvl="1"/>
            <a:endParaRPr lang="de-CH" i="1" noProof="0" dirty="0">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de-CH" smtClean="0"/>
              <a:t>Die Lexikographische Ordnung definieren</a:t>
            </a:r>
            <a:endParaRPr lang="de-CH"/>
          </a:p>
        </p:txBody>
      </p:sp>
      <p:sp>
        <p:nvSpPr>
          <p:cNvPr id="570371" name="Rectangle 3"/>
          <p:cNvSpPr>
            <a:spLocks noGrp="1" noChangeArrowheads="1"/>
          </p:cNvSpPr>
          <p:nvPr>
            <p:ph type="body" idx="1"/>
          </p:nvPr>
        </p:nvSpPr>
        <p:spPr>
          <a:xfrm>
            <a:off x="179388" y="1268413"/>
            <a:ext cx="8713787" cy="1081087"/>
          </a:xfrm>
        </p:spPr>
        <p:txBody>
          <a:bodyPr/>
          <a:lstStyle/>
          <a:p>
            <a:r>
              <a:rPr lang="de-CH" smtClean="0"/>
              <a:t>Problem: Definiere den Begriff, dass das Wort </a:t>
            </a:r>
            <a:r>
              <a:rPr lang="de-CH" sz="2300" i="1" smtClean="0">
                <a:solidFill>
                  <a:srgbClr val="3333FF"/>
                </a:solidFill>
              </a:rPr>
              <a:t>w1</a:t>
            </a:r>
            <a:r>
              <a:rPr lang="de-CH" smtClean="0"/>
              <a:t>  </a:t>
            </a:r>
            <a:r>
              <a:rPr lang="de-CH" sz="2300" b="1" u="sng" kern="1200" smtClean="0">
                <a:solidFill>
                  <a:srgbClr val="990000"/>
                </a:solidFill>
                <a:latin typeface="Comic Sans MS" pitchFamily="66" charset="0"/>
              </a:rPr>
              <a:t>vor</a:t>
            </a:r>
            <a:r>
              <a:rPr lang="de-CH" smtClean="0"/>
              <a:t> dem Wort </a:t>
            </a:r>
            <a:r>
              <a:rPr lang="de-CH" sz="2300" i="1" smtClean="0">
                <a:solidFill>
                  <a:srgbClr val="3333FF"/>
                </a:solidFill>
              </a:rPr>
              <a:t>w2</a:t>
            </a:r>
            <a:r>
              <a:rPr lang="de-CH" smtClean="0"/>
              <a:t> kommt, nach alphabetischer Ordnung.</a:t>
            </a:r>
          </a:p>
          <a:p>
            <a:endParaRPr lang="de-CH"/>
          </a:p>
        </p:txBody>
      </p:sp>
      <p:sp>
        <p:nvSpPr>
          <p:cNvPr id="570374" name="Text Box 6"/>
          <p:cNvSpPr txBox="1">
            <a:spLocks noChangeArrowheads="1"/>
          </p:cNvSpPr>
          <p:nvPr/>
        </p:nvSpPr>
        <p:spPr bwMode="auto">
          <a:xfrm>
            <a:off x="181069" y="2761221"/>
            <a:ext cx="8745648" cy="3436263"/>
          </a:xfrm>
          <a:prstGeom prst="roundRect">
            <a:avLst>
              <a:gd name="adj" fmla="val 5381"/>
            </a:avLst>
          </a:prstGeom>
          <a:solidFill>
            <a:srgbClr val="99FF99"/>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spcBef>
                <a:spcPct val="20000"/>
              </a:spcBef>
              <a:buFont typeface="Wingdings" pitchFamily="2" charset="2"/>
              <a:buNone/>
            </a:pPr>
            <a:r>
              <a:rPr lang="de-CH" sz="2300" i="0" dirty="0" smtClean="0">
                <a:solidFill>
                  <a:schemeClr val="tx1"/>
                </a:solidFill>
              </a:rPr>
              <a:t>Konventionen:</a:t>
            </a:r>
          </a:p>
          <a:p>
            <a:pPr marL="442913" indent="-442913">
              <a:spcBef>
                <a:spcPts val="800"/>
              </a:spcBef>
              <a:spcAft>
                <a:spcPts val="1200"/>
              </a:spcAft>
              <a:buFont typeface="Wingdings" pitchFamily="2" charset="2"/>
              <a:buChar char="§"/>
            </a:pPr>
            <a:r>
              <a:rPr lang="de-CH" sz="2300" i="0" dirty="0" smtClean="0">
                <a:solidFill>
                  <a:schemeClr val="tx1"/>
                </a:solidFill>
              </a:rPr>
              <a:t>Ein </a:t>
            </a:r>
            <a:r>
              <a:rPr lang="de-CH" sz="2300" b="1" dirty="0" smtClean="0">
                <a:solidFill>
                  <a:srgbClr val="990000"/>
                </a:solidFill>
              </a:rPr>
              <a:t>W</a:t>
            </a:r>
            <a:r>
              <a:rPr lang="de-CH" sz="2300" b="1" i="0" dirty="0" smtClean="0">
                <a:solidFill>
                  <a:srgbClr val="990000"/>
                </a:solidFill>
              </a:rPr>
              <a:t>ort</a:t>
            </a:r>
            <a:r>
              <a:rPr lang="de-CH" sz="2300" i="0" dirty="0" smtClean="0">
                <a:solidFill>
                  <a:schemeClr val="tx1"/>
                </a:solidFill>
              </a:rPr>
              <a:t> ist eine Sequenz von null oder mehr Buchstaben.</a:t>
            </a:r>
          </a:p>
          <a:p>
            <a:pPr marL="442913" indent="-442913">
              <a:spcBef>
                <a:spcPts val="800"/>
              </a:spcBef>
              <a:buFont typeface="Wingdings" pitchFamily="2" charset="2"/>
              <a:buChar char="§"/>
            </a:pPr>
            <a:r>
              <a:rPr lang="de-CH" sz="2300" i="0" dirty="0" smtClean="0">
                <a:solidFill>
                  <a:schemeClr val="tx1"/>
                </a:solidFill>
              </a:rPr>
              <a:t>Ein </a:t>
            </a:r>
            <a:r>
              <a:rPr lang="de-CH" sz="2300" b="1" i="0" dirty="0" smtClean="0">
                <a:solidFill>
                  <a:srgbClr val="990000"/>
                </a:solidFill>
              </a:rPr>
              <a:t>Buchstabe</a:t>
            </a:r>
            <a:r>
              <a:rPr lang="de-CH" sz="2300" i="0" dirty="0" smtClean="0">
                <a:solidFill>
                  <a:schemeClr val="tx1"/>
                </a:solidFill>
              </a:rPr>
              <a:t> ist eines der folgenden Zeichen:</a:t>
            </a:r>
            <a:endParaRPr lang="de-CH" sz="2300" dirty="0" smtClean="0"/>
          </a:p>
          <a:p>
            <a:pPr marL="442913" indent="-442913">
              <a:spcBef>
                <a:spcPts val="1200"/>
              </a:spcBef>
              <a:spcAft>
                <a:spcPts val="1200"/>
              </a:spcAft>
            </a:pPr>
            <a:r>
              <a:rPr lang="de-CH" sz="2300" i="0" dirty="0" smtClean="0">
                <a:solidFill>
                  <a:schemeClr val="tx1"/>
                </a:solidFill>
              </a:rPr>
              <a:t> 		</a:t>
            </a:r>
            <a:r>
              <a:rPr lang="de-CH" sz="2300" dirty="0" smtClean="0">
                <a:solidFill>
                  <a:srgbClr val="3333FF"/>
                </a:solidFill>
              </a:rPr>
              <a:t>A B C D E F G H I J K L M N O P Q R S T U V W X Y Z</a:t>
            </a:r>
            <a:endParaRPr lang="de-CH" sz="2300" i="0" dirty="0" smtClean="0">
              <a:solidFill>
                <a:srgbClr val="3333FF"/>
              </a:solidFill>
            </a:endParaRPr>
          </a:p>
          <a:p>
            <a:pPr marL="442913" indent="-442913">
              <a:spcBef>
                <a:spcPts val="800"/>
              </a:spcBef>
              <a:buFont typeface="Wingdings" pitchFamily="2" charset="2"/>
              <a:buChar char="§"/>
            </a:pPr>
            <a:r>
              <a:rPr lang="de-CH" sz="2300" i="0" dirty="0" smtClean="0">
                <a:solidFill>
                  <a:schemeClr val="tx1"/>
                </a:solidFill>
              </a:rPr>
              <a:t>Für alle Paare von Buchstaben ist bekannt, welcher “</a:t>
            </a:r>
            <a:r>
              <a:rPr lang="de-CH" sz="2300" i="1" dirty="0" smtClean="0">
                <a:solidFill>
                  <a:srgbClr val="990000"/>
                </a:solidFill>
              </a:rPr>
              <a:t>kleiner</a:t>
            </a:r>
            <a:r>
              <a:rPr lang="de-CH" sz="2300" i="0" dirty="0" smtClean="0">
                <a:solidFill>
                  <a:schemeClr val="tx1"/>
                </a:solidFill>
              </a:rPr>
              <a:t>” als </a:t>
            </a:r>
            <a:r>
              <a:rPr lang="de-CH" sz="2300" dirty="0" smtClean="0"/>
              <a:t>der andere ist. Die Ordnung ist jene der vorherigen Liste.</a:t>
            </a:r>
            <a:endParaRPr lang="de-CH" sz="2300" i="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0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de-CH" smtClean="0"/>
              <a:t>Die lexikographische Ordnung: Beispiele</a:t>
            </a:r>
            <a:endParaRPr lang="de-CH"/>
          </a:p>
        </p:txBody>
      </p:sp>
      <p:sp>
        <p:nvSpPr>
          <p:cNvPr id="573443" name="Rectangle 3"/>
          <p:cNvSpPr>
            <a:spLocks noGrp="1" noChangeArrowheads="1"/>
          </p:cNvSpPr>
          <p:nvPr>
            <p:ph type="body" idx="1"/>
          </p:nvPr>
        </p:nvSpPr>
        <p:spPr/>
        <p:txBody>
          <a:bodyPr/>
          <a:lstStyle/>
          <a:p>
            <a:r>
              <a:rPr lang="de-CH" i="1" smtClean="0">
                <a:solidFill>
                  <a:srgbClr val="3333FF"/>
                </a:solidFill>
              </a:rPr>
              <a:t>ABC </a:t>
            </a:r>
            <a:r>
              <a:rPr lang="de-CH" smtClean="0"/>
              <a:t>			kommt vor </a:t>
            </a:r>
            <a:r>
              <a:rPr lang="de-CH" i="1" smtClean="0">
                <a:solidFill>
                  <a:srgbClr val="3333FF"/>
                </a:solidFill>
              </a:rPr>
              <a:t>DEF</a:t>
            </a:r>
          </a:p>
          <a:p>
            <a:endParaRPr lang="de-CH" smtClean="0"/>
          </a:p>
          <a:p>
            <a:r>
              <a:rPr lang="de-CH" i="1" smtClean="0">
                <a:solidFill>
                  <a:srgbClr val="3333FF"/>
                </a:solidFill>
              </a:rPr>
              <a:t>AB</a:t>
            </a:r>
            <a:r>
              <a:rPr lang="de-CH" smtClean="0"/>
              <a:t>			kommt vor </a:t>
            </a:r>
            <a:r>
              <a:rPr lang="de-CH" i="1" smtClean="0">
                <a:solidFill>
                  <a:srgbClr val="3333FF"/>
                </a:solidFill>
              </a:rPr>
              <a:t>DEF</a:t>
            </a:r>
          </a:p>
          <a:p>
            <a:endParaRPr lang="de-CH" smtClean="0"/>
          </a:p>
          <a:p>
            <a:r>
              <a:rPr lang="de-CH" i="1" smtClean="0">
                <a:solidFill>
                  <a:srgbClr val="3333FF"/>
                </a:solidFill>
              </a:rPr>
              <a:t>A</a:t>
            </a:r>
            <a:r>
              <a:rPr lang="de-CH" smtClean="0"/>
              <a:t> 			kommt vor </a:t>
            </a:r>
            <a:r>
              <a:rPr lang="de-CH" i="1" smtClean="0">
                <a:solidFill>
                  <a:srgbClr val="3333FF"/>
                </a:solidFill>
              </a:rPr>
              <a:t>AB</a:t>
            </a:r>
          </a:p>
          <a:p>
            <a:r>
              <a:rPr lang="de-CH" smtClean="0"/>
              <a:t>	</a:t>
            </a:r>
          </a:p>
          <a:p>
            <a:r>
              <a:rPr lang="de-CH" i="1" smtClean="0">
                <a:solidFill>
                  <a:srgbClr val="3333FF"/>
                </a:solidFill>
              </a:rPr>
              <a:t>A</a:t>
            </a:r>
            <a:r>
              <a:rPr lang="de-CH" smtClean="0"/>
              <a:t>			kommt vor </a:t>
            </a:r>
            <a:r>
              <a:rPr lang="de-CH" i="1" smtClean="0">
                <a:solidFill>
                  <a:srgbClr val="3333FF"/>
                </a:solidFill>
              </a:rPr>
              <a:t>ABC</a:t>
            </a:r>
          </a:p>
          <a:p>
            <a:endParaRPr lang="de-CH" i="1" smtClean="0">
              <a:solidFill>
                <a:srgbClr val="3333FF"/>
              </a:solidFill>
            </a:endParaRPr>
          </a:p>
          <a:p>
            <a:r>
              <a:rPr lang="de-CH" smtClean="0"/>
              <a:t>Leeres Wort		kommt vor </a:t>
            </a:r>
            <a:r>
              <a:rPr lang="de-CH" i="1" smtClean="0">
                <a:solidFill>
                  <a:srgbClr val="3333FF"/>
                </a:solidFill>
              </a:rPr>
              <a:t>ABC</a:t>
            </a:r>
          </a:p>
          <a:p>
            <a:endParaRPr lang="de-CH" i="1">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de-CH" smtClean="0"/>
              <a:t>Eine rekursive Definition</a:t>
            </a:r>
            <a:endParaRPr lang="de-CH"/>
          </a:p>
        </p:txBody>
      </p:sp>
      <p:sp>
        <p:nvSpPr>
          <p:cNvPr id="572419" name="Rectangle 3"/>
          <p:cNvSpPr>
            <a:spLocks noGrp="1" noChangeArrowheads="1"/>
          </p:cNvSpPr>
          <p:nvPr>
            <p:ph type="body" idx="1"/>
          </p:nvPr>
        </p:nvSpPr>
        <p:spPr>
          <a:xfrm>
            <a:off x="241379" y="777712"/>
            <a:ext cx="8621964" cy="5604981"/>
          </a:xfrm>
        </p:spPr>
        <p:txBody>
          <a:bodyPr/>
          <a:lstStyle/>
          <a:p>
            <a:pPr>
              <a:spcBef>
                <a:spcPct val="0"/>
              </a:spcBef>
            </a:pPr>
            <a:r>
              <a:rPr lang="de-CH" dirty="0" smtClean="0"/>
              <a:t>Das Wort </a:t>
            </a:r>
            <a:r>
              <a:rPr lang="de-CH" sz="2300" i="1" dirty="0" smtClean="0">
                <a:solidFill>
                  <a:srgbClr val="3333FF"/>
                </a:solidFill>
              </a:rPr>
              <a:t>x</a:t>
            </a:r>
            <a:r>
              <a:rPr lang="de-CH" dirty="0" smtClean="0"/>
              <a:t> kommt “</a:t>
            </a:r>
            <a:r>
              <a:rPr lang="de-CH" b="1" u="sng" kern="1200" dirty="0" smtClean="0">
                <a:solidFill>
                  <a:srgbClr val="990000"/>
                </a:solidFill>
                <a:latin typeface="Comic Sans MS" pitchFamily="66" charset="0"/>
              </a:rPr>
              <a:t>vor</a:t>
            </a:r>
            <a:r>
              <a:rPr lang="de-CH" dirty="0" smtClean="0"/>
              <a:t>” dem Wort </a:t>
            </a:r>
            <a:r>
              <a:rPr lang="de-CH" sz="2300" i="1" dirty="0" smtClean="0">
                <a:solidFill>
                  <a:srgbClr val="3333FF"/>
                </a:solidFill>
              </a:rPr>
              <a:t>y</a:t>
            </a:r>
            <a:r>
              <a:rPr lang="de-CH" dirty="0" smtClean="0"/>
              <a:t> genau dann, wenn sie eine der folgenden Bedingungen erfüllen:</a:t>
            </a:r>
            <a:endParaRPr lang="de-CH" dirty="0" smtClean="0">
              <a:solidFill>
                <a:schemeClr val="tx1"/>
              </a:solidFill>
            </a:endParaRPr>
          </a:p>
          <a:p>
            <a:pPr lvl="1">
              <a:spcBef>
                <a:spcPct val="0"/>
              </a:spcBef>
            </a:pPr>
            <a:endParaRPr lang="de-CH" dirty="0" smtClean="0">
              <a:solidFill>
                <a:schemeClr val="tx1"/>
              </a:solidFill>
            </a:endParaRPr>
          </a:p>
          <a:p>
            <a:pPr lvl="1">
              <a:spcBef>
                <a:spcPct val="0"/>
              </a:spcBef>
            </a:pPr>
            <a:r>
              <a:rPr lang="de-CH" sz="2300" i="1" dirty="0" smtClean="0">
                <a:solidFill>
                  <a:srgbClr val="3333FF"/>
                </a:solidFill>
              </a:rPr>
              <a:t>x</a:t>
            </a:r>
            <a:r>
              <a:rPr lang="de-CH" dirty="0" smtClean="0">
                <a:solidFill>
                  <a:schemeClr val="tx1"/>
                </a:solidFill>
              </a:rPr>
              <a:t> ist leer und </a:t>
            </a:r>
            <a:r>
              <a:rPr lang="de-CH" sz="2300" i="1" dirty="0" smtClean="0">
                <a:solidFill>
                  <a:srgbClr val="3333FF"/>
                </a:solidFill>
              </a:rPr>
              <a:t>y</a:t>
            </a:r>
            <a:r>
              <a:rPr lang="de-CH" dirty="0" smtClean="0">
                <a:solidFill>
                  <a:schemeClr val="tx1"/>
                </a:solidFill>
              </a:rPr>
              <a:t> is</a:t>
            </a:r>
            <a:r>
              <a:rPr lang="de-CH" dirty="0" smtClean="0"/>
              <a:t>t nicht leer </a:t>
            </a:r>
          </a:p>
          <a:p>
            <a:pPr lvl="1">
              <a:spcBef>
                <a:spcPct val="0"/>
              </a:spcBef>
              <a:buNone/>
            </a:pPr>
            <a:endParaRPr lang="de-CH" dirty="0" smtClean="0">
              <a:solidFill>
                <a:schemeClr val="tx1"/>
              </a:solidFill>
            </a:endParaRPr>
          </a:p>
          <a:p>
            <a:pPr lvl="1">
              <a:spcBef>
                <a:spcPct val="0"/>
              </a:spcBef>
            </a:pPr>
            <a:r>
              <a:rPr lang="de-CH" dirty="0" smtClean="0">
                <a:solidFill>
                  <a:schemeClr val="tx1"/>
                </a:solidFill>
              </a:rPr>
              <a:t>Weder </a:t>
            </a:r>
            <a:r>
              <a:rPr lang="de-CH" sz="2300" i="1" dirty="0" smtClean="0">
                <a:solidFill>
                  <a:srgbClr val="3333FF"/>
                </a:solidFill>
              </a:rPr>
              <a:t>x</a:t>
            </a:r>
            <a:r>
              <a:rPr lang="de-CH" dirty="0" smtClean="0"/>
              <a:t> noch </a:t>
            </a:r>
            <a:r>
              <a:rPr lang="de-CH" sz="2300" i="1" dirty="0" smtClean="0">
                <a:solidFill>
                  <a:srgbClr val="3333FF"/>
                </a:solidFill>
              </a:rPr>
              <a:t>y</a:t>
            </a:r>
            <a:r>
              <a:rPr lang="de-CH" dirty="0" smtClean="0"/>
              <a:t> sind leer</a:t>
            </a:r>
            <a:r>
              <a:rPr lang="de-CH" dirty="0" smtClean="0">
                <a:solidFill>
                  <a:schemeClr val="tx1"/>
                </a:solidFill>
              </a:rPr>
              <a:t>, und der erste Buchstabe von</a:t>
            </a:r>
            <a:r>
              <a:rPr lang="de-CH" dirty="0" smtClean="0"/>
              <a:t> </a:t>
            </a:r>
            <a:r>
              <a:rPr lang="de-CH" sz="2300" i="1" dirty="0" smtClean="0">
                <a:solidFill>
                  <a:srgbClr val="3333FF"/>
                </a:solidFill>
              </a:rPr>
              <a:t>x</a:t>
            </a:r>
            <a:r>
              <a:rPr lang="de-CH" dirty="0" smtClean="0"/>
              <a:t> </a:t>
            </a:r>
            <a:r>
              <a:rPr lang="de-CH" dirty="0" smtClean="0">
                <a:solidFill>
                  <a:schemeClr val="tx1"/>
                </a:solidFill>
              </a:rPr>
              <a:t>ist </a:t>
            </a:r>
            <a:r>
              <a:rPr lang="de-CH" i="1" kern="1200" dirty="0" smtClean="0">
                <a:solidFill>
                  <a:srgbClr val="990000"/>
                </a:solidFill>
                <a:latin typeface="Comic Sans MS" pitchFamily="66" charset="0"/>
              </a:rPr>
              <a:t>kleiner</a:t>
            </a:r>
            <a:r>
              <a:rPr lang="de-CH" dirty="0" smtClean="0">
                <a:solidFill>
                  <a:schemeClr val="tx1"/>
                </a:solidFill>
              </a:rPr>
              <a:t> als der erste Buchstabe von </a:t>
            </a:r>
            <a:r>
              <a:rPr lang="de-CH" sz="2300" i="1" dirty="0" smtClean="0">
                <a:solidFill>
                  <a:srgbClr val="3333FF"/>
                </a:solidFill>
              </a:rPr>
              <a:t>y</a:t>
            </a:r>
            <a:r>
              <a:rPr lang="de-CH" dirty="0" smtClean="0"/>
              <a:t> </a:t>
            </a:r>
          </a:p>
          <a:p>
            <a:pPr lvl="1">
              <a:spcBef>
                <a:spcPct val="0"/>
              </a:spcBef>
            </a:pPr>
            <a:endParaRPr lang="de-CH" dirty="0" smtClean="0"/>
          </a:p>
          <a:p>
            <a:pPr lvl="1">
              <a:spcBef>
                <a:spcPct val="0"/>
              </a:spcBef>
            </a:pPr>
            <a:r>
              <a:rPr lang="de-CH" dirty="0" smtClean="0">
                <a:solidFill>
                  <a:schemeClr val="tx1"/>
                </a:solidFill>
              </a:rPr>
              <a:t>Weder </a:t>
            </a:r>
            <a:r>
              <a:rPr lang="de-CH" i="1" dirty="0" smtClean="0">
                <a:solidFill>
                  <a:srgbClr val="3333FF"/>
                </a:solidFill>
              </a:rPr>
              <a:t>x</a:t>
            </a:r>
            <a:r>
              <a:rPr lang="de-CH" dirty="0" smtClean="0"/>
              <a:t> </a:t>
            </a:r>
            <a:r>
              <a:rPr lang="de-CH" dirty="0" smtClean="0">
                <a:solidFill>
                  <a:schemeClr val="tx1"/>
                </a:solidFill>
              </a:rPr>
              <a:t>noch</a:t>
            </a:r>
            <a:r>
              <a:rPr lang="de-CH" dirty="0" smtClean="0"/>
              <a:t> </a:t>
            </a:r>
            <a:r>
              <a:rPr lang="de-CH" i="1" dirty="0" smtClean="0">
                <a:solidFill>
                  <a:srgbClr val="3333FF"/>
                </a:solidFill>
              </a:rPr>
              <a:t>y</a:t>
            </a:r>
            <a:r>
              <a:rPr lang="de-CH" dirty="0" smtClean="0"/>
              <a:t> sind leer und (beide Bedingungen):</a:t>
            </a:r>
            <a:endParaRPr lang="de-CH" dirty="0" smtClean="0">
              <a:solidFill>
                <a:schemeClr val="tx1"/>
              </a:solidFill>
            </a:endParaRPr>
          </a:p>
          <a:p>
            <a:pPr marL="1439863" lvl="2" indent="-363538">
              <a:spcBef>
                <a:spcPts val="1200"/>
              </a:spcBef>
            </a:pPr>
            <a:r>
              <a:rPr lang="de-CH" sz="2400" dirty="0" smtClean="0"/>
              <a:t>Ihre </a:t>
            </a:r>
            <a:r>
              <a:rPr lang="de-CH" dirty="0" smtClean="0"/>
              <a:t>ersten Buchstaben sind die Gleichen</a:t>
            </a:r>
            <a:endParaRPr lang="de-CH" sz="2400" dirty="0" smtClean="0"/>
          </a:p>
          <a:p>
            <a:pPr marL="1439863" lvl="2" indent="-363538">
              <a:spcBef>
                <a:spcPts val="1200"/>
              </a:spcBef>
            </a:pPr>
            <a:r>
              <a:rPr lang="de-CH" sz="2400" dirty="0" smtClean="0"/>
              <a:t>Das </a:t>
            </a:r>
            <a:r>
              <a:rPr lang="de-CH" dirty="0" smtClean="0"/>
              <a:t>Wort, das man erhält, wenn man den ersten Buchstaben von </a:t>
            </a:r>
            <a:r>
              <a:rPr lang="de-CH" sz="2400" i="1" dirty="0" smtClean="0">
                <a:solidFill>
                  <a:srgbClr val="3333FF"/>
                </a:solidFill>
              </a:rPr>
              <a:t>x</a:t>
            </a:r>
            <a:r>
              <a:rPr lang="de-CH" sz="2400" dirty="0" smtClean="0"/>
              <a:t> weglässt, kommt </a:t>
            </a:r>
            <a:r>
              <a:rPr lang="de-CH" sz="2400" dirty="0" err="1" smtClean="0">
                <a:solidFill>
                  <a:schemeClr val="bg1"/>
                </a:solidFill>
              </a:rPr>
              <a:t>bef</a:t>
            </a:r>
            <a:r>
              <a:rPr lang="de-CH" sz="2400" dirty="0" smtClean="0">
                <a:solidFill>
                  <a:schemeClr val="bg1"/>
                </a:solidFill>
              </a:rPr>
              <a:t>  </a:t>
            </a:r>
            <a:r>
              <a:rPr lang="de-CH" sz="2400" dirty="0" smtClean="0"/>
              <a:t>dem Wort, das man durch das Weglassen des ersten Buchstabens von </a:t>
            </a:r>
            <a:r>
              <a:rPr lang="de-CH" sz="2400" i="1" dirty="0" smtClean="0">
                <a:solidFill>
                  <a:srgbClr val="3333FF"/>
                </a:solidFill>
              </a:rPr>
              <a:t>y </a:t>
            </a:r>
            <a:r>
              <a:rPr lang="de-CH" dirty="0" smtClean="0"/>
              <a:t>erhält</a:t>
            </a:r>
            <a:endParaRPr lang="de-CH" sz="2400" dirty="0"/>
          </a:p>
        </p:txBody>
      </p:sp>
      <p:sp>
        <p:nvSpPr>
          <p:cNvPr id="572420" name="AutoShape 4"/>
          <p:cNvSpPr>
            <a:spLocks noChangeArrowheads="1"/>
          </p:cNvSpPr>
          <p:nvPr/>
        </p:nvSpPr>
        <p:spPr bwMode="auto">
          <a:xfrm>
            <a:off x="6769019" y="5123633"/>
            <a:ext cx="548279"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b="1" u="sng" smtClean="0">
                <a:solidFill>
                  <a:srgbClr val="990000"/>
                </a:solidFill>
              </a:rPr>
              <a:t>vor</a:t>
            </a:r>
            <a:endParaRPr lang="de-CH" sz="2400" b="1" i="0" u="sng">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41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24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2419">
                                            <p:txEl>
                                              <p:pRg st="7" end="7"/>
                                            </p:txEl>
                                          </p:spTgt>
                                        </p:tgtEl>
                                        <p:attrNameLst>
                                          <p:attrName>style.visibility</p:attrName>
                                        </p:attrNameLst>
                                      </p:cBhvr>
                                      <p:to>
                                        <p:strVal val="visible"/>
                                      </p:to>
                                    </p:set>
                                    <p:animEffect transition="in" filter="fade">
                                      <p:cBhvr>
                                        <p:cTn id="15" dur="100"/>
                                        <p:tgtEl>
                                          <p:spTgt spid="572419">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72419">
                                            <p:txEl>
                                              <p:pRg st="8" end="8"/>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72420"/>
                                        </p:tgtEl>
                                        <p:attrNameLst>
                                          <p:attrName>style.visibility</p:attrName>
                                        </p:attrNameLst>
                                      </p:cBhvr>
                                      <p:to>
                                        <p:strVal val="visible"/>
                                      </p:to>
                                    </p:set>
                                  </p:childTnLst>
                                </p:cTn>
                              </p:par>
                            </p:childTnLst>
                          </p:cTn>
                        </p:par>
                        <p:par>
                          <p:cTn id="22" fill="hold">
                            <p:stCondLst>
                              <p:cond delay="0"/>
                            </p:stCondLst>
                            <p:childTnLst>
                              <p:par>
                                <p:cTn id="23" presetID="35" presetClass="emph" presetSubtype="0" repeatCount="12000" fill="hold" grpId="1" nodeType="afterEffect">
                                  <p:stCondLst>
                                    <p:cond delay="0"/>
                                  </p:stCondLst>
                                  <p:childTnLst>
                                    <p:anim calcmode="discrete" valueType="str">
                                      <p:cBhvr>
                                        <p:cTn id="24" dur="100" fill="hold"/>
                                        <p:tgtEl>
                                          <p:spTgt spid="5724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0" grpId="0" animBg="1"/>
      <p:bldP spid="5724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Als eine rekursive Funktion ausgedrückt</a:t>
            </a:r>
            <a:endParaRPr lang="de-CH" dirty="0"/>
          </a:p>
        </p:txBody>
      </p:sp>
      <p:sp>
        <p:nvSpPr>
          <p:cNvPr id="3" name="Content Placeholder 2"/>
          <p:cNvSpPr>
            <a:spLocks noGrp="1"/>
          </p:cNvSpPr>
          <p:nvPr>
            <p:ph idx="1"/>
          </p:nvPr>
        </p:nvSpPr>
        <p:spPr>
          <a:xfrm>
            <a:off x="117696" y="878114"/>
            <a:ext cx="9026304" cy="5644924"/>
          </a:xfrm>
        </p:spPr>
        <p:txBody>
          <a:bodyPr/>
          <a:lstStyle/>
          <a:p>
            <a:pPr defTabSz="300038">
              <a:tabLst>
                <a:tab pos="180975" algn="l"/>
                <a:tab pos="361950" algn="l"/>
                <a:tab pos="720725" algn="l"/>
                <a:tab pos="1252538" algn="l"/>
              </a:tabLst>
            </a:pPr>
            <a:r>
              <a:rPr lang="de-CH" i="1" dirty="0" smtClean="0">
                <a:solidFill>
                  <a:srgbClr val="3333FF"/>
                </a:solidFill>
              </a:rPr>
              <a:t>vor</a:t>
            </a:r>
            <a:r>
              <a:rPr lang="de-CH" dirty="0" smtClean="0">
                <a:solidFill>
                  <a:srgbClr val="3333FF"/>
                </a:solidFill>
              </a:rPr>
              <a:t>                  (</a:t>
            </a:r>
            <a:r>
              <a:rPr lang="de-CH" i="1" dirty="0" smtClean="0">
                <a:solidFill>
                  <a:srgbClr val="3333FF"/>
                </a:solidFill>
              </a:rPr>
              <a:t>y</a:t>
            </a:r>
            <a:r>
              <a:rPr lang="de-CH" sz="1600" i="1" dirty="0" smtClean="0">
                <a:solidFill>
                  <a:srgbClr val="3333FF"/>
                </a:solidFill>
              </a:rPr>
              <a:t> </a:t>
            </a:r>
            <a:r>
              <a:rPr lang="de-CH" dirty="0" smtClean="0">
                <a:solidFill>
                  <a:srgbClr val="3333FF"/>
                </a:solidFill>
              </a:rPr>
              <a:t>: </a:t>
            </a:r>
            <a:r>
              <a:rPr lang="de-CH" i="1" dirty="0" smtClean="0">
                <a:solidFill>
                  <a:srgbClr val="3333FF"/>
                </a:solidFill>
              </a:rPr>
              <a:t>STRING</a:t>
            </a:r>
            <a:r>
              <a:rPr lang="de-CH" sz="1600" i="1" dirty="0" smtClean="0">
                <a:solidFill>
                  <a:srgbClr val="3333FF"/>
                </a:solidFill>
              </a:rPr>
              <a:t> </a:t>
            </a:r>
            <a:r>
              <a:rPr lang="de-CH" dirty="0" smtClean="0">
                <a:solidFill>
                  <a:srgbClr val="3333FF"/>
                </a:solidFill>
              </a:rPr>
              <a:t>) : </a:t>
            </a:r>
            <a:r>
              <a:rPr lang="de-CH" i="1" dirty="0" smtClean="0">
                <a:solidFill>
                  <a:srgbClr val="3333FF"/>
                </a:solidFill>
              </a:rPr>
              <a:t>BOOLEAN</a:t>
            </a:r>
          </a:p>
          <a:p>
            <a:pPr defTabSz="300038">
              <a:tabLst>
                <a:tab pos="180975" algn="l"/>
                <a:tab pos="361950" algn="l"/>
                <a:tab pos="720725" algn="l"/>
                <a:tab pos="1252538" algn="l"/>
              </a:tabLst>
            </a:pPr>
            <a:r>
              <a:rPr lang="de-CH" dirty="0" smtClean="0">
                <a:solidFill>
                  <a:srgbClr val="3333FF"/>
                </a:solidFill>
              </a:rPr>
              <a:t>		</a:t>
            </a:r>
            <a:r>
              <a:rPr lang="de-CH" dirty="0" smtClean="0">
                <a:solidFill>
                  <a:srgbClr val="990000"/>
                </a:solidFill>
              </a:rPr>
              <a:t>-- </a:t>
            </a:r>
            <a:r>
              <a:rPr lang="de-CH" smtClean="0">
                <a:solidFill>
                  <a:srgbClr val="990000"/>
                </a:solidFill>
              </a:rPr>
              <a:t>Kommt</a:t>
            </a:r>
            <a:r>
              <a:rPr lang="de-CH" smtClean="0">
                <a:solidFill>
                  <a:srgbClr val="3333FF"/>
                </a:solidFill>
              </a:rPr>
              <a:t> </a:t>
            </a:r>
            <a:r>
              <a:rPr lang="de-CH" smtClean="0">
                <a:solidFill>
                  <a:srgbClr val="990000"/>
                </a:solidFill>
              </a:rPr>
              <a:t>diese </a:t>
            </a:r>
            <a:r>
              <a:rPr lang="de-CH" dirty="0" smtClean="0">
                <a:solidFill>
                  <a:srgbClr val="990000"/>
                </a:solidFill>
              </a:rPr>
              <a:t>Kette vor</a:t>
            </a:r>
            <a:r>
              <a:rPr lang="de-CH" dirty="0" smtClean="0">
                <a:solidFill>
                  <a:srgbClr val="3333FF"/>
                </a:solidFill>
              </a:rPr>
              <a:t> </a:t>
            </a:r>
            <a:r>
              <a:rPr lang="de-CH" i="1" dirty="0" smtClean="0">
                <a:solidFill>
                  <a:srgbClr val="3333FF"/>
                </a:solidFill>
              </a:rPr>
              <a:t>y</a:t>
            </a:r>
            <a:r>
              <a:rPr lang="de-CH" dirty="0" smtClean="0">
                <a:solidFill>
                  <a:srgbClr val="3333FF"/>
                </a:solidFill>
              </a:rPr>
              <a:t> </a:t>
            </a:r>
            <a:r>
              <a:rPr lang="de-CH" dirty="0" smtClean="0">
                <a:solidFill>
                  <a:srgbClr val="993300"/>
                </a:solidFill>
              </a:rPr>
              <a:t>in lexikographischer Ordnung?</a:t>
            </a:r>
          </a:p>
          <a:p>
            <a:pPr defTabSz="300038">
              <a:tabLst>
                <a:tab pos="180975" algn="l"/>
                <a:tab pos="361950" algn="l"/>
                <a:tab pos="720725" algn="l"/>
                <a:tab pos="1252538" algn="l"/>
              </a:tabLst>
            </a:pPr>
            <a:r>
              <a:rPr lang="de-CH" dirty="0" smtClean="0">
                <a:solidFill>
                  <a:srgbClr val="3333FF"/>
                </a:solidFill>
              </a:rPr>
              <a:t>	</a:t>
            </a:r>
            <a:r>
              <a:rPr lang="de-CH" b="1" dirty="0" smtClean="0">
                <a:solidFill>
                  <a:srgbClr val="002060"/>
                </a:solidFill>
              </a:rPr>
              <a:t>do</a:t>
            </a:r>
          </a:p>
          <a:p>
            <a:pPr defTabSz="300038">
              <a:tabLst>
                <a:tab pos="180975" algn="l"/>
                <a:tab pos="361950" algn="l"/>
                <a:tab pos="720725" algn="l"/>
                <a:tab pos="1252538" algn="l"/>
              </a:tabLst>
            </a:pPr>
            <a:r>
              <a:rPr lang="de-CH" dirty="0" smtClean="0">
                <a:solidFill>
                  <a:srgbClr val="3333FF"/>
                </a:solidFill>
              </a:rPr>
              <a:t>		</a:t>
            </a:r>
            <a:r>
              <a:rPr lang="de-CH" b="1" dirty="0" err="1" smtClean="0">
                <a:solidFill>
                  <a:srgbClr val="002060"/>
                </a:solidFill>
              </a:rPr>
              <a:t>Result</a:t>
            </a:r>
            <a:r>
              <a:rPr lang="de-CH" dirty="0" smtClean="0">
                <a:solidFill>
                  <a:srgbClr val="3333FF"/>
                </a:solidFill>
              </a:rPr>
              <a:t> :=</a:t>
            </a:r>
          </a:p>
          <a:p>
            <a:pPr defTabSz="300038">
              <a:tabLst>
                <a:tab pos="180975" algn="l"/>
                <a:tab pos="361950" algn="l"/>
                <a:tab pos="720725" algn="l"/>
                <a:tab pos="1252538" algn="l"/>
              </a:tabLst>
            </a:pPr>
            <a:r>
              <a:rPr lang="de-CH" dirty="0" smtClean="0">
                <a:solidFill>
                  <a:srgbClr val="3333FF"/>
                </a:solidFill>
              </a:rPr>
              <a:t>			((</a:t>
            </a:r>
            <a:r>
              <a:rPr lang="de-CH" i="1" dirty="0" err="1" smtClean="0">
                <a:solidFill>
                  <a:srgbClr val="3333FF"/>
                </a:solidFill>
              </a:rPr>
              <a:t>is_empty</a:t>
            </a:r>
            <a:r>
              <a:rPr lang="de-CH" dirty="0" smtClean="0">
                <a:solidFill>
                  <a:srgbClr val="3333FF"/>
                </a:solidFill>
              </a:rPr>
              <a:t> </a:t>
            </a:r>
            <a:r>
              <a:rPr lang="de-CH" b="1" dirty="0" err="1" smtClean="0">
                <a:solidFill>
                  <a:srgbClr val="002060"/>
                </a:solidFill>
              </a:rPr>
              <a:t>and</a:t>
            </a:r>
            <a:r>
              <a:rPr lang="de-CH" dirty="0" smtClean="0">
                <a:solidFill>
                  <a:srgbClr val="3333FF"/>
                </a:solidFill>
              </a:rPr>
              <a:t> </a:t>
            </a:r>
            <a:r>
              <a:rPr lang="de-CH" b="1" dirty="0" smtClean="0">
                <a:solidFill>
                  <a:srgbClr val="002060"/>
                </a:solidFill>
              </a:rPr>
              <a:t>not</a:t>
            </a:r>
            <a:r>
              <a:rPr lang="de-CH" dirty="0" smtClean="0">
                <a:solidFill>
                  <a:srgbClr val="3333FF"/>
                </a:solidFill>
              </a:rPr>
              <a:t> </a:t>
            </a:r>
            <a:r>
              <a:rPr lang="de-CH" i="1" dirty="0" smtClean="0">
                <a:solidFill>
                  <a:srgbClr val="3333FF"/>
                </a:solidFill>
              </a:rPr>
              <a:t>y</a:t>
            </a:r>
            <a:r>
              <a:rPr lang="de-CH" sz="1600" dirty="0" smtClean="0">
                <a:solidFill>
                  <a:srgbClr val="3333FF"/>
                </a:solidFill>
              </a:rPr>
              <a:t> </a:t>
            </a:r>
            <a:r>
              <a:rPr lang="de-CH" sz="900" dirty="0" smtClean="0">
                <a:solidFill>
                  <a:srgbClr val="3333FF"/>
                </a:solidFill>
                <a:sym typeface="Wingdings"/>
              </a:rPr>
              <a:t> </a:t>
            </a:r>
            <a:r>
              <a:rPr lang="de-CH" i="1" dirty="0" err="1" smtClean="0">
                <a:solidFill>
                  <a:srgbClr val="3333FF"/>
                </a:solidFill>
              </a:rPr>
              <a:t>is_empty</a:t>
            </a:r>
            <a:r>
              <a:rPr lang="de-CH" sz="1600" i="1" dirty="0" smtClean="0">
                <a:solidFill>
                  <a:srgbClr val="3333FF"/>
                </a:solidFill>
              </a:rPr>
              <a:t> </a:t>
            </a:r>
            <a:r>
              <a:rPr lang="de-CH" dirty="0" smtClean="0">
                <a:solidFill>
                  <a:srgbClr val="3333FF"/>
                </a:solidFill>
              </a:rPr>
              <a:t>)     </a:t>
            </a:r>
            <a:r>
              <a:rPr lang="de-CH" b="1" dirty="0" err="1" smtClean="0">
                <a:solidFill>
                  <a:srgbClr val="002060"/>
                </a:solidFill>
              </a:rPr>
              <a:t>or</a:t>
            </a:r>
            <a:endParaRPr lang="de-CH" b="1" dirty="0" smtClean="0">
              <a:solidFill>
                <a:srgbClr val="002060"/>
              </a:solidFill>
            </a:endParaRPr>
          </a:p>
          <a:p>
            <a:pPr defTabSz="300038">
              <a:tabLst>
                <a:tab pos="180975" algn="l"/>
                <a:tab pos="361950" algn="l"/>
                <a:tab pos="720725" algn="l"/>
                <a:tab pos="1252538" algn="l"/>
              </a:tabLst>
            </a:pPr>
            <a:r>
              <a:rPr lang="de-CH" dirty="0" smtClean="0">
                <a:solidFill>
                  <a:srgbClr val="3333FF"/>
                </a:solidFill>
              </a:rPr>
              <a:t>				((</a:t>
            </a:r>
            <a:r>
              <a:rPr lang="de-CH" b="1" dirty="0" smtClean="0">
                <a:solidFill>
                  <a:srgbClr val="002060"/>
                </a:solidFill>
              </a:rPr>
              <a:t>not</a:t>
            </a:r>
            <a:r>
              <a:rPr lang="de-CH" dirty="0" smtClean="0">
                <a:solidFill>
                  <a:srgbClr val="3333FF"/>
                </a:solidFill>
              </a:rPr>
              <a:t> </a:t>
            </a:r>
            <a:r>
              <a:rPr lang="de-CH" i="1" dirty="0" err="1" smtClean="0">
                <a:solidFill>
                  <a:srgbClr val="3333FF"/>
                </a:solidFill>
              </a:rPr>
              <a:t>is_empty</a:t>
            </a:r>
            <a:r>
              <a:rPr lang="de-CH" dirty="0" smtClean="0">
                <a:solidFill>
                  <a:srgbClr val="3333FF"/>
                </a:solidFill>
              </a:rPr>
              <a:t> </a:t>
            </a:r>
            <a:r>
              <a:rPr lang="de-CH" b="1" dirty="0" err="1" smtClean="0">
                <a:solidFill>
                  <a:srgbClr val="002060"/>
                </a:solidFill>
              </a:rPr>
              <a:t>and</a:t>
            </a:r>
            <a:r>
              <a:rPr lang="de-CH" dirty="0" smtClean="0">
                <a:solidFill>
                  <a:srgbClr val="3333FF"/>
                </a:solidFill>
              </a:rPr>
              <a:t> </a:t>
            </a:r>
            <a:r>
              <a:rPr lang="de-CH" b="1" dirty="0" smtClean="0">
                <a:solidFill>
                  <a:srgbClr val="002060"/>
                </a:solidFill>
              </a:rPr>
              <a:t>not</a:t>
            </a:r>
            <a:r>
              <a:rPr lang="de-CH" dirty="0" smtClean="0">
                <a:solidFill>
                  <a:srgbClr val="3333FF"/>
                </a:solidFill>
              </a:rPr>
              <a:t> </a:t>
            </a:r>
            <a:r>
              <a:rPr lang="de-CH" i="1" dirty="0" smtClean="0">
                <a:solidFill>
                  <a:srgbClr val="3333FF"/>
                </a:solidFill>
              </a:rPr>
              <a:t>y</a:t>
            </a:r>
            <a:r>
              <a:rPr lang="de-CH" sz="1600" dirty="0" smtClean="0">
                <a:solidFill>
                  <a:srgbClr val="3333FF"/>
                </a:solidFill>
              </a:rPr>
              <a:t> </a:t>
            </a:r>
            <a:r>
              <a:rPr lang="de-CH" sz="900" dirty="0" smtClean="0">
                <a:solidFill>
                  <a:srgbClr val="3333FF"/>
                </a:solidFill>
                <a:sym typeface="Wingdings"/>
              </a:rPr>
              <a:t> </a:t>
            </a:r>
            <a:r>
              <a:rPr lang="de-CH" i="1" dirty="0" err="1" smtClean="0">
                <a:solidFill>
                  <a:srgbClr val="3333FF"/>
                </a:solidFill>
              </a:rPr>
              <a:t>is_empty</a:t>
            </a:r>
            <a:r>
              <a:rPr lang="de-CH" sz="1600" i="1" dirty="0" smtClean="0">
                <a:solidFill>
                  <a:srgbClr val="3333FF"/>
                </a:solidFill>
              </a:rPr>
              <a:t> </a:t>
            </a:r>
            <a:r>
              <a:rPr lang="de-CH" dirty="0" smtClean="0">
                <a:solidFill>
                  <a:srgbClr val="3333FF"/>
                </a:solidFill>
              </a:rPr>
              <a:t>) </a:t>
            </a:r>
            <a:r>
              <a:rPr lang="de-CH" b="1" dirty="0" err="1" smtClean="0">
                <a:solidFill>
                  <a:srgbClr val="002060"/>
                </a:solidFill>
              </a:rPr>
              <a:t>and</a:t>
            </a:r>
            <a:r>
              <a:rPr lang="de-CH" b="1" dirty="0" smtClean="0">
                <a:solidFill>
                  <a:srgbClr val="002060"/>
                </a:solidFill>
              </a:rPr>
              <a:t> </a:t>
            </a:r>
            <a:r>
              <a:rPr lang="de-CH" b="1" dirty="0" err="1" smtClean="0">
                <a:solidFill>
                  <a:srgbClr val="002060"/>
                </a:solidFill>
              </a:rPr>
              <a:t>then</a:t>
            </a:r>
            <a:endParaRPr lang="de-CH" b="1" dirty="0" smtClean="0">
              <a:solidFill>
                <a:srgbClr val="002060"/>
              </a:solidFill>
            </a:endParaRPr>
          </a:p>
          <a:p>
            <a:pPr defTabSz="300038">
              <a:tabLst>
                <a:tab pos="180975" algn="l"/>
                <a:tab pos="361950" algn="l"/>
                <a:tab pos="720725" algn="l"/>
                <a:tab pos="1252538" algn="l"/>
              </a:tabLst>
            </a:pPr>
            <a:r>
              <a:rPr lang="de-CH" dirty="0" smtClean="0">
                <a:solidFill>
                  <a:srgbClr val="3333FF"/>
                </a:solidFill>
              </a:rPr>
              <a:t>				</a:t>
            </a:r>
            <a:r>
              <a:rPr lang="de-CH" dirty="0">
                <a:solidFill>
                  <a:srgbClr val="3333FF"/>
                </a:solidFill>
              </a:rPr>
              <a:t> </a:t>
            </a:r>
            <a:r>
              <a:rPr lang="de-CH" dirty="0" smtClean="0">
                <a:solidFill>
                  <a:srgbClr val="3333FF"/>
                </a:solidFill>
              </a:rPr>
              <a:t>       ((</a:t>
            </a:r>
            <a:r>
              <a:rPr lang="de-CH" i="1" dirty="0" err="1" smtClean="0">
                <a:solidFill>
                  <a:srgbClr val="3333FF"/>
                </a:solidFill>
              </a:rPr>
              <a:t>first</a:t>
            </a:r>
            <a:r>
              <a:rPr lang="de-CH" dirty="0" smtClean="0">
                <a:solidFill>
                  <a:srgbClr val="3333FF"/>
                </a:solidFill>
              </a:rPr>
              <a:t> &lt; </a:t>
            </a:r>
            <a:r>
              <a:rPr lang="de-CH" i="1" dirty="0" smtClean="0">
                <a:solidFill>
                  <a:srgbClr val="3333FF"/>
                </a:solidFill>
              </a:rPr>
              <a:t>y</a:t>
            </a:r>
            <a:r>
              <a:rPr lang="de-CH" sz="1800" dirty="0" smtClean="0">
                <a:solidFill>
                  <a:srgbClr val="3333FF"/>
                </a:solidFill>
              </a:rPr>
              <a:t> </a:t>
            </a:r>
            <a:r>
              <a:rPr lang="de-CH" sz="1000" dirty="0" smtClean="0">
                <a:solidFill>
                  <a:srgbClr val="3333FF"/>
                </a:solidFill>
                <a:sym typeface="Wingdings"/>
              </a:rPr>
              <a:t> </a:t>
            </a:r>
            <a:r>
              <a:rPr lang="de-CH" i="1" dirty="0" err="1" smtClean="0">
                <a:solidFill>
                  <a:srgbClr val="3333FF"/>
                </a:solidFill>
              </a:rPr>
              <a:t>first</a:t>
            </a:r>
            <a:r>
              <a:rPr lang="de-CH" sz="1400" i="1" dirty="0" smtClean="0">
                <a:solidFill>
                  <a:srgbClr val="3333FF"/>
                </a:solidFill>
              </a:rPr>
              <a:t> </a:t>
            </a:r>
            <a:r>
              <a:rPr lang="de-CH" dirty="0" smtClean="0">
                <a:solidFill>
                  <a:srgbClr val="3333FF"/>
                </a:solidFill>
              </a:rPr>
              <a:t>) </a:t>
            </a:r>
            <a:r>
              <a:rPr lang="de-CH" b="1" dirty="0" err="1" smtClean="0">
                <a:solidFill>
                  <a:srgbClr val="002060"/>
                </a:solidFill>
              </a:rPr>
              <a:t>or</a:t>
            </a:r>
            <a:endParaRPr lang="de-CH" b="1" dirty="0" smtClean="0">
              <a:solidFill>
                <a:srgbClr val="002060"/>
              </a:solidFill>
            </a:endParaRPr>
          </a:p>
          <a:p>
            <a:pPr defTabSz="300038">
              <a:spcBef>
                <a:spcPts val="400"/>
              </a:spcBef>
              <a:tabLst>
                <a:tab pos="180975" algn="l"/>
                <a:tab pos="361950" algn="l"/>
                <a:tab pos="720725" algn="l"/>
                <a:tab pos="1252538" algn="l"/>
              </a:tabLst>
            </a:pPr>
            <a:r>
              <a:rPr lang="de-CH" dirty="0" smtClean="0">
                <a:solidFill>
                  <a:srgbClr val="3333FF"/>
                </a:solidFill>
              </a:rPr>
              <a:t>					        ((</a:t>
            </a:r>
            <a:r>
              <a:rPr lang="de-CH" i="1" dirty="0" err="1" smtClean="0">
                <a:solidFill>
                  <a:srgbClr val="3333FF"/>
                </a:solidFill>
              </a:rPr>
              <a:t>first</a:t>
            </a:r>
            <a:r>
              <a:rPr lang="de-CH" dirty="0" smtClean="0">
                <a:solidFill>
                  <a:srgbClr val="3333FF"/>
                </a:solidFill>
              </a:rPr>
              <a:t> = </a:t>
            </a:r>
            <a:r>
              <a:rPr lang="de-CH" i="1" dirty="0" smtClean="0">
                <a:solidFill>
                  <a:srgbClr val="3333FF"/>
                </a:solidFill>
              </a:rPr>
              <a:t>y</a:t>
            </a:r>
            <a:r>
              <a:rPr lang="de-CH" sz="1400" dirty="0" smtClean="0">
                <a:solidFill>
                  <a:srgbClr val="3333FF"/>
                </a:solidFill>
              </a:rPr>
              <a:t> </a:t>
            </a:r>
            <a:r>
              <a:rPr lang="de-CH" sz="800" dirty="0" smtClean="0">
                <a:solidFill>
                  <a:srgbClr val="3333FF"/>
                </a:solidFill>
                <a:sym typeface="Wingdings"/>
              </a:rPr>
              <a:t> </a:t>
            </a:r>
            <a:r>
              <a:rPr lang="de-CH" i="1" dirty="0" err="1" smtClean="0">
                <a:solidFill>
                  <a:srgbClr val="3333FF"/>
                </a:solidFill>
              </a:rPr>
              <a:t>first</a:t>
            </a:r>
            <a:r>
              <a:rPr lang="de-CH" sz="1400" i="1" dirty="0" smtClean="0">
                <a:solidFill>
                  <a:srgbClr val="3333FF"/>
                </a:solidFill>
              </a:rPr>
              <a:t> </a:t>
            </a:r>
            <a:r>
              <a:rPr lang="de-CH" dirty="0" smtClean="0">
                <a:solidFill>
                  <a:srgbClr val="3333FF"/>
                </a:solidFill>
              </a:rPr>
              <a:t>) </a:t>
            </a:r>
            <a:r>
              <a:rPr lang="de-CH" b="1" dirty="0" err="1" smtClean="0">
                <a:solidFill>
                  <a:srgbClr val="002060"/>
                </a:solidFill>
              </a:rPr>
              <a:t>and</a:t>
            </a:r>
            <a:r>
              <a:rPr lang="de-CH" b="1" dirty="0" smtClean="0">
                <a:solidFill>
                  <a:srgbClr val="002060"/>
                </a:solidFill>
              </a:rPr>
              <a:t> </a:t>
            </a:r>
            <a:r>
              <a:rPr lang="de-CH" dirty="0" smtClean="0">
                <a:solidFill>
                  <a:srgbClr val="3333FF"/>
                </a:solidFill>
              </a:rPr>
              <a:t>(</a:t>
            </a:r>
            <a:r>
              <a:rPr lang="de-CH" i="1" dirty="0" err="1" smtClean="0">
                <a:solidFill>
                  <a:srgbClr val="3333FF"/>
                </a:solidFill>
              </a:rPr>
              <a:t>rest</a:t>
            </a:r>
            <a:r>
              <a:rPr lang="de-CH" i="1" dirty="0" smtClean="0">
                <a:solidFill>
                  <a:srgbClr val="3333FF"/>
                </a:solidFill>
              </a:rPr>
              <a:t>           </a:t>
            </a:r>
            <a:r>
              <a:rPr lang="de-CH" dirty="0" smtClean="0">
                <a:solidFill>
                  <a:srgbClr val="3333FF"/>
                </a:solidFill>
              </a:rPr>
              <a:t>(</a:t>
            </a:r>
            <a:r>
              <a:rPr lang="de-CH" sz="1200" dirty="0" smtClean="0">
                <a:solidFill>
                  <a:srgbClr val="3333FF"/>
                </a:solidFill>
              </a:rPr>
              <a:t> </a:t>
            </a:r>
            <a:r>
              <a:rPr lang="de-CH" i="1" dirty="0" smtClean="0">
                <a:solidFill>
                  <a:srgbClr val="3333FF"/>
                </a:solidFill>
              </a:rPr>
              <a:t>y</a:t>
            </a:r>
            <a:r>
              <a:rPr lang="de-CH" sz="1600" i="1" dirty="0" smtClean="0">
                <a:solidFill>
                  <a:srgbClr val="3333FF"/>
                </a:solidFill>
              </a:rPr>
              <a:t> </a:t>
            </a:r>
            <a:r>
              <a:rPr lang="de-CH" sz="800" dirty="0">
                <a:solidFill>
                  <a:srgbClr val="3333FF"/>
                </a:solidFill>
                <a:sym typeface="Wingdings"/>
              </a:rPr>
              <a:t> </a:t>
            </a:r>
            <a:r>
              <a:rPr lang="de-CH" i="1" dirty="0" err="1" smtClean="0">
                <a:solidFill>
                  <a:srgbClr val="3333FF"/>
                </a:solidFill>
                <a:sym typeface="Wingdings"/>
              </a:rPr>
              <a:t>re</a:t>
            </a:r>
            <a:r>
              <a:rPr lang="de-CH" i="1" dirty="0" err="1" smtClean="0">
                <a:solidFill>
                  <a:srgbClr val="3333FF"/>
                </a:solidFill>
              </a:rPr>
              <a:t>st</a:t>
            </a:r>
            <a:r>
              <a:rPr lang="de-CH" dirty="0" smtClean="0">
                <a:solidFill>
                  <a:srgbClr val="3333FF"/>
                </a:solidFill>
              </a:rPr>
              <a:t>  )</a:t>
            </a:r>
          </a:p>
          <a:p>
            <a:pPr defTabSz="300038">
              <a:spcBef>
                <a:spcPts val="400"/>
              </a:spcBef>
              <a:tabLst>
                <a:tab pos="180975" algn="l"/>
                <a:tab pos="361950" algn="l"/>
                <a:tab pos="720725" algn="l"/>
                <a:tab pos="1252538" algn="l"/>
              </a:tabLst>
            </a:pPr>
            <a:r>
              <a:rPr lang="de-CH" dirty="0" smtClean="0">
                <a:solidFill>
                  <a:srgbClr val="3333FF"/>
                </a:solidFill>
              </a:rPr>
              <a:t>					     )</a:t>
            </a:r>
          </a:p>
          <a:p>
            <a:pPr defTabSz="300038">
              <a:spcBef>
                <a:spcPts val="400"/>
              </a:spcBef>
              <a:tabLst>
                <a:tab pos="180975" algn="l"/>
                <a:tab pos="361950" algn="l"/>
                <a:tab pos="720725" algn="l"/>
                <a:tab pos="1252538" algn="l"/>
              </a:tabLst>
            </a:pPr>
            <a:r>
              <a:rPr lang="de-CH" dirty="0" smtClean="0">
                <a:solidFill>
                  <a:srgbClr val="3333FF"/>
                </a:solidFill>
              </a:rPr>
              <a:t>				)</a:t>
            </a:r>
          </a:p>
          <a:p>
            <a:pPr defTabSz="300038">
              <a:spcBef>
                <a:spcPts val="400"/>
              </a:spcBef>
              <a:tabLst>
                <a:tab pos="180975" algn="l"/>
                <a:tab pos="361950" algn="l"/>
                <a:tab pos="720725" algn="l"/>
                <a:tab pos="1252538" algn="l"/>
              </a:tabLst>
            </a:pPr>
            <a:r>
              <a:rPr lang="de-CH" dirty="0" smtClean="0">
                <a:solidFill>
                  <a:srgbClr val="3333FF"/>
                </a:solidFill>
              </a:rPr>
              <a:t>			)</a:t>
            </a:r>
          </a:p>
          <a:p>
            <a:pPr defTabSz="300038">
              <a:spcBef>
                <a:spcPts val="400"/>
              </a:spcBef>
              <a:tabLst>
                <a:tab pos="180975" algn="l"/>
                <a:tab pos="361950" algn="l"/>
                <a:tab pos="720725" algn="l"/>
                <a:tab pos="1252538" algn="l"/>
              </a:tabLst>
            </a:pPr>
            <a:r>
              <a:rPr lang="de-CH" dirty="0" smtClean="0">
                <a:solidFill>
                  <a:srgbClr val="3333FF"/>
                </a:solidFill>
              </a:rPr>
              <a:t>	</a:t>
            </a:r>
            <a:r>
              <a:rPr lang="de-CH" b="1" dirty="0" smtClean="0">
                <a:solidFill>
                  <a:srgbClr val="002060"/>
                </a:solidFill>
              </a:rPr>
              <a:t>end</a:t>
            </a:r>
            <a:r>
              <a:rPr lang="de-CH" dirty="0" smtClean="0">
                <a:solidFill>
                  <a:srgbClr val="3333FF"/>
                </a:solidFill>
              </a:rPr>
              <a:t>		</a:t>
            </a:r>
            <a:r>
              <a:rPr lang="de-CH" dirty="0" smtClean="0"/>
              <a:t>		</a:t>
            </a:r>
          </a:p>
          <a:p>
            <a:pPr>
              <a:tabLst>
                <a:tab pos="361950" algn="l"/>
              </a:tabLst>
            </a:pPr>
            <a:r>
              <a:rPr lang="de-CH" dirty="0" smtClean="0"/>
              <a:t>						</a:t>
            </a:r>
          </a:p>
          <a:p>
            <a:r>
              <a:rPr lang="de-CH" dirty="0" smtClean="0"/>
              <a:t>		</a:t>
            </a:r>
            <a:endParaRPr lang="de-CH" dirty="0"/>
          </a:p>
        </p:txBody>
      </p:sp>
      <p:sp>
        <p:nvSpPr>
          <p:cNvPr id="5" name="Rounded Rectangular Callout 4"/>
          <p:cNvSpPr/>
          <p:nvPr/>
        </p:nvSpPr>
        <p:spPr bwMode="auto">
          <a:xfrm>
            <a:off x="1620569" y="5386811"/>
            <a:ext cx="3331676" cy="878185"/>
          </a:xfrm>
          <a:prstGeom prst="wedgeRoundRectCallout">
            <a:avLst>
              <a:gd name="adj1" fmla="val -359"/>
              <a:gd name="adj2" fmla="val -169375"/>
              <a:gd name="adj3" fmla="val 16667"/>
            </a:avLst>
          </a:prstGeom>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a:r>
              <a:rPr lang="de-CH" smtClean="0">
                <a:solidFill>
                  <a:srgbClr val="000000"/>
                </a:solidFill>
              </a:rPr>
              <a:t>Erstes Zeichen (vom Typ </a:t>
            </a:r>
            <a:r>
              <a:rPr lang="de-CH" i="1" smtClean="0">
                <a:solidFill>
                  <a:srgbClr val="3333FF"/>
                </a:solidFill>
                <a:latin typeface="Comic Sans MS"/>
              </a:rPr>
              <a:t>CHARACTER</a:t>
            </a:r>
            <a:r>
              <a:rPr lang="de-CH" sz="1600" i="1" smtClean="0">
                <a:solidFill>
                  <a:srgbClr val="3333FF"/>
                </a:solidFill>
                <a:latin typeface="Comic Sans MS"/>
              </a:rPr>
              <a:t> </a:t>
            </a:r>
            <a:r>
              <a:rPr lang="de-CH" smtClean="0">
                <a:solidFill>
                  <a:srgbClr val="000000"/>
                </a:solidFill>
              </a:rPr>
              <a:t>)</a:t>
            </a:r>
            <a:r>
              <a:rPr lang="de-CH" smtClean="0">
                <a:solidFill>
                  <a:srgbClr val="333399"/>
                </a:solidFill>
              </a:rPr>
              <a:t> </a:t>
            </a:r>
            <a:endParaRPr lang="de-CH">
              <a:solidFill>
                <a:srgbClr val="333399"/>
              </a:solidFill>
            </a:endParaRPr>
          </a:p>
        </p:txBody>
      </p:sp>
      <p:sp>
        <p:nvSpPr>
          <p:cNvPr id="6" name="Rounded Rectangular Callout 5"/>
          <p:cNvSpPr/>
          <p:nvPr/>
        </p:nvSpPr>
        <p:spPr bwMode="auto">
          <a:xfrm>
            <a:off x="5602584" y="5385300"/>
            <a:ext cx="3331676" cy="878185"/>
          </a:xfrm>
          <a:prstGeom prst="wedgeRoundRectCallout">
            <a:avLst>
              <a:gd name="adj1" fmla="val -19925"/>
              <a:gd name="adj2" fmla="val -170406"/>
              <a:gd name="adj3" fmla="val 16667"/>
            </a:avLst>
          </a:prstGeom>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a:r>
              <a:rPr lang="de-CH" smtClean="0">
                <a:solidFill>
                  <a:srgbClr val="000000"/>
                </a:solidFill>
              </a:rPr>
              <a:t>Der Rest des Wortes (vom Typ </a:t>
            </a:r>
            <a:r>
              <a:rPr lang="de-CH" i="1" smtClean="0">
                <a:solidFill>
                  <a:srgbClr val="3333FF"/>
                </a:solidFill>
                <a:latin typeface="Comic Sans MS"/>
              </a:rPr>
              <a:t>STRING</a:t>
            </a:r>
            <a:r>
              <a:rPr lang="de-CH" sz="1600" i="1" smtClean="0">
                <a:solidFill>
                  <a:srgbClr val="3333FF"/>
                </a:solidFill>
                <a:latin typeface="Comic Sans MS"/>
              </a:rPr>
              <a:t> </a:t>
            </a:r>
            <a:r>
              <a:rPr lang="de-CH" smtClean="0">
                <a:solidFill>
                  <a:srgbClr val="000000"/>
                </a:solidFill>
              </a:rPr>
              <a:t>)</a:t>
            </a:r>
            <a:r>
              <a:rPr lang="de-CH" smtClean="0">
                <a:solidFill>
                  <a:srgbClr val="333399"/>
                </a:solidFill>
              </a:rPr>
              <a:t> </a:t>
            </a:r>
            <a:endParaRPr lang="de-CH">
              <a:solidFill>
                <a:srgbClr val="333399"/>
              </a:solidFill>
            </a:endParaRPr>
          </a:p>
        </p:txBody>
      </p:sp>
      <p:sp>
        <p:nvSpPr>
          <p:cNvPr id="7" name="Rounded Rectangle 6"/>
          <p:cNvSpPr/>
          <p:nvPr/>
        </p:nvSpPr>
        <p:spPr bwMode="auto">
          <a:xfrm>
            <a:off x="811061" y="945716"/>
            <a:ext cx="1334022" cy="375780"/>
          </a:xfrm>
          <a:prstGeom prst="roundRect">
            <a:avLst/>
          </a:prstGeom>
          <a:solidFill>
            <a:srgbClr val="FFFF00"/>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rtlCol="0" anchor="ctr"/>
          <a:lstStyle/>
          <a:p>
            <a:pPr algn="ctr">
              <a:lnSpc>
                <a:spcPct val="80000"/>
              </a:lnSpc>
            </a:pPr>
            <a:r>
              <a:rPr lang="de-CH" b="1" dirty="0">
                <a:solidFill>
                  <a:srgbClr val="002060"/>
                </a:solidFill>
              </a:rPr>
              <a:t>alias</a:t>
            </a:r>
            <a:r>
              <a:rPr lang="de-CH" dirty="0">
                <a:solidFill>
                  <a:srgbClr val="3333FF"/>
                </a:solidFill>
              </a:rPr>
              <a:t> “&lt;“</a:t>
            </a:r>
            <a:endParaRPr lang="en-US" dirty="0">
              <a:solidFill>
                <a:srgbClr val="333399"/>
              </a:solidFill>
            </a:endParaRPr>
          </a:p>
        </p:txBody>
      </p:sp>
      <p:sp>
        <p:nvSpPr>
          <p:cNvPr id="11" name="Rounded Rectangle 10"/>
          <p:cNvSpPr/>
          <p:nvPr/>
        </p:nvSpPr>
        <p:spPr bwMode="auto">
          <a:xfrm>
            <a:off x="6173338" y="4012179"/>
            <a:ext cx="783682" cy="362139"/>
          </a:xfrm>
          <a:prstGeom prst="roundRect">
            <a:avLst/>
          </a:prstGeom>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36000" tIns="0" rIns="0" bIns="0" rtlCol="0" anchor="ctr"/>
          <a:lstStyle/>
          <a:p>
            <a:pPr>
              <a:lnSpc>
                <a:spcPct val="80000"/>
              </a:lnSpc>
            </a:pPr>
            <a:r>
              <a:rPr lang="de-CH" sz="900" dirty="0">
                <a:solidFill>
                  <a:srgbClr val="3333FF"/>
                </a:solidFill>
                <a:sym typeface="Wingdings"/>
              </a:rPr>
              <a:t> </a:t>
            </a:r>
            <a:r>
              <a:rPr lang="de-CH" i="1" dirty="0" smtClean="0">
                <a:solidFill>
                  <a:srgbClr val="3333FF"/>
                </a:solidFill>
              </a:rPr>
              <a:t>vor</a:t>
            </a:r>
            <a:endParaRPr lang="de-CH" dirty="0">
              <a:solidFill>
                <a:srgbClr val="990000"/>
              </a:solidFill>
            </a:endParaRPr>
          </a:p>
        </p:txBody>
      </p:sp>
      <p:sp>
        <p:nvSpPr>
          <p:cNvPr id="12" name="TextBox 11"/>
          <p:cNvSpPr txBox="1"/>
          <p:nvPr/>
        </p:nvSpPr>
        <p:spPr>
          <a:xfrm>
            <a:off x="8079428" y="3926384"/>
            <a:ext cx="269310" cy="461665"/>
          </a:xfrm>
          <a:prstGeom prst="rect">
            <a:avLst/>
          </a:prstGeom>
          <a:noFill/>
        </p:spPr>
        <p:txBody>
          <a:bodyPr wrap="square" rtlCol="0">
            <a:spAutoFit/>
          </a:bodyPr>
          <a:lstStyle/>
          <a:p>
            <a:r>
              <a:rPr lang="en-US" dirty="0">
                <a:solidFill>
                  <a:srgbClr val="3333FF"/>
                </a:solidFill>
                <a:latin typeface="Comic Sans MS"/>
              </a:rPr>
              <a:t>)</a:t>
            </a:r>
          </a:p>
        </p:txBody>
      </p:sp>
    </p:spTree>
    <p:extLst>
      <p:ext uri="{BB962C8B-B14F-4D97-AF65-F5344CB8AC3E}">
        <p14:creationId xmlns:p14="http://schemas.microsoft.com/office/powerpoint/2010/main" val="2314723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26" presetClass="emph" presetSubtype="0" repeatCount="20000" fill="hold" grpId="1" nodeType="afterEffect">
                                  <p:stCondLst>
                                    <p:cond delay="0"/>
                                  </p:stCondLst>
                                  <p:childTnLst>
                                    <p:animEffect transition="out" filter="fade">
                                      <p:cBhvr>
                                        <p:cTn id="17" dur="50" tmFilter="0, 0; .2, .5; .8, .5; 1, 0"/>
                                        <p:tgtEl>
                                          <p:spTgt spid="11"/>
                                        </p:tgtEl>
                                      </p:cBhvr>
                                    </p:animEffect>
                                    <p:animScale>
                                      <p:cBhvr>
                                        <p:cTn id="18" dur="25" autoRev="1" fill="hold"/>
                                        <p:tgtEl>
                                          <p:spTgt spid="11"/>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1" grpId="1" animBg="1"/>
      <p:bldP spid="11" grpId="2"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de-CH" smtClean="0"/>
              <a:t>Eine rekursive Datenstruktur</a:t>
            </a:r>
            <a:endParaRPr lang="de-CH"/>
          </a:p>
        </p:txBody>
      </p:sp>
      <p:pic>
        <p:nvPicPr>
          <p:cNvPr id="685059" name="Picture 3"/>
          <p:cNvPicPr>
            <a:picLocks noChangeAspect="1" noChangeArrowheads="1"/>
          </p:cNvPicPr>
          <p:nvPr/>
        </p:nvPicPr>
        <p:blipFill>
          <a:blip r:embed="rId3" cstate="print"/>
          <a:srcRect/>
          <a:stretch>
            <a:fillRect/>
          </a:stretch>
        </p:blipFill>
        <p:spPr bwMode="auto">
          <a:xfrm>
            <a:off x="2177144" y="589482"/>
            <a:ext cx="6816362" cy="3251931"/>
          </a:xfrm>
          <a:prstGeom prst="rect">
            <a:avLst/>
          </a:prstGeom>
          <a:noFill/>
          <a:ln w="9525">
            <a:noFill/>
            <a:miter lim="800000"/>
            <a:headEnd/>
            <a:tailEnd/>
          </a:ln>
          <a:effectLst/>
        </p:spPr>
      </p:pic>
      <p:sp>
        <p:nvSpPr>
          <p:cNvPr id="685060" name="Rectangle 4"/>
          <p:cNvSpPr>
            <a:spLocks noGrp="1" noChangeArrowheads="1"/>
          </p:cNvSpPr>
          <p:nvPr>
            <p:ph type="body" idx="1"/>
          </p:nvPr>
        </p:nvSpPr>
        <p:spPr>
          <a:xfrm>
            <a:off x="224962" y="3195725"/>
            <a:ext cx="8785225" cy="3580797"/>
          </a:xfrm>
        </p:spPr>
        <p:txBody>
          <a:bodyPr/>
          <a:lstStyle/>
          <a:p>
            <a:r>
              <a:rPr lang="de-CH" smtClean="0"/>
              <a:t>Ein binärer Baum eines Typs </a:t>
            </a:r>
            <a:r>
              <a:rPr lang="de-CH" i="1" smtClean="0">
                <a:solidFill>
                  <a:srgbClr val="3333FF"/>
                </a:solidFill>
              </a:rPr>
              <a:t>G</a:t>
            </a:r>
            <a:r>
              <a:rPr lang="de-CH" smtClean="0"/>
              <a:t> ist:</a:t>
            </a:r>
          </a:p>
          <a:p>
            <a:pPr marL="715963" lvl="1" indent="-273050"/>
            <a:r>
              <a:rPr lang="de-CH" smtClean="0"/>
              <a:t>Entweder leer</a:t>
            </a:r>
            <a:endParaRPr lang="de-CH" smtClean="0">
              <a:solidFill>
                <a:schemeClr val="tx1"/>
              </a:solidFill>
            </a:endParaRPr>
          </a:p>
          <a:p>
            <a:pPr marL="715963" lvl="1" indent="-273050"/>
            <a:r>
              <a:rPr lang="de-CH" smtClean="0"/>
              <a:t>Oder e</a:t>
            </a:r>
            <a:r>
              <a:rPr lang="de-CH" smtClean="0">
                <a:solidFill>
                  <a:schemeClr val="tx1"/>
                </a:solidFill>
              </a:rPr>
              <a:t>in </a:t>
            </a:r>
            <a:r>
              <a:rPr lang="de-CH" i="1" smtClean="0">
                <a:solidFill>
                  <a:schemeClr val="tx1"/>
                </a:solidFill>
              </a:rPr>
              <a:t>Knoten</a:t>
            </a:r>
            <a:r>
              <a:rPr lang="de-CH" smtClean="0">
                <a:solidFill>
                  <a:schemeClr val="tx1"/>
                </a:solidFill>
              </a:rPr>
              <a:t>, bestehend aus drei disjunkten Teilen:</a:t>
            </a:r>
          </a:p>
          <a:p>
            <a:pPr lvl="2"/>
            <a:r>
              <a:rPr lang="de-CH" sz="2400" smtClean="0"/>
              <a:t>Ein Wert </a:t>
            </a:r>
            <a:r>
              <a:rPr lang="de-CH" smtClean="0"/>
              <a:t>des Typs </a:t>
            </a:r>
            <a:r>
              <a:rPr lang="de-CH" sz="2400" i="1" smtClean="0">
                <a:solidFill>
                  <a:srgbClr val="3333FF"/>
                </a:solidFill>
              </a:rPr>
              <a:t>G</a:t>
            </a:r>
            <a:r>
              <a:rPr lang="de-CH" smtClean="0"/>
              <a:t> </a:t>
            </a:r>
            <a:r>
              <a:rPr lang="de-CH" sz="2400" smtClean="0"/>
              <a:t>: Die Wurzel</a:t>
            </a:r>
            <a:endParaRPr lang="de-CH" sz="2400" i="1" smtClean="0">
              <a:solidFill>
                <a:srgbClr val="3333FF"/>
              </a:solidFill>
            </a:endParaRPr>
          </a:p>
          <a:p>
            <a:pPr lvl="2"/>
            <a:r>
              <a:rPr lang="de-CH" smtClean="0"/>
              <a:t>Ein</a:t>
            </a:r>
            <a:r>
              <a:rPr lang="de-CH" sz="2400" smtClean="0"/>
              <a:t>                        des Typs </a:t>
            </a:r>
            <a:r>
              <a:rPr lang="de-CH" sz="2400" i="1" smtClean="0">
                <a:solidFill>
                  <a:srgbClr val="3333FF"/>
                </a:solidFill>
              </a:rPr>
              <a:t>G</a:t>
            </a:r>
            <a:r>
              <a:rPr lang="de-CH" sz="2400" smtClean="0"/>
              <a:t>, der </a:t>
            </a:r>
            <a:r>
              <a:rPr lang="de-CH" sz="2400" b="1" smtClean="0">
                <a:solidFill>
                  <a:srgbClr val="990000"/>
                </a:solidFill>
              </a:rPr>
              <a:t>linke</a:t>
            </a:r>
            <a:r>
              <a:rPr lang="de-CH" sz="2400" smtClean="0">
                <a:solidFill>
                  <a:srgbClr val="990000"/>
                </a:solidFill>
              </a:rPr>
              <a:t> Teilbaum*</a:t>
            </a:r>
          </a:p>
          <a:p>
            <a:pPr lvl="2">
              <a:lnSpc>
                <a:spcPct val="130000"/>
              </a:lnSpc>
            </a:pPr>
            <a:r>
              <a:rPr lang="de-CH" smtClean="0"/>
              <a:t>Ein</a:t>
            </a:r>
            <a:r>
              <a:rPr lang="de-CH" sz="2400" smtClean="0"/>
              <a:t>  </a:t>
            </a:r>
            <a:r>
              <a:rPr lang="de-CH" sz="2400" smtClean="0">
                <a:solidFill>
                  <a:schemeClr val="bg1"/>
                </a:solidFill>
              </a:rPr>
              <a:t>                      </a:t>
            </a:r>
            <a:r>
              <a:rPr lang="de-CH" sz="2400" smtClean="0"/>
              <a:t>des Typs </a:t>
            </a:r>
            <a:r>
              <a:rPr lang="de-CH" sz="2400" i="1" smtClean="0">
                <a:solidFill>
                  <a:srgbClr val="3333FF"/>
                </a:solidFill>
              </a:rPr>
              <a:t>G</a:t>
            </a:r>
            <a:r>
              <a:rPr lang="de-CH" sz="2400" smtClean="0"/>
              <a:t>, der </a:t>
            </a:r>
            <a:r>
              <a:rPr lang="de-CH" sz="2400" b="1" smtClean="0">
                <a:solidFill>
                  <a:srgbClr val="990000"/>
                </a:solidFill>
              </a:rPr>
              <a:t>rechte</a:t>
            </a:r>
            <a:r>
              <a:rPr lang="de-CH" sz="2400" smtClean="0">
                <a:solidFill>
                  <a:srgbClr val="990000"/>
                </a:solidFill>
              </a:rPr>
              <a:t> Teilbaum</a:t>
            </a:r>
          </a:p>
          <a:p>
            <a:pPr>
              <a:lnSpc>
                <a:spcPct val="130000"/>
              </a:lnSpc>
            </a:pPr>
            <a:endParaRPr lang="de-CH" sz="2000" smtClean="0">
              <a:solidFill>
                <a:srgbClr val="990000"/>
              </a:solidFill>
            </a:endParaRPr>
          </a:p>
          <a:p>
            <a:pPr>
              <a:lnSpc>
                <a:spcPct val="130000"/>
              </a:lnSpc>
            </a:pPr>
            <a:r>
              <a:rPr lang="de-CH" sz="2000" smtClean="0">
                <a:solidFill>
                  <a:srgbClr val="990000"/>
                </a:solidFill>
              </a:rPr>
              <a:t>*Engl.: </a:t>
            </a:r>
            <a:r>
              <a:rPr lang="de-CH" sz="2000" i="1" smtClean="0">
                <a:solidFill>
                  <a:srgbClr val="990000"/>
                </a:solidFill>
              </a:rPr>
              <a:t>Subtree</a:t>
            </a:r>
          </a:p>
        </p:txBody>
      </p:sp>
      <p:sp>
        <p:nvSpPr>
          <p:cNvPr id="685061" name="AutoShape 5"/>
          <p:cNvSpPr>
            <a:spLocks noChangeArrowheads="1"/>
          </p:cNvSpPr>
          <p:nvPr/>
        </p:nvSpPr>
        <p:spPr bwMode="auto">
          <a:xfrm>
            <a:off x="2148621" y="4975217"/>
            <a:ext cx="1977331"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mtClean="0">
                <a:solidFill>
                  <a:srgbClr val="990000"/>
                </a:solidFill>
              </a:rPr>
              <a:t>binärer Baum</a:t>
            </a:r>
            <a:endParaRPr lang="de-CH" sz="2400" i="0">
              <a:solidFill>
                <a:srgbClr val="990000"/>
              </a:solidFill>
            </a:endParaRPr>
          </a:p>
        </p:txBody>
      </p:sp>
      <p:sp>
        <p:nvSpPr>
          <p:cNvPr id="7" name="AutoShape 5"/>
          <p:cNvSpPr>
            <a:spLocks noChangeArrowheads="1"/>
          </p:cNvSpPr>
          <p:nvPr/>
        </p:nvSpPr>
        <p:spPr bwMode="auto">
          <a:xfrm>
            <a:off x="2156059" y="5473339"/>
            <a:ext cx="1977331"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mtClean="0">
                <a:solidFill>
                  <a:srgbClr val="990000"/>
                </a:solidFill>
              </a:rPr>
              <a:t>binärer Baum</a:t>
            </a:r>
            <a:endParaRPr lang="de-CH" sz="2400" i="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101220" y="4626321"/>
            <a:ext cx="1892174" cy="398352"/>
          </a:xfrm>
          <a:prstGeom prst="roundRect">
            <a:avLst/>
          </a:prstGeom>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rtl="0" fontAlgn="base">
              <a:lnSpc>
                <a:spcPct val="80000"/>
              </a:lnSpc>
              <a:spcBef>
                <a:spcPct val="50000"/>
              </a:spcBef>
              <a:spcAft>
                <a:spcPct val="0"/>
              </a:spcAft>
            </a:pPr>
            <a:endParaRPr lang="de-CH" sz="2400" kern="1200">
              <a:solidFill>
                <a:srgbClr val="333399"/>
              </a:solidFill>
              <a:latin typeface="Comic Sans MS" pitchFamily="66" charset="0"/>
              <a:ea typeface="+mn-ea"/>
              <a:cs typeface="+mn-cs"/>
            </a:endParaRPr>
          </a:p>
        </p:txBody>
      </p:sp>
      <p:sp>
        <p:nvSpPr>
          <p:cNvPr id="900098" name="Rectangle 2"/>
          <p:cNvSpPr>
            <a:spLocks noGrp="1" noChangeArrowheads="1"/>
          </p:cNvSpPr>
          <p:nvPr>
            <p:ph type="title"/>
          </p:nvPr>
        </p:nvSpPr>
        <p:spPr/>
        <p:txBody>
          <a:bodyPr/>
          <a:lstStyle/>
          <a:p>
            <a:r>
              <a:rPr lang="de-CH" smtClean="0"/>
              <a:t>Knoten und Bäume: Ein rekursiver Beweis</a:t>
            </a:r>
            <a:endParaRPr lang="de-CH"/>
          </a:p>
        </p:txBody>
      </p:sp>
      <p:sp>
        <p:nvSpPr>
          <p:cNvPr id="900099" name="Rectangle 3"/>
          <p:cNvSpPr>
            <a:spLocks noGrp="1" noChangeArrowheads="1"/>
          </p:cNvSpPr>
          <p:nvPr>
            <p:ph type="body" idx="1"/>
          </p:nvPr>
        </p:nvSpPr>
        <p:spPr>
          <a:xfrm>
            <a:off x="249238" y="878114"/>
            <a:ext cx="8727494" cy="5644924"/>
          </a:xfrm>
        </p:spPr>
        <p:txBody>
          <a:bodyPr/>
          <a:lstStyle/>
          <a:p>
            <a:pPr>
              <a:lnSpc>
                <a:spcPct val="90000"/>
              </a:lnSpc>
            </a:pPr>
            <a:r>
              <a:rPr lang="de-CH" dirty="0" smtClean="0"/>
              <a:t>Theorem: Mit jedem Knoten jedes binären Baumes können wir einen binären Baum assoziieren, sodass sie eins zu eins übereinstimmen.</a:t>
            </a:r>
          </a:p>
          <a:p>
            <a:pPr>
              <a:lnSpc>
                <a:spcPct val="130000"/>
              </a:lnSpc>
            </a:pPr>
            <a:r>
              <a:rPr lang="de-CH" dirty="0" smtClean="0"/>
              <a:t>Beweis:</a:t>
            </a:r>
          </a:p>
          <a:p>
            <a:pPr lvl="1">
              <a:lnSpc>
                <a:spcPct val="90000"/>
              </a:lnSpc>
            </a:pPr>
            <a:r>
              <a:rPr lang="de-CH" dirty="0" smtClean="0"/>
              <a:t>Falls der Baum leer ist: trivial</a:t>
            </a:r>
          </a:p>
          <a:p>
            <a:pPr lvl="1">
              <a:lnSpc>
                <a:spcPct val="90000"/>
              </a:lnSpc>
            </a:pPr>
            <a:r>
              <a:rPr lang="de-CH" dirty="0" smtClean="0"/>
              <a:t>Andernfalls:</a:t>
            </a:r>
          </a:p>
          <a:p>
            <a:pPr lvl="2">
              <a:lnSpc>
                <a:spcPct val="110000"/>
              </a:lnSpc>
            </a:pPr>
            <a:r>
              <a:rPr lang="de-CH" sz="2400" dirty="0" smtClean="0"/>
              <a:t>Assoziiere die </a:t>
            </a:r>
            <a:r>
              <a:rPr lang="de-CH" dirty="0" smtClean="0"/>
              <a:t>Wurzel mit dem gesamten </a:t>
            </a:r>
            <a:r>
              <a:rPr lang="de-CH" sz="2400" dirty="0" smtClean="0"/>
              <a:t>Baum.</a:t>
            </a:r>
          </a:p>
          <a:p>
            <a:pPr lvl="2">
              <a:lnSpc>
                <a:spcPct val="110000"/>
              </a:lnSpc>
            </a:pPr>
            <a:r>
              <a:rPr lang="de-CH" sz="2400" dirty="0" smtClean="0"/>
              <a:t>Jeder andere Knoten </a:t>
            </a:r>
            <a:r>
              <a:rPr lang="de-CH" sz="2400" i="1" dirty="0" smtClean="0">
                <a:solidFill>
                  <a:srgbClr val="3333FF"/>
                </a:solidFill>
              </a:rPr>
              <a:t>n</a:t>
            </a:r>
            <a:r>
              <a:rPr lang="de-CH" sz="2400" dirty="0" smtClean="0"/>
              <a:t> ist entweder im linken oder im rechten </a:t>
            </a:r>
            <a:r>
              <a:rPr lang="de-CH" sz="2400" dirty="0" err="1" smtClean="0"/>
              <a:t>Teilbaum</a:t>
            </a:r>
            <a:r>
              <a:rPr lang="de-CH" sz="2400" dirty="0" smtClean="0"/>
              <a:t>; </a:t>
            </a:r>
            <a:r>
              <a:rPr lang="de-CH" dirty="0" smtClean="0"/>
              <a:t>assoziiere </a:t>
            </a:r>
            <a:r>
              <a:rPr lang="de-CH" i="1" dirty="0" smtClean="0">
                <a:solidFill>
                  <a:srgbClr val="3333FF"/>
                </a:solidFill>
              </a:rPr>
              <a:t>n</a:t>
            </a:r>
            <a:r>
              <a:rPr lang="de-CH" dirty="0" smtClean="0"/>
              <a:t>  mit dem in diesem </a:t>
            </a:r>
            <a:r>
              <a:rPr lang="de-CH" dirty="0" err="1" smtClean="0"/>
              <a:t>Teilbaum</a:t>
            </a:r>
            <a:r>
              <a:rPr lang="de-CH" dirty="0" smtClean="0"/>
              <a:t>  assoziierten  Baum. </a:t>
            </a:r>
            <a:endParaRPr lang="de-CH" sz="2400" i="1" dirty="0" smtClean="0">
              <a:solidFill>
                <a:srgbClr val="3333FF"/>
              </a:solidFill>
            </a:endParaRPr>
          </a:p>
          <a:p>
            <a:pPr>
              <a:lnSpc>
                <a:spcPct val="90000"/>
              </a:lnSpc>
            </a:pPr>
            <a:endParaRPr lang="de-CH" sz="2500" dirty="0" smtClean="0"/>
          </a:p>
          <a:p>
            <a:pPr>
              <a:lnSpc>
                <a:spcPct val="90000"/>
              </a:lnSpc>
            </a:pPr>
            <a:r>
              <a:rPr lang="de-CH" sz="2500" dirty="0" smtClean="0"/>
              <a:t>Konsequenz: Wir können über linke und rechte Teilbäume eines </a:t>
            </a:r>
            <a:r>
              <a:rPr lang="de-CH" sz="2500" dirty="0" smtClean="0">
                <a:solidFill>
                  <a:srgbClr val="990000"/>
                </a:solidFill>
              </a:rPr>
              <a:t>Knoten</a:t>
            </a:r>
            <a:r>
              <a:rPr lang="de-CH" sz="2500" dirty="0" smtClean="0"/>
              <a:t> reden.</a:t>
            </a:r>
            <a:endParaRPr lang="de-CH" dirty="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de-CH" smtClean="0"/>
              <a:t>Skelett einer Klasse eines Binärbaums</a:t>
            </a:r>
            <a:endParaRPr lang="de-CH"/>
          </a:p>
        </p:txBody>
      </p:sp>
      <p:sp>
        <p:nvSpPr>
          <p:cNvPr id="687107" name="Rectangle 3"/>
          <p:cNvSpPr>
            <a:spLocks noGrp="1" noChangeArrowheads="1"/>
          </p:cNvSpPr>
          <p:nvPr>
            <p:ph type="body" idx="1"/>
          </p:nvPr>
        </p:nvSpPr>
        <p:spPr/>
        <p:txBody>
          <a:bodyPr/>
          <a:lstStyle/>
          <a:p>
            <a:pPr>
              <a:tabLst>
                <a:tab pos="720725" algn="l"/>
                <a:tab pos="1435100" algn="l"/>
                <a:tab pos="2155825" algn="l"/>
                <a:tab pos="2868613" algn="l"/>
              </a:tabLst>
            </a:pPr>
            <a:r>
              <a:rPr lang="de-CH" b="1" smtClean="0">
                <a:solidFill>
                  <a:schemeClr val="accent2"/>
                </a:solidFill>
              </a:rPr>
              <a:t>class</a:t>
            </a:r>
            <a:r>
              <a:rPr lang="de-CH" i="1" smtClean="0">
                <a:solidFill>
                  <a:srgbClr val="3333FF"/>
                </a:solidFill>
              </a:rPr>
              <a:t> BINARY_TREE </a:t>
            </a:r>
            <a:r>
              <a:rPr lang="de-CH" smtClean="0">
                <a:solidFill>
                  <a:srgbClr val="3333FF"/>
                </a:solidFill>
              </a:rPr>
              <a:t>[</a:t>
            </a:r>
            <a:r>
              <a:rPr lang="de-CH" i="1" smtClean="0">
                <a:solidFill>
                  <a:srgbClr val="3333FF"/>
                </a:solidFill>
              </a:rPr>
              <a:t>G</a:t>
            </a:r>
            <a:r>
              <a:rPr lang="de-CH" sz="1800" i="1" smtClean="0">
                <a:solidFill>
                  <a:srgbClr val="3333FF"/>
                </a:solidFill>
              </a:rPr>
              <a:t> </a:t>
            </a:r>
            <a:r>
              <a:rPr lang="de-CH" smtClean="0">
                <a:solidFill>
                  <a:srgbClr val="3333FF"/>
                </a:solidFill>
              </a:rPr>
              <a:t>]</a:t>
            </a:r>
            <a:r>
              <a:rPr lang="de-CH" i="1" smtClean="0">
                <a:solidFill>
                  <a:srgbClr val="3333FF"/>
                </a:solidFill>
              </a:rPr>
              <a:t> </a:t>
            </a:r>
          </a:p>
          <a:p>
            <a:pPr>
              <a:tabLst>
                <a:tab pos="720725" algn="l"/>
                <a:tab pos="1435100" algn="l"/>
                <a:tab pos="2155825" algn="l"/>
                <a:tab pos="2868613" algn="l"/>
              </a:tabLst>
            </a:pPr>
            <a:r>
              <a:rPr lang="de-CH" b="1" smtClean="0">
                <a:solidFill>
                  <a:schemeClr val="accent2"/>
                </a:solidFill>
              </a:rPr>
              <a:t>feature</a:t>
            </a:r>
          </a:p>
          <a:p>
            <a:pPr>
              <a:tabLst>
                <a:tab pos="720725" algn="l"/>
                <a:tab pos="1435100" algn="l"/>
                <a:tab pos="2155825" algn="l"/>
                <a:tab pos="2868613" algn="l"/>
              </a:tabLst>
            </a:pPr>
            <a:endParaRPr lang="de-CH" i="1" smtClean="0">
              <a:solidFill>
                <a:srgbClr val="3333FF"/>
              </a:solidFill>
            </a:endParaRPr>
          </a:p>
          <a:p>
            <a:pPr>
              <a:tabLst>
                <a:tab pos="720725" algn="l"/>
                <a:tab pos="1435100" algn="l"/>
                <a:tab pos="2155825" algn="l"/>
                <a:tab pos="2868613" algn="l"/>
              </a:tabLst>
            </a:pPr>
            <a:r>
              <a:rPr lang="de-CH" i="1" smtClean="0">
                <a:solidFill>
                  <a:srgbClr val="3333FF"/>
                </a:solidFill>
              </a:rPr>
              <a:t>	item</a:t>
            </a:r>
            <a:r>
              <a:rPr lang="de-CH" sz="1800" i="1" smtClean="0">
                <a:solidFill>
                  <a:srgbClr val="3333FF"/>
                </a:solidFill>
              </a:rPr>
              <a:t> </a:t>
            </a:r>
            <a:r>
              <a:rPr lang="de-CH" smtClean="0">
                <a:solidFill>
                  <a:srgbClr val="3333FF"/>
                </a:solidFill>
              </a:rPr>
              <a:t>:</a:t>
            </a:r>
            <a:r>
              <a:rPr lang="de-CH" i="1" smtClean="0">
                <a:solidFill>
                  <a:srgbClr val="3333FF"/>
                </a:solidFill>
              </a:rPr>
              <a:t> G</a:t>
            </a:r>
          </a:p>
          <a:p>
            <a:pPr>
              <a:tabLst>
                <a:tab pos="720725" algn="l"/>
                <a:tab pos="1435100" algn="l"/>
                <a:tab pos="2155825" algn="l"/>
                <a:tab pos="2868613" algn="l"/>
              </a:tabLst>
            </a:pPr>
            <a:endParaRPr lang="de-CH" i="1" smtClean="0">
              <a:solidFill>
                <a:srgbClr val="3333FF"/>
              </a:solidFill>
            </a:endParaRPr>
          </a:p>
          <a:p>
            <a:pPr>
              <a:lnSpc>
                <a:spcPct val="80000"/>
              </a:lnSpc>
              <a:tabLst>
                <a:tab pos="720725" algn="l"/>
                <a:tab pos="1435100" algn="l"/>
                <a:tab pos="2155825" algn="l"/>
                <a:tab pos="2868613" algn="l"/>
              </a:tabLst>
            </a:pPr>
            <a:r>
              <a:rPr lang="de-CH" i="1" smtClean="0">
                <a:solidFill>
                  <a:srgbClr val="3333FF"/>
                </a:solidFill>
              </a:rPr>
              <a:t>	left</a:t>
            </a:r>
            <a:r>
              <a:rPr lang="de-CH" sz="1600" i="1" smtClean="0">
                <a:solidFill>
                  <a:srgbClr val="3333FF"/>
                </a:solidFill>
              </a:rPr>
              <a:t> </a:t>
            </a:r>
            <a:r>
              <a:rPr lang="de-CH" smtClean="0">
                <a:solidFill>
                  <a:srgbClr val="3333FF"/>
                </a:solidFill>
              </a:rPr>
              <a:t>:</a:t>
            </a:r>
            <a:r>
              <a:rPr lang="de-CH" i="1" smtClean="0">
                <a:solidFill>
                  <a:srgbClr val="3333FF"/>
                </a:solidFill>
              </a:rPr>
              <a:t>   </a:t>
            </a:r>
            <a:r>
              <a:rPr lang="de-CH" i="1" smtClean="0">
                <a:solidFill>
                  <a:schemeClr val="bg1"/>
                </a:solidFill>
              </a:rPr>
              <a:t>BINARY_TREE</a:t>
            </a:r>
            <a:r>
              <a:rPr lang="de-CH" i="1" smtClean="0">
                <a:solidFill>
                  <a:srgbClr val="3333FF"/>
                </a:solidFill>
              </a:rPr>
              <a:t>    </a:t>
            </a:r>
            <a:r>
              <a:rPr lang="de-CH" smtClean="0">
                <a:solidFill>
                  <a:srgbClr val="3333FF"/>
                </a:solidFill>
              </a:rPr>
              <a:t>[</a:t>
            </a:r>
            <a:r>
              <a:rPr lang="de-CH" i="1" smtClean="0">
                <a:solidFill>
                  <a:srgbClr val="3333FF"/>
                </a:solidFill>
              </a:rPr>
              <a:t>G</a:t>
            </a:r>
            <a:r>
              <a:rPr lang="de-CH" sz="1600" i="1" smtClean="0">
                <a:solidFill>
                  <a:srgbClr val="3333FF"/>
                </a:solidFill>
              </a:rPr>
              <a:t> </a:t>
            </a:r>
            <a:r>
              <a:rPr lang="de-CH" smtClean="0">
                <a:solidFill>
                  <a:srgbClr val="3333FF"/>
                </a:solidFill>
              </a:rPr>
              <a:t>]</a:t>
            </a:r>
          </a:p>
          <a:p>
            <a:pPr>
              <a:lnSpc>
                <a:spcPct val="190000"/>
              </a:lnSpc>
              <a:tabLst>
                <a:tab pos="720725" algn="l"/>
                <a:tab pos="1435100" algn="l"/>
                <a:tab pos="2155825" algn="l"/>
                <a:tab pos="2868613" algn="l"/>
              </a:tabLst>
            </a:pPr>
            <a:r>
              <a:rPr lang="de-CH" i="1" smtClean="0">
                <a:solidFill>
                  <a:srgbClr val="3333FF"/>
                </a:solidFill>
              </a:rPr>
              <a:t>	right</a:t>
            </a:r>
            <a:r>
              <a:rPr lang="de-CH" sz="1800" i="1" smtClean="0">
                <a:solidFill>
                  <a:srgbClr val="3333FF"/>
                </a:solidFill>
              </a:rPr>
              <a:t> </a:t>
            </a:r>
            <a:r>
              <a:rPr lang="de-CH" smtClean="0">
                <a:solidFill>
                  <a:srgbClr val="3333FF"/>
                </a:solidFill>
              </a:rPr>
              <a:t>:  </a:t>
            </a:r>
            <a:r>
              <a:rPr lang="de-CH" i="1" smtClean="0">
                <a:solidFill>
                  <a:srgbClr val="3333FF"/>
                </a:solidFill>
              </a:rPr>
              <a:t> </a:t>
            </a:r>
            <a:r>
              <a:rPr lang="de-CH" i="1" smtClean="0">
                <a:solidFill>
                  <a:schemeClr val="bg1"/>
                </a:solidFill>
              </a:rPr>
              <a:t>BINARY_TREE </a:t>
            </a:r>
            <a:r>
              <a:rPr lang="de-CH" i="1" smtClean="0">
                <a:solidFill>
                  <a:srgbClr val="3333FF"/>
                </a:solidFill>
              </a:rPr>
              <a:t> </a:t>
            </a:r>
            <a:r>
              <a:rPr lang="de-CH" smtClean="0">
                <a:solidFill>
                  <a:srgbClr val="3333FF"/>
                </a:solidFill>
              </a:rPr>
              <a:t>[</a:t>
            </a:r>
            <a:r>
              <a:rPr lang="de-CH" i="1" smtClean="0">
                <a:solidFill>
                  <a:srgbClr val="3333FF"/>
                </a:solidFill>
              </a:rPr>
              <a:t>G</a:t>
            </a:r>
            <a:r>
              <a:rPr lang="de-CH" sz="1600" i="1" smtClean="0">
                <a:solidFill>
                  <a:srgbClr val="3333FF"/>
                </a:solidFill>
              </a:rPr>
              <a:t> </a:t>
            </a:r>
            <a:r>
              <a:rPr lang="de-CH" smtClean="0">
                <a:solidFill>
                  <a:srgbClr val="3333FF"/>
                </a:solidFill>
              </a:rPr>
              <a:t>]</a:t>
            </a:r>
          </a:p>
          <a:p>
            <a:pPr>
              <a:tabLst>
                <a:tab pos="720725" algn="l"/>
                <a:tab pos="1435100" algn="l"/>
                <a:tab pos="2155825" algn="l"/>
                <a:tab pos="2868613" algn="l"/>
              </a:tabLst>
            </a:pPr>
            <a:endParaRPr lang="de-CH" i="1" smtClean="0">
              <a:solidFill>
                <a:srgbClr val="3333FF"/>
              </a:solidFill>
            </a:endParaRPr>
          </a:p>
          <a:p>
            <a:pPr>
              <a:tabLst>
                <a:tab pos="720725" algn="l"/>
                <a:tab pos="1435100" algn="l"/>
                <a:tab pos="2155825" algn="l"/>
                <a:tab pos="2868613" algn="l"/>
              </a:tabLst>
            </a:pPr>
            <a:r>
              <a:rPr lang="de-CH" i="1" smtClean="0"/>
              <a:t>	</a:t>
            </a:r>
            <a:r>
              <a:rPr lang="de-CH" smtClean="0">
                <a:solidFill>
                  <a:srgbClr val="990000"/>
                </a:solidFill>
              </a:rPr>
              <a:t>... Andere Anfrage, Einfüge- und Löschbefehle ...</a:t>
            </a:r>
          </a:p>
          <a:p>
            <a:pPr>
              <a:tabLst>
                <a:tab pos="720725" algn="l"/>
                <a:tab pos="1435100" algn="l"/>
                <a:tab pos="2155825" algn="l"/>
                <a:tab pos="2868613" algn="l"/>
              </a:tabLst>
            </a:pPr>
            <a:endParaRPr lang="de-CH" smtClean="0"/>
          </a:p>
          <a:p>
            <a:pPr>
              <a:tabLst>
                <a:tab pos="720725" algn="l"/>
                <a:tab pos="1435100" algn="l"/>
                <a:tab pos="2155825" algn="l"/>
                <a:tab pos="2868613" algn="l"/>
              </a:tabLst>
            </a:pPr>
            <a:r>
              <a:rPr lang="de-CH" b="1" smtClean="0">
                <a:solidFill>
                  <a:schemeClr val="accent2"/>
                </a:solidFill>
              </a:rPr>
              <a:t>end</a:t>
            </a:r>
            <a:endParaRPr lang="de-CH" b="1">
              <a:solidFill>
                <a:schemeClr val="accent2"/>
              </a:solidFill>
            </a:endParaRPr>
          </a:p>
        </p:txBody>
      </p:sp>
      <p:sp>
        <p:nvSpPr>
          <p:cNvPr id="687108" name="AutoShape 4"/>
          <p:cNvSpPr>
            <a:spLocks noChangeArrowheads="1"/>
          </p:cNvSpPr>
          <p:nvPr/>
        </p:nvSpPr>
        <p:spPr bwMode="auto">
          <a:xfrm>
            <a:off x="2072503" y="3050228"/>
            <a:ext cx="2374281"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smtClean="0">
                <a:solidFill>
                  <a:srgbClr val="3333FF"/>
                </a:solidFill>
              </a:rPr>
              <a:t>BINARY_TREE</a:t>
            </a:r>
            <a:endParaRPr lang="de-CH" sz="2400" i="1">
              <a:solidFill>
                <a:srgbClr val="3333FF"/>
              </a:solidFill>
            </a:endParaRPr>
          </a:p>
        </p:txBody>
      </p:sp>
      <p:sp>
        <p:nvSpPr>
          <p:cNvPr id="687109" name="AutoShape 5"/>
          <p:cNvSpPr>
            <a:spLocks noChangeArrowheads="1"/>
          </p:cNvSpPr>
          <p:nvPr/>
        </p:nvSpPr>
        <p:spPr bwMode="auto">
          <a:xfrm>
            <a:off x="2082028" y="3704278"/>
            <a:ext cx="2395752"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smtClean="0">
                <a:solidFill>
                  <a:srgbClr val="3333FF"/>
                </a:solidFill>
              </a:rPr>
              <a:t>BINARY_TREE</a:t>
            </a:r>
            <a:endParaRPr lang="de-CH" sz="2400" i="1">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243186" y="115888"/>
            <a:ext cx="8839476" cy="435600"/>
          </a:xfrm>
        </p:spPr>
        <p:txBody>
          <a:bodyPr>
            <a:normAutofit fontScale="90000"/>
          </a:bodyPr>
          <a:lstStyle/>
          <a:p>
            <a:r>
              <a:rPr lang="de-CH" sz="2700" dirty="0" smtClean="0"/>
              <a:t>Rekursive Routine auf einer rekursiven Datenstruktur</a:t>
            </a:r>
            <a:endParaRPr lang="de-CH" sz="2700" dirty="0"/>
          </a:p>
        </p:txBody>
      </p:sp>
      <p:grpSp>
        <p:nvGrpSpPr>
          <p:cNvPr id="2" name="Group 9"/>
          <p:cNvGrpSpPr>
            <a:grpSpLocks/>
          </p:cNvGrpSpPr>
          <p:nvPr/>
        </p:nvGrpSpPr>
        <p:grpSpPr bwMode="auto">
          <a:xfrm>
            <a:off x="4200525" y="750888"/>
            <a:ext cx="4943475" cy="2733675"/>
            <a:chOff x="2997" y="592"/>
            <a:chExt cx="2579" cy="1354"/>
          </a:xfrm>
        </p:grpSpPr>
        <p:pic>
          <p:nvPicPr>
            <p:cNvPr id="689159" name="Picture 7"/>
            <p:cNvPicPr>
              <a:picLocks noChangeAspect="1" noChangeArrowheads="1"/>
            </p:cNvPicPr>
            <p:nvPr/>
          </p:nvPicPr>
          <p:blipFill>
            <a:blip r:embed="rId3" cstate="print"/>
            <a:srcRect/>
            <a:stretch>
              <a:fillRect/>
            </a:stretch>
          </p:blipFill>
          <p:spPr bwMode="auto">
            <a:xfrm>
              <a:off x="2997" y="729"/>
              <a:ext cx="2547" cy="1215"/>
            </a:xfrm>
            <a:prstGeom prst="rect">
              <a:avLst/>
            </a:prstGeom>
            <a:noFill/>
            <a:ln w="9525">
              <a:noFill/>
              <a:miter lim="800000"/>
              <a:headEnd/>
              <a:tailEnd/>
            </a:ln>
            <a:effectLst/>
          </p:spPr>
        </p:pic>
        <p:sp>
          <p:nvSpPr>
            <p:cNvPr id="689160" name="Rectangle 8"/>
            <p:cNvSpPr>
              <a:spLocks noChangeArrowheads="1"/>
            </p:cNvSpPr>
            <p:nvPr/>
          </p:nvSpPr>
          <p:spPr bwMode="auto">
            <a:xfrm>
              <a:off x="5077" y="592"/>
              <a:ext cx="499" cy="1354"/>
            </a:xfrm>
            <a:prstGeom prst="rect">
              <a:avLst/>
            </a:prstGeom>
            <a:solidFill>
              <a:schemeClr val="bg1"/>
            </a:solidFill>
            <a:ln w="9525" algn="ctr">
              <a:noFill/>
              <a:miter lim="800000"/>
              <a:headEnd/>
              <a:tailEnd/>
            </a:ln>
            <a:effectLst/>
          </p:spPr>
          <p:txBody>
            <a:bodyPr wrap="none" lIns="0" tIns="0" rIns="0" bIns="0" anchor="ctr"/>
            <a:lstStyle/>
            <a:p>
              <a:endParaRPr lang="de-CH"/>
            </a:p>
          </p:txBody>
        </p:sp>
      </p:grpSp>
      <p:sp>
        <p:nvSpPr>
          <p:cNvPr id="689155" name="Rectangle 3"/>
          <p:cNvSpPr>
            <a:spLocks noGrp="1" noChangeArrowheads="1"/>
          </p:cNvSpPr>
          <p:nvPr>
            <p:ph type="body" idx="1"/>
          </p:nvPr>
        </p:nvSpPr>
        <p:spPr/>
        <p:txBody>
          <a:bodyPr/>
          <a:lstStyle/>
          <a:p>
            <a:pPr>
              <a:tabLst>
                <a:tab pos="444500" algn="l"/>
                <a:tab pos="989013" algn="l"/>
                <a:tab pos="1524000" algn="l"/>
                <a:tab pos="2868613" algn="l"/>
              </a:tabLst>
            </a:pPr>
            <a:r>
              <a:rPr lang="de-CH" i="1" smtClean="0">
                <a:solidFill>
                  <a:srgbClr val="3333FF"/>
                </a:solidFill>
              </a:rPr>
              <a:t>count</a:t>
            </a:r>
            <a:r>
              <a:rPr lang="de-CH" sz="1400" i="1" smtClean="0">
                <a:solidFill>
                  <a:srgbClr val="3333FF"/>
                </a:solidFill>
              </a:rPr>
              <a:t> </a:t>
            </a:r>
            <a:r>
              <a:rPr lang="de-CH" smtClean="0">
                <a:solidFill>
                  <a:srgbClr val="3333FF"/>
                </a:solidFill>
              </a:rPr>
              <a:t>:</a:t>
            </a:r>
            <a:r>
              <a:rPr lang="de-CH" i="1" smtClean="0">
                <a:solidFill>
                  <a:srgbClr val="3333FF"/>
                </a:solidFill>
              </a:rPr>
              <a:t> INTEGER</a:t>
            </a:r>
            <a:endParaRPr lang="de-CH" b="1" smtClean="0">
              <a:solidFill>
                <a:srgbClr val="3333FF"/>
              </a:solidFill>
            </a:endParaRPr>
          </a:p>
          <a:p>
            <a:pPr>
              <a:tabLst>
                <a:tab pos="444500" algn="l"/>
                <a:tab pos="989013" algn="l"/>
                <a:tab pos="1524000" algn="l"/>
                <a:tab pos="2868613" algn="l"/>
              </a:tabLst>
            </a:pPr>
            <a:r>
              <a:rPr lang="de-CH" smtClean="0"/>
              <a:t>		</a:t>
            </a:r>
            <a:r>
              <a:rPr lang="de-CH" smtClean="0">
                <a:solidFill>
                  <a:srgbClr val="990000"/>
                </a:solidFill>
              </a:rPr>
              <a:t>-- Anzahl Knoten.</a:t>
            </a:r>
          </a:p>
          <a:p>
            <a:pPr>
              <a:tabLst>
                <a:tab pos="444500" algn="l"/>
                <a:tab pos="989013" algn="l"/>
                <a:tab pos="1524000" algn="l"/>
                <a:tab pos="2868613" algn="l"/>
              </a:tabLst>
            </a:pPr>
            <a:r>
              <a:rPr lang="de-CH" smtClean="0"/>
              <a:t>	</a:t>
            </a:r>
            <a:r>
              <a:rPr lang="de-CH" b="1" smtClean="0">
                <a:solidFill>
                  <a:schemeClr val="accent2"/>
                </a:solidFill>
              </a:rPr>
              <a:t>do</a:t>
            </a:r>
          </a:p>
          <a:p>
            <a:pPr>
              <a:tabLst>
                <a:tab pos="444500" algn="l"/>
                <a:tab pos="989013" algn="l"/>
                <a:tab pos="1524000" algn="l"/>
                <a:tab pos="2868613" algn="l"/>
              </a:tabLst>
            </a:pPr>
            <a:r>
              <a:rPr lang="de-CH" smtClean="0"/>
              <a:t>		</a:t>
            </a:r>
            <a:r>
              <a:rPr lang="de-CH" b="1" smtClean="0">
                <a:solidFill>
                  <a:schemeClr val="accent2"/>
                </a:solidFill>
              </a:rPr>
              <a:t>Result</a:t>
            </a:r>
            <a:r>
              <a:rPr lang="de-CH" i="1" smtClean="0"/>
              <a:t> </a:t>
            </a:r>
            <a:r>
              <a:rPr lang="de-CH" smtClean="0">
                <a:solidFill>
                  <a:srgbClr val="3333FF"/>
                </a:solidFill>
              </a:rPr>
              <a:t>:= 1</a:t>
            </a:r>
          </a:p>
          <a:p>
            <a:pPr>
              <a:tabLst>
                <a:tab pos="444500" algn="l"/>
                <a:tab pos="989013" algn="l"/>
                <a:tab pos="1524000" algn="l"/>
                <a:tab pos="2868613" algn="l"/>
              </a:tabLst>
            </a:pPr>
            <a:r>
              <a:rPr lang="de-CH" smtClean="0"/>
              <a:t>		</a:t>
            </a:r>
            <a:r>
              <a:rPr lang="de-CH" b="1" smtClean="0">
                <a:solidFill>
                  <a:schemeClr val="accent2"/>
                </a:solidFill>
              </a:rPr>
              <a:t>if</a:t>
            </a:r>
            <a:r>
              <a:rPr lang="de-CH" smtClean="0"/>
              <a:t> </a:t>
            </a:r>
            <a:r>
              <a:rPr lang="de-CH" i="1" smtClean="0">
                <a:solidFill>
                  <a:srgbClr val="3333FF"/>
                </a:solidFill>
              </a:rPr>
              <a:t>left</a:t>
            </a:r>
            <a:r>
              <a:rPr lang="de-CH" smtClean="0">
                <a:solidFill>
                  <a:srgbClr val="3333FF"/>
                </a:solidFill>
              </a:rPr>
              <a:t> /= </a:t>
            </a:r>
            <a:r>
              <a:rPr lang="de-CH" b="1" smtClean="0">
                <a:solidFill>
                  <a:schemeClr val="accent2"/>
                </a:solidFill>
              </a:rPr>
              <a:t>Void</a:t>
            </a:r>
            <a:r>
              <a:rPr lang="de-CH" b="1" smtClean="0"/>
              <a:t> </a:t>
            </a:r>
            <a:r>
              <a:rPr lang="de-CH" b="1" smtClean="0">
                <a:solidFill>
                  <a:schemeClr val="accent2"/>
                </a:solidFill>
              </a:rPr>
              <a:t>then</a:t>
            </a:r>
          </a:p>
          <a:p>
            <a:pPr>
              <a:lnSpc>
                <a:spcPct val="70000"/>
              </a:lnSpc>
              <a:tabLst>
                <a:tab pos="444500" algn="l"/>
                <a:tab pos="989013" algn="l"/>
                <a:tab pos="1524000" algn="l"/>
                <a:tab pos="2868613" algn="l"/>
              </a:tabLst>
            </a:pPr>
            <a:r>
              <a:rPr lang="de-CH" smtClean="0"/>
              <a:t>			</a:t>
            </a:r>
            <a:r>
              <a:rPr lang="de-CH" b="1" smtClean="0">
                <a:solidFill>
                  <a:schemeClr val="accent2"/>
                </a:solidFill>
              </a:rPr>
              <a:t>Result</a:t>
            </a:r>
            <a:r>
              <a:rPr lang="de-CH" i="1" smtClean="0">
                <a:solidFill>
                  <a:srgbClr val="3333FF"/>
                </a:solidFill>
              </a:rPr>
              <a:t> </a:t>
            </a:r>
            <a:r>
              <a:rPr lang="de-CH" smtClean="0">
                <a:solidFill>
                  <a:srgbClr val="3333FF"/>
                </a:solidFill>
              </a:rPr>
              <a:t>:= </a:t>
            </a:r>
            <a:r>
              <a:rPr lang="de-CH" b="1" smtClean="0">
                <a:solidFill>
                  <a:schemeClr val="accent2"/>
                </a:solidFill>
              </a:rPr>
              <a:t>Result</a:t>
            </a:r>
            <a:r>
              <a:rPr lang="de-CH" i="1" smtClean="0">
                <a:solidFill>
                  <a:srgbClr val="3333FF"/>
                </a:solidFill>
              </a:rPr>
              <a:t> </a:t>
            </a:r>
            <a:r>
              <a:rPr lang="de-CH" smtClean="0">
                <a:solidFill>
                  <a:srgbClr val="3333FF"/>
                </a:solidFill>
              </a:rPr>
              <a:t>+</a:t>
            </a:r>
            <a:r>
              <a:rPr lang="de-CH" i="1" smtClean="0"/>
              <a:t> </a:t>
            </a:r>
            <a:r>
              <a:rPr lang="de-CH" i="1" smtClean="0">
                <a:solidFill>
                  <a:schemeClr val="bg1"/>
                </a:solidFill>
              </a:rPr>
              <a:t>left</a:t>
            </a:r>
            <a:r>
              <a:rPr lang="de-CH" sz="3600" smtClean="0">
                <a:solidFill>
                  <a:schemeClr val="bg1"/>
                </a:solidFill>
              </a:rPr>
              <a:t>.</a:t>
            </a:r>
            <a:r>
              <a:rPr lang="de-CH" i="1" smtClean="0">
                <a:solidFill>
                  <a:schemeClr val="bg1"/>
                </a:solidFill>
              </a:rPr>
              <a:t>count</a:t>
            </a:r>
          </a:p>
          <a:p>
            <a:pPr>
              <a:tabLst>
                <a:tab pos="444500" algn="l"/>
                <a:tab pos="989013" algn="l"/>
                <a:tab pos="1524000" algn="l"/>
                <a:tab pos="2868613" algn="l"/>
              </a:tabLst>
            </a:pPr>
            <a:r>
              <a:rPr lang="de-CH" smtClean="0"/>
              <a:t>		</a:t>
            </a:r>
            <a:r>
              <a:rPr lang="de-CH" b="1" smtClean="0">
                <a:solidFill>
                  <a:schemeClr val="accent2"/>
                </a:solidFill>
              </a:rPr>
              <a:t>end</a:t>
            </a:r>
          </a:p>
          <a:p>
            <a:pPr>
              <a:tabLst>
                <a:tab pos="444500" algn="l"/>
                <a:tab pos="989013" algn="l"/>
                <a:tab pos="1524000" algn="l"/>
                <a:tab pos="2868613" algn="l"/>
              </a:tabLst>
            </a:pPr>
            <a:r>
              <a:rPr lang="de-CH" smtClean="0"/>
              <a:t>		</a:t>
            </a:r>
            <a:r>
              <a:rPr lang="de-CH" b="1" smtClean="0">
                <a:solidFill>
                  <a:schemeClr val="accent2"/>
                </a:solidFill>
              </a:rPr>
              <a:t>if</a:t>
            </a:r>
            <a:r>
              <a:rPr lang="de-CH" smtClean="0"/>
              <a:t> </a:t>
            </a:r>
            <a:r>
              <a:rPr lang="de-CH" i="1" smtClean="0">
                <a:solidFill>
                  <a:srgbClr val="3333FF"/>
                </a:solidFill>
              </a:rPr>
              <a:t>right </a:t>
            </a:r>
            <a:r>
              <a:rPr lang="de-CH" smtClean="0">
                <a:solidFill>
                  <a:srgbClr val="3333FF"/>
                </a:solidFill>
              </a:rPr>
              <a:t>/= </a:t>
            </a:r>
            <a:r>
              <a:rPr lang="de-CH" b="1" smtClean="0">
                <a:solidFill>
                  <a:schemeClr val="accent2"/>
                </a:solidFill>
              </a:rPr>
              <a:t>Void</a:t>
            </a:r>
            <a:r>
              <a:rPr lang="de-CH" smtClean="0"/>
              <a:t> </a:t>
            </a:r>
            <a:r>
              <a:rPr lang="de-CH" b="1" smtClean="0">
                <a:solidFill>
                  <a:schemeClr val="accent2"/>
                </a:solidFill>
              </a:rPr>
              <a:t>then</a:t>
            </a:r>
          </a:p>
          <a:p>
            <a:pPr>
              <a:lnSpc>
                <a:spcPct val="60000"/>
              </a:lnSpc>
              <a:tabLst>
                <a:tab pos="444500" algn="l"/>
                <a:tab pos="989013" algn="l"/>
                <a:tab pos="1524000" algn="l"/>
                <a:tab pos="2868613" algn="l"/>
              </a:tabLst>
            </a:pPr>
            <a:r>
              <a:rPr lang="de-CH" smtClean="0"/>
              <a:t>			</a:t>
            </a:r>
            <a:r>
              <a:rPr lang="de-CH" b="1" smtClean="0">
                <a:solidFill>
                  <a:schemeClr val="accent2"/>
                </a:solidFill>
              </a:rPr>
              <a:t>Result</a:t>
            </a:r>
            <a:r>
              <a:rPr lang="de-CH" smtClean="0"/>
              <a:t> </a:t>
            </a:r>
            <a:r>
              <a:rPr lang="de-CH" smtClean="0">
                <a:solidFill>
                  <a:srgbClr val="3333FF"/>
                </a:solidFill>
              </a:rPr>
              <a:t>:= </a:t>
            </a:r>
            <a:r>
              <a:rPr lang="de-CH" b="1" smtClean="0">
                <a:solidFill>
                  <a:schemeClr val="accent2"/>
                </a:solidFill>
              </a:rPr>
              <a:t>Result</a:t>
            </a:r>
            <a:r>
              <a:rPr lang="de-CH" smtClean="0">
                <a:solidFill>
                  <a:srgbClr val="3333FF"/>
                </a:solidFill>
              </a:rPr>
              <a:t> +</a:t>
            </a:r>
            <a:r>
              <a:rPr lang="de-CH" smtClean="0"/>
              <a:t> </a:t>
            </a:r>
            <a:r>
              <a:rPr lang="de-CH" i="1" smtClean="0">
                <a:solidFill>
                  <a:schemeClr val="bg1"/>
                </a:solidFill>
              </a:rPr>
              <a:t>right</a:t>
            </a:r>
            <a:r>
              <a:rPr lang="de-CH" sz="3600" smtClean="0">
                <a:solidFill>
                  <a:schemeClr val="bg1"/>
                </a:solidFill>
              </a:rPr>
              <a:t>.</a:t>
            </a:r>
            <a:r>
              <a:rPr lang="de-CH" i="1" smtClean="0">
                <a:solidFill>
                  <a:schemeClr val="bg1"/>
                </a:solidFill>
              </a:rPr>
              <a:t>count</a:t>
            </a:r>
          </a:p>
          <a:p>
            <a:pPr>
              <a:tabLst>
                <a:tab pos="444500" algn="l"/>
                <a:tab pos="989013" algn="l"/>
                <a:tab pos="1524000" algn="l"/>
                <a:tab pos="2868613" algn="l"/>
              </a:tabLst>
            </a:pPr>
            <a:r>
              <a:rPr lang="de-CH" smtClean="0"/>
              <a:t>		</a:t>
            </a:r>
            <a:r>
              <a:rPr lang="de-CH" b="1" smtClean="0">
                <a:solidFill>
                  <a:schemeClr val="accent2"/>
                </a:solidFill>
              </a:rPr>
              <a:t>end</a:t>
            </a:r>
          </a:p>
          <a:p>
            <a:pPr>
              <a:tabLst>
                <a:tab pos="444500" algn="l"/>
                <a:tab pos="989013" algn="l"/>
                <a:tab pos="1524000" algn="l"/>
                <a:tab pos="2868613" algn="l"/>
              </a:tabLst>
            </a:pPr>
            <a:r>
              <a:rPr lang="de-CH" smtClean="0"/>
              <a:t>	</a:t>
            </a:r>
            <a:r>
              <a:rPr lang="de-CH" b="1" smtClean="0">
                <a:solidFill>
                  <a:schemeClr val="accent2"/>
                </a:solidFill>
              </a:rPr>
              <a:t>end</a:t>
            </a:r>
            <a:endParaRPr lang="de-CH" b="1">
              <a:solidFill>
                <a:schemeClr val="accent2"/>
              </a:solidFill>
            </a:endParaRPr>
          </a:p>
        </p:txBody>
      </p:sp>
      <p:sp>
        <p:nvSpPr>
          <p:cNvPr id="689158" name="AutoShape 6"/>
          <p:cNvSpPr>
            <a:spLocks noChangeArrowheads="1"/>
          </p:cNvSpPr>
          <p:nvPr/>
        </p:nvSpPr>
        <p:spPr bwMode="auto">
          <a:xfrm>
            <a:off x="4394200" y="4481461"/>
            <a:ext cx="1878013"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990000"/>
                </a:solidFill>
              </a:rPr>
              <a:t>right</a:t>
            </a:r>
            <a:r>
              <a:rPr lang="de-CH" sz="4000" smtClean="0">
                <a:solidFill>
                  <a:srgbClr val="990000"/>
                </a:solidFill>
              </a:rPr>
              <a:t>.</a:t>
            </a:r>
            <a:r>
              <a:rPr lang="de-CH" sz="2400" i="1" smtClean="0">
                <a:solidFill>
                  <a:srgbClr val="990000"/>
                </a:solidFill>
              </a:rPr>
              <a:t>count</a:t>
            </a:r>
            <a:endParaRPr lang="de-CH" sz="2400" i="1">
              <a:solidFill>
                <a:srgbClr val="990000"/>
              </a:solidFill>
            </a:endParaRPr>
          </a:p>
        </p:txBody>
      </p:sp>
      <p:sp>
        <p:nvSpPr>
          <p:cNvPr id="689156" name="AutoShape 4"/>
          <p:cNvSpPr>
            <a:spLocks noChangeArrowheads="1"/>
          </p:cNvSpPr>
          <p:nvPr/>
        </p:nvSpPr>
        <p:spPr bwMode="auto">
          <a:xfrm>
            <a:off x="4375150" y="3160661"/>
            <a:ext cx="1655763"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990000"/>
                </a:solidFill>
              </a:rPr>
              <a:t>left</a:t>
            </a:r>
            <a:r>
              <a:rPr lang="de-CH" sz="4000" smtClean="0">
                <a:solidFill>
                  <a:srgbClr val="990000"/>
                </a:solidFill>
              </a:rPr>
              <a:t>.</a:t>
            </a:r>
            <a:r>
              <a:rPr lang="de-CH" sz="2400" i="1" smtClean="0">
                <a:solidFill>
                  <a:srgbClr val="990000"/>
                </a:solidFill>
              </a:rPr>
              <a:t>count</a:t>
            </a:r>
            <a:endParaRPr lang="de-CH" sz="2400" i="1">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de-CH" smtClean="0"/>
              <a:t>Traversieren eines Binärbaums</a:t>
            </a:r>
            <a:endParaRPr lang="de-CH"/>
          </a:p>
        </p:txBody>
      </p:sp>
      <p:sp>
        <p:nvSpPr>
          <p:cNvPr id="701443" name="Rectangle 3"/>
          <p:cNvSpPr>
            <a:spLocks noGrp="1" noChangeArrowheads="1"/>
          </p:cNvSpPr>
          <p:nvPr>
            <p:ph type="body" idx="1"/>
          </p:nvPr>
        </p:nvSpPr>
        <p:spPr/>
        <p:txBody>
          <a:bodyPr/>
          <a:lstStyle/>
          <a:p>
            <a:pPr>
              <a:lnSpc>
                <a:spcPct val="120000"/>
              </a:lnSpc>
              <a:tabLst>
                <a:tab pos="720725" algn="l"/>
                <a:tab pos="1435100" algn="l"/>
                <a:tab pos="2155825" algn="l"/>
                <a:tab pos="2868613" algn="l"/>
                <a:tab pos="3590925" algn="l"/>
              </a:tabLst>
            </a:pPr>
            <a:r>
              <a:rPr lang="de-CH" i="1" smtClean="0">
                <a:solidFill>
                  <a:srgbClr val="3333FF"/>
                </a:solidFill>
              </a:rPr>
              <a:t>print_all</a:t>
            </a:r>
            <a:endParaRPr lang="de-CH" b="1" smtClean="0">
              <a:solidFill>
                <a:schemeClr val="accent2"/>
              </a:solidFill>
            </a:endParaRPr>
          </a:p>
          <a:p>
            <a:pPr>
              <a:lnSpc>
                <a:spcPct val="120000"/>
              </a:lnSpc>
              <a:tabLst>
                <a:tab pos="720725" algn="l"/>
                <a:tab pos="1435100" algn="l"/>
                <a:tab pos="2155825" algn="l"/>
                <a:tab pos="2868613" algn="l"/>
                <a:tab pos="3590925" algn="l"/>
              </a:tabLst>
            </a:pPr>
            <a:r>
              <a:rPr lang="de-CH" i="1" smtClean="0">
                <a:solidFill>
                  <a:srgbClr val="3333FF"/>
                </a:solidFill>
              </a:rPr>
              <a:t>		</a:t>
            </a:r>
            <a:r>
              <a:rPr lang="de-CH" smtClean="0">
                <a:solidFill>
                  <a:srgbClr val="990000"/>
                </a:solidFill>
              </a:rPr>
              <a:t>-- Alle Knotenwerte ausgeben.</a:t>
            </a:r>
          </a:p>
          <a:p>
            <a:pPr>
              <a:lnSpc>
                <a:spcPct val="120000"/>
              </a:lnSpc>
              <a:tabLst>
                <a:tab pos="720725" algn="l"/>
                <a:tab pos="1435100" algn="l"/>
                <a:tab pos="2155825" algn="l"/>
                <a:tab pos="2868613" algn="l"/>
                <a:tab pos="3590925" algn="l"/>
              </a:tabLst>
            </a:pPr>
            <a:r>
              <a:rPr lang="de-CH" i="1" smtClean="0">
                <a:solidFill>
                  <a:srgbClr val="3333FF"/>
                </a:solidFill>
              </a:rPr>
              <a:t>	 </a:t>
            </a:r>
            <a:r>
              <a:rPr lang="de-CH" b="1" smtClean="0">
                <a:solidFill>
                  <a:schemeClr val="accent2"/>
                </a:solidFill>
              </a:rPr>
              <a:t>do</a:t>
            </a:r>
          </a:p>
          <a:p>
            <a:pPr>
              <a:lnSpc>
                <a:spcPct val="140000"/>
              </a:lnSpc>
              <a:tabLst>
                <a:tab pos="720725" algn="l"/>
                <a:tab pos="1435100" algn="l"/>
                <a:tab pos="2155825" algn="l"/>
                <a:tab pos="2868613" algn="l"/>
                <a:tab pos="3590925" algn="l"/>
              </a:tabLst>
            </a:pPr>
            <a:r>
              <a:rPr lang="de-CH" i="1" smtClean="0">
                <a:solidFill>
                  <a:srgbClr val="3333FF"/>
                </a:solidFill>
              </a:rPr>
              <a:t>		</a:t>
            </a:r>
            <a:r>
              <a:rPr lang="de-CH" b="1" smtClean="0">
                <a:solidFill>
                  <a:schemeClr val="accent2"/>
                </a:solidFill>
              </a:rPr>
              <a:t>if</a:t>
            </a:r>
            <a:r>
              <a:rPr lang="de-CH" i="1" smtClean="0">
                <a:solidFill>
                  <a:srgbClr val="3333FF"/>
                </a:solidFill>
              </a:rPr>
              <a:t> left </a:t>
            </a:r>
            <a:r>
              <a:rPr lang="de-CH" smtClean="0">
                <a:solidFill>
                  <a:srgbClr val="3333FF"/>
                </a:solidFill>
              </a:rPr>
              <a:t>/=</a:t>
            </a:r>
            <a:r>
              <a:rPr lang="de-CH" i="1" smtClean="0">
                <a:solidFill>
                  <a:srgbClr val="3333FF"/>
                </a:solidFill>
              </a:rPr>
              <a:t> </a:t>
            </a:r>
            <a:r>
              <a:rPr lang="de-CH" b="1" smtClean="0">
                <a:solidFill>
                  <a:schemeClr val="accent2"/>
                </a:solidFill>
              </a:rPr>
              <a:t>Void</a:t>
            </a:r>
            <a:r>
              <a:rPr lang="de-CH" i="1" smtClean="0">
                <a:solidFill>
                  <a:srgbClr val="3333FF"/>
                </a:solidFill>
              </a:rPr>
              <a:t>   </a:t>
            </a:r>
            <a:r>
              <a:rPr lang="de-CH" b="1" smtClean="0">
                <a:solidFill>
                  <a:schemeClr val="accent2"/>
                </a:solidFill>
              </a:rPr>
              <a:t>then </a:t>
            </a:r>
            <a:r>
              <a:rPr lang="de-CH" i="1" smtClean="0">
                <a:solidFill>
                  <a:srgbClr val="3333FF"/>
                </a:solidFill>
              </a:rPr>
              <a:t> </a:t>
            </a:r>
            <a:r>
              <a:rPr lang="de-CH" i="1" smtClean="0">
                <a:solidFill>
                  <a:schemeClr val="bg1"/>
                </a:solidFill>
              </a:rPr>
              <a:t>left</a:t>
            </a:r>
            <a:r>
              <a:rPr lang="de-CH" smtClean="0">
                <a:solidFill>
                  <a:schemeClr val="bg1"/>
                </a:solidFill>
              </a:rPr>
              <a:t>.</a:t>
            </a:r>
            <a:r>
              <a:rPr lang="de-CH" i="1" smtClean="0">
                <a:solidFill>
                  <a:schemeClr val="bg1"/>
                </a:solidFill>
              </a:rPr>
              <a:t>print_all</a:t>
            </a:r>
            <a:r>
              <a:rPr lang="de-CH" i="1" smtClean="0">
                <a:solidFill>
                  <a:srgbClr val="3333FF"/>
                </a:solidFill>
              </a:rPr>
              <a:t>   </a:t>
            </a:r>
            <a:r>
              <a:rPr lang="de-CH" b="1" smtClean="0">
                <a:solidFill>
                  <a:schemeClr val="accent2"/>
                </a:solidFill>
              </a:rPr>
              <a:t>end</a:t>
            </a:r>
          </a:p>
          <a:p>
            <a:pPr>
              <a:lnSpc>
                <a:spcPct val="140000"/>
              </a:lnSpc>
              <a:tabLst>
                <a:tab pos="720725" algn="l"/>
                <a:tab pos="1435100" algn="l"/>
                <a:tab pos="2155825" algn="l"/>
                <a:tab pos="2868613" algn="l"/>
                <a:tab pos="3590925" algn="l"/>
              </a:tabLst>
            </a:pPr>
            <a:r>
              <a:rPr lang="de-CH" b="1" smtClean="0">
                <a:solidFill>
                  <a:schemeClr val="accent2"/>
                </a:solidFill>
              </a:rPr>
              <a:t>		</a:t>
            </a:r>
            <a:r>
              <a:rPr lang="de-CH" i="1" smtClean="0">
                <a:solidFill>
                  <a:srgbClr val="006600"/>
                </a:solidFill>
              </a:rPr>
              <a:t>print </a:t>
            </a:r>
            <a:r>
              <a:rPr lang="de-CH" smtClean="0">
                <a:solidFill>
                  <a:srgbClr val="006600"/>
                </a:solidFill>
              </a:rPr>
              <a:t>(</a:t>
            </a:r>
            <a:r>
              <a:rPr lang="de-CH" i="1" smtClean="0">
                <a:solidFill>
                  <a:srgbClr val="006600"/>
                </a:solidFill>
              </a:rPr>
              <a:t>item</a:t>
            </a:r>
            <a:r>
              <a:rPr lang="de-CH" smtClean="0">
                <a:solidFill>
                  <a:srgbClr val="006600"/>
                </a:solidFill>
              </a:rPr>
              <a:t>)</a:t>
            </a:r>
            <a:endParaRPr lang="de-CH" b="1" smtClean="0">
              <a:solidFill>
                <a:srgbClr val="006600"/>
              </a:solidFill>
            </a:endParaRPr>
          </a:p>
          <a:p>
            <a:pPr>
              <a:lnSpc>
                <a:spcPct val="140000"/>
              </a:lnSpc>
              <a:tabLst>
                <a:tab pos="720725" algn="l"/>
                <a:tab pos="1435100" algn="l"/>
                <a:tab pos="2155825" algn="l"/>
                <a:tab pos="2868613" algn="l"/>
                <a:tab pos="3590925" algn="l"/>
              </a:tabLst>
            </a:pPr>
            <a:r>
              <a:rPr lang="de-CH" i="1" smtClean="0">
                <a:solidFill>
                  <a:srgbClr val="3333FF"/>
                </a:solidFill>
              </a:rPr>
              <a:t>		</a:t>
            </a:r>
            <a:r>
              <a:rPr lang="de-CH" b="1" smtClean="0">
                <a:solidFill>
                  <a:schemeClr val="accent2"/>
                </a:solidFill>
              </a:rPr>
              <a:t>if</a:t>
            </a:r>
            <a:r>
              <a:rPr lang="de-CH" i="1" smtClean="0">
                <a:solidFill>
                  <a:srgbClr val="3333FF"/>
                </a:solidFill>
              </a:rPr>
              <a:t> right </a:t>
            </a:r>
            <a:r>
              <a:rPr lang="de-CH" smtClean="0">
                <a:solidFill>
                  <a:srgbClr val="3333FF"/>
                </a:solidFill>
              </a:rPr>
              <a:t>/=</a:t>
            </a:r>
            <a:r>
              <a:rPr lang="de-CH" i="1" smtClean="0">
                <a:solidFill>
                  <a:srgbClr val="3333FF"/>
                </a:solidFill>
              </a:rPr>
              <a:t> </a:t>
            </a:r>
            <a:r>
              <a:rPr lang="de-CH" b="1" smtClean="0">
                <a:solidFill>
                  <a:schemeClr val="accent2"/>
                </a:solidFill>
              </a:rPr>
              <a:t>Void then</a:t>
            </a:r>
            <a:r>
              <a:rPr lang="de-CH" i="1" smtClean="0">
                <a:solidFill>
                  <a:srgbClr val="3333FF"/>
                </a:solidFill>
              </a:rPr>
              <a:t> </a:t>
            </a:r>
            <a:r>
              <a:rPr lang="de-CH" i="1" smtClean="0">
                <a:solidFill>
                  <a:schemeClr val="bg1"/>
                </a:solidFill>
              </a:rPr>
              <a:t>right</a:t>
            </a:r>
            <a:r>
              <a:rPr lang="de-CH" smtClean="0">
                <a:solidFill>
                  <a:schemeClr val="bg1"/>
                </a:solidFill>
              </a:rPr>
              <a:t>.</a:t>
            </a:r>
            <a:r>
              <a:rPr lang="de-CH" i="1" smtClean="0">
                <a:solidFill>
                  <a:schemeClr val="bg1"/>
                </a:solidFill>
              </a:rPr>
              <a:t>print_all </a:t>
            </a:r>
            <a:r>
              <a:rPr lang="de-CH" i="1" smtClean="0">
                <a:solidFill>
                  <a:srgbClr val="3333FF"/>
                </a:solidFill>
              </a:rPr>
              <a:t>   </a:t>
            </a:r>
            <a:r>
              <a:rPr lang="de-CH" b="1" smtClean="0">
                <a:solidFill>
                  <a:schemeClr val="accent2"/>
                </a:solidFill>
              </a:rPr>
              <a:t>end</a:t>
            </a:r>
          </a:p>
          <a:p>
            <a:pPr>
              <a:lnSpc>
                <a:spcPct val="120000"/>
              </a:lnSpc>
              <a:tabLst>
                <a:tab pos="720725" algn="l"/>
                <a:tab pos="1435100" algn="l"/>
                <a:tab pos="2155825" algn="l"/>
                <a:tab pos="2868613" algn="l"/>
                <a:tab pos="3590925" algn="l"/>
              </a:tabLst>
            </a:pPr>
            <a:r>
              <a:rPr lang="de-CH" i="1" smtClean="0">
                <a:solidFill>
                  <a:srgbClr val="3333FF"/>
                </a:solidFill>
              </a:rPr>
              <a:t>	</a:t>
            </a:r>
            <a:r>
              <a:rPr lang="de-CH" b="1" smtClean="0">
                <a:solidFill>
                  <a:schemeClr val="accent2"/>
                </a:solidFill>
              </a:rPr>
              <a:t>end</a:t>
            </a:r>
            <a:endParaRPr lang="de-CH" b="1">
              <a:solidFill>
                <a:schemeClr val="accent2"/>
              </a:solidFill>
            </a:endParaRPr>
          </a:p>
        </p:txBody>
      </p:sp>
      <p:sp>
        <p:nvSpPr>
          <p:cNvPr id="701445" name="AutoShape 5"/>
          <p:cNvSpPr>
            <a:spLocks noChangeArrowheads="1"/>
          </p:cNvSpPr>
          <p:nvPr/>
        </p:nvSpPr>
        <p:spPr bwMode="auto">
          <a:xfrm>
            <a:off x="4859934" y="2555526"/>
            <a:ext cx="2058987"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990000"/>
                </a:solidFill>
              </a:rPr>
              <a:t>left</a:t>
            </a:r>
            <a:r>
              <a:rPr lang="de-CH" sz="4000" i="1" smtClean="0">
                <a:solidFill>
                  <a:srgbClr val="990000"/>
                </a:solidFill>
              </a:rPr>
              <a:t>.</a:t>
            </a:r>
            <a:r>
              <a:rPr lang="de-CH" sz="2400" i="1" smtClean="0">
                <a:solidFill>
                  <a:srgbClr val="990000"/>
                </a:solidFill>
              </a:rPr>
              <a:t>print_all</a:t>
            </a:r>
            <a:endParaRPr lang="de-CH" sz="2400" i="1">
              <a:solidFill>
                <a:srgbClr val="990000"/>
              </a:solidFill>
            </a:endParaRPr>
          </a:p>
        </p:txBody>
      </p:sp>
      <p:sp>
        <p:nvSpPr>
          <p:cNvPr id="701446" name="AutoShape 6"/>
          <p:cNvSpPr>
            <a:spLocks noChangeArrowheads="1"/>
          </p:cNvSpPr>
          <p:nvPr/>
        </p:nvSpPr>
        <p:spPr bwMode="auto">
          <a:xfrm>
            <a:off x="4783766" y="3725811"/>
            <a:ext cx="2208213"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990000"/>
                </a:solidFill>
              </a:rPr>
              <a:t>right</a:t>
            </a:r>
            <a:r>
              <a:rPr lang="de-CH" sz="4000" i="1" smtClean="0">
                <a:solidFill>
                  <a:srgbClr val="990000"/>
                </a:solidFill>
              </a:rPr>
              <a:t>.</a:t>
            </a:r>
            <a:r>
              <a:rPr lang="de-CH" sz="2400" i="1" smtClean="0">
                <a:solidFill>
                  <a:srgbClr val="990000"/>
                </a:solidFill>
              </a:rPr>
              <a:t>print_all</a:t>
            </a:r>
            <a:endParaRPr lang="de-CH" sz="2400" i="1">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Rekursion</a:t>
            </a:r>
            <a:endParaRPr lang="de-CH" dirty="0"/>
          </a:p>
        </p:txBody>
      </p:sp>
      <p:sp>
        <p:nvSpPr>
          <p:cNvPr id="3" name="Content Placeholder 2"/>
          <p:cNvSpPr>
            <a:spLocks noGrp="1"/>
          </p:cNvSpPr>
          <p:nvPr>
            <p:ph idx="1"/>
          </p:nvPr>
        </p:nvSpPr>
        <p:spPr/>
        <p:txBody>
          <a:bodyPr/>
          <a:lstStyle/>
          <a:p>
            <a:pPr defTabSz="717550">
              <a:spcBef>
                <a:spcPts val="100"/>
              </a:spcBef>
              <a:tabLst>
                <a:tab pos="357188" algn="l"/>
              </a:tabLst>
            </a:pPr>
            <a:r>
              <a:rPr lang="en-US" sz="2100" b="1" dirty="0" smtClean="0">
                <a:solidFill>
                  <a:srgbClr val="002060"/>
                </a:solidFill>
              </a:rPr>
              <a:t>c</a:t>
            </a:r>
            <a:r>
              <a:rPr lang="de-CH" sz="2100" b="1" dirty="0" smtClean="0">
                <a:solidFill>
                  <a:srgbClr val="002060"/>
                </a:solidFill>
              </a:rPr>
              <a:t>lass</a:t>
            </a:r>
            <a:r>
              <a:rPr lang="de-CH" sz="2100" dirty="0" smtClean="0">
                <a:solidFill>
                  <a:srgbClr val="002060"/>
                </a:solidFill>
              </a:rPr>
              <a:t> </a:t>
            </a:r>
            <a:r>
              <a:rPr lang="de-CH" sz="2100" dirty="0" smtClean="0">
                <a:solidFill>
                  <a:srgbClr val="3333FF"/>
                </a:solidFill>
              </a:rPr>
              <a:t>DOZENT </a:t>
            </a:r>
            <a:r>
              <a:rPr lang="de-CH" sz="2100" b="1" dirty="0" err="1" smtClean="0">
                <a:solidFill>
                  <a:srgbClr val="002060"/>
                </a:solidFill>
              </a:rPr>
              <a:t>feature</a:t>
            </a:r>
            <a:endParaRPr lang="de-CH" sz="2100" b="1" dirty="0" smtClean="0">
              <a:solidFill>
                <a:srgbClr val="002060"/>
              </a:solidFill>
            </a:endParaRPr>
          </a:p>
          <a:p>
            <a:pPr defTabSz="717550">
              <a:spcBef>
                <a:spcPts val="100"/>
              </a:spcBef>
              <a:tabLst>
                <a:tab pos="357188" algn="l"/>
              </a:tabLst>
            </a:pPr>
            <a:r>
              <a:rPr lang="de-CH" sz="2100" dirty="0" smtClean="0">
                <a:solidFill>
                  <a:srgbClr val="3333FF"/>
                </a:solidFill>
              </a:rPr>
              <a:t>	</a:t>
            </a:r>
            <a:r>
              <a:rPr lang="de-CH" sz="2100" dirty="0" err="1" smtClean="0">
                <a:solidFill>
                  <a:srgbClr val="3333FF"/>
                </a:solidFill>
              </a:rPr>
              <a:t>faehig</a:t>
            </a:r>
            <a:r>
              <a:rPr lang="de-CH" sz="2100" dirty="0" smtClean="0">
                <a:solidFill>
                  <a:srgbClr val="3333FF"/>
                </a:solidFill>
              </a:rPr>
              <a:t>: BOOLEAN</a:t>
            </a:r>
          </a:p>
          <a:p>
            <a:pPr defTabSz="717550">
              <a:spcBef>
                <a:spcPts val="100"/>
              </a:spcBef>
              <a:spcAft>
                <a:spcPts val="1200"/>
              </a:spcAft>
              <a:tabLst>
                <a:tab pos="357188" algn="l"/>
              </a:tabLst>
            </a:pPr>
            <a:r>
              <a:rPr lang="de-CH" sz="2100" dirty="0" smtClean="0">
                <a:solidFill>
                  <a:srgbClr val="3333FF"/>
                </a:solidFill>
              </a:rPr>
              <a:t>		-- Ist dieser Dozent auf dem richtigen Niveau?</a:t>
            </a:r>
          </a:p>
          <a:p>
            <a:pPr defTabSz="717550">
              <a:spcBef>
                <a:spcPts val="100"/>
              </a:spcBef>
              <a:tabLst>
                <a:tab pos="357188" algn="l"/>
              </a:tabLst>
            </a:pPr>
            <a:r>
              <a:rPr lang="de-CH" sz="2100" dirty="0" smtClean="0">
                <a:solidFill>
                  <a:srgbClr val="3333FF"/>
                </a:solidFill>
              </a:rPr>
              <a:t>	besserer: </a:t>
            </a:r>
            <a:r>
              <a:rPr lang="de-CH" sz="2100" b="1" dirty="0" err="1" smtClean="0">
                <a:solidFill>
                  <a:srgbClr val="002060"/>
                </a:solidFill>
              </a:rPr>
              <a:t>like</a:t>
            </a:r>
            <a:r>
              <a:rPr lang="de-CH" sz="2100" b="1" dirty="0" smtClean="0">
                <a:solidFill>
                  <a:srgbClr val="002060"/>
                </a:solidFill>
              </a:rPr>
              <a:t> </a:t>
            </a:r>
            <a:r>
              <a:rPr lang="de-CH" sz="2100" b="1" dirty="0" err="1" smtClean="0">
                <a:solidFill>
                  <a:srgbClr val="002060"/>
                </a:solidFill>
              </a:rPr>
              <a:t>Current</a:t>
            </a:r>
            <a:endParaRPr lang="de-CH" sz="2100" b="1" dirty="0" smtClean="0">
              <a:solidFill>
                <a:srgbClr val="002060"/>
              </a:solidFill>
            </a:endParaRPr>
          </a:p>
          <a:p>
            <a:pPr defTabSz="717550">
              <a:spcBef>
                <a:spcPts val="100"/>
              </a:spcBef>
              <a:tabLst>
                <a:tab pos="357188" algn="l"/>
              </a:tabLst>
            </a:pPr>
            <a:r>
              <a:rPr lang="de-CH" sz="2100" b="1" dirty="0" smtClean="0">
                <a:solidFill>
                  <a:srgbClr val="002060"/>
                </a:solidFill>
              </a:rPr>
              <a:t>		</a:t>
            </a:r>
            <a:r>
              <a:rPr lang="de-CH" sz="2100" dirty="0" smtClean="0">
                <a:solidFill>
                  <a:srgbClr val="3333FF"/>
                </a:solidFill>
              </a:rPr>
              <a:t>-- Ein Dozent, der besser erklären kann.</a:t>
            </a:r>
          </a:p>
          <a:p>
            <a:pPr defTabSz="717550">
              <a:spcBef>
                <a:spcPts val="100"/>
              </a:spcBef>
              <a:tabLst>
                <a:tab pos="357188" algn="l"/>
              </a:tabLst>
            </a:pPr>
            <a:endParaRPr lang="de-CH" sz="2100" dirty="0" smtClean="0">
              <a:solidFill>
                <a:srgbClr val="3333FF"/>
              </a:solidFill>
            </a:endParaRPr>
          </a:p>
          <a:p>
            <a:pPr defTabSz="717550">
              <a:spcBef>
                <a:spcPts val="100"/>
              </a:spcBef>
              <a:tabLst>
                <a:tab pos="357188" algn="l"/>
              </a:tabLst>
            </a:pPr>
            <a:r>
              <a:rPr lang="de-CH" sz="2100" dirty="0" smtClean="0">
                <a:solidFill>
                  <a:srgbClr val="3333FF"/>
                </a:solidFill>
              </a:rPr>
              <a:t>	</a:t>
            </a:r>
            <a:r>
              <a:rPr lang="de-CH" sz="2100" dirty="0" err="1" smtClean="0">
                <a:solidFill>
                  <a:srgbClr val="3333FF"/>
                </a:solidFill>
              </a:rPr>
              <a:t>erklaere_rekursion</a:t>
            </a:r>
            <a:endParaRPr lang="de-CH" sz="2100" dirty="0" smtClean="0">
              <a:solidFill>
                <a:srgbClr val="3333FF"/>
              </a:solidFill>
            </a:endParaRPr>
          </a:p>
          <a:p>
            <a:pPr defTabSz="717550">
              <a:spcBef>
                <a:spcPts val="100"/>
              </a:spcBef>
              <a:tabLst>
                <a:tab pos="357188" algn="l"/>
              </a:tabLst>
            </a:pPr>
            <a:r>
              <a:rPr lang="de-CH" sz="2100" dirty="0" smtClean="0">
                <a:solidFill>
                  <a:srgbClr val="3333FF"/>
                </a:solidFill>
              </a:rPr>
              <a:t>		</a:t>
            </a:r>
            <a:r>
              <a:rPr lang="de-CH" sz="2100" b="1" dirty="0" smtClean="0">
                <a:solidFill>
                  <a:srgbClr val="002060"/>
                </a:solidFill>
              </a:rPr>
              <a:t>do</a:t>
            </a:r>
          </a:p>
          <a:p>
            <a:pPr defTabSz="717550">
              <a:spcBef>
                <a:spcPts val="100"/>
              </a:spcBef>
              <a:tabLst>
                <a:tab pos="357188" algn="l"/>
              </a:tabLst>
            </a:pPr>
            <a:r>
              <a:rPr lang="de-CH" sz="2100" dirty="0" smtClean="0">
                <a:solidFill>
                  <a:srgbClr val="3333FF"/>
                </a:solidFill>
              </a:rPr>
              <a:t>			</a:t>
            </a:r>
            <a:r>
              <a:rPr lang="de-CH" sz="2100" dirty="0" err="1" smtClean="0">
                <a:solidFill>
                  <a:srgbClr val="3333FF"/>
                </a:solidFill>
              </a:rPr>
              <a:t>erklaere_grundlegende_idee</a:t>
            </a:r>
            <a:endParaRPr lang="de-CH" sz="2100" dirty="0" smtClean="0">
              <a:solidFill>
                <a:srgbClr val="3333FF"/>
              </a:solidFill>
            </a:endParaRPr>
          </a:p>
          <a:p>
            <a:pPr defTabSz="717550">
              <a:spcBef>
                <a:spcPts val="100"/>
              </a:spcBef>
              <a:tabLst>
                <a:tab pos="357188" algn="l"/>
              </a:tabLst>
            </a:pPr>
            <a:r>
              <a:rPr lang="de-CH" sz="2100" dirty="0" smtClean="0">
                <a:solidFill>
                  <a:srgbClr val="3333FF"/>
                </a:solidFill>
              </a:rPr>
              <a:t>			</a:t>
            </a:r>
            <a:r>
              <a:rPr lang="de-CH" sz="2100" b="1" dirty="0" err="1" smtClean="0">
                <a:solidFill>
                  <a:srgbClr val="002060"/>
                </a:solidFill>
              </a:rPr>
              <a:t>if</a:t>
            </a:r>
            <a:r>
              <a:rPr lang="de-CH" sz="2100" b="1" dirty="0" smtClean="0">
                <a:solidFill>
                  <a:srgbClr val="002060"/>
                </a:solidFill>
              </a:rPr>
              <a:t> </a:t>
            </a:r>
            <a:r>
              <a:rPr lang="de-CH" sz="2100" dirty="0" err="1" smtClean="0">
                <a:solidFill>
                  <a:srgbClr val="3333FF"/>
                </a:solidFill>
              </a:rPr>
              <a:t>faehig</a:t>
            </a:r>
            <a:r>
              <a:rPr lang="de-CH" sz="2100" dirty="0" smtClean="0">
                <a:solidFill>
                  <a:srgbClr val="3333FF"/>
                </a:solidFill>
              </a:rPr>
              <a:t> </a:t>
            </a:r>
            <a:r>
              <a:rPr lang="de-CH" sz="2100" b="1" dirty="0" err="1" smtClean="0">
                <a:solidFill>
                  <a:srgbClr val="002060"/>
                </a:solidFill>
              </a:rPr>
              <a:t>then</a:t>
            </a:r>
            <a:endParaRPr lang="de-CH" sz="2100" b="1" dirty="0">
              <a:solidFill>
                <a:srgbClr val="002060"/>
              </a:solidFill>
            </a:endParaRPr>
          </a:p>
          <a:p>
            <a:pPr defTabSz="717550">
              <a:spcBef>
                <a:spcPts val="100"/>
              </a:spcBef>
              <a:tabLst>
                <a:tab pos="357188" algn="l"/>
              </a:tabLst>
            </a:pPr>
            <a:r>
              <a:rPr lang="de-CH" sz="2100" b="1" dirty="0" smtClean="0">
                <a:solidFill>
                  <a:srgbClr val="002060"/>
                </a:solidFill>
              </a:rPr>
              <a:t>				</a:t>
            </a:r>
            <a:r>
              <a:rPr lang="de-CH" sz="2100" dirty="0" err="1" smtClean="0">
                <a:solidFill>
                  <a:srgbClr val="3333FF"/>
                </a:solidFill>
              </a:rPr>
              <a:t>erklaere_mehr</a:t>
            </a:r>
            <a:endParaRPr lang="de-CH" sz="2100" dirty="0" smtClean="0">
              <a:solidFill>
                <a:srgbClr val="3333FF"/>
              </a:solidFill>
            </a:endParaRPr>
          </a:p>
          <a:p>
            <a:pPr defTabSz="717550">
              <a:spcBef>
                <a:spcPts val="100"/>
              </a:spcBef>
              <a:tabLst>
                <a:tab pos="357188" algn="l"/>
              </a:tabLst>
            </a:pPr>
            <a:r>
              <a:rPr lang="de-CH" sz="2100" b="1" dirty="0">
                <a:solidFill>
                  <a:srgbClr val="002060"/>
                </a:solidFill>
              </a:rPr>
              <a:t>	</a:t>
            </a:r>
            <a:r>
              <a:rPr lang="de-CH" sz="2100" b="1" dirty="0" smtClean="0">
                <a:solidFill>
                  <a:srgbClr val="002060"/>
                </a:solidFill>
              </a:rPr>
              <a:t>		</a:t>
            </a:r>
            <a:r>
              <a:rPr lang="de-CH" sz="2100" b="1" dirty="0" err="1" smtClean="0">
                <a:solidFill>
                  <a:srgbClr val="002060"/>
                </a:solidFill>
              </a:rPr>
              <a:t>else</a:t>
            </a:r>
            <a:endParaRPr lang="de-CH" sz="2100" b="1" dirty="0" smtClean="0">
              <a:solidFill>
                <a:srgbClr val="002060"/>
              </a:solidFill>
            </a:endParaRPr>
          </a:p>
          <a:p>
            <a:pPr defTabSz="717550">
              <a:spcBef>
                <a:spcPts val="100"/>
              </a:spcBef>
              <a:tabLst>
                <a:tab pos="357188" algn="l"/>
              </a:tabLst>
            </a:pPr>
            <a:r>
              <a:rPr lang="de-CH" sz="2100" dirty="0" smtClean="0">
                <a:solidFill>
                  <a:srgbClr val="3333FF"/>
                </a:solidFill>
              </a:rPr>
              <a:t>				besserer</a:t>
            </a:r>
            <a:r>
              <a:rPr lang="de-CH" sz="800" dirty="0" smtClean="0">
                <a:solidFill>
                  <a:srgbClr val="0000FF"/>
                </a:solidFill>
                <a:cs typeface="Times New Roman" pitchFamily="18" charset="0"/>
                <a:sym typeface="Wingdings" pitchFamily="2" charset="2"/>
              </a:rPr>
              <a:t>  </a:t>
            </a:r>
            <a:r>
              <a:rPr lang="de-CH" sz="2100" dirty="0" err="1" smtClean="0">
                <a:solidFill>
                  <a:srgbClr val="3333FF"/>
                </a:solidFill>
              </a:rPr>
              <a:t>erklaere_rekursion</a:t>
            </a:r>
            <a:endParaRPr lang="de-CH" sz="2100" dirty="0" smtClean="0">
              <a:solidFill>
                <a:srgbClr val="3333FF"/>
              </a:solidFill>
            </a:endParaRPr>
          </a:p>
          <a:p>
            <a:pPr defTabSz="717550">
              <a:spcBef>
                <a:spcPts val="100"/>
              </a:spcBef>
              <a:tabLst>
                <a:tab pos="357188" algn="l"/>
              </a:tabLst>
            </a:pPr>
            <a:r>
              <a:rPr lang="de-CH" sz="2100" dirty="0" smtClean="0">
                <a:solidFill>
                  <a:srgbClr val="3333FF"/>
                </a:solidFill>
              </a:rPr>
              <a:t>			</a:t>
            </a:r>
            <a:r>
              <a:rPr lang="de-CH" sz="2100" b="1" dirty="0" smtClean="0">
                <a:solidFill>
                  <a:srgbClr val="002060"/>
                </a:solidFill>
              </a:rPr>
              <a:t>end</a:t>
            </a:r>
          </a:p>
          <a:p>
            <a:pPr defTabSz="717550">
              <a:spcBef>
                <a:spcPts val="100"/>
              </a:spcBef>
              <a:tabLst>
                <a:tab pos="357188" algn="l"/>
              </a:tabLst>
            </a:pPr>
            <a:r>
              <a:rPr lang="de-CH" sz="2100" dirty="0" smtClean="0">
                <a:solidFill>
                  <a:srgbClr val="3333FF"/>
                </a:solidFill>
              </a:rPr>
              <a:t>		</a:t>
            </a:r>
            <a:r>
              <a:rPr lang="de-CH" sz="2100" b="1" dirty="0" smtClean="0">
                <a:solidFill>
                  <a:srgbClr val="002060"/>
                </a:solidFill>
              </a:rPr>
              <a:t>end</a:t>
            </a:r>
          </a:p>
          <a:p>
            <a:pPr defTabSz="717550">
              <a:spcBef>
                <a:spcPts val="100"/>
              </a:spcBef>
              <a:tabLst>
                <a:tab pos="357188" algn="l"/>
              </a:tabLst>
            </a:pPr>
            <a:r>
              <a:rPr lang="de-CH" sz="2100" b="1" dirty="0" smtClean="0">
                <a:solidFill>
                  <a:srgbClr val="002060"/>
                </a:solidFill>
              </a:rPr>
              <a:t>end </a:t>
            </a:r>
            <a:endParaRPr lang="de-CH" sz="2100" b="1" dirty="0">
              <a:solidFill>
                <a:srgbClr val="002060"/>
              </a:solidFill>
            </a:endParaRPr>
          </a:p>
        </p:txBody>
      </p:sp>
      <p:sp>
        <p:nvSpPr>
          <p:cNvPr id="4" name="TextBox 3"/>
          <p:cNvSpPr txBox="1"/>
          <p:nvPr/>
        </p:nvSpPr>
        <p:spPr>
          <a:xfrm>
            <a:off x="5993836" y="2999561"/>
            <a:ext cx="419947" cy="461665"/>
          </a:xfrm>
          <a:prstGeom prst="rect">
            <a:avLst/>
          </a:prstGeom>
          <a:noFill/>
        </p:spPr>
        <p:txBody>
          <a:bodyPr wrap="square" rtlCol="0">
            <a:spAutoFit/>
          </a:bodyPr>
          <a:lstStyle/>
          <a:p>
            <a:r>
              <a:rPr lang="en-US" dirty="0" smtClean="0">
                <a:solidFill>
                  <a:srgbClr val="990000"/>
                </a:solidFill>
                <a:sym typeface="Wingdings"/>
              </a:rPr>
              <a:t></a:t>
            </a:r>
            <a:endParaRPr lang="en-US" dirty="0">
              <a:solidFill>
                <a:srgbClr val="990000"/>
              </a:solidFill>
            </a:endParaRPr>
          </a:p>
        </p:txBody>
      </p:sp>
      <p:sp>
        <p:nvSpPr>
          <p:cNvPr id="9" name="TextBox 8"/>
          <p:cNvSpPr txBox="1"/>
          <p:nvPr/>
        </p:nvSpPr>
        <p:spPr>
          <a:xfrm>
            <a:off x="6819551" y="2999561"/>
            <a:ext cx="419947" cy="461665"/>
          </a:xfrm>
          <a:prstGeom prst="rect">
            <a:avLst/>
          </a:prstGeom>
          <a:noFill/>
        </p:spPr>
        <p:txBody>
          <a:bodyPr wrap="square" rtlCol="0">
            <a:spAutoFit/>
          </a:bodyPr>
          <a:lstStyle/>
          <a:p>
            <a:r>
              <a:rPr lang="en-US" dirty="0" smtClean="0">
                <a:solidFill>
                  <a:srgbClr val="006600"/>
                </a:solidFill>
                <a:sym typeface="Wingdings"/>
              </a:rPr>
              <a:t></a:t>
            </a:r>
            <a:endParaRPr lang="en-US" dirty="0">
              <a:solidFill>
                <a:srgbClr val="006600"/>
              </a:solidFill>
            </a:endParaRPr>
          </a:p>
        </p:txBody>
      </p:sp>
      <p:sp>
        <p:nvSpPr>
          <p:cNvPr id="10" name="TextBox 9"/>
          <p:cNvSpPr txBox="1"/>
          <p:nvPr/>
        </p:nvSpPr>
        <p:spPr>
          <a:xfrm>
            <a:off x="7645266" y="2999561"/>
            <a:ext cx="419947" cy="461665"/>
          </a:xfrm>
          <a:prstGeom prst="rect">
            <a:avLst/>
          </a:prstGeom>
          <a:noFill/>
        </p:spPr>
        <p:txBody>
          <a:bodyPr wrap="square" rtlCol="0">
            <a:spAutoFit/>
          </a:bodyPr>
          <a:lstStyle/>
          <a:p>
            <a:r>
              <a:rPr lang="en-US" dirty="0" smtClean="0">
                <a:sym typeface="Wingdings"/>
              </a:rPr>
              <a:t></a:t>
            </a:r>
            <a:endParaRPr lang="en-US" dirty="0"/>
          </a:p>
        </p:txBody>
      </p:sp>
      <p:sp>
        <p:nvSpPr>
          <p:cNvPr id="11" name="TextBox 10"/>
          <p:cNvSpPr txBox="1"/>
          <p:nvPr/>
        </p:nvSpPr>
        <p:spPr>
          <a:xfrm>
            <a:off x="8470981" y="2999561"/>
            <a:ext cx="419947" cy="461665"/>
          </a:xfrm>
          <a:prstGeom prst="rect">
            <a:avLst/>
          </a:prstGeom>
          <a:noFill/>
        </p:spPr>
        <p:txBody>
          <a:bodyPr wrap="square" rtlCol="0">
            <a:spAutoFit/>
          </a:bodyPr>
          <a:lstStyle/>
          <a:p>
            <a:r>
              <a:rPr lang="en-US" dirty="0" smtClean="0">
                <a:solidFill>
                  <a:srgbClr val="990000"/>
                </a:solidFill>
                <a:sym typeface="Wingdings"/>
              </a:rPr>
              <a:t></a:t>
            </a:r>
            <a:endParaRPr lang="en-US" dirty="0">
              <a:solidFill>
                <a:srgbClr val="990000"/>
              </a:solidFill>
            </a:endParaRPr>
          </a:p>
        </p:txBody>
      </p:sp>
    </p:spTree>
    <p:extLst>
      <p:ext uri="{BB962C8B-B14F-4D97-AF65-F5344CB8AC3E}">
        <p14:creationId xmlns:p14="http://schemas.microsoft.com/office/powerpoint/2010/main" val="3007896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4" nodeType="clickEffect">
                                  <p:stCondLst>
                                    <p:cond delay="0"/>
                                  </p:stCondLst>
                                  <p:childTnLst>
                                    <p:animMotion origin="layout" path="M -4.16667E-6 1.48148E-6 L -4.16667E-6 0.0919 " pathEditMode="relative" rAng="0" ptsTypes="AA">
                                      <p:cBhvr>
                                        <p:cTn id="10" dur="500" fill="hold"/>
                                        <p:tgtEl>
                                          <p:spTgt spid="4"/>
                                        </p:tgtEl>
                                        <p:attrNameLst>
                                          <p:attrName>ppt_x</p:attrName>
                                          <p:attrName>ppt_y</p:attrName>
                                        </p:attrNameLst>
                                      </p:cBhvr>
                                      <p:rCtr x="0" y="45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5" nodeType="clickEffect">
                                  <p:stCondLst>
                                    <p:cond delay="0"/>
                                  </p:stCondLst>
                                  <p:childTnLst>
                                    <p:animMotion origin="layout" path="M -4.16667E-6 0.0919 L -4.16667E-6 0.13727 " pathEditMode="relative" rAng="0" ptsTypes="AA">
                                      <p:cBhvr>
                                        <p:cTn id="14" dur="500" fill="hold"/>
                                        <p:tgtEl>
                                          <p:spTgt spid="4"/>
                                        </p:tgtEl>
                                        <p:attrNameLst>
                                          <p:attrName>ppt_x</p:attrName>
                                          <p:attrName>ppt_y</p:attrName>
                                        </p:attrNameLst>
                                      </p:cBhvr>
                                      <p:rCtr x="0" y="226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6" nodeType="clickEffect">
                                  <p:stCondLst>
                                    <p:cond delay="0"/>
                                  </p:stCondLst>
                                  <p:childTnLst>
                                    <p:animMotion origin="layout" path="M -4.16667E-6 0.13727 L -4.16667E-6 0.2912 " pathEditMode="relative" rAng="0" ptsTypes="AA">
                                      <p:cBhvr>
                                        <p:cTn id="18" dur="500" fill="hold"/>
                                        <p:tgtEl>
                                          <p:spTgt spid="4"/>
                                        </p:tgtEl>
                                        <p:attrNameLst>
                                          <p:attrName>ppt_x</p:attrName>
                                          <p:attrName>ppt_y</p:attrName>
                                        </p:attrNameLst>
                                      </p:cBhvr>
                                      <p:rCtr x="0" y="7685"/>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4.16667E-6 1.48148E-6 L -4.16667E-6 0.0919 " pathEditMode="relative" rAng="0" ptsTypes="AA">
                                      <p:cBhvr>
                                        <p:cTn id="26" dur="500" fill="hold"/>
                                        <p:tgtEl>
                                          <p:spTgt spid="9"/>
                                        </p:tgtEl>
                                        <p:attrNameLst>
                                          <p:attrName>ppt_x</p:attrName>
                                          <p:attrName>ppt_y</p:attrName>
                                        </p:attrNameLst>
                                      </p:cBhvr>
                                      <p:rCtr x="0" y="458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2" nodeType="clickEffect">
                                  <p:stCondLst>
                                    <p:cond delay="0"/>
                                  </p:stCondLst>
                                  <p:childTnLst>
                                    <p:animMotion origin="layout" path="M -4.16667E-6 0.0919 L -4.16667E-6 0.13727 " pathEditMode="relative" rAng="0" ptsTypes="AA">
                                      <p:cBhvr>
                                        <p:cTn id="30" dur="500" fill="hold"/>
                                        <p:tgtEl>
                                          <p:spTgt spid="9"/>
                                        </p:tgtEl>
                                        <p:attrNameLst>
                                          <p:attrName>ppt_x</p:attrName>
                                          <p:attrName>ppt_y</p:attrName>
                                        </p:attrNameLst>
                                      </p:cBhvr>
                                      <p:rCtr x="0" y="226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3" nodeType="clickEffect">
                                  <p:stCondLst>
                                    <p:cond delay="0"/>
                                  </p:stCondLst>
                                  <p:childTnLst>
                                    <p:animMotion origin="layout" path="M -4.16667E-6 0.13727 L -4.16667E-6 0.2912 " pathEditMode="relative" rAng="0" ptsTypes="AA">
                                      <p:cBhvr>
                                        <p:cTn id="34" dur="500" fill="hold"/>
                                        <p:tgtEl>
                                          <p:spTgt spid="9"/>
                                        </p:tgtEl>
                                        <p:attrNameLst>
                                          <p:attrName>ppt_x</p:attrName>
                                          <p:attrName>ppt_y</p:attrName>
                                        </p:attrNameLst>
                                      </p:cBhvr>
                                      <p:rCtr x="0" y="768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16667E-6 1.48148E-6 L -4.16667E-6 0.0919 " pathEditMode="relative" rAng="0" ptsTypes="AA">
                                      <p:cBhvr>
                                        <p:cTn id="42" dur="500" fill="hold"/>
                                        <p:tgtEl>
                                          <p:spTgt spid="10"/>
                                        </p:tgtEl>
                                        <p:attrNameLst>
                                          <p:attrName>ppt_x</p:attrName>
                                          <p:attrName>ppt_y</p:attrName>
                                        </p:attrNameLst>
                                      </p:cBhvr>
                                      <p:rCtr x="0" y="4583"/>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2" nodeType="clickEffect">
                                  <p:stCondLst>
                                    <p:cond delay="0"/>
                                  </p:stCondLst>
                                  <p:childTnLst>
                                    <p:animMotion origin="layout" path="M -4.16667E-6 0.0919 L -4.16667E-6 0.13727 " pathEditMode="relative" rAng="0" ptsTypes="AA">
                                      <p:cBhvr>
                                        <p:cTn id="46" dur="500" fill="hold"/>
                                        <p:tgtEl>
                                          <p:spTgt spid="10"/>
                                        </p:tgtEl>
                                        <p:attrNameLst>
                                          <p:attrName>ppt_x</p:attrName>
                                          <p:attrName>ppt_y</p:attrName>
                                        </p:attrNameLst>
                                      </p:cBhvr>
                                      <p:rCtr x="0" y="2269"/>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3" nodeType="clickEffect">
                                  <p:stCondLst>
                                    <p:cond delay="0"/>
                                  </p:stCondLst>
                                  <p:childTnLst>
                                    <p:animMotion origin="layout" path="M -4.16667E-6 0.13727 L -4.16667E-6 0.2912 " pathEditMode="relative" rAng="0" ptsTypes="AA">
                                      <p:cBhvr>
                                        <p:cTn id="50" dur="500" fill="hold"/>
                                        <p:tgtEl>
                                          <p:spTgt spid="10"/>
                                        </p:tgtEl>
                                        <p:attrNameLst>
                                          <p:attrName>ppt_x</p:attrName>
                                          <p:attrName>ppt_y</p:attrName>
                                        </p:attrNameLst>
                                      </p:cBhvr>
                                      <p:rCtr x="0" y="7685"/>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3"/>
      <p:bldP spid="4" grpId="4"/>
      <p:bldP spid="4" grpId="5"/>
      <p:bldP spid="4" grpId="6"/>
      <p:bldP spid="9" grpId="0"/>
      <p:bldP spid="9" grpId="1"/>
      <p:bldP spid="9" grpId="2"/>
      <p:bldP spid="9" grpId="3"/>
      <p:bldP spid="10" grpId="0"/>
      <p:bldP spid="10" grpId="1"/>
      <p:bldP spid="10" grpId="2"/>
      <p:bldP spid="10" grpId="3"/>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266007" y="116378"/>
            <a:ext cx="8193781" cy="435600"/>
          </a:xfrm>
        </p:spPr>
        <p:txBody>
          <a:bodyPr/>
          <a:lstStyle/>
          <a:p>
            <a:r>
              <a:rPr lang="de-CH" smtClean="0"/>
              <a:t>Kinder und deren Väter</a:t>
            </a:r>
            <a:endParaRPr lang="de-CH"/>
          </a:p>
        </p:txBody>
      </p:sp>
      <p:pic>
        <p:nvPicPr>
          <p:cNvPr id="691203" name="Picture 3"/>
          <p:cNvPicPr>
            <a:picLocks noGrp="1" noChangeAspect="1" noChangeArrowheads="1"/>
          </p:cNvPicPr>
          <p:nvPr>
            <p:ph sz="half" idx="1"/>
          </p:nvPr>
        </p:nvPicPr>
        <p:blipFill>
          <a:blip r:embed="rId3" cstate="print"/>
          <a:srcRect/>
          <a:stretch>
            <a:fillRect/>
          </a:stretch>
        </p:blipFill>
        <p:spPr>
          <a:xfrm>
            <a:off x="330200" y="1558925"/>
            <a:ext cx="8207375" cy="2338388"/>
          </a:xfrm>
          <a:noFill/>
        </p:spPr>
      </p:pic>
      <p:sp>
        <p:nvSpPr>
          <p:cNvPr id="691204" name="Rectangle 4"/>
          <p:cNvSpPr>
            <a:spLocks noGrp="1" noChangeArrowheads="1"/>
          </p:cNvSpPr>
          <p:nvPr>
            <p:ph type="body" sz="half" idx="2"/>
          </p:nvPr>
        </p:nvSpPr>
        <p:spPr>
          <a:xfrm>
            <a:off x="179388" y="4656138"/>
            <a:ext cx="8713787" cy="1725612"/>
          </a:xfrm>
        </p:spPr>
        <p:txBody>
          <a:bodyPr/>
          <a:lstStyle/>
          <a:p>
            <a:r>
              <a:rPr lang="de-CH" smtClean="0"/>
              <a:t>Theorem: nur ein Vater(-knoten) (parent)</a:t>
            </a:r>
          </a:p>
          <a:p>
            <a:r>
              <a:rPr lang="de-CH" smtClean="0"/>
              <a:t>Jeder Knoten in einem binären Baum hat genau einen Vater, ausser die Wurzel, die hat keinen.</a:t>
            </a:r>
            <a:endParaRPr lang="de-CH"/>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4618038" y="1768475"/>
            <a:ext cx="4275137" cy="3613150"/>
          </a:xfrm>
          <a:prstGeom prst="rect">
            <a:avLst/>
          </a:prstGeom>
          <a:noFill/>
          <a:ln w="9525">
            <a:noFill/>
            <a:miter lim="800000"/>
            <a:headEnd/>
            <a:tailEnd/>
          </a:ln>
          <a:effectLst/>
        </p:spPr>
      </p:pic>
      <p:sp>
        <p:nvSpPr>
          <p:cNvPr id="693250" name="Rectangle 2"/>
          <p:cNvSpPr>
            <a:spLocks noGrp="1" noChangeArrowheads="1"/>
          </p:cNvSpPr>
          <p:nvPr>
            <p:ph type="title"/>
          </p:nvPr>
        </p:nvSpPr>
        <p:spPr>
          <a:xfrm>
            <a:off x="215217" y="115888"/>
            <a:ext cx="8596611" cy="435600"/>
          </a:xfrm>
        </p:spPr>
        <p:txBody>
          <a:bodyPr>
            <a:normAutofit/>
          </a:bodyPr>
          <a:lstStyle/>
          <a:p>
            <a:r>
              <a:rPr lang="de-CH" sz="2700" noProof="0" dirty="0" smtClean="0"/>
              <a:t>Mehr Eigenschaften </a:t>
            </a:r>
            <a:r>
              <a:rPr lang="de-CH" sz="2700" dirty="0" smtClean="0"/>
              <a:t>und Terminologie</a:t>
            </a:r>
            <a:endParaRPr lang="de-CH" sz="2700" noProof="0" dirty="0"/>
          </a:p>
        </p:txBody>
      </p:sp>
      <p:sp>
        <p:nvSpPr>
          <p:cNvPr id="693252" name="Rectangle 4"/>
          <p:cNvSpPr>
            <a:spLocks noGrp="1" noChangeArrowheads="1"/>
          </p:cNvSpPr>
          <p:nvPr>
            <p:ph type="body" sz="half" idx="1"/>
          </p:nvPr>
        </p:nvSpPr>
        <p:spPr>
          <a:xfrm>
            <a:off x="221559" y="835842"/>
            <a:ext cx="5511800" cy="4467225"/>
          </a:xfrm>
        </p:spPr>
        <p:txBody>
          <a:bodyPr/>
          <a:lstStyle/>
          <a:p>
            <a:pPr marL="90488" indent="-90488"/>
            <a:r>
              <a:rPr lang="de-CH" noProof="0" dirty="0" smtClean="0"/>
              <a:t>Ein Knoten eines Binärbaumes kann …</a:t>
            </a:r>
          </a:p>
          <a:p>
            <a:pPr marL="533400" lvl="1" indent="-261938"/>
            <a:r>
              <a:rPr lang="de-CH" noProof="0" dirty="0" smtClean="0"/>
              <a:t>Ein linkes und ein rechtes Kind </a:t>
            </a:r>
          </a:p>
          <a:p>
            <a:pPr marL="533400" lvl="1" indent="-261938"/>
            <a:r>
              <a:rPr lang="de-CH" noProof="0" dirty="0" smtClean="0"/>
              <a:t>Nur ein linkes Kind </a:t>
            </a:r>
          </a:p>
          <a:p>
            <a:pPr marL="533400" lvl="1" indent="-261938"/>
            <a:r>
              <a:rPr lang="de-CH" dirty="0" smtClean="0"/>
              <a:t>Nur ein rechtes Kind</a:t>
            </a:r>
            <a:endParaRPr lang="de-CH" noProof="0" dirty="0" smtClean="0"/>
          </a:p>
          <a:p>
            <a:pPr marL="533400" lvl="1" indent="-261938"/>
            <a:r>
              <a:rPr lang="de-CH" dirty="0" smtClean="0"/>
              <a:t>Kein Kind</a:t>
            </a:r>
          </a:p>
          <a:p>
            <a:pPr marL="0" lvl="1" indent="-261938">
              <a:buNone/>
            </a:pPr>
            <a:r>
              <a:rPr lang="de-CH" noProof="0" dirty="0" smtClean="0"/>
              <a:t>… haben</a:t>
            </a:r>
            <a:endParaRPr lang="de-CH"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201610" y="919062"/>
            <a:ext cx="4698687" cy="3245280"/>
          </a:xfrm>
          <a:prstGeom prst="rect">
            <a:avLst/>
          </a:prstGeom>
          <a:noFill/>
          <a:ln w="9525">
            <a:noFill/>
            <a:miter lim="800000"/>
            <a:headEnd/>
            <a:tailEnd/>
          </a:ln>
        </p:spPr>
      </p:pic>
      <p:sp>
        <p:nvSpPr>
          <p:cNvPr id="695298" name="Rectangle 2"/>
          <p:cNvSpPr>
            <a:spLocks noGrp="1" noChangeArrowheads="1"/>
          </p:cNvSpPr>
          <p:nvPr>
            <p:ph type="title"/>
          </p:nvPr>
        </p:nvSpPr>
        <p:spPr/>
        <p:txBody>
          <a:bodyPr/>
          <a:lstStyle/>
          <a:p>
            <a:r>
              <a:rPr lang="de-CH" sz="2800" smtClean="0"/>
              <a:t>Mehr Eigenschaften und Terminologie</a:t>
            </a:r>
            <a:endParaRPr lang="de-CH" sz="2800"/>
          </a:p>
        </p:txBody>
      </p:sp>
      <p:sp>
        <p:nvSpPr>
          <p:cNvPr id="695299" name="Rectangle 3"/>
          <p:cNvSpPr>
            <a:spLocks noGrp="1" noChangeArrowheads="1"/>
          </p:cNvSpPr>
          <p:nvPr>
            <p:ph type="body" idx="1"/>
          </p:nvPr>
        </p:nvSpPr>
        <p:spPr>
          <a:xfrm>
            <a:off x="179387" y="837949"/>
            <a:ext cx="8593421" cy="5589587"/>
          </a:xfrm>
        </p:spPr>
        <p:txBody>
          <a:bodyPr/>
          <a:lstStyle/>
          <a:p>
            <a:r>
              <a:rPr lang="de-CH" sz="2000" dirty="0" smtClean="0">
                <a:solidFill>
                  <a:srgbClr val="990000"/>
                </a:solidFill>
              </a:rPr>
              <a:t>Aufwärtspfad</a:t>
            </a:r>
            <a:r>
              <a:rPr lang="de-CH" sz="2000" dirty="0" smtClean="0"/>
              <a:t> (</a:t>
            </a:r>
            <a:r>
              <a:rPr lang="de-CH" sz="2000" i="1" dirty="0" err="1" smtClean="0"/>
              <a:t>upward</a:t>
            </a:r>
            <a:r>
              <a:rPr lang="de-CH" sz="2000" i="1" dirty="0" smtClean="0"/>
              <a:t> </a:t>
            </a:r>
            <a:r>
              <a:rPr lang="de-CH" sz="2000" i="1" dirty="0" err="1" smtClean="0"/>
              <a:t>path</a:t>
            </a:r>
            <a:r>
              <a:rPr lang="de-CH" sz="2000" dirty="0" smtClean="0"/>
              <a:t>):</a:t>
            </a:r>
          </a:p>
          <a:p>
            <a:pPr marL="444500" lvl="1" indent="-263525"/>
            <a:r>
              <a:rPr lang="de-CH" sz="2000" dirty="0" smtClean="0"/>
              <a:t>Eine Sequenz von einem oder mehreren</a:t>
            </a:r>
            <a:br>
              <a:rPr lang="de-CH" sz="2000" dirty="0" smtClean="0"/>
            </a:br>
            <a:r>
              <a:rPr lang="de-CH" sz="2000" dirty="0" smtClean="0"/>
              <a:t>Knoten, wobei jeder Knoten in der </a:t>
            </a:r>
            <a:br>
              <a:rPr lang="de-CH" sz="2000" dirty="0" smtClean="0"/>
            </a:br>
            <a:r>
              <a:rPr lang="de-CH" sz="2000" dirty="0" smtClean="0"/>
              <a:t>Sequenz der Vater des vorherigen</a:t>
            </a:r>
            <a:br>
              <a:rPr lang="de-CH" sz="2000" dirty="0" smtClean="0"/>
            </a:br>
            <a:r>
              <a:rPr lang="de-CH" sz="2000" dirty="0" smtClean="0"/>
              <a:t>ist (falls vorhanden)</a:t>
            </a:r>
          </a:p>
          <a:p>
            <a:pPr marL="444500" lvl="1" indent="-263525"/>
            <a:r>
              <a:rPr lang="de-CH" sz="2000" dirty="0" smtClean="0"/>
              <a:t>Analog: Abwärtspfad</a:t>
            </a:r>
            <a:br>
              <a:rPr lang="de-CH" sz="2000" dirty="0" smtClean="0"/>
            </a:br>
            <a:r>
              <a:rPr lang="de-CH" sz="2000" dirty="0" smtClean="0"/>
              <a:t>(</a:t>
            </a:r>
            <a:r>
              <a:rPr lang="de-CH" sz="2000" i="1" dirty="0" err="1" smtClean="0"/>
              <a:t>downward</a:t>
            </a:r>
            <a:r>
              <a:rPr lang="de-CH" sz="2000" i="1" dirty="0" smtClean="0"/>
              <a:t> </a:t>
            </a:r>
            <a:r>
              <a:rPr lang="de-CH" sz="2000" i="1" dirty="0" err="1" smtClean="0"/>
              <a:t>path</a:t>
            </a:r>
            <a:r>
              <a:rPr lang="de-CH" sz="2000" dirty="0" smtClean="0"/>
              <a:t>)</a:t>
            </a:r>
          </a:p>
          <a:p>
            <a:pPr marL="444500" lvl="1" indent="-263525">
              <a:spcBef>
                <a:spcPts val="0"/>
              </a:spcBef>
              <a:buNone/>
            </a:pPr>
            <a:endParaRPr lang="de-CH" sz="2000" dirty="0" smtClean="0">
              <a:solidFill>
                <a:srgbClr val="990000"/>
              </a:solidFill>
            </a:endParaRPr>
          </a:p>
          <a:p>
            <a:r>
              <a:rPr lang="de-CH" sz="2000" dirty="0" smtClean="0">
                <a:solidFill>
                  <a:srgbClr val="990000"/>
                </a:solidFill>
              </a:rPr>
              <a:t>Theorem: Wurzelpfad</a:t>
            </a:r>
          </a:p>
          <a:p>
            <a:pPr marL="444500" lvl="1" indent="-263525"/>
            <a:r>
              <a:rPr lang="de-CH" sz="2000" dirty="0" smtClean="0"/>
              <a:t>Von jedem Knoten in einem</a:t>
            </a:r>
            <a:br>
              <a:rPr lang="de-CH" sz="2000" dirty="0" smtClean="0"/>
            </a:br>
            <a:r>
              <a:rPr lang="de-CH" sz="2000" dirty="0" smtClean="0"/>
              <a:t>Binärbaum  gibt es einen einzigen Aufwärtspfad</a:t>
            </a:r>
            <a:br>
              <a:rPr lang="de-CH" sz="2000" dirty="0" smtClean="0"/>
            </a:br>
            <a:r>
              <a:rPr lang="de-CH" sz="2000" dirty="0" smtClean="0"/>
              <a:t>zu der Wurzel</a:t>
            </a:r>
          </a:p>
          <a:p>
            <a:pPr>
              <a:spcBef>
                <a:spcPts val="0"/>
              </a:spcBef>
            </a:pPr>
            <a:endParaRPr lang="de-CH" sz="2000" dirty="0" smtClean="0"/>
          </a:p>
          <a:p>
            <a:r>
              <a:rPr lang="de-CH" sz="2000" dirty="0" smtClean="0">
                <a:solidFill>
                  <a:srgbClr val="990000"/>
                </a:solidFill>
              </a:rPr>
              <a:t>Theorem: Abwärtspfad</a:t>
            </a:r>
          </a:p>
          <a:p>
            <a:pPr marL="444500" lvl="1" indent="-263525"/>
            <a:r>
              <a:rPr lang="de-CH" sz="2000" dirty="0" smtClean="0"/>
              <a:t>Für jeden Knoten in einem Binärbaum gibt es einen einzigen Abwärtspfad, der die Wurzel mit dem Knoten durch aufeinanderfolgende Anwendungen von </a:t>
            </a:r>
            <a:r>
              <a:rPr lang="de-CH" sz="2000" i="1" dirty="0" err="1" smtClean="0">
                <a:solidFill>
                  <a:srgbClr val="3333FF"/>
                </a:solidFill>
              </a:rPr>
              <a:t>left</a:t>
            </a:r>
            <a:r>
              <a:rPr lang="de-CH" sz="2000" dirty="0" smtClean="0"/>
              <a:t>  und </a:t>
            </a:r>
            <a:r>
              <a:rPr lang="de-CH" sz="2000" i="1" dirty="0" err="1" smtClean="0">
                <a:solidFill>
                  <a:srgbClr val="3333FF"/>
                </a:solidFill>
              </a:rPr>
              <a:t>right</a:t>
            </a:r>
            <a:r>
              <a:rPr lang="de-CH" sz="2000" dirty="0" smtClean="0"/>
              <a:t> verbindet</a:t>
            </a:r>
            <a:endParaRPr lang="de-CH"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5132090" y="1439937"/>
            <a:ext cx="3964982" cy="2738526"/>
          </a:xfrm>
          <a:prstGeom prst="rect">
            <a:avLst/>
          </a:prstGeom>
          <a:noFill/>
          <a:ln w="9525">
            <a:noFill/>
            <a:miter lim="800000"/>
            <a:headEnd/>
            <a:tailEnd/>
          </a:ln>
        </p:spPr>
      </p:pic>
      <p:sp>
        <p:nvSpPr>
          <p:cNvPr id="697346" name="Rectangle 2"/>
          <p:cNvSpPr>
            <a:spLocks noGrp="1" noChangeArrowheads="1"/>
          </p:cNvSpPr>
          <p:nvPr>
            <p:ph type="title"/>
          </p:nvPr>
        </p:nvSpPr>
        <p:spPr/>
        <p:txBody>
          <a:bodyPr/>
          <a:lstStyle/>
          <a:p>
            <a:r>
              <a:rPr lang="de-CH" smtClean="0"/>
              <a:t>Die Höhe eines Binärbaums</a:t>
            </a:r>
            <a:endParaRPr lang="de-CH"/>
          </a:p>
        </p:txBody>
      </p:sp>
      <p:sp>
        <p:nvSpPr>
          <p:cNvPr id="697347" name="Rectangle 3"/>
          <p:cNvSpPr>
            <a:spLocks noGrp="1" noChangeArrowheads="1"/>
          </p:cNvSpPr>
          <p:nvPr>
            <p:ph type="body" idx="1"/>
          </p:nvPr>
        </p:nvSpPr>
        <p:spPr>
          <a:xfrm>
            <a:off x="179388" y="981075"/>
            <a:ext cx="8713787" cy="5472113"/>
          </a:xfrm>
        </p:spPr>
        <p:txBody>
          <a:bodyPr/>
          <a:lstStyle/>
          <a:p>
            <a:pPr>
              <a:tabLst>
                <a:tab pos="444500" algn="l"/>
                <a:tab pos="898525" algn="l"/>
                <a:tab pos="2155825" algn="l"/>
                <a:tab pos="2868613" algn="l"/>
                <a:tab pos="3590925" algn="l"/>
              </a:tabLst>
            </a:pPr>
            <a:r>
              <a:rPr lang="de-CH" sz="2800" dirty="0" smtClean="0"/>
              <a:t>Die maximale Anzahl Knoten auf einem Abwärtspfad von der Wurzel</a:t>
            </a:r>
            <a:br>
              <a:rPr lang="de-CH" sz="2800" dirty="0" smtClean="0"/>
            </a:br>
            <a:r>
              <a:rPr lang="de-CH" sz="2800" dirty="0" smtClean="0"/>
              <a:t>zu einem Blatt</a:t>
            </a:r>
          </a:p>
          <a:p>
            <a:pPr>
              <a:tabLst>
                <a:tab pos="365125" algn="l"/>
                <a:tab pos="715963" algn="l"/>
                <a:tab pos="2155825" algn="l"/>
                <a:tab pos="2868613" algn="l"/>
                <a:tab pos="3590925" algn="l"/>
              </a:tabLst>
            </a:pPr>
            <a:r>
              <a:rPr lang="de-CH" i="1" dirty="0" err="1" smtClean="0">
                <a:solidFill>
                  <a:srgbClr val="3333FF"/>
                </a:solidFill>
              </a:rPr>
              <a:t>height</a:t>
            </a:r>
            <a:r>
              <a:rPr lang="de-CH" sz="1600" i="1" dirty="0" smtClean="0">
                <a:solidFill>
                  <a:srgbClr val="3333FF"/>
                </a:solidFill>
              </a:rPr>
              <a:t> </a:t>
            </a:r>
            <a:r>
              <a:rPr lang="de-CH" dirty="0" smtClean="0">
                <a:solidFill>
                  <a:srgbClr val="3333FF"/>
                </a:solidFill>
              </a:rPr>
              <a:t>:</a:t>
            </a:r>
            <a:r>
              <a:rPr lang="de-CH" i="1" dirty="0" smtClean="0">
                <a:solidFill>
                  <a:srgbClr val="3333FF"/>
                </a:solidFill>
              </a:rPr>
              <a:t> INTEGER</a:t>
            </a:r>
            <a:endParaRPr lang="de-CH" b="1" dirty="0" smtClean="0">
              <a:solidFill>
                <a:schemeClr val="accent2"/>
              </a:solidFill>
            </a:endParaRPr>
          </a:p>
          <a:p>
            <a:pPr>
              <a:tabLst>
                <a:tab pos="365125" algn="l"/>
                <a:tab pos="715963" algn="l"/>
                <a:tab pos="2155825" algn="l"/>
                <a:tab pos="2868613" algn="l"/>
                <a:tab pos="3590925" algn="l"/>
              </a:tabLst>
            </a:pPr>
            <a:r>
              <a:rPr lang="de-CH" i="1" dirty="0" smtClean="0">
                <a:solidFill>
                  <a:srgbClr val="3333FF"/>
                </a:solidFill>
              </a:rPr>
              <a:t>		</a:t>
            </a:r>
            <a:r>
              <a:rPr lang="de-CH" dirty="0" smtClean="0">
                <a:solidFill>
                  <a:srgbClr val="990000"/>
                </a:solidFill>
              </a:rPr>
              <a:t>-- Maximale Anzahl Knoten</a:t>
            </a:r>
          </a:p>
          <a:p>
            <a:pPr>
              <a:tabLst>
                <a:tab pos="365125" algn="l"/>
                <a:tab pos="715963" algn="l"/>
                <a:tab pos="2155825" algn="l"/>
                <a:tab pos="2868613" algn="l"/>
                <a:tab pos="3590925" algn="l"/>
              </a:tabLst>
            </a:pPr>
            <a:r>
              <a:rPr lang="de-CH" dirty="0" smtClean="0">
                <a:solidFill>
                  <a:srgbClr val="990000"/>
                </a:solidFill>
              </a:rPr>
              <a:t>		-- auf einem Abwärtspfad.</a:t>
            </a:r>
          </a:p>
          <a:p>
            <a:pPr>
              <a:lnSpc>
                <a:spcPct val="80000"/>
              </a:lnSpc>
              <a:tabLst>
                <a:tab pos="365125" algn="l"/>
                <a:tab pos="715963" algn="l"/>
                <a:tab pos="2155825" algn="l"/>
                <a:tab pos="2868613" algn="l"/>
                <a:tab pos="3590925" algn="l"/>
              </a:tabLst>
            </a:pPr>
            <a:r>
              <a:rPr lang="de-CH" i="1" dirty="0" smtClean="0">
                <a:solidFill>
                  <a:srgbClr val="3333FF"/>
                </a:solidFill>
              </a:rPr>
              <a:t>	</a:t>
            </a:r>
            <a:r>
              <a:rPr lang="de-CH" b="1" dirty="0" err="1" smtClean="0">
                <a:solidFill>
                  <a:schemeClr val="accent2"/>
                </a:solidFill>
              </a:rPr>
              <a:t>local</a:t>
            </a:r>
            <a:endParaRPr lang="de-CH" b="1" dirty="0" smtClean="0">
              <a:solidFill>
                <a:schemeClr val="accent2"/>
              </a:solidFill>
            </a:endParaRPr>
          </a:p>
          <a:p>
            <a:pPr>
              <a:lnSpc>
                <a:spcPct val="80000"/>
              </a:lnSpc>
              <a:tabLst>
                <a:tab pos="365125" algn="l"/>
                <a:tab pos="715963" algn="l"/>
                <a:tab pos="2155825" algn="l"/>
                <a:tab pos="2868613" algn="l"/>
                <a:tab pos="3590925" algn="l"/>
              </a:tabLst>
            </a:pPr>
            <a:r>
              <a:rPr lang="de-CH" i="1" dirty="0" smtClean="0">
                <a:solidFill>
                  <a:srgbClr val="3333FF"/>
                </a:solidFill>
              </a:rPr>
              <a:t>		</a:t>
            </a:r>
            <a:r>
              <a:rPr lang="de-CH" i="1" dirty="0" err="1" smtClean="0">
                <a:solidFill>
                  <a:srgbClr val="3333FF"/>
                </a:solidFill>
              </a:rPr>
              <a:t>lh</a:t>
            </a:r>
            <a:r>
              <a:rPr lang="de-CH" dirty="0" smtClean="0">
                <a:solidFill>
                  <a:srgbClr val="3333FF"/>
                </a:solidFill>
              </a:rPr>
              <a:t>,</a:t>
            </a:r>
            <a:r>
              <a:rPr lang="de-CH" i="1" dirty="0" smtClean="0">
                <a:solidFill>
                  <a:srgbClr val="3333FF"/>
                </a:solidFill>
              </a:rPr>
              <a:t> rh</a:t>
            </a:r>
            <a:r>
              <a:rPr lang="de-CH" sz="1800" i="1" dirty="0" smtClean="0">
                <a:solidFill>
                  <a:srgbClr val="3333FF"/>
                </a:solidFill>
              </a:rPr>
              <a:t> </a:t>
            </a:r>
            <a:r>
              <a:rPr lang="de-CH" dirty="0" smtClean="0">
                <a:solidFill>
                  <a:srgbClr val="3333FF"/>
                </a:solidFill>
              </a:rPr>
              <a:t>:</a:t>
            </a:r>
            <a:r>
              <a:rPr lang="de-CH" i="1" dirty="0" smtClean="0">
                <a:solidFill>
                  <a:srgbClr val="3333FF"/>
                </a:solidFill>
              </a:rPr>
              <a:t> INTEGER</a:t>
            </a:r>
          </a:p>
          <a:p>
            <a:pPr>
              <a:tabLst>
                <a:tab pos="365125" algn="l"/>
                <a:tab pos="715963" algn="l"/>
                <a:tab pos="2155825" algn="l"/>
                <a:tab pos="2868613" algn="l"/>
                <a:tab pos="3590925" algn="l"/>
              </a:tabLst>
            </a:pPr>
            <a:r>
              <a:rPr lang="de-CH" i="1" dirty="0" smtClean="0">
                <a:solidFill>
                  <a:srgbClr val="3333FF"/>
                </a:solidFill>
              </a:rPr>
              <a:t>	</a:t>
            </a:r>
            <a:r>
              <a:rPr lang="de-CH" b="1" dirty="0" smtClean="0">
                <a:solidFill>
                  <a:schemeClr val="accent2"/>
                </a:solidFill>
              </a:rPr>
              <a:t>do</a:t>
            </a:r>
          </a:p>
          <a:p>
            <a:pPr>
              <a:lnSpc>
                <a:spcPct val="70000"/>
              </a:lnSpc>
              <a:tabLst>
                <a:tab pos="365125" algn="l"/>
                <a:tab pos="715963" algn="l"/>
                <a:tab pos="2155825" algn="l"/>
                <a:tab pos="2868613" algn="l"/>
                <a:tab pos="3590925" algn="l"/>
              </a:tabLst>
            </a:pPr>
            <a:r>
              <a:rPr lang="de-CH" i="1" dirty="0" smtClean="0">
                <a:solidFill>
                  <a:srgbClr val="3333FF"/>
                </a:solidFill>
              </a:rPr>
              <a:t>		</a:t>
            </a:r>
            <a:r>
              <a:rPr lang="de-CH" b="1" dirty="0" err="1" smtClean="0">
                <a:solidFill>
                  <a:schemeClr val="accent2"/>
                </a:solidFill>
              </a:rPr>
              <a:t>if</a:t>
            </a:r>
            <a:r>
              <a:rPr lang="de-CH" i="1" dirty="0" smtClean="0">
                <a:solidFill>
                  <a:srgbClr val="3333FF"/>
                </a:solidFill>
              </a:rPr>
              <a:t> </a:t>
            </a:r>
            <a:r>
              <a:rPr lang="de-CH" i="1" dirty="0" err="1" smtClean="0">
                <a:solidFill>
                  <a:srgbClr val="3333FF"/>
                </a:solidFill>
              </a:rPr>
              <a:t>left</a:t>
            </a:r>
            <a:r>
              <a:rPr lang="de-CH" i="1" dirty="0" smtClean="0">
                <a:solidFill>
                  <a:srgbClr val="3333FF"/>
                </a:solidFill>
              </a:rPr>
              <a:t> </a:t>
            </a:r>
            <a:r>
              <a:rPr lang="de-CH" dirty="0" smtClean="0">
                <a:solidFill>
                  <a:srgbClr val="3333FF"/>
                </a:solidFill>
              </a:rPr>
              <a:t>/= </a:t>
            </a:r>
            <a:r>
              <a:rPr lang="de-CH" b="1" dirty="0" err="1" smtClean="0">
                <a:solidFill>
                  <a:schemeClr val="accent2"/>
                </a:solidFill>
              </a:rPr>
              <a:t>Void</a:t>
            </a:r>
            <a:r>
              <a:rPr lang="de-CH" b="1" dirty="0" smtClean="0">
                <a:solidFill>
                  <a:schemeClr val="accent2"/>
                </a:solidFill>
              </a:rPr>
              <a:t>  </a:t>
            </a:r>
            <a:r>
              <a:rPr lang="de-CH" b="1" dirty="0" err="1" smtClean="0">
                <a:solidFill>
                  <a:schemeClr val="accent2"/>
                </a:solidFill>
              </a:rPr>
              <a:t>then</a:t>
            </a:r>
            <a:r>
              <a:rPr lang="de-CH" i="1" dirty="0" smtClean="0">
                <a:solidFill>
                  <a:srgbClr val="3333FF"/>
                </a:solidFill>
              </a:rPr>
              <a:t> </a:t>
            </a:r>
            <a:r>
              <a:rPr lang="de-CH" i="1" dirty="0" err="1" smtClean="0">
                <a:solidFill>
                  <a:srgbClr val="3333FF"/>
                </a:solidFill>
              </a:rPr>
              <a:t>lh</a:t>
            </a:r>
            <a:r>
              <a:rPr lang="de-CH" i="1" dirty="0" smtClean="0">
                <a:solidFill>
                  <a:srgbClr val="3333FF"/>
                </a:solidFill>
              </a:rPr>
              <a:t> </a:t>
            </a:r>
            <a:r>
              <a:rPr lang="de-CH" dirty="0" smtClean="0">
                <a:solidFill>
                  <a:srgbClr val="3333FF"/>
                </a:solidFill>
              </a:rPr>
              <a:t>:=</a:t>
            </a:r>
            <a:r>
              <a:rPr lang="de-CH" i="1" dirty="0" smtClean="0">
                <a:solidFill>
                  <a:srgbClr val="3333FF"/>
                </a:solidFill>
              </a:rPr>
              <a:t> </a:t>
            </a:r>
            <a:r>
              <a:rPr lang="de-CH" i="1" dirty="0" err="1" smtClean="0">
                <a:solidFill>
                  <a:schemeClr val="bg1"/>
                </a:solidFill>
              </a:rPr>
              <a:t>left</a:t>
            </a:r>
            <a:r>
              <a:rPr lang="de-CH" sz="3600" dirty="0" err="1" smtClean="0">
                <a:solidFill>
                  <a:schemeClr val="bg1"/>
                </a:solidFill>
              </a:rPr>
              <a:t>.</a:t>
            </a:r>
            <a:r>
              <a:rPr lang="de-CH" i="1" dirty="0" err="1" smtClean="0">
                <a:solidFill>
                  <a:schemeClr val="bg1"/>
                </a:solidFill>
                <a:effectLst>
                  <a:outerShdw blurRad="38100" dist="38100" dir="2700000" algn="tl">
                    <a:srgbClr val="C0C0C0"/>
                  </a:outerShdw>
                </a:effectLst>
              </a:rPr>
              <a:t>height</a:t>
            </a:r>
            <a:r>
              <a:rPr lang="de-CH" i="1" dirty="0" smtClean="0">
                <a:solidFill>
                  <a:srgbClr val="3333FF"/>
                </a:solidFill>
                <a:effectLst>
                  <a:outerShdw blurRad="38100" dist="38100" dir="2700000" algn="tl">
                    <a:srgbClr val="C0C0C0"/>
                  </a:outerShdw>
                </a:effectLst>
              </a:rPr>
              <a:t>     </a:t>
            </a:r>
            <a:r>
              <a:rPr lang="de-CH" b="1" dirty="0" smtClean="0">
                <a:solidFill>
                  <a:schemeClr val="accent2"/>
                </a:solidFill>
              </a:rPr>
              <a:t>end</a:t>
            </a:r>
          </a:p>
          <a:p>
            <a:pPr>
              <a:lnSpc>
                <a:spcPct val="70000"/>
              </a:lnSpc>
              <a:tabLst>
                <a:tab pos="365125" algn="l"/>
                <a:tab pos="715963" algn="l"/>
                <a:tab pos="2155825" algn="l"/>
                <a:tab pos="2868613" algn="l"/>
                <a:tab pos="3590925" algn="l"/>
              </a:tabLst>
            </a:pPr>
            <a:r>
              <a:rPr lang="de-CH" i="1" dirty="0" smtClean="0">
                <a:solidFill>
                  <a:srgbClr val="3333FF"/>
                </a:solidFill>
              </a:rPr>
              <a:t>		</a:t>
            </a:r>
            <a:r>
              <a:rPr lang="de-CH" b="1" dirty="0" err="1" smtClean="0">
                <a:solidFill>
                  <a:schemeClr val="accent2"/>
                </a:solidFill>
              </a:rPr>
              <a:t>if</a:t>
            </a:r>
            <a:r>
              <a:rPr lang="de-CH" i="1" dirty="0" smtClean="0">
                <a:solidFill>
                  <a:srgbClr val="3333FF"/>
                </a:solidFill>
              </a:rPr>
              <a:t> </a:t>
            </a:r>
            <a:r>
              <a:rPr lang="de-CH" i="1" dirty="0" err="1" smtClean="0">
                <a:solidFill>
                  <a:srgbClr val="3333FF"/>
                </a:solidFill>
              </a:rPr>
              <a:t>right</a:t>
            </a:r>
            <a:r>
              <a:rPr lang="de-CH" i="1" dirty="0" smtClean="0">
                <a:solidFill>
                  <a:srgbClr val="3333FF"/>
                </a:solidFill>
              </a:rPr>
              <a:t> </a:t>
            </a:r>
            <a:r>
              <a:rPr lang="de-CH" dirty="0" smtClean="0">
                <a:solidFill>
                  <a:srgbClr val="3333FF"/>
                </a:solidFill>
              </a:rPr>
              <a:t>/= </a:t>
            </a:r>
            <a:r>
              <a:rPr lang="de-CH" b="1" dirty="0" err="1" smtClean="0">
                <a:solidFill>
                  <a:schemeClr val="accent2"/>
                </a:solidFill>
              </a:rPr>
              <a:t>Void</a:t>
            </a:r>
            <a:r>
              <a:rPr lang="de-CH" b="1" dirty="0" smtClean="0">
                <a:solidFill>
                  <a:schemeClr val="accent2"/>
                </a:solidFill>
              </a:rPr>
              <a:t> </a:t>
            </a:r>
            <a:r>
              <a:rPr lang="de-CH" b="1" dirty="0" err="1" smtClean="0">
                <a:solidFill>
                  <a:schemeClr val="accent2"/>
                </a:solidFill>
              </a:rPr>
              <a:t>then</a:t>
            </a:r>
            <a:r>
              <a:rPr lang="de-CH" i="1" dirty="0" smtClean="0">
                <a:solidFill>
                  <a:srgbClr val="3333FF"/>
                </a:solidFill>
              </a:rPr>
              <a:t> rh </a:t>
            </a:r>
            <a:r>
              <a:rPr lang="de-CH" dirty="0" smtClean="0">
                <a:solidFill>
                  <a:srgbClr val="3333FF"/>
                </a:solidFill>
              </a:rPr>
              <a:t>:=</a:t>
            </a:r>
            <a:r>
              <a:rPr lang="de-CH" i="1" dirty="0" smtClean="0">
                <a:solidFill>
                  <a:srgbClr val="3333FF"/>
                </a:solidFill>
              </a:rPr>
              <a:t> </a:t>
            </a:r>
            <a:r>
              <a:rPr lang="de-CH" i="1" dirty="0" err="1" smtClean="0">
                <a:solidFill>
                  <a:schemeClr val="bg1"/>
                </a:solidFill>
              </a:rPr>
              <a:t>right</a:t>
            </a:r>
            <a:r>
              <a:rPr lang="de-CH" sz="3600" dirty="0" err="1" smtClean="0">
                <a:solidFill>
                  <a:schemeClr val="bg1"/>
                </a:solidFill>
              </a:rPr>
              <a:t>.</a:t>
            </a:r>
            <a:r>
              <a:rPr lang="de-CH" i="1" dirty="0" err="1" smtClean="0">
                <a:solidFill>
                  <a:schemeClr val="bg1"/>
                </a:solidFill>
              </a:rPr>
              <a:t>height</a:t>
            </a:r>
            <a:r>
              <a:rPr lang="de-CH" i="1" dirty="0" smtClean="0">
                <a:solidFill>
                  <a:srgbClr val="3333FF"/>
                </a:solidFill>
              </a:rPr>
              <a:t>   </a:t>
            </a:r>
            <a:r>
              <a:rPr lang="de-CH" b="1" dirty="0" smtClean="0">
                <a:solidFill>
                  <a:schemeClr val="accent2"/>
                </a:solidFill>
              </a:rPr>
              <a:t>end</a:t>
            </a:r>
          </a:p>
          <a:p>
            <a:pPr>
              <a:lnSpc>
                <a:spcPct val="50000"/>
              </a:lnSpc>
              <a:tabLst>
                <a:tab pos="365125" algn="l"/>
                <a:tab pos="715963" algn="l"/>
                <a:tab pos="2155825" algn="l"/>
                <a:tab pos="2868613" algn="l"/>
                <a:tab pos="3590925" algn="l"/>
              </a:tabLst>
            </a:pPr>
            <a:r>
              <a:rPr lang="de-CH" i="1" dirty="0" smtClean="0">
                <a:solidFill>
                  <a:srgbClr val="3333FF"/>
                </a:solidFill>
              </a:rPr>
              <a:t>		</a:t>
            </a:r>
            <a:r>
              <a:rPr lang="de-CH" b="1" dirty="0" err="1" smtClean="0">
                <a:solidFill>
                  <a:schemeClr val="accent2"/>
                </a:solidFill>
              </a:rPr>
              <a:t>Result</a:t>
            </a:r>
            <a:r>
              <a:rPr lang="de-CH" dirty="0" smtClean="0">
                <a:solidFill>
                  <a:srgbClr val="3333FF"/>
                </a:solidFill>
              </a:rPr>
              <a:t> :=</a:t>
            </a:r>
            <a:r>
              <a:rPr lang="de-CH" i="1" dirty="0" smtClean="0">
                <a:solidFill>
                  <a:srgbClr val="3333FF"/>
                </a:solidFill>
              </a:rPr>
              <a:t> </a:t>
            </a:r>
            <a:r>
              <a:rPr lang="de-CH" dirty="0" smtClean="0">
                <a:solidFill>
                  <a:srgbClr val="3333FF"/>
                </a:solidFill>
              </a:rPr>
              <a:t>1 +</a:t>
            </a:r>
            <a:r>
              <a:rPr lang="de-CH" i="1" dirty="0" smtClean="0">
                <a:solidFill>
                  <a:srgbClr val="3333FF"/>
                </a:solidFill>
              </a:rPr>
              <a:t> </a:t>
            </a:r>
            <a:r>
              <a:rPr lang="de-CH" i="1" dirty="0" err="1" smtClean="0">
                <a:solidFill>
                  <a:srgbClr val="3333FF"/>
                </a:solidFill>
              </a:rPr>
              <a:t>lh</a:t>
            </a:r>
            <a:r>
              <a:rPr lang="de-CH" sz="3600" dirty="0" err="1" smtClean="0">
                <a:solidFill>
                  <a:srgbClr val="3333FF"/>
                </a:solidFill>
              </a:rPr>
              <a:t>.</a:t>
            </a:r>
            <a:r>
              <a:rPr lang="de-CH" i="1" dirty="0" err="1" smtClean="0">
                <a:solidFill>
                  <a:srgbClr val="3333FF"/>
                </a:solidFill>
              </a:rPr>
              <a:t>max</a:t>
            </a:r>
            <a:r>
              <a:rPr lang="de-CH" i="1" dirty="0" smtClean="0">
                <a:solidFill>
                  <a:srgbClr val="3333FF"/>
                </a:solidFill>
              </a:rPr>
              <a:t> </a:t>
            </a:r>
            <a:r>
              <a:rPr lang="de-CH" dirty="0" smtClean="0">
                <a:solidFill>
                  <a:srgbClr val="3333FF"/>
                </a:solidFill>
              </a:rPr>
              <a:t>(</a:t>
            </a:r>
            <a:r>
              <a:rPr lang="de-CH" i="1" dirty="0" smtClean="0">
                <a:solidFill>
                  <a:srgbClr val="3333FF"/>
                </a:solidFill>
              </a:rPr>
              <a:t>rh</a:t>
            </a:r>
            <a:r>
              <a:rPr lang="de-CH" dirty="0" smtClean="0">
                <a:solidFill>
                  <a:srgbClr val="3333FF"/>
                </a:solidFill>
              </a:rPr>
              <a:t>)</a:t>
            </a:r>
          </a:p>
          <a:p>
            <a:pPr>
              <a:tabLst>
                <a:tab pos="365125" algn="l"/>
                <a:tab pos="715963" algn="l"/>
                <a:tab pos="2155825" algn="l"/>
                <a:tab pos="2868613" algn="l"/>
                <a:tab pos="3590925" algn="l"/>
              </a:tabLst>
            </a:pPr>
            <a:r>
              <a:rPr lang="de-CH" i="1" dirty="0" smtClean="0">
                <a:solidFill>
                  <a:srgbClr val="3333FF"/>
                </a:solidFill>
              </a:rPr>
              <a:t>	</a:t>
            </a:r>
            <a:r>
              <a:rPr lang="de-CH" b="1" dirty="0" smtClean="0">
                <a:solidFill>
                  <a:schemeClr val="accent2"/>
                </a:solidFill>
              </a:rPr>
              <a:t>end</a:t>
            </a:r>
            <a:endParaRPr lang="de-CH" b="1" dirty="0">
              <a:solidFill>
                <a:schemeClr val="accent2"/>
              </a:solidFill>
            </a:endParaRPr>
          </a:p>
        </p:txBody>
      </p:sp>
      <p:sp>
        <p:nvSpPr>
          <p:cNvPr id="697354" name="AutoShape 10"/>
          <p:cNvSpPr>
            <a:spLocks noChangeArrowheads="1"/>
          </p:cNvSpPr>
          <p:nvPr/>
        </p:nvSpPr>
        <p:spPr bwMode="auto">
          <a:xfrm>
            <a:off x="4750435" y="4859578"/>
            <a:ext cx="1746250"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C00000"/>
                </a:solidFill>
              </a:rPr>
              <a:t>left</a:t>
            </a:r>
            <a:r>
              <a:rPr lang="de-CH" sz="4000" smtClean="0">
                <a:solidFill>
                  <a:srgbClr val="C00000"/>
                </a:solidFill>
              </a:rPr>
              <a:t>.</a:t>
            </a:r>
            <a:r>
              <a:rPr lang="de-CH" sz="2400" i="1" smtClean="0">
                <a:solidFill>
                  <a:srgbClr val="C00000"/>
                </a:solidFill>
              </a:rPr>
              <a:t>height</a:t>
            </a:r>
            <a:endParaRPr lang="de-CH" sz="2400" i="1">
              <a:solidFill>
                <a:srgbClr val="C00000"/>
              </a:solidFill>
            </a:endParaRPr>
          </a:p>
        </p:txBody>
      </p:sp>
      <p:sp>
        <p:nvSpPr>
          <p:cNvPr id="697355" name="AutoShape 11"/>
          <p:cNvSpPr>
            <a:spLocks noChangeArrowheads="1"/>
          </p:cNvSpPr>
          <p:nvPr/>
        </p:nvSpPr>
        <p:spPr bwMode="auto">
          <a:xfrm>
            <a:off x="4777423" y="5401699"/>
            <a:ext cx="1919287" cy="39520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C00000"/>
                </a:solidFill>
              </a:rPr>
              <a:t>right</a:t>
            </a:r>
            <a:r>
              <a:rPr lang="de-CH" sz="4000" smtClean="0">
                <a:solidFill>
                  <a:srgbClr val="C00000"/>
                </a:solidFill>
              </a:rPr>
              <a:t>.</a:t>
            </a:r>
            <a:r>
              <a:rPr lang="de-CH" sz="2400" i="1" smtClean="0">
                <a:solidFill>
                  <a:srgbClr val="C00000"/>
                </a:solidFill>
              </a:rPr>
              <a:t>height</a:t>
            </a:r>
            <a:endParaRPr lang="de-CH" sz="2400" i="1">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r>
              <a:rPr lang="de-CH" smtClean="0"/>
              <a:t>Operationen auf binären Bäumen</a:t>
            </a:r>
            <a:endParaRPr lang="de-CH"/>
          </a:p>
        </p:txBody>
      </p:sp>
      <p:sp>
        <p:nvSpPr>
          <p:cNvPr id="699395" name="Rectangle 3"/>
          <p:cNvSpPr>
            <a:spLocks noGrp="1" noChangeArrowheads="1"/>
          </p:cNvSpPr>
          <p:nvPr>
            <p:ph type="body" idx="1"/>
          </p:nvPr>
        </p:nvSpPr>
        <p:spPr/>
        <p:txBody>
          <a:bodyPr/>
          <a:lstStyle/>
          <a:p>
            <a:pPr>
              <a:lnSpc>
                <a:spcPct val="80000"/>
              </a:lnSpc>
              <a:tabLst>
                <a:tab pos="720725" algn="l"/>
                <a:tab pos="1435100" algn="l"/>
                <a:tab pos="2155825" algn="l"/>
                <a:tab pos="2868613" algn="l"/>
                <a:tab pos="3590925" algn="l"/>
              </a:tabLst>
            </a:pPr>
            <a:r>
              <a:rPr lang="de-CH" sz="2000" i="1" dirty="0" err="1" smtClean="0">
                <a:solidFill>
                  <a:srgbClr val="3333FF"/>
                </a:solidFill>
              </a:rPr>
              <a:t>add_left</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x</a:t>
            </a:r>
            <a:r>
              <a:rPr lang="de-CH" sz="1400" i="1" dirty="0" smtClean="0">
                <a:solidFill>
                  <a:srgbClr val="3333FF"/>
                </a:solidFill>
              </a:rPr>
              <a:t> </a:t>
            </a:r>
            <a:r>
              <a:rPr lang="de-CH" sz="2000" dirty="0" smtClean="0">
                <a:solidFill>
                  <a:srgbClr val="3333FF"/>
                </a:solidFill>
              </a:rPr>
              <a:t>:</a:t>
            </a:r>
            <a:r>
              <a:rPr lang="de-CH" sz="2000" i="1" dirty="0" smtClean="0">
                <a:solidFill>
                  <a:srgbClr val="3333FF"/>
                </a:solidFill>
              </a:rPr>
              <a:t> G</a:t>
            </a:r>
            <a:r>
              <a:rPr lang="de-CH" sz="1400" i="1" dirty="0" smtClean="0">
                <a:solidFill>
                  <a:srgbClr val="3333FF"/>
                </a:solidFill>
              </a:rPr>
              <a:t> </a:t>
            </a:r>
            <a:r>
              <a:rPr lang="de-CH" sz="2000" dirty="0" smtClean="0">
                <a:solidFill>
                  <a:srgbClr val="3333FF"/>
                </a:solidFill>
              </a:rPr>
              <a:t>)</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dirty="0" smtClean="0">
                <a:solidFill>
                  <a:srgbClr val="990000"/>
                </a:solidFill>
              </a:rPr>
              <a:t>-- Erzeuge linkes Kind mit Wert </a:t>
            </a:r>
            <a:r>
              <a:rPr lang="de-CH" sz="2000" i="1" dirty="0" smtClean="0">
                <a:solidFill>
                  <a:srgbClr val="3333FF"/>
                </a:solidFill>
              </a:rPr>
              <a:t>x</a:t>
            </a:r>
            <a:r>
              <a:rPr lang="de-CH" sz="2000" dirty="0" smtClean="0">
                <a:solidFill>
                  <a:srgbClr val="990000"/>
                </a:solidFill>
              </a:rPr>
              <a:t>.</a:t>
            </a: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err="1" smtClean="0">
                <a:solidFill>
                  <a:schemeClr val="accent2"/>
                </a:solidFill>
              </a:rPr>
              <a:t>require</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dirty="0" err="1" smtClean="0">
                <a:solidFill>
                  <a:srgbClr val="3333FF"/>
                </a:solidFill>
              </a:rPr>
              <a:t>no_left_child_behind</a:t>
            </a:r>
            <a:r>
              <a:rPr lang="de-CH" sz="2000" dirty="0" smtClean="0">
                <a:solidFill>
                  <a:srgbClr val="3333FF"/>
                </a:solidFill>
              </a:rPr>
              <a:t>:</a:t>
            </a:r>
            <a:r>
              <a:rPr lang="de-CH" sz="2000" i="1" dirty="0" smtClean="0">
                <a:solidFill>
                  <a:srgbClr val="3333FF"/>
                </a:solidFill>
              </a:rPr>
              <a:t> </a:t>
            </a:r>
            <a:r>
              <a:rPr lang="de-CH" sz="2000" i="1" dirty="0" err="1" smtClean="0">
                <a:solidFill>
                  <a:srgbClr val="3333FF"/>
                </a:solidFill>
              </a:rPr>
              <a:t>left</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 </a:t>
            </a:r>
            <a:r>
              <a:rPr lang="de-CH" sz="2000" b="1" dirty="0" err="1" smtClean="0">
                <a:solidFill>
                  <a:schemeClr val="accent2"/>
                </a:solidFill>
              </a:rPr>
              <a:t>Void</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smtClean="0">
                <a:solidFill>
                  <a:schemeClr val="accent2"/>
                </a:solidFill>
              </a:rPr>
              <a:t>do</a:t>
            </a:r>
          </a:p>
          <a:p>
            <a:pPr>
              <a:lnSpc>
                <a:spcPct val="40000"/>
              </a:lnSpc>
              <a:tabLst>
                <a:tab pos="720725" algn="l"/>
                <a:tab pos="1435100" algn="l"/>
                <a:tab pos="2155825" algn="l"/>
                <a:tab pos="2868613" algn="l"/>
                <a:tab pos="3590925" algn="l"/>
              </a:tabLst>
            </a:pPr>
            <a:r>
              <a:rPr lang="de-CH" sz="2000" i="1" dirty="0" smtClean="0">
                <a:solidFill>
                  <a:srgbClr val="3333FF"/>
                </a:solidFill>
              </a:rPr>
              <a:t>		</a:t>
            </a:r>
            <a:r>
              <a:rPr lang="de-CH" sz="2000" b="1" dirty="0" err="1" smtClean="0">
                <a:solidFill>
                  <a:schemeClr val="accent2"/>
                </a:solidFill>
              </a:rPr>
              <a:t>create</a:t>
            </a:r>
            <a:r>
              <a:rPr lang="de-CH" sz="2000" i="1" dirty="0" smtClean="0">
                <a:solidFill>
                  <a:srgbClr val="3333FF"/>
                </a:solidFill>
              </a:rPr>
              <a:t> </a:t>
            </a:r>
            <a:r>
              <a:rPr lang="de-CH" sz="2000" i="1" dirty="0" err="1" smtClean="0">
                <a:solidFill>
                  <a:srgbClr val="3333FF"/>
                </a:solidFill>
              </a:rPr>
              <a:t>left</a:t>
            </a:r>
            <a:r>
              <a:rPr lang="de-CH" sz="3200" dirty="0" err="1" smtClean="0">
                <a:solidFill>
                  <a:srgbClr val="3333FF"/>
                </a:solidFill>
              </a:rPr>
              <a:t>.</a:t>
            </a:r>
            <a:r>
              <a:rPr lang="de-CH" sz="2000" i="1" dirty="0" err="1" smtClean="0">
                <a:solidFill>
                  <a:srgbClr val="3333FF"/>
                </a:solidFill>
              </a:rPr>
              <a:t>make</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x</a:t>
            </a:r>
            <a:r>
              <a:rPr lang="de-CH" sz="2000" dirty="0" smtClean="0">
                <a:solidFill>
                  <a:srgbClr val="3333FF"/>
                </a:solidFill>
              </a:rPr>
              <a:t>)</a:t>
            </a: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smtClean="0">
                <a:solidFill>
                  <a:schemeClr val="accent2"/>
                </a:solidFill>
              </a:rPr>
              <a:t>end</a:t>
            </a:r>
          </a:p>
          <a:p>
            <a:pPr>
              <a:lnSpc>
                <a:spcPct val="80000"/>
              </a:lnSpc>
              <a:tabLst>
                <a:tab pos="720725" algn="l"/>
                <a:tab pos="1435100" algn="l"/>
                <a:tab pos="2155825" algn="l"/>
                <a:tab pos="2868613" algn="l"/>
                <a:tab pos="3590925" algn="l"/>
              </a:tabLst>
            </a:pPr>
            <a:endParaRPr lang="de-CH" sz="2000" i="1" dirty="0" smtClean="0">
              <a:solidFill>
                <a:srgbClr val="3333FF"/>
              </a:solidFill>
            </a:endParaRPr>
          </a:p>
          <a:p>
            <a:pPr>
              <a:lnSpc>
                <a:spcPct val="80000"/>
              </a:lnSpc>
              <a:tabLst>
                <a:tab pos="720725" algn="l"/>
                <a:tab pos="1435100" algn="l"/>
                <a:tab pos="2155825" algn="l"/>
                <a:tab pos="2868613" algn="l"/>
                <a:tab pos="3590925" algn="l"/>
              </a:tabLst>
            </a:pPr>
            <a:r>
              <a:rPr lang="de-CH" sz="2000" i="1" dirty="0" err="1" smtClean="0">
                <a:solidFill>
                  <a:srgbClr val="3333FF"/>
                </a:solidFill>
              </a:rPr>
              <a:t>add_right</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x</a:t>
            </a:r>
            <a:r>
              <a:rPr lang="de-CH" sz="1400" i="1" dirty="0" smtClean="0">
                <a:solidFill>
                  <a:srgbClr val="3333FF"/>
                </a:solidFill>
              </a:rPr>
              <a:t> </a:t>
            </a:r>
            <a:r>
              <a:rPr lang="de-CH" sz="2000" dirty="0" smtClean="0">
                <a:solidFill>
                  <a:srgbClr val="3333FF"/>
                </a:solidFill>
              </a:rPr>
              <a:t>:</a:t>
            </a:r>
            <a:r>
              <a:rPr lang="de-CH" sz="2000" i="1" dirty="0" smtClean="0">
                <a:solidFill>
                  <a:srgbClr val="3333FF"/>
                </a:solidFill>
              </a:rPr>
              <a:t> G</a:t>
            </a:r>
            <a:r>
              <a:rPr lang="de-CH" sz="1400" i="1" dirty="0" smtClean="0">
                <a:solidFill>
                  <a:srgbClr val="3333FF"/>
                </a:solidFill>
              </a:rPr>
              <a:t> </a:t>
            </a:r>
            <a:r>
              <a:rPr lang="de-CH" sz="2000" dirty="0" smtClean="0">
                <a:solidFill>
                  <a:srgbClr val="3333FF"/>
                </a:solidFill>
              </a:rPr>
              <a:t>)</a:t>
            </a:r>
            <a:r>
              <a:rPr lang="de-CH" sz="2000" i="1" dirty="0" smtClean="0">
                <a:solidFill>
                  <a:srgbClr val="C00000"/>
                </a:solidFill>
              </a:rPr>
              <a:t> </a:t>
            </a:r>
            <a:r>
              <a:rPr lang="de-CH" sz="2000" dirty="0" smtClean="0">
                <a:solidFill>
                  <a:srgbClr val="990000"/>
                </a:solidFill>
              </a:rPr>
              <a:t>...gleiches Muster...</a:t>
            </a:r>
          </a:p>
          <a:p>
            <a:pPr>
              <a:lnSpc>
                <a:spcPct val="80000"/>
              </a:lnSpc>
              <a:tabLst>
                <a:tab pos="720725" algn="l"/>
                <a:tab pos="1435100" algn="l"/>
                <a:tab pos="2155825" algn="l"/>
                <a:tab pos="2868613" algn="l"/>
                <a:tab pos="3590925" algn="l"/>
              </a:tabLst>
            </a:pPr>
            <a:endParaRPr lang="de-CH" sz="2000" i="1" dirty="0" smtClean="0">
              <a:solidFill>
                <a:srgbClr val="3333FF"/>
              </a:solidFill>
            </a:endParaRPr>
          </a:p>
          <a:p>
            <a:pPr>
              <a:lnSpc>
                <a:spcPct val="80000"/>
              </a:lnSpc>
              <a:tabLst>
                <a:tab pos="720725" algn="l"/>
                <a:tab pos="1435100" algn="l"/>
                <a:tab pos="2155825" algn="l"/>
                <a:tab pos="2868613" algn="l"/>
                <a:tab pos="3590925" algn="l"/>
              </a:tabLst>
            </a:pPr>
            <a:r>
              <a:rPr lang="de-CH" sz="2000" i="1" dirty="0" err="1" smtClean="0">
                <a:solidFill>
                  <a:srgbClr val="3333FF"/>
                </a:solidFill>
              </a:rPr>
              <a:t>make</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x</a:t>
            </a:r>
            <a:r>
              <a:rPr lang="de-CH" sz="2800" i="1" dirty="0" smtClean="0">
                <a:solidFill>
                  <a:srgbClr val="3333FF"/>
                </a:solidFill>
              </a:rPr>
              <a:t> </a:t>
            </a:r>
            <a:r>
              <a:rPr lang="de-CH" sz="2000" dirty="0" smtClean="0">
                <a:solidFill>
                  <a:srgbClr val="3333FF"/>
                </a:solidFill>
              </a:rPr>
              <a:t>:</a:t>
            </a:r>
            <a:r>
              <a:rPr lang="de-CH" sz="2000" i="1" dirty="0" smtClean="0">
                <a:solidFill>
                  <a:srgbClr val="3333FF"/>
                </a:solidFill>
              </a:rPr>
              <a:t> G</a:t>
            </a:r>
            <a:r>
              <a:rPr lang="de-CH" sz="1400" i="1" dirty="0" smtClean="0">
                <a:solidFill>
                  <a:srgbClr val="3333FF"/>
                </a:solidFill>
              </a:rPr>
              <a:t> </a:t>
            </a:r>
            <a:r>
              <a:rPr lang="de-CH" sz="2000" dirty="0" smtClean="0">
                <a:solidFill>
                  <a:srgbClr val="3333FF"/>
                </a:solidFill>
              </a:rPr>
              <a:t>)</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dirty="0" smtClean="0">
                <a:solidFill>
                  <a:srgbClr val="990000"/>
                </a:solidFill>
              </a:rPr>
              <a:t>-- Initialisiere mit Wert </a:t>
            </a:r>
            <a:r>
              <a:rPr lang="de-CH" sz="2000" i="1" dirty="0" smtClean="0">
                <a:solidFill>
                  <a:srgbClr val="3333FF"/>
                </a:solidFill>
              </a:rPr>
              <a:t>x</a:t>
            </a:r>
            <a:r>
              <a:rPr lang="de-CH" sz="2000" dirty="0" smtClean="0">
                <a:solidFill>
                  <a:srgbClr val="990000"/>
                </a:solidFill>
              </a:rPr>
              <a:t>.</a:t>
            </a: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smtClean="0">
                <a:solidFill>
                  <a:schemeClr val="accent2"/>
                </a:solidFill>
              </a:rPr>
              <a:t>do</a:t>
            </a:r>
          </a:p>
          <a:p>
            <a:pPr>
              <a:lnSpc>
                <a:spcPct val="80000"/>
              </a:lnSpc>
              <a:tabLst>
                <a:tab pos="720725" algn="l"/>
                <a:tab pos="1435100" algn="l"/>
                <a:tab pos="2155825" algn="l"/>
                <a:tab pos="2868613" algn="l"/>
                <a:tab pos="3590925" algn="l"/>
              </a:tabLst>
            </a:pPr>
            <a:r>
              <a:rPr lang="de-CH" sz="2000" i="1" dirty="0" smtClean="0">
                <a:solidFill>
                  <a:srgbClr val="3333FF"/>
                </a:solidFill>
              </a:rPr>
              <a:t>		item </a:t>
            </a:r>
            <a:r>
              <a:rPr lang="de-CH" sz="2000" dirty="0" smtClean="0">
                <a:solidFill>
                  <a:srgbClr val="3333FF"/>
                </a:solidFill>
              </a:rPr>
              <a:t>:= </a:t>
            </a:r>
            <a:r>
              <a:rPr lang="de-CH" sz="2000" i="1" dirty="0" smtClean="0">
                <a:solidFill>
                  <a:srgbClr val="3333FF"/>
                </a:solidFill>
              </a:rPr>
              <a:t>x</a:t>
            </a: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err="1" smtClean="0">
                <a:solidFill>
                  <a:schemeClr val="accent2"/>
                </a:solidFill>
              </a:rPr>
              <a:t>ensure</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dirty="0" err="1" smtClean="0">
                <a:solidFill>
                  <a:srgbClr val="3333FF"/>
                </a:solidFill>
              </a:rPr>
              <a:t>set</a:t>
            </a:r>
            <a:r>
              <a:rPr lang="de-CH" sz="2000" dirty="0" smtClean="0">
                <a:solidFill>
                  <a:srgbClr val="3333FF"/>
                </a:solidFill>
              </a:rPr>
              <a:t>:</a:t>
            </a:r>
            <a:r>
              <a:rPr lang="de-CH" sz="2000" i="1" dirty="0" smtClean="0">
                <a:solidFill>
                  <a:srgbClr val="3333FF"/>
                </a:solidFill>
              </a:rPr>
              <a:t> item </a:t>
            </a:r>
            <a:r>
              <a:rPr lang="de-CH" sz="2000" dirty="0" smtClean="0">
                <a:solidFill>
                  <a:srgbClr val="3333FF"/>
                </a:solidFill>
              </a:rPr>
              <a:t>=</a:t>
            </a:r>
            <a:r>
              <a:rPr lang="de-CH" sz="2000" i="1" dirty="0" smtClean="0">
                <a:solidFill>
                  <a:srgbClr val="3333FF"/>
                </a:solidFill>
              </a:rPr>
              <a:t> x</a:t>
            </a:r>
          </a:p>
          <a:p>
            <a:pPr>
              <a:lnSpc>
                <a:spcPct val="80000"/>
              </a:lnSpc>
              <a:tabLst>
                <a:tab pos="720725" algn="l"/>
                <a:tab pos="1435100" algn="l"/>
                <a:tab pos="2155825" algn="l"/>
                <a:tab pos="2868613" algn="l"/>
                <a:tab pos="3590925" algn="l"/>
              </a:tabLst>
            </a:pPr>
            <a:r>
              <a:rPr lang="de-CH" sz="2000" b="1" dirty="0" smtClean="0">
                <a:solidFill>
                  <a:schemeClr val="accent2"/>
                </a:solidFill>
              </a:rPr>
              <a:t>	end</a:t>
            </a:r>
            <a:endParaRPr lang="de-CH" sz="2000" b="1"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190490" y="1708357"/>
            <a:ext cx="5092325" cy="3607922"/>
          </a:xfrm>
          <a:prstGeom prst="rect">
            <a:avLst/>
          </a:prstGeom>
          <a:noFill/>
          <a:ln w="9525">
            <a:noFill/>
            <a:miter lim="800000"/>
            <a:headEnd/>
            <a:tailEnd/>
          </a:ln>
          <a:effectLst/>
        </p:spPr>
      </p:pic>
      <p:sp>
        <p:nvSpPr>
          <p:cNvPr id="703493" name="Rectangle 5"/>
          <p:cNvSpPr>
            <a:spLocks noGrp="1" noChangeArrowheads="1"/>
          </p:cNvSpPr>
          <p:nvPr>
            <p:ph type="title"/>
          </p:nvPr>
        </p:nvSpPr>
        <p:spPr/>
        <p:txBody>
          <a:bodyPr/>
          <a:lstStyle/>
          <a:p>
            <a:r>
              <a:rPr lang="de-CH" smtClean="0"/>
              <a:t>Traversieren eines Binärbaums</a:t>
            </a:r>
            <a:endParaRPr lang="de-CH"/>
          </a:p>
        </p:txBody>
      </p:sp>
      <p:sp>
        <p:nvSpPr>
          <p:cNvPr id="703494" name="Rectangle 6"/>
          <p:cNvSpPr>
            <a:spLocks noGrp="1" noChangeArrowheads="1"/>
          </p:cNvSpPr>
          <p:nvPr>
            <p:ph type="body" idx="1"/>
          </p:nvPr>
        </p:nvSpPr>
        <p:spPr>
          <a:xfrm>
            <a:off x="179388" y="904875"/>
            <a:ext cx="8713787" cy="5589588"/>
          </a:xfrm>
        </p:spPr>
        <p:txBody>
          <a:bodyPr/>
          <a:lstStyle/>
          <a:p>
            <a:r>
              <a:rPr lang="de-CH" sz="2200" smtClean="0"/>
              <a:t>Symmetrische Reihenfolge (inorder):</a:t>
            </a:r>
            <a:br>
              <a:rPr lang="de-CH" sz="2200" smtClean="0"/>
            </a:br>
            <a:r>
              <a:rPr lang="de-CH" sz="2200" smtClean="0"/>
              <a:t>	</a:t>
            </a:r>
            <a:r>
              <a:rPr lang="de-CH" sz="2200" smtClean="0">
                <a:solidFill>
                  <a:schemeClr val="bg1"/>
                </a:solidFill>
              </a:rPr>
              <a:t>traverse left subtree</a:t>
            </a:r>
            <a:endParaRPr lang="de-CH" sz="2200" smtClean="0"/>
          </a:p>
          <a:p>
            <a:pPr>
              <a:lnSpc>
                <a:spcPct val="120000"/>
              </a:lnSpc>
            </a:pPr>
            <a:r>
              <a:rPr lang="de-CH" sz="2200" smtClean="0"/>
              <a:t>	</a:t>
            </a:r>
            <a:r>
              <a:rPr lang="de-CH" sz="2200" smtClean="0">
                <a:solidFill>
                  <a:srgbClr val="006600"/>
                </a:solidFill>
              </a:rPr>
              <a:t>besuche die Wurzel</a:t>
            </a:r>
          </a:p>
          <a:p>
            <a:r>
              <a:rPr lang="de-CH" sz="2200" smtClean="0"/>
              <a:t>	 </a:t>
            </a:r>
            <a:r>
              <a:rPr lang="de-CH" sz="2200" smtClean="0">
                <a:solidFill>
                  <a:schemeClr val="bg1"/>
                </a:solidFill>
              </a:rPr>
              <a:t>traverse right subtree</a:t>
            </a:r>
          </a:p>
          <a:p>
            <a:pPr>
              <a:lnSpc>
                <a:spcPct val="210000"/>
              </a:lnSpc>
            </a:pPr>
            <a:r>
              <a:rPr lang="de-CH" sz="2200" smtClean="0"/>
              <a:t>Hauptreihenfolge (preorder):</a:t>
            </a:r>
          </a:p>
          <a:p>
            <a:pPr>
              <a:lnSpc>
                <a:spcPct val="30000"/>
              </a:lnSpc>
            </a:pPr>
            <a:r>
              <a:rPr lang="de-CH" sz="2200" smtClean="0"/>
              <a:t>	</a:t>
            </a:r>
            <a:r>
              <a:rPr lang="de-CH" sz="2200" smtClean="0">
                <a:solidFill>
                  <a:srgbClr val="006600"/>
                </a:solidFill>
              </a:rPr>
              <a:t>besuche die Wurzel</a:t>
            </a:r>
          </a:p>
          <a:p>
            <a:endParaRPr lang="de-CH" sz="2200" b="1" smtClean="0">
              <a:solidFill>
                <a:srgbClr val="006400"/>
              </a:solidFill>
            </a:endParaRPr>
          </a:p>
          <a:p>
            <a:endParaRPr lang="de-CH" sz="2200" smtClean="0"/>
          </a:p>
          <a:p>
            <a:pPr>
              <a:lnSpc>
                <a:spcPct val="290000"/>
              </a:lnSpc>
            </a:pPr>
            <a:r>
              <a:rPr lang="de-CH" sz="2200" smtClean="0"/>
              <a:t>Nebenreihenfolge (postorder):</a:t>
            </a:r>
          </a:p>
          <a:p>
            <a:pPr>
              <a:lnSpc>
                <a:spcPct val="60000"/>
              </a:lnSpc>
            </a:pPr>
            <a:endParaRPr lang="de-CH" sz="2200" b="1" smtClean="0">
              <a:solidFill>
                <a:srgbClr val="006400"/>
              </a:solidFill>
            </a:endParaRPr>
          </a:p>
          <a:p>
            <a:pPr>
              <a:lnSpc>
                <a:spcPct val="60000"/>
              </a:lnSpc>
            </a:pPr>
            <a:endParaRPr lang="de-CH" sz="2200" b="1" smtClean="0">
              <a:solidFill>
                <a:srgbClr val="006400"/>
              </a:solidFill>
            </a:endParaRPr>
          </a:p>
          <a:p>
            <a:pPr>
              <a:lnSpc>
                <a:spcPct val="60000"/>
              </a:lnSpc>
            </a:pPr>
            <a:endParaRPr lang="de-CH" sz="2200" b="1" smtClean="0">
              <a:solidFill>
                <a:srgbClr val="006400"/>
              </a:solidFill>
            </a:endParaRPr>
          </a:p>
          <a:p>
            <a:pPr>
              <a:lnSpc>
                <a:spcPct val="60000"/>
              </a:lnSpc>
            </a:pPr>
            <a:r>
              <a:rPr lang="de-CH" sz="2200" b="1" smtClean="0">
                <a:solidFill>
                  <a:srgbClr val="006400"/>
                </a:solidFill>
              </a:rPr>
              <a:t>	</a:t>
            </a:r>
          </a:p>
          <a:p>
            <a:pPr>
              <a:lnSpc>
                <a:spcPct val="60000"/>
              </a:lnSpc>
            </a:pPr>
            <a:r>
              <a:rPr lang="de-CH" sz="2200" b="1" smtClean="0">
                <a:solidFill>
                  <a:srgbClr val="006400"/>
                </a:solidFill>
              </a:rPr>
              <a:t>	</a:t>
            </a:r>
            <a:r>
              <a:rPr lang="de-CH" sz="2200" smtClean="0">
                <a:solidFill>
                  <a:srgbClr val="006600"/>
                </a:solidFill>
              </a:rPr>
              <a:t>besuche die Wurzel</a:t>
            </a:r>
            <a:endParaRPr lang="de-CH" sz="2200">
              <a:solidFill>
                <a:srgbClr val="006600"/>
              </a:solidFill>
            </a:endParaRPr>
          </a:p>
        </p:txBody>
      </p:sp>
      <p:sp>
        <p:nvSpPr>
          <p:cNvPr id="703495" name="AutoShape 7"/>
          <p:cNvSpPr>
            <a:spLocks noChangeArrowheads="1"/>
          </p:cNvSpPr>
          <p:nvPr/>
        </p:nvSpPr>
        <p:spPr bwMode="auto">
          <a:xfrm>
            <a:off x="1158875" y="1299534"/>
            <a:ext cx="4405584"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smtClean="0">
                <a:solidFill>
                  <a:srgbClr val="660066"/>
                </a:solidFill>
              </a:rPr>
              <a:t>traversiere linken Teilbaum</a:t>
            </a:r>
            <a:endParaRPr lang="de-CH" sz="2400" i="0">
              <a:solidFill>
                <a:srgbClr val="660066"/>
              </a:solidFill>
            </a:endParaRPr>
          </a:p>
        </p:txBody>
      </p:sp>
      <p:sp>
        <p:nvSpPr>
          <p:cNvPr id="703497" name="AutoShape 9"/>
          <p:cNvSpPr>
            <a:spLocks noChangeArrowheads="1"/>
          </p:cNvSpPr>
          <p:nvPr/>
        </p:nvSpPr>
        <p:spPr bwMode="auto">
          <a:xfrm>
            <a:off x="1184275" y="3532007"/>
            <a:ext cx="2887996" cy="348618"/>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smtClean="0">
                <a:solidFill>
                  <a:srgbClr val="660066"/>
                </a:solidFill>
              </a:rPr>
              <a:t>t</a:t>
            </a:r>
            <a:r>
              <a:rPr lang="de-CH" sz="2400" i="0" smtClean="0">
                <a:solidFill>
                  <a:srgbClr val="660066"/>
                </a:solidFill>
              </a:rPr>
              <a:t>raversiere links</a:t>
            </a:r>
            <a:endParaRPr lang="de-CH" sz="2400" i="0">
              <a:solidFill>
                <a:srgbClr val="660066"/>
              </a:solidFill>
            </a:endParaRPr>
          </a:p>
        </p:txBody>
      </p:sp>
      <p:sp>
        <p:nvSpPr>
          <p:cNvPr id="703498" name="AutoShape 10"/>
          <p:cNvSpPr>
            <a:spLocks noChangeArrowheads="1"/>
          </p:cNvSpPr>
          <p:nvPr/>
        </p:nvSpPr>
        <p:spPr bwMode="auto">
          <a:xfrm>
            <a:off x="1177925" y="4049532"/>
            <a:ext cx="2894345" cy="332898"/>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smtClean="0">
                <a:solidFill>
                  <a:srgbClr val="660066"/>
                </a:solidFill>
              </a:rPr>
              <a:t>traversiere rechts</a:t>
            </a:r>
            <a:endParaRPr lang="de-CH" sz="2400" i="0">
              <a:solidFill>
                <a:srgbClr val="660066"/>
              </a:solidFill>
            </a:endParaRPr>
          </a:p>
        </p:txBody>
      </p:sp>
      <p:sp>
        <p:nvSpPr>
          <p:cNvPr id="703496" name="AutoShape 8"/>
          <p:cNvSpPr>
            <a:spLocks noChangeArrowheads="1"/>
          </p:cNvSpPr>
          <p:nvPr/>
        </p:nvSpPr>
        <p:spPr bwMode="auto">
          <a:xfrm>
            <a:off x="1157172" y="2041256"/>
            <a:ext cx="4340380"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smtClean="0">
                <a:solidFill>
                  <a:srgbClr val="660066"/>
                </a:solidFill>
              </a:rPr>
              <a:t>t</a:t>
            </a:r>
            <a:r>
              <a:rPr lang="de-CH" sz="2400" i="0" smtClean="0">
                <a:solidFill>
                  <a:srgbClr val="660066"/>
                </a:solidFill>
              </a:rPr>
              <a:t>raversiere rechten Teilbaum</a:t>
            </a:r>
            <a:endParaRPr lang="de-CH" sz="2400" i="0">
              <a:solidFill>
                <a:srgbClr val="660066"/>
              </a:solidFill>
            </a:endParaRPr>
          </a:p>
        </p:txBody>
      </p:sp>
      <p:sp>
        <p:nvSpPr>
          <p:cNvPr id="11" name="AutoShape 9"/>
          <p:cNvSpPr>
            <a:spLocks noChangeArrowheads="1"/>
          </p:cNvSpPr>
          <p:nvPr/>
        </p:nvSpPr>
        <p:spPr bwMode="auto">
          <a:xfrm>
            <a:off x="1124800" y="5312485"/>
            <a:ext cx="2787981" cy="348618"/>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smtClean="0">
                <a:solidFill>
                  <a:srgbClr val="660066"/>
                </a:solidFill>
              </a:rPr>
              <a:t>t</a:t>
            </a:r>
            <a:r>
              <a:rPr lang="de-CH" sz="2400" i="0" smtClean="0">
                <a:solidFill>
                  <a:srgbClr val="660066"/>
                </a:solidFill>
              </a:rPr>
              <a:t>raversiere links</a:t>
            </a:r>
            <a:endParaRPr lang="de-CH" sz="2400" i="0">
              <a:solidFill>
                <a:srgbClr val="660066"/>
              </a:solidFill>
            </a:endParaRPr>
          </a:p>
        </p:txBody>
      </p:sp>
      <p:sp>
        <p:nvSpPr>
          <p:cNvPr id="12" name="AutoShape 9"/>
          <p:cNvSpPr>
            <a:spLocks noChangeArrowheads="1"/>
          </p:cNvSpPr>
          <p:nvPr/>
        </p:nvSpPr>
        <p:spPr bwMode="auto">
          <a:xfrm>
            <a:off x="1121086" y="5810566"/>
            <a:ext cx="2834226" cy="348618"/>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smtClean="0">
                <a:solidFill>
                  <a:srgbClr val="660066"/>
                </a:solidFill>
              </a:rPr>
              <a:t>t</a:t>
            </a:r>
            <a:r>
              <a:rPr lang="de-CH" sz="2400" i="0" smtClean="0">
                <a:solidFill>
                  <a:srgbClr val="660066"/>
                </a:solidFill>
              </a:rPr>
              <a:t>raversiere rechts</a:t>
            </a:r>
            <a:endParaRPr lang="de-CH" sz="2400" i="0">
              <a:solidFill>
                <a:srgbClr val="660066"/>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6130" name="Picture 2"/>
          <p:cNvPicPr>
            <a:picLocks noChangeAspect="1" noChangeArrowheads="1"/>
          </p:cNvPicPr>
          <p:nvPr/>
        </p:nvPicPr>
        <p:blipFill>
          <a:blip r:embed="rId3" cstate="print"/>
          <a:srcRect/>
          <a:stretch>
            <a:fillRect/>
          </a:stretch>
        </p:blipFill>
        <p:spPr bwMode="auto">
          <a:xfrm>
            <a:off x="4680488" y="1292800"/>
            <a:ext cx="4212687" cy="3600450"/>
          </a:xfrm>
          <a:prstGeom prst="rect">
            <a:avLst/>
          </a:prstGeom>
          <a:noFill/>
          <a:ln w="9525">
            <a:noFill/>
            <a:miter lim="800000"/>
            <a:headEnd/>
            <a:tailEnd/>
          </a:ln>
          <a:effectLst/>
        </p:spPr>
      </p:pic>
      <p:sp>
        <p:nvSpPr>
          <p:cNvPr id="816131" name="Rectangle 3"/>
          <p:cNvSpPr>
            <a:spLocks noGrp="1" noChangeArrowheads="1"/>
          </p:cNvSpPr>
          <p:nvPr>
            <p:ph type="title"/>
          </p:nvPr>
        </p:nvSpPr>
        <p:spPr/>
        <p:txBody>
          <a:bodyPr/>
          <a:lstStyle/>
          <a:p>
            <a:r>
              <a:rPr lang="de-CH" smtClean="0"/>
              <a:t>Binärer Suchbaum</a:t>
            </a:r>
            <a:endParaRPr lang="de-CH"/>
          </a:p>
        </p:txBody>
      </p:sp>
      <p:sp>
        <p:nvSpPr>
          <p:cNvPr id="816132" name="Rectangle 4"/>
          <p:cNvSpPr>
            <a:spLocks noGrp="1" noChangeArrowheads="1"/>
          </p:cNvSpPr>
          <p:nvPr>
            <p:ph type="body" idx="1"/>
          </p:nvPr>
        </p:nvSpPr>
        <p:spPr>
          <a:xfrm>
            <a:off x="254000" y="1030288"/>
            <a:ext cx="4935538" cy="4808537"/>
          </a:xfrm>
        </p:spPr>
        <p:txBody>
          <a:bodyPr/>
          <a:lstStyle/>
          <a:p>
            <a:pPr defTabSz="196850"/>
            <a:r>
              <a:rPr lang="de-CH" smtClean="0"/>
              <a:t>Ein Binärbaum über eine geordnete Menge </a:t>
            </a:r>
            <a:r>
              <a:rPr lang="de-CH" i="1" smtClean="0">
                <a:solidFill>
                  <a:srgbClr val="3333FF"/>
                </a:solidFill>
              </a:rPr>
              <a:t>G</a:t>
            </a:r>
            <a:r>
              <a:rPr lang="de-CH" smtClean="0"/>
              <a:t>  ist ein binärer Suchbaum, falls für jeden Knoten </a:t>
            </a:r>
            <a:r>
              <a:rPr lang="de-CH" i="1" smtClean="0">
                <a:solidFill>
                  <a:srgbClr val="3333FF"/>
                </a:solidFill>
              </a:rPr>
              <a:t>n</a:t>
            </a:r>
            <a:r>
              <a:rPr lang="de-CH" smtClean="0"/>
              <a:t> gilt:</a:t>
            </a:r>
          </a:p>
          <a:p>
            <a:pPr defTabSz="196850"/>
            <a:endParaRPr lang="de-CH" smtClean="0"/>
          </a:p>
          <a:p>
            <a:pPr marL="361950" lvl="1" indent="-180975" defTabSz="196850">
              <a:lnSpc>
                <a:spcPct val="90000"/>
              </a:lnSpc>
            </a:pPr>
            <a:r>
              <a:rPr lang="de-CH" smtClean="0">
                <a:solidFill>
                  <a:schemeClr val="tx1"/>
                </a:solidFill>
              </a:rPr>
              <a:t> Für jeden Knoten</a:t>
            </a:r>
            <a:r>
              <a:rPr lang="de-CH" smtClean="0"/>
              <a:t> </a:t>
            </a:r>
            <a:r>
              <a:rPr lang="de-CH" i="1" smtClean="0">
                <a:solidFill>
                  <a:srgbClr val="3333FF"/>
                </a:solidFill>
              </a:rPr>
              <a:t>x</a:t>
            </a:r>
            <a:r>
              <a:rPr lang="de-CH" smtClean="0"/>
              <a:t> des linken Teilbaums von </a:t>
            </a:r>
            <a:r>
              <a:rPr lang="de-CH" i="1" smtClean="0">
                <a:solidFill>
                  <a:srgbClr val="3333FF"/>
                </a:solidFill>
              </a:rPr>
              <a:t>n</a:t>
            </a:r>
            <a:r>
              <a:rPr lang="de-CH" sz="1600" i="1" smtClean="0">
                <a:solidFill>
                  <a:srgbClr val="3333FF"/>
                </a:solidFill>
              </a:rPr>
              <a:t> </a:t>
            </a:r>
            <a:r>
              <a:rPr lang="de-CH" smtClean="0">
                <a:solidFill>
                  <a:schemeClr val="tx1"/>
                </a:solidFill>
              </a:rPr>
              <a:t>:</a:t>
            </a:r>
            <a:r>
              <a:rPr lang="de-CH" smtClean="0"/>
              <a:t/>
            </a:r>
            <a:br>
              <a:rPr lang="de-CH" smtClean="0"/>
            </a:br>
            <a:r>
              <a:rPr lang="de-CH" smtClean="0"/>
              <a:t>		</a:t>
            </a:r>
            <a:r>
              <a:rPr lang="de-CH" i="1" smtClean="0">
                <a:solidFill>
                  <a:srgbClr val="3333FF"/>
                </a:solidFill>
              </a:rPr>
              <a:t>x</a:t>
            </a:r>
            <a:r>
              <a:rPr lang="de-CH" sz="3600" smtClean="0">
                <a:solidFill>
                  <a:srgbClr val="3333FF"/>
                </a:solidFill>
              </a:rPr>
              <a:t>.</a:t>
            </a:r>
            <a:r>
              <a:rPr lang="de-CH" i="1" smtClean="0">
                <a:solidFill>
                  <a:srgbClr val="3333FF"/>
                </a:solidFill>
              </a:rPr>
              <a:t>item</a:t>
            </a:r>
            <a:r>
              <a:rPr lang="de-CH" smtClean="0"/>
              <a:t>  </a:t>
            </a:r>
            <a:r>
              <a:rPr lang="de-CH" smtClean="0">
                <a:solidFill>
                  <a:srgbClr val="3333FF"/>
                </a:solidFill>
              </a:rPr>
              <a:t>&lt;</a:t>
            </a:r>
            <a:r>
              <a:rPr lang="de-CH" i="1" smtClean="0">
                <a:solidFill>
                  <a:srgbClr val="3333FF"/>
                </a:solidFill>
              </a:rPr>
              <a:t> n</a:t>
            </a:r>
            <a:r>
              <a:rPr lang="de-CH" sz="3600" smtClean="0">
                <a:solidFill>
                  <a:srgbClr val="3333FF"/>
                </a:solidFill>
              </a:rPr>
              <a:t>.</a:t>
            </a:r>
            <a:r>
              <a:rPr lang="de-CH" i="1" smtClean="0">
                <a:solidFill>
                  <a:srgbClr val="3333FF"/>
                </a:solidFill>
              </a:rPr>
              <a:t>item</a:t>
            </a:r>
          </a:p>
          <a:p>
            <a:pPr marL="361950" lvl="1" indent="-180975" defTabSz="196850"/>
            <a:endParaRPr lang="de-CH" i="1" smtClean="0">
              <a:solidFill>
                <a:srgbClr val="3333FF"/>
              </a:solidFill>
            </a:endParaRPr>
          </a:p>
          <a:p>
            <a:pPr marL="361950" lvl="1" indent="-180975" defTabSz="196850">
              <a:lnSpc>
                <a:spcPct val="90000"/>
              </a:lnSpc>
            </a:pPr>
            <a:r>
              <a:rPr lang="de-CH" smtClean="0">
                <a:solidFill>
                  <a:schemeClr val="tx1"/>
                </a:solidFill>
              </a:rPr>
              <a:t> Für jeden Knoten</a:t>
            </a:r>
            <a:r>
              <a:rPr lang="de-CH" smtClean="0"/>
              <a:t> </a:t>
            </a:r>
            <a:r>
              <a:rPr lang="de-CH" i="1" smtClean="0">
                <a:solidFill>
                  <a:srgbClr val="3333FF"/>
                </a:solidFill>
              </a:rPr>
              <a:t>x</a:t>
            </a:r>
            <a:r>
              <a:rPr lang="de-CH" smtClean="0"/>
              <a:t> des rechten Teilbaums von </a:t>
            </a:r>
            <a:r>
              <a:rPr lang="de-CH" i="1" smtClean="0">
                <a:solidFill>
                  <a:srgbClr val="3333FF"/>
                </a:solidFill>
              </a:rPr>
              <a:t>n</a:t>
            </a:r>
            <a:r>
              <a:rPr lang="de-CH" sz="2000" i="1" smtClean="0">
                <a:solidFill>
                  <a:srgbClr val="3333FF"/>
                </a:solidFill>
              </a:rPr>
              <a:t> </a:t>
            </a:r>
            <a:r>
              <a:rPr lang="de-CH" smtClean="0">
                <a:solidFill>
                  <a:schemeClr val="tx1"/>
                </a:solidFill>
              </a:rPr>
              <a:t>:</a:t>
            </a:r>
            <a:r>
              <a:rPr lang="de-CH" smtClean="0"/>
              <a:t/>
            </a:r>
            <a:br>
              <a:rPr lang="de-CH" smtClean="0"/>
            </a:br>
            <a:r>
              <a:rPr lang="de-CH" smtClean="0"/>
              <a:t>		</a:t>
            </a:r>
            <a:r>
              <a:rPr lang="de-CH" i="1" smtClean="0">
                <a:solidFill>
                  <a:srgbClr val="3333FF"/>
                </a:solidFill>
              </a:rPr>
              <a:t>x</a:t>
            </a:r>
            <a:r>
              <a:rPr lang="de-CH" sz="3600" smtClean="0">
                <a:solidFill>
                  <a:srgbClr val="3333FF"/>
                </a:solidFill>
              </a:rPr>
              <a:t>.</a:t>
            </a:r>
            <a:r>
              <a:rPr lang="de-CH" i="1" smtClean="0">
                <a:solidFill>
                  <a:srgbClr val="3333FF"/>
                </a:solidFill>
              </a:rPr>
              <a:t>item</a:t>
            </a:r>
            <a:r>
              <a:rPr lang="de-CH" smtClean="0"/>
              <a:t> </a:t>
            </a:r>
            <a:r>
              <a:rPr lang="de-CH" smtClean="0">
                <a:solidFill>
                  <a:srgbClr val="3333FF"/>
                </a:solidFill>
              </a:rPr>
              <a:t>≥</a:t>
            </a:r>
            <a:r>
              <a:rPr lang="de-CH" i="1" smtClean="0">
                <a:solidFill>
                  <a:srgbClr val="3333FF"/>
                </a:solidFill>
              </a:rPr>
              <a:t> n</a:t>
            </a:r>
            <a:r>
              <a:rPr lang="de-CH" sz="3600" smtClean="0">
                <a:solidFill>
                  <a:srgbClr val="3333FF"/>
                </a:solidFill>
              </a:rPr>
              <a:t>.</a:t>
            </a:r>
            <a:r>
              <a:rPr lang="de-CH" i="1" smtClean="0">
                <a:solidFill>
                  <a:srgbClr val="3333FF"/>
                </a:solidFill>
              </a:rPr>
              <a:t>item</a:t>
            </a:r>
            <a:endParaRPr lang="de-CH" i="1">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184" name="Picture 8"/>
          <p:cNvPicPr>
            <a:picLocks noChangeAspect="1" noChangeArrowheads="1"/>
          </p:cNvPicPr>
          <p:nvPr/>
        </p:nvPicPr>
        <p:blipFill>
          <a:blip r:embed="rId3" cstate="print"/>
          <a:srcRect/>
          <a:stretch>
            <a:fillRect/>
          </a:stretch>
        </p:blipFill>
        <p:spPr bwMode="auto">
          <a:xfrm>
            <a:off x="6172200" y="1016000"/>
            <a:ext cx="2720975" cy="2271713"/>
          </a:xfrm>
          <a:prstGeom prst="rect">
            <a:avLst/>
          </a:prstGeom>
          <a:noFill/>
          <a:ln w="9525">
            <a:noFill/>
            <a:miter lim="800000"/>
            <a:headEnd/>
            <a:tailEnd/>
          </a:ln>
          <a:effectLst/>
        </p:spPr>
      </p:pic>
      <p:sp>
        <p:nvSpPr>
          <p:cNvPr id="818178" name="Rectangle 2"/>
          <p:cNvSpPr>
            <a:spLocks noGrp="1" noChangeArrowheads="1"/>
          </p:cNvSpPr>
          <p:nvPr>
            <p:ph type="title"/>
          </p:nvPr>
        </p:nvSpPr>
        <p:spPr/>
        <p:txBody>
          <a:bodyPr/>
          <a:lstStyle/>
          <a:p>
            <a:r>
              <a:rPr lang="de-CH" smtClean="0"/>
              <a:t>Elemente geordnet ausgeben</a:t>
            </a:r>
            <a:endParaRPr lang="de-CH"/>
          </a:p>
        </p:txBody>
      </p:sp>
      <p:sp>
        <p:nvSpPr>
          <p:cNvPr id="818179" name="Rectangle 3"/>
          <p:cNvSpPr>
            <a:spLocks noGrp="1" noChangeArrowheads="1"/>
          </p:cNvSpPr>
          <p:nvPr>
            <p:ph type="body" idx="1"/>
          </p:nvPr>
        </p:nvSpPr>
        <p:spPr>
          <a:xfrm>
            <a:off x="179388" y="979488"/>
            <a:ext cx="8713787" cy="5402262"/>
          </a:xfrm>
        </p:spPr>
        <p:txBody>
          <a:bodyPr/>
          <a:lstStyle/>
          <a:p>
            <a:pPr defTabSz="428625">
              <a:lnSpc>
                <a:spcPct val="80000"/>
              </a:lnSpc>
              <a:tabLst>
                <a:tab pos="625475" algn="l"/>
              </a:tabLst>
            </a:pPr>
            <a:r>
              <a:rPr lang="de-CH" sz="2000" b="1" smtClean="0">
                <a:solidFill>
                  <a:schemeClr val="accent2"/>
                </a:solidFill>
              </a:rPr>
              <a:t>class</a:t>
            </a:r>
            <a:r>
              <a:rPr lang="de-CH" sz="2000" i="1" smtClean="0">
                <a:solidFill>
                  <a:srgbClr val="3333FF"/>
                </a:solidFill>
              </a:rPr>
              <a:t> BINARY_SEARCH_TREE  </a:t>
            </a:r>
            <a:r>
              <a:rPr lang="de-CH" sz="2000" smtClean="0">
                <a:solidFill>
                  <a:srgbClr val="3333FF"/>
                </a:solidFill>
              </a:rPr>
              <a:t>[</a:t>
            </a:r>
            <a:r>
              <a:rPr lang="de-CH" sz="2000" i="1" smtClean="0">
                <a:solidFill>
                  <a:srgbClr val="3333FF"/>
                </a:solidFill>
              </a:rPr>
              <a:t>G ...</a:t>
            </a:r>
            <a:r>
              <a:rPr lang="de-CH" sz="2000" smtClean="0">
                <a:solidFill>
                  <a:srgbClr val="3333FF"/>
                </a:solidFill>
              </a:rPr>
              <a:t>]</a:t>
            </a:r>
            <a:r>
              <a:rPr lang="de-CH" sz="2000" i="1" smtClean="0">
                <a:solidFill>
                  <a:srgbClr val="3333FF"/>
                </a:solidFill>
              </a:rPr>
              <a:t> </a:t>
            </a:r>
            <a:r>
              <a:rPr lang="de-CH" sz="2000" b="1" smtClean="0">
                <a:solidFill>
                  <a:schemeClr val="accent2"/>
                </a:solidFill>
              </a:rPr>
              <a:t>feature</a:t>
            </a:r>
            <a:endParaRPr lang="de-CH" sz="2000" i="1" smtClean="0">
              <a:solidFill>
                <a:srgbClr val="3333FF"/>
              </a:solidFill>
            </a:endParaRPr>
          </a:p>
          <a:p>
            <a:pPr defTabSz="428625">
              <a:lnSpc>
                <a:spcPct val="80000"/>
              </a:lnSpc>
              <a:tabLst>
                <a:tab pos="625475" algn="l"/>
              </a:tabLst>
            </a:pPr>
            <a:r>
              <a:rPr lang="de-CH" sz="2000" i="1" smtClean="0">
                <a:solidFill>
                  <a:srgbClr val="3333FF"/>
                </a:solidFill>
              </a:rPr>
              <a:t>	item</a:t>
            </a:r>
            <a:r>
              <a:rPr lang="de-CH" sz="1400" i="1" smtClean="0">
                <a:solidFill>
                  <a:srgbClr val="3333FF"/>
                </a:solidFill>
              </a:rPr>
              <a:t> </a:t>
            </a:r>
            <a:r>
              <a:rPr lang="de-CH" sz="2000" smtClean="0">
                <a:solidFill>
                  <a:srgbClr val="3333FF"/>
                </a:solidFill>
              </a:rPr>
              <a:t>:</a:t>
            </a:r>
            <a:r>
              <a:rPr lang="de-CH" sz="2000" i="1" smtClean="0">
                <a:solidFill>
                  <a:srgbClr val="3333FF"/>
                </a:solidFill>
              </a:rPr>
              <a:t> G</a:t>
            </a:r>
          </a:p>
          <a:p>
            <a:pPr defTabSz="428625">
              <a:lnSpc>
                <a:spcPct val="80000"/>
              </a:lnSpc>
              <a:tabLst>
                <a:tab pos="625475" algn="l"/>
              </a:tabLst>
            </a:pPr>
            <a:r>
              <a:rPr lang="de-CH" sz="2000" i="1" smtClean="0">
                <a:solidFill>
                  <a:srgbClr val="3333FF"/>
                </a:solidFill>
              </a:rPr>
              <a:t>	left</a:t>
            </a:r>
            <a:r>
              <a:rPr lang="de-CH" sz="2000" smtClean="0">
                <a:solidFill>
                  <a:srgbClr val="3333FF"/>
                </a:solidFill>
              </a:rPr>
              <a:t>,</a:t>
            </a:r>
            <a:r>
              <a:rPr lang="de-CH" sz="2000" i="1" smtClean="0">
                <a:solidFill>
                  <a:srgbClr val="3333FF"/>
                </a:solidFill>
              </a:rPr>
              <a:t> right</a:t>
            </a:r>
            <a:r>
              <a:rPr lang="de-CH" sz="1200" i="1" smtClean="0">
                <a:solidFill>
                  <a:srgbClr val="3333FF"/>
                </a:solidFill>
              </a:rPr>
              <a:t> </a:t>
            </a:r>
            <a:r>
              <a:rPr lang="de-CH" sz="2000" smtClean="0">
                <a:solidFill>
                  <a:srgbClr val="3333FF"/>
                </a:solidFill>
              </a:rPr>
              <a:t>:</a:t>
            </a:r>
            <a:r>
              <a:rPr lang="de-CH" sz="2000" i="1" smtClean="0">
                <a:solidFill>
                  <a:srgbClr val="3333FF"/>
                </a:solidFill>
              </a:rPr>
              <a:t>   </a:t>
            </a:r>
            <a:r>
              <a:rPr lang="de-CH" sz="2000" i="1" smtClean="0">
                <a:solidFill>
                  <a:schemeClr val="bg1"/>
                </a:solidFill>
              </a:rPr>
              <a:t>BINARY_SEARCH_TREE</a:t>
            </a:r>
            <a:endParaRPr lang="de-CH" sz="2000" smtClean="0">
              <a:solidFill>
                <a:srgbClr val="3333FF"/>
              </a:solidFill>
            </a:endParaRPr>
          </a:p>
          <a:p>
            <a:pPr defTabSz="428625">
              <a:lnSpc>
                <a:spcPct val="80000"/>
              </a:lnSpc>
              <a:tabLst>
                <a:tab pos="625475" algn="l"/>
              </a:tabLst>
            </a:pPr>
            <a:endParaRPr lang="de-CH" sz="2000" i="1" smtClean="0">
              <a:solidFill>
                <a:srgbClr val="3333FF"/>
              </a:solidFill>
            </a:endParaRPr>
          </a:p>
          <a:p>
            <a:pPr defTabSz="428625">
              <a:lnSpc>
                <a:spcPct val="80000"/>
              </a:lnSpc>
              <a:tabLst>
                <a:tab pos="625475" algn="l"/>
              </a:tabLst>
            </a:pPr>
            <a:r>
              <a:rPr lang="de-CH" smtClean="0"/>
              <a:t>	 </a:t>
            </a:r>
            <a:r>
              <a:rPr lang="de-CH" i="1" smtClean="0">
                <a:solidFill>
                  <a:srgbClr val="3333FF"/>
                </a:solidFill>
              </a:rPr>
              <a:t>print_sorted</a:t>
            </a:r>
            <a:endParaRPr lang="de-CH" b="1" smtClean="0">
              <a:solidFill>
                <a:schemeClr val="accent2"/>
              </a:solidFill>
            </a:endParaRPr>
          </a:p>
          <a:p>
            <a:pPr defTabSz="428625">
              <a:lnSpc>
                <a:spcPct val="80000"/>
              </a:lnSpc>
              <a:tabLst>
                <a:tab pos="625475" algn="l"/>
              </a:tabLst>
            </a:pPr>
            <a:r>
              <a:rPr lang="de-CH" i="1" smtClean="0">
                <a:solidFill>
                  <a:srgbClr val="3333FF"/>
                </a:solidFill>
              </a:rPr>
              <a:t>		     </a:t>
            </a:r>
            <a:r>
              <a:rPr lang="de-CH" smtClean="0">
                <a:solidFill>
                  <a:srgbClr val="990000"/>
                </a:solidFill>
              </a:rPr>
              <a:t>-- Elemente geordnet ausgeben.</a:t>
            </a:r>
          </a:p>
          <a:p>
            <a:pPr defTabSz="428625">
              <a:lnSpc>
                <a:spcPct val="90000"/>
              </a:lnSpc>
              <a:spcBef>
                <a:spcPct val="0"/>
              </a:spcBef>
              <a:tabLst>
                <a:tab pos="625475" algn="l"/>
              </a:tabLst>
            </a:pPr>
            <a:r>
              <a:rPr lang="de-CH" i="1" smtClean="0">
                <a:solidFill>
                  <a:srgbClr val="3333FF"/>
                </a:solidFill>
              </a:rPr>
              <a:t>		</a:t>
            </a:r>
            <a:r>
              <a:rPr lang="de-CH" b="1" smtClean="0">
                <a:solidFill>
                  <a:schemeClr val="accent2"/>
                </a:solidFill>
              </a:rPr>
              <a:t>do</a:t>
            </a:r>
          </a:p>
          <a:p>
            <a:pPr defTabSz="428625">
              <a:lnSpc>
                <a:spcPct val="60000"/>
              </a:lnSpc>
              <a:spcBef>
                <a:spcPct val="0"/>
              </a:spcBef>
              <a:tabLst>
                <a:tab pos="625475" algn="l"/>
              </a:tabLst>
            </a:pPr>
            <a:r>
              <a:rPr lang="de-CH" i="1" smtClean="0">
                <a:solidFill>
                  <a:srgbClr val="3333FF"/>
                </a:solidFill>
              </a:rPr>
              <a:t>			</a:t>
            </a:r>
            <a:r>
              <a:rPr lang="de-CH" b="1" smtClean="0">
                <a:solidFill>
                  <a:schemeClr val="accent2"/>
                </a:solidFill>
              </a:rPr>
              <a:t>if </a:t>
            </a:r>
            <a:r>
              <a:rPr lang="de-CH" i="1" smtClean="0">
                <a:solidFill>
                  <a:srgbClr val="3333FF"/>
                </a:solidFill>
              </a:rPr>
              <a:t>left </a:t>
            </a:r>
            <a:r>
              <a:rPr lang="de-CH" smtClean="0">
                <a:solidFill>
                  <a:srgbClr val="3333FF"/>
                </a:solidFill>
              </a:rPr>
              <a:t>/=</a:t>
            </a:r>
            <a:r>
              <a:rPr lang="de-CH" i="1" smtClean="0">
                <a:solidFill>
                  <a:srgbClr val="3333FF"/>
                </a:solidFill>
              </a:rPr>
              <a:t> </a:t>
            </a:r>
            <a:r>
              <a:rPr lang="de-CH" b="1" smtClean="0">
                <a:solidFill>
                  <a:schemeClr val="accent2"/>
                </a:solidFill>
              </a:rPr>
              <a:t>Void  then   </a:t>
            </a:r>
            <a:r>
              <a:rPr lang="de-CH" i="1" smtClean="0">
                <a:solidFill>
                  <a:schemeClr val="bg1"/>
                </a:solidFill>
              </a:rPr>
              <a:t>left</a:t>
            </a:r>
            <a:r>
              <a:rPr lang="de-CH" sz="3600" smtClean="0">
                <a:solidFill>
                  <a:schemeClr val="bg1"/>
                </a:solidFill>
              </a:rPr>
              <a:t>.</a:t>
            </a:r>
            <a:r>
              <a:rPr lang="de-CH" i="1" smtClean="0">
                <a:solidFill>
                  <a:schemeClr val="bg1"/>
                </a:solidFill>
              </a:rPr>
              <a:t>print_sorted   </a:t>
            </a:r>
            <a:r>
              <a:rPr lang="de-CH" b="1" smtClean="0">
                <a:solidFill>
                  <a:schemeClr val="accent2"/>
                </a:solidFill>
              </a:rPr>
              <a:t>end</a:t>
            </a:r>
          </a:p>
          <a:p>
            <a:pPr defTabSz="428625">
              <a:lnSpc>
                <a:spcPct val="190000"/>
              </a:lnSpc>
              <a:spcBef>
                <a:spcPct val="0"/>
              </a:spcBef>
              <a:tabLst>
                <a:tab pos="625475" algn="l"/>
              </a:tabLst>
            </a:pPr>
            <a:r>
              <a:rPr lang="de-CH" i="1" smtClean="0"/>
              <a:t>			</a:t>
            </a:r>
            <a:r>
              <a:rPr lang="de-CH" i="1" smtClean="0">
                <a:solidFill>
                  <a:srgbClr val="006600"/>
                </a:solidFill>
              </a:rPr>
              <a:t>print </a:t>
            </a:r>
            <a:r>
              <a:rPr lang="de-CH" smtClean="0">
                <a:solidFill>
                  <a:srgbClr val="006600"/>
                </a:solidFill>
              </a:rPr>
              <a:t>(</a:t>
            </a:r>
            <a:r>
              <a:rPr lang="de-CH" i="1" smtClean="0">
                <a:solidFill>
                  <a:srgbClr val="006600"/>
                </a:solidFill>
              </a:rPr>
              <a:t>item</a:t>
            </a:r>
            <a:r>
              <a:rPr lang="de-CH" smtClean="0">
                <a:solidFill>
                  <a:srgbClr val="006600"/>
                </a:solidFill>
              </a:rPr>
              <a:t>)</a:t>
            </a:r>
          </a:p>
          <a:p>
            <a:pPr defTabSz="428625">
              <a:lnSpc>
                <a:spcPct val="90000"/>
              </a:lnSpc>
              <a:spcBef>
                <a:spcPct val="0"/>
              </a:spcBef>
              <a:tabLst>
                <a:tab pos="625475" algn="l"/>
              </a:tabLst>
            </a:pPr>
            <a:endParaRPr lang="de-CH" smtClean="0"/>
          </a:p>
          <a:p>
            <a:pPr defTabSz="428625">
              <a:lnSpc>
                <a:spcPct val="50000"/>
              </a:lnSpc>
              <a:spcBef>
                <a:spcPct val="0"/>
              </a:spcBef>
              <a:tabLst>
                <a:tab pos="625475" algn="l"/>
              </a:tabLst>
            </a:pPr>
            <a:r>
              <a:rPr lang="de-CH" i="1" smtClean="0">
                <a:solidFill>
                  <a:srgbClr val="3333FF"/>
                </a:solidFill>
              </a:rPr>
              <a:t>			</a:t>
            </a:r>
            <a:r>
              <a:rPr lang="de-CH" b="1" smtClean="0">
                <a:solidFill>
                  <a:schemeClr val="accent2"/>
                </a:solidFill>
              </a:rPr>
              <a:t>if </a:t>
            </a:r>
            <a:r>
              <a:rPr lang="de-CH" i="1" smtClean="0">
                <a:solidFill>
                  <a:srgbClr val="3333FF"/>
                </a:solidFill>
              </a:rPr>
              <a:t>right </a:t>
            </a:r>
            <a:r>
              <a:rPr lang="de-CH" smtClean="0">
                <a:solidFill>
                  <a:srgbClr val="3333FF"/>
                </a:solidFill>
              </a:rPr>
              <a:t>/=</a:t>
            </a:r>
            <a:r>
              <a:rPr lang="de-CH" i="1" smtClean="0">
                <a:solidFill>
                  <a:srgbClr val="3333FF"/>
                </a:solidFill>
              </a:rPr>
              <a:t> </a:t>
            </a:r>
            <a:r>
              <a:rPr lang="de-CH" b="1" smtClean="0">
                <a:solidFill>
                  <a:schemeClr val="accent2"/>
                </a:solidFill>
              </a:rPr>
              <a:t>Void then  </a:t>
            </a:r>
            <a:r>
              <a:rPr lang="de-CH" i="1" smtClean="0">
                <a:solidFill>
                  <a:schemeClr val="bg1"/>
                </a:solidFill>
              </a:rPr>
              <a:t>right</a:t>
            </a:r>
            <a:r>
              <a:rPr lang="de-CH" sz="3600" smtClean="0">
                <a:solidFill>
                  <a:schemeClr val="bg1"/>
                </a:solidFill>
              </a:rPr>
              <a:t>.</a:t>
            </a:r>
            <a:r>
              <a:rPr lang="de-CH" i="1" smtClean="0">
                <a:solidFill>
                  <a:schemeClr val="bg1"/>
                </a:solidFill>
              </a:rPr>
              <a:t>print_sorted</a:t>
            </a:r>
            <a:r>
              <a:rPr lang="de-CH" i="1" smtClean="0"/>
              <a:t>  </a:t>
            </a:r>
            <a:r>
              <a:rPr lang="de-CH" b="1" smtClean="0">
                <a:solidFill>
                  <a:schemeClr val="accent2"/>
                </a:solidFill>
              </a:rPr>
              <a:t>end</a:t>
            </a:r>
          </a:p>
          <a:p>
            <a:pPr defTabSz="428625">
              <a:lnSpc>
                <a:spcPct val="130000"/>
              </a:lnSpc>
              <a:spcBef>
                <a:spcPct val="0"/>
              </a:spcBef>
              <a:tabLst>
                <a:tab pos="625475" algn="l"/>
              </a:tabLst>
            </a:pPr>
            <a:r>
              <a:rPr lang="de-CH" smtClean="0"/>
              <a:t>		</a:t>
            </a:r>
            <a:r>
              <a:rPr lang="de-CH" b="1" smtClean="0">
                <a:solidFill>
                  <a:schemeClr val="accent2"/>
                </a:solidFill>
              </a:rPr>
              <a:t>end</a:t>
            </a:r>
          </a:p>
          <a:p>
            <a:pPr defTabSz="428625">
              <a:lnSpc>
                <a:spcPct val="80000"/>
              </a:lnSpc>
              <a:tabLst>
                <a:tab pos="625475" algn="l"/>
              </a:tabLst>
            </a:pPr>
            <a:r>
              <a:rPr lang="de-CH" sz="2000" b="1" smtClean="0">
                <a:solidFill>
                  <a:schemeClr val="accent2"/>
                </a:solidFill>
              </a:rPr>
              <a:t>end</a:t>
            </a:r>
            <a:endParaRPr lang="de-CH" sz="2000" b="1">
              <a:solidFill>
                <a:schemeClr val="accent2"/>
              </a:solidFill>
            </a:endParaRPr>
          </a:p>
        </p:txBody>
      </p:sp>
      <p:sp>
        <p:nvSpPr>
          <p:cNvPr id="818180" name="AutoShape 4"/>
          <p:cNvSpPr>
            <a:spLocks noChangeArrowheads="1"/>
          </p:cNvSpPr>
          <p:nvPr/>
        </p:nvSpPr>
        <p:spPr bwMode="auto">
          <a:xfrm>
            <a:off x="4659313" y="3171825"/>
            <a:ext cx="2855912"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990000"/>
                </a:solidFill>
              </a:rPr>
              <a:t>left</a:t>
            </a:r>
            <a:r>
              <a:rPr lang="de-CH" sz="4000" i="1" smtClean="0">
                <a:solidFill>
                  <a:srgbClr val="990000"/>
                </a:solidFill>
              </a:rPr>
              <a:t>.</a:t>
            </a:r>
            <a:r>
              <a:rPr lang="de-CH" sz="2400" i="1" smtClean="0">
                <a:solidFill>
                  <a:srgbClr val="990000"/>
                </a:solidFill>
              </a:rPr>
              <a:t>print_sorted</a:t>
            </a:r>
            <a:endParaRPr lang="de-CH" sz="2400" i="1">
              <a:solidFill>
                <a:srgbClr val="990000"/>
              </a:solidFill>
            </a:endParaRPr>
          </a:p>
        </p:txBody>
      </p:sp>
      <p:sp>
        <p:nvSpPr>
          <p:cNvPr id="818181" name="AutoShape 5"/>
          <p:cNvSpPr>
            <a:spLocks noChangeArrowheads="1"/>
          </p:cNvSpPr>
          <p:nvPr/>
        </p:nvSpPr>
        <p:spPr bwMode="auto">
          <a:xfrm>
            <a:off x="4679950" y="4492625"/>
            <a:ext cx="2882900"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990000"/>
                </a:solidFill>
              </a:rPr>
              <a:t>right</a:t>
            </a:r>
            <a:r>
              <a:rPr lang="de-CH" sz="4000" i="1" smtClean="0">
                <a:solidFill>
                  <a:srgbClr val="990000"/>
                </a:solidFill>
              </a:rPr>
              <a:t>.</a:t>
            </a:r>
            <a:r>
              <a:rPr lang="de-CH" sz="2400" i="1" smtClean="0">
                <a:solidFill>
                  <a:srgbClr val="990000"/>
                </a:solidFill>
              </a:rPr>
              <a:t>print_sorted</a:t>
            </a:r>
            <a:endParaRPr lang="de-CH" sz="2400" i="1">
              <a:solidFill>
                <a:srgbClr val="990000"/>
              </a:solidFill>
            </a:endParaRPr>
          </a:p>
        </p:txBody>
      </p:sp>
      <p:sp>
        <p:nvSpPr>
          <p:cNvPr id="818182" name="AutoShape 6"/>
          <p:cNvSpPr>
            <a:spLocks noChangeArrowheads="1"/>
          </p:cNvSpPr>
          <p:nvPr/>
        </p:nvSpPr>
        <p:spPr bwMode="auto">
          <a:xfrm>
            <a:off x="2341563" y="1541463"/>
            <a:ext cx="3649662" cy="3714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000" i="1" smtClean="0">
                <a:solidFill>
                  <a:srgbClr val="3333FF"/>
                </a:solidFill>
              </a:rPr>
              <a:t>BINARY_SEARCH_TREE </a:t>
            </a:r>
            <a:r>
              <a:rPr lang="de-CH" sz="2000" smtClean="0">
                <a:solidFill>
                  <a:srgbClr val="3333FF"/>
                </a:solidFill>
              </a:rPr>
              <a:t>[</a:t>
            </a:r>
            <a:r>
              <a:rPr lang="de-CH" sz="2000" i="1" smtClean="0">
                <a:solidFill>
                  <a:srgbClr val="3333FF"/>
                </a:solidFill>
              </a:rPr>
              <a:t>G</a:t>
            </a:r>
            <a:r>
              <a:rPr lang="de-CH" sz="1400" i="1" smtClean="0">
                <a:solidFill>
                  <a:srgbClr val="3333FF"/>
                </a:solidFill>
              </a:rPr>
              <a:t> </a:t>
            </a:r>
            <a:r>
              <a:rPr lang="de-CH" sz="2000" smtClean="0">
                <a:solidFill>
                  <a:srgbClr val="3333FF"/>
                </a:solidFill>
              </a:rPr>
              <a:t>]</a:t>
            </a:r>
            <a:endParaRPr lang="de-CH" sz="2000">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243186" y="115888"/>
            <a:ext cx="8064500" cy="435600"/>
          </a:xfrm>
        </p:spPr>
        <p:txBody>
          <a:bodyPr/>
          <a:lstStyle/>
          <a:p>
            <a:r>
              <a:rPr lang="de-CH" smtClean="0"/>
              <a:t>Suchen in einem Binärbaum</a:t>
            </a:r>
            <a:endParaRPr lang="de-CH"/>
          </a:p>
        </p:txBody>
      </p:sp>
      <p:sp>
        <p:nvSpPr>
          <p:cNvPr id="820227" name="Rectangle 3"/>
          <p:cNvSpPr>
            <a:spLocks noGrp="1" noChangeArrowheads="1"/>
          </p:cNvSpPr>
          <p:nvPr>
            <p:ph type="body" idx="1"/>
          </p:nvPr>
        </p:nvSpPr>
        <p:spPr>
          <a:xfrm>
            <a:off x="107950" y="981075"/>
            <a:ext cx="9036050" cy="5543550"/>
          </a:xfrm>
        </p:spPr>
        <p:txBody>
          <a:bodyPr/>
          <a:lstStyle/>
          <a:p>
            <a:pPr>
              <a:lnSpc>
                <a:spcPct val="70000"/>
              </a:lnSpc>
              <a:tabLst>
                <a:tab pos="720725" algn="l"/>
                <a:tab pos="1435100" algn="l"/>
                <a:tab pos="2155825" algn="l"/>
                <a:tab pos="2868613" algn="l"/>
              </a:tabLst>
            </a:pPr>
            <a:r>
              <a:rPr lang="de-CH" sz="2000" b="1" smtClean="0">
                <a:solidFill>
                  <a:schemeClr val="accent2"/>
                </a:solidFill>
              </a:rPr>
              <a:t>class</a:t>
            </a:r>
            <a:r>
              <a:rPr lang="de-CH" sz="2000" i="1" smtClean="0">
                <a:solidFill>
                  <a:srgbClr val="3333FF"/>
                </a:solidFill>
              </a:rPr>
              <a:t> BINARY_SEARCH_TREE  </a:t>
            </a:r>
            <a:r>
              <a:rPr lang="de-CH" sz="2000" smtClean="0">
                <a:solidFill>
                  <a:srgbClr val="3333FF"/>
                </a:solidFill>
              </a:rPr>
              <a:t>[</a:t>
            </a:r>
            <a:r>
              <a:rPr lang="de-CH" sz="2000" i="1" smtClean="0">
                <a:solidFill>
                  <a:srgbClr val="3333FF"/>
                </a:solidFill>
              </a:rPr>
              <a:t>G ...</a:t>
            </a:r>
            <a:r>
              <a:rPr lang="de-CH" sz="2000" smtClean="0">
                <a:solidFill>
                  <a:srgbClr val="3333FF"/>
                </a:solidFill>
              </a:rPr>
              <a:t>]</a:t>
            </a:r>
            <a:r>
              <a:rPr lang="de-CH" sz="2000" i="1" smtClean="0">
                <a:solidFill>
                  <a:srgbClr val="3333FF"/>
                </a:solidFill>
              </a:rPr>
              <a:t> </a:t>
            </a:r>
            <a:r>
              <a:rPr lang="de-CH" sz="2000" b="1" smtClean="0">
                <a:solidFill>
                  <a:schemeClr val="accent2"/>
                </a:solidFill>
              </a:rPr>
              <a:t>feature</a:t>
            </a:r>
            <a:endParaRPr lang="de-CH" sz="2000" i="1" smtClean="0">
              <a:solidFill>
                <a:srgbClr val="3333FF"/>
              </a:solidFill>
            </a:endParaRPr>
          </a:p>
          <a:p>
            <a:pPr>
              <a:lnSpc>
                <a:spcPct val="70000"/>
              </a:lnSpc>
              <a:tabLst>
                <a:tab pos="720725" algn="l"/>
                <a:tab pos="1435100" algn="l"/>
                <a:tab pos="2155825" algn="l"/>
                <a:tab pos="2868613" algn="l"/>
              </a:tabLst>
            </a:pPr>
            <a:r>
              <a:rPr lang="de-CH" sz="2000" i="1" smtClean="0">
                <a:solidFill>
                  <a:srgbClr val="3333FF"/>
                </a:solidFill>
              </a:rPr>
              <a:t>	item</a:t>
            </a:r>
            <a:r>
              <a:rPr lang="de-CH" sz="1200" i="1" smtClean="0">
                <a:solidFill>
                  <a:srgbClr val="3333FF"/>
                </a:solidFill>
              </a:rPr>
              <a:t> </a:t>
            </a:r>
            <a:r>
              <a:rPr lang="de-CH" sz="2000" smtClean="0">
                <a:solidFill>
                  <a:srgbClr val="3333FF"/>
                </a:solidFill>
              </a:rPr>
              <a:t>:</a:t>
            </a:r>
            <a:r>
              <a:rPr lang="de-CH" sz="2000" i="1" smtClean="0">
                <a:solidFill>
                  <a:srgbClr val="3333FF"/>
                </a:solidFill>
              </a:rPr>
              <a:t> G</a:t>
            </a:r>
          </a:p>
          <a:p>
            <a:pPr>
              <a:lnSpc>
                <a:spcPct val="70000"/>
              </a:lnSpc>
              <a:tabLst>
                <a:tab pos="720725" algn="l"/>
                <a:tab pos="1435100" algn="l"/>
                <a:tab pos="2155825" algn="l"/>
                <a:tab pos="2868613" algn="l"/>
              </a:tabLst>
            </a:pPr>
            <a:endParaRPr lang="de-CH" sz="2000" i="1" smtClean="0">
              <a:solidFill>
                <a:srgbClr val="3333FF"/>
              </a:solidFill>
            </a:endParaRPr>
          </a:p>
          <a:p>
            <a:pPr>
              <a:lnSpc>
                <a:spcPct val="70000"/>
              </a:lnSpc>
              <a:tabLst>
                <a:tab pos="720725" algn="l"/>
                <a:tab pos="1435100" algn="l"/>
                <a:tab pos="2155825" algn="l"/>
                <a:tab pos="2868613" algn="l"/>
              </a:tabLst>
            </a:pPr>
            <a:r>
              <a:rPr lang="de-CH" sz="2000" i="1" smtClean="0">
                <a:solidFill>
                  <a:srgbClr val="3333FF"/>
                </a:solidFill>
              </a:rPr>
              <a:t>	left</a:t>
            </a:r>
            <a:r>
              <a:rPr lang="de-CH" sz="2000" smtClean="0">
                <a:solidFill>
                  <a:srgbClr val="3333FF"/>
                </a:solidFill>
              </a:rPr>
              <a:t>,</a:t>
            </a:r>
            <a:r>
              <a:rPr lang="de-CH" sz="2000" i="1" smtClean="0">
                <a:solidFill>
                  <a:srgbClr val="3333FF"/>
                </a:solidFill>
              </a:rPr>
              <a:t> right</a:t>
            </a:r>
            <a:r>
              <a:rPr lang="de-CH" sz="1600" i="1" smtClean="0">
                <a:solidFill>
                  <a:srgbClr val="3333FF"/>
                </a:solidFill>
              </a:rPr>
              <a:t> </a:t>
            </a:r>
            <a:r>
              <a:rPr lang="de-CH" sz="2000" smtClean="0">
                <a:solidFill>
                  <a:srgbClr val="3333FF"/>
                </a:solidFill>
              </a:rPr>
              <a:t>:</a:t>
            </a:r>
            <a:r>
              <a:rPr lang="de-CH" sz="2000" i="1" smtClean="0">
                <a:solidFill>
                  <a:srgbClr val="3333FF"/>
                </a:solidFill>
              </a:rPr>
              <a:t> </a:t>
            </a:r>
            <a:r>
              <a:rPr lang="de-CH" sz="2000" i="1" smtClean="0">
                <a:solidFill>
                  <a:schemeClr val="bg1"/>
                </a:solidFill>
              </a:rPr>
              <a:t>BINARY_SEARCH_TREE  </a:t>
            </a:r>
            <a:r>
              <a:rPr lang="de-CH" sz="2000" smtClean="0">
                <a:solidFill>
                  <a:schemeClr val="bg1"/>
                </a:solidFill>
              </a:rPr>
              <a:t>[</a:t>
            </a:r>
            <a:r>
              <a:rPr lang="de-CH" sz="2000" i="1" smtClean="0">
                <a:solidFill>
                  <a:schemeClr val="bg1"/>
                </a:solidFill>
              </a:rPr>
              <a:t>G</a:t>
            </a:r>
            <a:r>
              <a:rPr lang="de-CH" sz="2000" smtClean="0">
                <a:solidFill>
                  <a:schemeClr val="bg1"/>
                </a:solidFill>
              </a:rPr>
              <a:t>]</a:t>
            </a:r>
          </a:p>
          <a:p>
            <a:pPr>
              <a:lnSpc>
                <a:spcPct val="70000"/>
              </a:lnSpc>
              <a:tabLst>
                <a:tab pos="720725" algn="l"/>
                <a:tab pos="1435100" algn="l"/>
                <a:tab pos="2155825" algn="l"/>
                <a:tab pos="2868613" algn="l"/>
              </a:tabLst>
            </a:pPr>
            <a:endParaRPr lang="de-CH" sz="2000" i="1" smtClean="0">
              <a:solidFill>
                <a:schemeClr val="bg1"/>
              </a:solidFill>
            </a:endParaRPr>
          </a:p>
          <a:p>
            <a:pPr>
              <a:lnSpc>
                <a:spcPct val="70000"/>
              </a:lnSpc>
              <a:tabLst>
                <a:tab pos="720725" algn="l"/>
                <a:tab pos="1435100" algn="l"/>
                <a:tab pos="2155825" algn="l"/>
                <a:tab pos="2868613" algn="l"/>
              </a:tabLst>
            </a:pPr>
            <a:r>
              <a:rPr lang="de-CH" sz="2000" i="1" smtClean="0">
                <a:solidFill>
                  <a:srgbClr val="3333FF"/>
                </a:solidFill>
              </a:rPr>
              <a:t>	has </a:t>
            </a:r>
            <a:r>
              <a:rPr lang="de-CH" sz="2000" smtClean="0">
                <a:solidFill>
                  <a:srgbClr val="3333FF"/>
                </a:solidFill>
              </a:rPr>
              <a:t>(</a:t>
            </a:r>
            <a:r>
              <a:rPr lang="de-CH" sz="2000" i="1" smtClean="0">
                <a:solidFill>
                  <a:srgbClr val="3333FF"/>
                </a:solidFill>
              </a:rPr>
              <a:t>x</a:t>
            </a:r>
            <a:r>
              <a:rPr lang="de-CH" sz="1600" i="1" smtClean="0">
                <a:solidFill>
                  <a:srgbClr val="3333FF"/>
                </a:solidFill>
              </a:rPr>
              <a:t> </a:t>
            </a:r>
            <a:r>
              <a:rPr lang="de-CH" sz="2000" smtClean="0">
                <a:solidFill>
                  <a:srgbClr val="3333FF"/>
                </a:solidFill>
              </a:rPr>
              <a:t>:</a:t>
            </a:r>
            <a:r>
              <a:rPr lang="de-CH" sz="2000" i="1" smtClean="0">
                <a:solidFill>
                  <a:srgbClr val="3333FF"/>
                </a:solidFill>
              </a:rPr>
              <a:t> G</a:t>
            </a:r>
            <a:r>
              <a:rPr lang="de-CH" sz="1600" i="1" smtClean="0">
                <a:solidFill>
                  <a:srgbClr val="3333FF"/>
                </a:solidFill>
              </a:rPr>
              <a:t> </a:t>
            </a:r>
            <a:r>
              <a:rPr lang="de-CH" sz="2000" smtClean="0">
                <a:solidFill>
                  <a:srgbClr val="3333FF"/>
                </a:solidFill>
              </a:rPr>
              <a:t>):</a:t>
            </a:r>
            <a:r>
              <a:rPr lang="de-CH" sz="2000" i="1" smtClean="0">
                <a:solidFill>
                  <a:srgbClr val="3333FF"/>
                </a:solidFill>
              </a:rPr>
              <a:t> BOOLEAN</a:t>
            </a:r>
            <a:endParaRPr lang="de-CH" sz="2000" b="1" smtClean="0">
              <a:solidFill>
                <a:schemeClr val="accent2"/>
              </a:solidFill>
            </a:endParaRPr>
          </a:p>
          <a:p>
            <a:pPr>
              <a:lnSpc>
                <a:spcPct val="70000"/>
              </a:lnSpc>
              <a:tabLst>
                <a:tab pos="720725" algn="l"/>
                <a:tab pos="1435100" algn="l"/>
                <a:tab pos="2155825" algn="l"/>
                <a:tab pos="2868613" algn="l"/>
              </a:tabLst>
            </a:pPr>
            <a:r>
              <a:rPr lang="de-CH" sz="2000" i="1" smtClean="0">
                <a:solidFill>
                  <a:srgbClr val="3333FF"/>
                </a:solidFill>
              </a:rPr>
              <a:t>			</a:t>
            </a:r>
            <a:r>
              <a:rPr lang="de-CH" sz="2000" smtClean="0">
                <a:solidFill>
                  <a:srgbClr val="990000"/>
                </a:solidFill>
              </a:rPr>
              <a:t>-- Kommt</a:t>
            </a:r>
            <a:r>
              <a:rPr lang="de-CH" sz="2000" smtClean="0"/>
              <a:t> </a:t>
            </a:r>
            <a:r>
              <a:rPr lang="de-CH" sz="2000" i="1" smtClean="0">
                <a:solidFill>
                  <a:srgbClr val="3333FF"/>
                </a:solidFill>
              </a:rPr>
              <a:t>x</a:t>
            </a:r>
            <a:r>
              <a:rPr lang="de-CH" sz="2000" smtClean="0"/>
              <a:t> </a:t>
            </a:r>
            <a:r>
              <a:rPr lang="de-CH" sz="2000" smtClean="0">
                <a:solidFill>
                  <a:srgbClr val="990000"/>
                </a:solidFill>
              </a:rPr>
              <a:t>in einem Knoten vor?</a:t>
            </a:r>
            <a:endParaRPr lang="de-CH" sz="2000" i="1" smtClean="0">
              <a:solidFill>
                <a:srgbClr val="990000"/>
              </a:solidFill>
            </a:endParaRPr>
          </a:p>
          <a:p>
            <a:pPr>
              <a:lnSpc>
                <a:spcPct val="70000"/>
              </a:lnSpc>
              <a:tabLst>
                <a:tab pos="720725" algn="l"/>
                <a:tab pos="1435100" algn="l"/>
                <a:tab pos="2155825" algn="l"/>
                <a:tab pos="2868613" algn="l"/>
              </a:tabLst>
            </a:pPr>
            <a:r>
              <a:rPr lang="de-CH" sz="2000" b="1" smtClean="0">
                <a:solidFill>
                  <a:schemeClr val="accent2"/>
                </a:solidFill>
              </a:rPr>
              <a:t>		require</a:t>
            </a:r>
          </a:p>
          <a:p>
            <a:pPr>
              <a:lnSpc>
                <a:spcPct val="70000"/>
              </a:lnSpc>
              <a:tabLst>
                <a:tab pos="720725" algn="l"/>
                <a:tab pos="1435100" algn="l"/>
                <a:tab pos="2155825" algn="l"/>
                <a:tab pos="2868613" algn="l"/>
              </a:tabLst>
            </a:pPr>
            <a:r>
              <a:rPr lang="de-CH" sz="2000" b="1" smtClean="0">
                <a:solidFill>
                  <a:schemeClr val="accent2"/>
                </a:solidFill>
              </a:rPr>
              <a:t>			</a:t>
            </a:r>
            <a:r>
              <a:rPr lang="de-CH" sz="2000" smtClean="0">
                <a:solidFill>
                  <a:srgbClr val="3333FF"/>
                </a:solidFill>
              </a:rPr>
              <a:t>argument_exists:</a:t>
            </a:r>
            <a:r>
              <a:rPr lang="de-CH" sz="2000" i="1" smtClean="0">
                <a:solidFill>
                  <a:srgbClr val="3333FF"/>
                </a:solidFill>
              </a:rPr>
              <a:t> x </a:t>
            </a:r>
            <a:r>
              <a:rPr lang="de-CH" sz="2000" smtClean="0">
                <a:solidFill>
                  <a:srgbClr val="3333FF"/>
                </a:solidFill>
              </a:rPr>
              <a:t>/=</a:t>
            </a:r>
            <a:r>
              <a:rPr lang="de-CH" sz="2000" i="1" smtClean="0">
                <a:solidFill>
                  <a:srgbClr val="3333FF"/>
                </a:solidFill>
              </a:rPr>
              <a:t> </a:t>
            </a:r>
            <a:r>
              <a:rPr lang="de-CH" sz="2000" b="1" smtClean="0">
                <a:solidFill>
                  <a:schemeClr val="accent2"/>
                </a:solidFill>
              </a:rPr>
              <a:t>Void</a:t>
            </a:r>
          </a:p>
          <a:p>
            <a:pPr>
              <a:lnSpc>
                <a:spcPct val="70000"/>
              </a:lnSpc>
              <a:tabLst>
                <a:tab pos="720725" algn="l"/>
                <a:tab pos="1435100" algn="l"/>
                <a:tab pos="2155825" algn="l"/>
                <a:tab pos="2868613" algn="l"/>
              </a:tabLst>
            </a:pPr>
            <a:r>
              <a:rPr lang="de-CH" sz="2000" b="1" smtClean="0">
                <a:solidFill>
                  <a:schemeClr val="accent2"/>
                </a:solidFill>
              </a:rPr>
              <a:t>		do</a:t>
            </a:r>
          </a:p>
          <a:p>
            <a:pPr>
              <a:lnSpc>
                <a:spcPct val="90000"/>
              </a:lnSpc>
              <a:tabLst>
                <a:tab pos="720725" algn="l"/>
                <a:tab pos="1435100" algn="l"/>
                <a:tab pos="2155825" algn="l"/>
                <a:tab pos="2868613" algn="l"/>
              </a:tabLst>
            </a:pPr>
            <a:r>
              <a:rPr lang="de-CH" sz="2000" b="1" smtClean="0">
                <a:solidFill>
                  <a:schemeClr val="accent2"/>
                </a:solidFill>
              </a:rPr>
              <a:t>			if </a:t>
            </a:r>
            <a:r>
              <a:rPr lang="de-CH" sz="2000" i="1" smtClean="0">
                <a:solidFill>
                  <a:srgbClr val="3333FF"/>
                </a:solidFill>
              </a:rPr>
              <a:t>x </a:t>
            </a:r>
            <a:r>
              <a:rPr lang="de-CH" sz="2000" smtClean="0">
                <a:solidFill>
                  <a:srgbClr val="3333FF"/>
                </a:solidFill>
              </a:rPr>
              <a:t>=</a:t>
            </a:r>
            <a:r>
              <a:rPr lang="de-CH" sz="2000" i="1" smtClean="0">
                <a:solidFill>
                  <a:srgbClr val="3333FF"/>
                </a:solidFill>
              </a:rPr>
              <a:t> item </a:t>
            </a:r>
            <a:r>
              <a:rPr lang="de-CH" sz="2000" b="1" smtClean="0">
                <a:solidFill>
                  <a:schemeClr val="accent2"/>
                </a:solidFill>
              </a:rPr>
              <a:t>then</a:t>
            </a:r>
          </a:p>
          <a:p>
            <a:pPr>
              <a:lnSpc>
                <a:spcPct val="90000"/>
              </a:lnSpc>
              <a:tabLst>
                <a:tab pos="720725" algn="l"/>
                <a:tab pos="1435100" algn="l"/>
                <a:tab pos="2155825" algn="l"/>
                <a:tab pos="2868613" algn="l"/>
              </a:tabLst>
            </a:pPr>
            <a:r>
              <a:rPr lang="de-CH" sz="2000" i="1" smtClean="0">
                <a:solidFill>
                  <a:srgbClr val="3333FF"/>
                </a:solidFill>
              </a:rPr>
              <a:t>				</a:t>
            </a:r>
            <a:r>
              <a:rPr lang="de-CH" sz="2000" b="1" smtClean="0">
                <a:solidFill>
                  <a:schemeClr val="accent2"/>
                </a:solidFill>
              </a:rPr>
              <a:t>Result </a:t>
            </a:r>
            <a:r>
              <a:rPr lang="de-CH" sz="2000" smtClean="0">
                <a:solidFill>
                  <a:srgbClr val="3333FF"/>
                </a:solidFill>
              </a:rPr>
              <a:t>:=</a:t>
            </a:r>
            <a:r>
              <a:rPr lang="de-CH" sz="2000" i="1" smtClean="0">
                <a:solidFill>
                  <a:srgbClr val="3333FF"/>
                </a:solidFill>
              </a:rPr>
              <a:t> </a:t>
            </a:r>
            <a:r>
              <a:rPr lang="de-CH" sz="2000" b="1" smtClean="0">
                <a:solidFill>
                  <a:schemeClr val="accent2"/>
                </a:solidFill>
              </a:rPr>
              <a:t>True</a:t>
            </a:r>
          </a:p>
          <a:p>
            <a:pPr>
              <a:lnSpc>
                <a:spcPct val="90000"/>
              </a:lnSpc>
              <a:tabLst>
                <a:tab pos="720725" algn="l"/>
                <a:tab pos="1435100" algn="l"/>
                <a:tab pos="2155825" algn="l"/>
                <a:tab pos="2868613" algn="l"/>
              </a:tabLst>
            </a:pPr>
            <a:r>
              <a:rPr lang="de-CH" sz="2000" b="1" smtClean="0">
                <a:solidFill>
                  <a:schemeClr val="accent2"/>
                </a:solidFill>
              </a:rPr>
              <a:t>			elseif </a:t>
            </a:r>
            <a:r>
              <a:rPr lang="de-CH" sz="2000" i="1" smtClean="0">
                <a:solidFill>
                  <a:srgbClr val="3333FF"/>
                </a:solidFill>
              </a:rPr>
              <a:t>x </a:t>
            </a:r>
            <a:r>
              <a:rPr lang="de-CH" sz="2000" smtClean="0">
                <a:solidFill>
                  <a:srgbClr val="3333FF"/>
                </a:solidFill>
              </a:rPr>
              <a:t>&lt;</a:t>
            </a:r>
            <a:r>
              <a:rPr lang="de-CH" sz="2000" i="1" smtClean="0">
                <a:solidFill>
                  <a:srgbClr val="3333FF"/>
                </a:solidFill>
              </a:rPr>
              <a:t> item </a:t>
            </a:r>
            <a:r>
              <a:rPr lang="de-CH" sz="2000" b="1" smtClean="0">
                <a:solidFill>
                  <a:schemeClr val="accent2"/>
                </a:solidFill>
              </a:rPr>
              <a:t>and</a:t>
            </a:r>
            <a:r>
              <a:rPr lang="de-CH" sz="2000" i="1" smtClean="0">
                <a:solidFill>
                  <a:srgbClr val="3333FF"/>
                </a:solidFill>
              </a:rPr>
              <a:t> left </a:t>
            </a:r>
            <a:r>
              <a:rPr lang="de-CH" sz="2000" smtClean="0">
                <a:solidFill>
                  <a:srgbClr val="3333FF"/>
                </a:solidFill>
              </a:rPr>
              <a:t>/= </a:t>
            </a:r>
            <a:r>
              <a:rPr lang="de-CH" sz="2000" b="1" smtClean="0">
                <a:solidFill>
                  <a:schemeClr val="accent2"/>
                </a:solidFill>
              </a:rPr>
              <a:t>Void</a:t>
            </a:r>
            <a:r>
              <a:rPr lang="de-CH" sz="2000" i="1" smtClean="0">
                <a:solidFill>
                  <a:srgbClr val="3333FF"/>
                </a:solidFill>
              </a:rPr>
              <a:t> </a:t>
            </a:r>
            <a:r>
              <a:rPr lang="de-CH" sz="2000" b="1" smtClean="0">
                <a:solidFill>
                  <a:schemeClr val="accent2"/>
                </a:solidFill>
              </a:rPr>
              <a:t>then</a:t>
            </a:r>
          </a:p>
          <a:p>
            <a:pPr>
              <a:lnSpc>
                <a:spcPct val="60000"/>
              </a:lnSpc>
              <a:tabLst>
                <a:tab pos="720725" algn="l"/>
                <a:tab pos="1435100" algn="l"/>
                <a:tab pos="2155825" algn="l"/>
                <a:tab pos="2868613" algn="l"/>
              </a:tabLst>
            </a:pPr>
            <a:r>
              <a:rPr lang="de-CH" sz="2000" i="1" smtClean="0">
                <a:solidFill>
                  <a:srgbClr val="3333FF"/>
                </a:solidFill>
              </a:rPr>
              <a:t>				</a:t>
            </a:r>
            <a:r>
              <a:rPr lang="de-CH" sz="2000" b="1" smtClean="0">
                <a:solidFill>
                  <a:schemeClr val="accent2"/>
                </a:solidFill>
              </a:rPr>
              <a:t>Result</a:t>
            </a:r>
            <a:r>
              <a:rPr lang="de-CH" sz="2000" i="1" smtClean="0">
                <a:solidFill>
                  <a:srgbClr val="3333FF"/>
                </a:solidFill>
              </a:rPr>
              <a:t> </a:t>
            </a:r>
            <a:r>
              <a:rPr lang="de-CH" sz="2000" smtClean="0">
                <a:solidFill>
                  <a:srgbClr val="3333FF"/>
                </a:solidFill>
              </a:rPr>
              <a:t>:=</a:t>
            </a:r>
            <a:r>
              <a:rPr lang="de-CH" sz="2000" i="1" smtClean="0">
                <a:solidFill>
                  <a:srgbClr val="3333FF"/>
                </a:solidFill>
              </a:rPr>
              <a:t> </a:t>
            </a:r>
            <a:r>
              <a:rPr lang="de-CH" sz="2000" i="1" smtClean="0">
                <a:solidFill>
                  <a:schemeClr val="bg1"/>
                </a:solidFill>
              </a:rPr>
              <a:t>left</a:t>
            </a:r>
            <a:r>
              <a:rPr lang="de-CH" sz="3200" smtClean="0">
                <a:solidFill>
                  <a:schemeClr val="bg1"/>
                </a:solidFill>
              </a:rPr>
              <a:t>.</a:t>
            </a:r>
            <a:r>
              <a:rPr lang="de-CH" sz="2000" i="1" smtClean="0">
                <a:solidFill>
                  <a:schemeClr val="bg1"/>
                </a:solidFill>
              </a:rPr>
              <a:t>has </a:t>
            </a:r>
            <a:r>
              <a:rPr lang="de-CH" sz="2000" smtClean="0">
                <a:solidFill>
                  <a:schemeClr val="bg1"/>
                </a:solidFill>
              </a:rPr>
              <a:t>(</a:t>
            </a:r>
            <a:r>
              <a:rPr lang="de-CH" sz="2000" i="1" smtClean="0">
                <a:solidFill>
                  <a:schemeClr val="bg1"/>
                </a:solidFill>
              </a:rPr>
              <a:t>x</a:t>
            </a:r>
            <a:r>
              <a:rPr lang="de-CH" sz="2000" smtClean="0">
                <a:solidFill>
                  <a:schemeClr val="bg1"/>
                </a:solidFill>
              </a:rPr>
              <a:t>)</a:t>
            </a:r>
          </a:p>
          <a:p>
            <a:pPr>
              <a:lnSpc>
                <a:spcPct val="90000"/>
              </a:lnSpc>
              <a:tabLst>
                <a:tab pos="720725" algn="l"/>
                <a:tab pos="1435100" algn="l"/>
                <a:tab pos="2155825" algn="l"/>
                <a:tab pos="2868613" algn="l"/>
              </a:tabLst>
            </a:pPr>
            <a:r>
              <a:rPr lang="de-CH" sz="2000" b="1" smtClean="0">
                <a:solidFill>
                  <a:schemeClr val="accent2"/>
                </a:solidFill>
              </a:rPr>
              <a:t>			elseif </a:t>
            </a:r>
            <a:r>
              <a:rPr lang="de-CH" sz="2000" i="1" smtClean="0">
                <a:solidFill>
                  <a:srgbClr val="3333FF"/>
                </a:solidFill>
              </a:rPr>
              <a:t>x </a:t>
            </a:r>
            <a:r>
              <a:rPr lang="de-CH" sz="2000" smtClean="0">
                <a:solidFill>
                  <a:srgbClr val="3333FF"/>
                </a:solidFill>
              </a:rPr>
              <a:t>&gt;</a:t>
            </a:r>
            <a:r>
              <a:rPr lang="de-CH" sz="2000" i="1" smtClean="0">
                <a:solidFill>
                  <a:srgbClr val="3333FF"/>
                </a:solidFill>
              </a:rPr>
              <a:t> item </a:t>
            </a:r>
            <a:r>
              <a:rPr lang="de-CH" sz="2000" b="1" smtClean="0">
                <a:solidFill>
                  <a:schemeClr val="accent2"/>
                </a:solidFill>
              </a:rPr>
              <a:t>and</a:t>
            </a:r>
            <a:r>
              <a:rPr lang="de-CH" sz="2000" i="1" smtClean="0">
                <a:solidFill>
                  <a:srgbClr val="3333FF"/>
                </a:solidFill>
              </a:rPr>
              <a:t> right </a:t>
            </a:r>
            <a:r>
              <a:rPr lang="de-CH" sz="2000" smtClean="0">
                <a:solidFill>
                  <a:srgbClr val="3333FF"/>
                </a:solidFill>
              </a:rPr>
              <a:t>/= </a:t>
            </a:r>
            <a:r>
              <a:rPr lang="de-CH" sz="2000" b="1" smtClean="0">
                <a:solidFill>
                  <a:schemeClr val="accent2"/>
                </a:solidFill>
              </a:rPr>
              <a:t>Void</a:t>
            </a:r>
            <a:r>
              <a:rPr lang="de-CH" sz="2000" i="1" smtClean="0">
                <a:solidFill>
                  <a:srgbClr val="3333FF"/>
                </a:solidFill>
              </a:rPr>
              <a:t> </a:t>
            </a:r>
            <a:r>
              <a:rPr lang="de-CH" sz="2000" b="1" smtClean="0">
                <a:solidFill>
                  <a:schemeClr val="accent2"/>
                </a:solidFill>
              </a:rPr>
              <a:t>then</a:t>
            </a:r>
          </a:p>
          <a:p>
            <a:pPr>
              <a:lnSpc>
                <a:spcPct val="60000"/>
              </a:lnSpc>
              <a:tabLst>
                <a:tab pos="720725" algn="l"/>
                <a:tab pos="1435100" algn="l"/>
                <a:tab pos="2155825" algn="l"/>
                <a:tab pos="2868613" algn="l"/>
              </a:tabLst>
            </a:pPr>
            <a:r>
              <a:rPr lang="de-CH" sz="2000" i="1" smtClean="0">
                <a:solidFill>
                  <a:srgbClr val="3333FF"/>
                </a:solidFill>
              </a:rPr>
              <a:t>				</a:t>
            </a:r>
            <a:r>
              <a:rPr lang="de-CH" sz="2000" b="1" smtClean="0">
                <a:solidFill>
                  <a:schemeClr val="accent2"/>
                </a:solidFill>
              </a:rPr>
              <a:t>Result</a:t>
            </a:r>
            <a:r>
              <a:rPr lang="de-CH" sz="2000" i="1" smtClean="0">
                <a:solidFill>
                  <a:srgbClr val="3333FF"/>
                </a:solidFill>
              </a:rPr>
              <a:t> </a:t>
            </a:r>
            <a:r>
              <a:rPr lang="de-CH" sz="2000" smtClean="0">
                <a:solidFill>
                  <a:srgbClr val="3333FF"/>
                </a:solidFill>
              </a:rPr>
              <a:t>:=</a:t>
            </a:r>
            <a:r>
              <a:rPr lang="de-CH" sz="2000" i="1" smtClean="0">
                <a:solidFill>
                  <a:srgbClr val="3333FF"/>
                </a:solidFill>
              </a:rPr>
              <a:t> </a:t>
            </a:r>
            <a:r>
              <a:rPr lang="de-CH" sz="2000" i="1" smtClean="0">
                <a:solidFill>
                  <a:schemeClr val="bg1"/>
                </a:solidFill>
              </a:rPr>
              <a:t>right</a:t>
            </a:r>
            <a:r>
              <a:rPr lang="de-CH" sz="3200" smtClean="0">
                <a:solidFill>
                  <a:schemeClr val="bg1"/>
                </a:solidFill>
              </a:rPr>
              <a:t>.</a:t>
            </a:r>
            <a:r>
              <a:rPr lang="de-CH" sz="2000" i="1" smtClean="0">
                <a:solidFill>
                  <a:schemeClr val="bg1"/>
                </a:solidFill>
              </a:rPr>
              <a:t>has (x)</a:t>
            </a:r>
          </a:p>
          <a:p>
            <a:pPr>
              <a:lnSpc>
                <a:spcPct val="40000"/>
              </a:lnSpc>
              <a:tabLst>
                <a:tab pos="720725" algn="l"/>
                <a:tab pos="1435100" algn="l"/>
                <a:tab pos="2155825" algn="l"/>
                <a:tab pos="2868613" algn="l"/>
              </a:tabLst>
            </a:pPr>
            <a:r>
              <a:rPr lang="de-CH" sz="2000" b="1" smtClean="0">
                <a:solidFill>
                  <a:schemeClr val="accent2"/>
                </a:solidFill>
              </a:rPr>
              <a:t>			end</a:t>
            </a:r>
          </a:p>
          <a:p>
            <a:pPr>
              <a:lnSpc>
                <a:spcPct val="40000"/>
              </a:lnSpc>
              <a:tabLst>
                <a:tab pos="720725" algn="l"/>
                <a:tab pos="1435100" algn="l"/>
                <a:tab pos="2155825" algn="l"/>
                <a:tab pos="2868613" algn="l"/>
              </a:tabLst>
            </a:pPr>
            <a:r>
              <a:rPr lang="de-CH" sz="2000" b="1" smtClean="0">
                <a:solidFill>
                  <a:schemeClr val="accent2"/>
                </a:solidFill>
              </a:rPr>
              <a:t>		end</a:t>
            </a:r>
            <a:endParaRPr lang="de-CH" sz="2000" smtClean="0"/>
          </a:p>
          <a:p>
            <a:pPr>
              <a:lnSpc>
                <a:spcPct val="40000"/>
              </a:lnSpc>
              <a:tabLst>
                <a:tab pos="720725" algn="l"/>
                <a:tab pos="1435100" algn="l"/>
                <a:tab pos="2155825" algn="l"/>
                <a:tab pos="2868613" algn="l"/>
              </a:tabLst>
            </a:pPr>
            <a:r>
              <a:rPr lang="de-CH" sz="2000" b="1" smtClean="0">
                <a:solidFill>
                  <a:schemeClr val="accent2"/>
                </a:solidFill>
              </a:rPr>
              <a:t>end</a:t>
            </a:r>
            <a:endParaRPr lang="de-CH" sz="2000" b="1">
              <a:solidFill>
                <a:schemeClr val="accent2"/>
              </a:solidFill>
            </a:endParaRPr>
          </a:p>
        </p:txBody>
      </p:sp>
      <p:sp>
        <p:nvSpPr>
          <p:cNvPr id="820228" name="AutoShape 4"/>
          <p:cNvSpPr>
            <a:spLocks noChangeArrowheads="1"/>
          </p:cNvSpPr>
          <p:nvPr/>
        </p:nvSpPr>
        <p:spPr bwMode="auto">
          <a:xfrm>
            <a:off x="2341563" y="1741488"/>
            <a:ext cx="3649662" cy="3714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000" i="1" smtClean="0">
                <a:solidFill>
                  <a:srgbClr val="3333FF"/>
                </a:solidFill>
              </a:rPr>
              <a:t>BINARY_SEARCH_TREE [G</a:t>
            </a:r>
            <a:r>
              <a:rPr lang="de-CH" sz="1400" i="1" smtClean="0">
                <a:solidFill>
                  <a:srgbClr val="3333FF"/>
                </a:solidFill>
              </a:rPr>
              <a:t> </a:t>
            </a:r>
            <a:r>
              <a:rPr lang="de-CH" sz="2000" i="1" smtClean="0">
                <a:solidFill>
                  <a:srgbClr val="3333FF"/>
                </a:solidFill>
              </a:rPr>
              <a:t>]</a:t>
            </a:r>
            <a:endParaRPr lang="de-CH" sz="2000" i="1">
              <a:solidFill>
                <a:srgbClr val="3333FF"/>
              </a:solidFill>
            </a:endParaRPr>
          </a:p>
        </p:txBody>
      </p:sp>
      <p:sp>
        <p:nvSpPr>
          <p:cNvPr id="820229" name="AutoShape 5"/>
          <p:cNvSpPr>
            <a:spLocks noChangeArrowheads="1"/>
          </p:cNvSpPr>
          <p:nvPr/>
        </p:nvSpPr>
        <p:spPr bwMode="auto">
          <a:xfrm>
            <a:off x="4176714" y="5453063"/>
            <a:ext cx="1666148"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000" i="1" smtClean="0">
                <a:solidFill>
                  <a:srgbClr val="990000"/>
                </a:solidFill>
              </a:rPr>
              <a:t>right</a:t>
            </a:r>
            <a:r>
              <a:rPr lang="de-CH" sz="3600" i="1" smtClean="0">
                <a:solidFill>
                  <a:srgbClr val="990000"/>
                </a:solidFill>
              </a:rPr>
              <a:t>.</a:t>
            </a:r>
            <a:r>
              <a:rPr lang="de-CH" sz="2000" i="1" smtClean="0">
                <a:solidFill>
                  <a:srgbClr val="990000"/>
                </a:solidFill>
              </a:rPr>
              <a:t>has </a:t>
            </a:r>
            <a:r>
              <a:rPr lang="de-CH" sz="2000" smtClean="0">
                <a:solidFill>
                  <a:srgbClr val="990000"/>
                </a:solidFill>
              </a:rPr>
              <a:t>(</a:t>
            </a:r>
            <a:r>
              <a:rPr lang="de-CH" sz="2000" i="1" smtClean="0">
                <a:solidFill>
                  <a:srgbClr val="990000"/>
                </a:solidFill>
              </a:rPr>
              <a:t>x</a:t>
            </a:r>
            <a:r>
              <a:rPr lang="de-CH" sz="1200" i="1" smtClean="0">
                <a:solidFill>
                  <a:srgbClr val="990000"/>
                </a:solidFill>
              </a:rPr>
              <a:t> </a:t>
            </a:r>
            <a:r>
              <a:rPr lang="de-CH" sz="2000" smtClean="0">
                <a:solidFill>
                  <a:srgbClr val="990000"/>
                </a:solidFill>
              </a:rPr>
              <a:t>)</a:t>
            </a:r>
            <a:endParaRPr lang="de-CH" sz="2000">
              <a:solidFill>
                <a:srgbClr val="990000"/>
              </a:solidFill>
            </a:endParaRPr>
          </a:p>
        </p:txBody>
      </p:sp>
      <p:sp>
        <p:nvSpPr>
          <p:cNvPr id="820230" name="AutoShape 6"/>
          <p:cNvSpPr>
            <a:spLocks noChangeArrowheads="1"/>
          </p:cNvSpPr>
          <p:nvPr/>
        </p:nvSpPr>
        <p:spPr bwMode="auto">
          <a:xfrm>
            <a:off x="4156076" y="4711485"/>
            <a:ext cx="1609293" cy="393082"/>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000" i="1" smtClean="0">
                <a:solidFill>
                  <a:srgbClr val="990000"/>
                </a:solidFill>
              </a:rPr>
              <a:t>left</a:t>
            </a:r>
            <a:r>
              <a:rPr lang="de-CH" sz="3600" i="1" smtClean="0">
                <a:solidFill>
                  <a:srgbClr val="990000"/>
                </a:solidFill>
              </a:rPr>
              <a:t>.</a:t>
            </a:r>
            <a:r>
              <a:rPr lang="de-CH" sz="2000" i="1" smtClean="0">
                <a:solidFill>
                  <a:srgbClr val="990000"/>
                </a:solidFill>
              </a:rPr>
              <a:t>has</a:t>
            </a:r>
            <a:r>
              <a:rPr lang="de-CH" sz="2000" smtClean="0">
                <a:solidFill>
                  <a:srgbClr val="990000"/>
                </a:solidFill>
              </a:rPr>
              <a:t> (</a:t>
            </a:r>
            <a:r>
              <a:rPr lang="de-CH" sz="2000" i="1" smtClean="0">
                <a:solidFill>
                  <a:srgbClr val="990000"/>
                </a:solidFill>
              </a:rPr>
              <a:t>x</a:t>
            </a:r>
            <a:r>
              <a:rPr lang="de-CH" sz="1200" i="1" smtClean="0">
                <a:solidFill>
                  <a:srgbClr val="990000"/>
                </a:solidFill>
              </a:rPr>
              <a:t> </a:t>
            </a:r>
            <a:r>
              <a:rPr lang="de-CH" sz="2000" smtClean="0">
                <a:solidFill>
                  <a:srgbClr val="990000"/>
                </a:solidFill>
              </a:rPr>
              <a:t>)</a:t>
            </a:r>
            <a:endParaRPr lang="de-CH" sz="200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243186" y="115888"/>
            <a:ext cx="7777162" cy="435600"/>
          </a:xfrm>
        </p:spPr>
        <p:txBody>
          <a:bodyPr/>
          <a:lstStyle/>
          <a:p>
            <a:r>
              <a:rPr lang="de-CH" noProof="0" dirty="0" smtClean="0"/>
              <a:t>Einfügen in einen Binärbaum</a:t>
            </a:r>
            <a:endParaRPr lang="de-CH" noProof="0" dirty="0"/>
          </a:p>
        </p:txBody>
      </p:sp>
      <p:sp>
        <p:nvSpPr>
          <p:cNvPr id="822275" name="Rectangle 3"/>
          <p:cNvSpPr>
            <a:spLocks noGrp="1" noChangeArrowheads="1"/>
          </p:cNvSpPr>
          <p:nvPr>
            <p:ph type="body" idx="1"/>
          </p:nvPr>
        </p:nvSpPr>
        <p:spPr/>
        <p:txBody>
          <a:bodyPr/>
          <a:lstStyle/>
          <a:p>
            <a:r>
              <a:rPr lang="de-CH" noProof="0" dirty="0" smtClean="0"/>
              <a:t>Versuchen Sie dies als Übung!</a:t>
            </a:r>
            <a:endParaRPr lang="de-CH"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179388" y="115888"/>
            <a:ext cx="7993062" cy="467921"/>
          </a:xfrm>
        </p:spPr>
        <p:txBody>
          <a:bodyPr/>
          <a:lstStyle/>
          <a:p>
            <a:r>
              <a:rPr lang="de-CH" smtClean="0"/>
              <a:t>Der allgemeine Begriff der Rekursion</a:t>
            </a:r>
            <a:endParaRPr lang="de-CH"/>
          </a:p>
        </p:txBody>
      </p:sp>
      <p:sp>
        <p:nvSpPr>
          <p:cNvPr id="563204" name="Text Box 4"/>
          <p:cNvSpPr txBox="1">
            <a:spLocks noChangeArrowheads="1"/>
          </p:cNvSpPr>
          <p:nvPr/>
        </p:nvSpPr>
        <p:spPr bwMode="auto">
          <a:xfrm>
            <a:off x="245322" y="1916114"/>
            <a:ext cx="8677275" cy="1027926"/>
          </a:xfrm>
          <a:prstGeom prst="roundRect">
            <a:avLst>
              <a:gd name="adj" fmla="val 12638"/>
            </a:avLst>
          </a:prstGeom>
          <a:solidFill>
            <a:srgbClr val="99FF99"/>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r>
              <a:rPr lang="de-CH" sz="2800" i="0" smtClean="0">
                <a:solidFill>
                  <a:schemeClr val="tx1"/>
                </a:solidFill>
              </a:rPr>
              <a:t>Eine Definition eines Konzepts ist </a:t>
            </a:r>
            <a:r>
              <a:rPr lang="de-CH" sz="2800" smtClean="0">
                <a:solidFill>
                  <a:srgbClr val="990000"/>
                </a:solidFill>
              </a:rPr>
              <a:t>rekursiv</a:t>
            </a:r>
            <a:r>
              <a:rPr lang="de-CH" sz="2800" i="0" smtClean="0">
                <a:solidFill>
                  <a:schemeClr val="tx1"/>
                </a:solidFill>
              </a:rPr>
              <a:t>, falls sie </a:t>
            </a:r>
            <a:r>
              <a:rPr lang="de-CH" sz="2800" smtClean="0"/>
              <a:t>selbst eine </a:t>
            </a:r>
            <a:r>
              <a:rPr lang="de-CH" sz="2800" i="0" smtClean="0">
                <a:solidFill>
                  <a:schemeClr val="tx1"/>
                </a:solidFill>
              </a:rPr>
              <a:t>Instanz des Konzeptes</a:t>
            </a:r>
            <a:r>
              <a:rPr lang="de-CH" sz="2800" smtClean="0"/>
              <a:t> </a:t>
            </a:r>
            <a:r>
              <a:rPr lang="de-CH" sz="2800" i="0" smtClean="0">
                <a:solidFill>
                  <a:schemeClr val="tx1"/>
                </a:solidFill>
              </a:rPr>
              <a:t>beinhaltet.</a:t>
            </a:r>
            <a:endParaRPr lang="de-CH" sz="2800" i="0">
              <a:solidFill>
                <a:schemeClr val="tx1"/>
              </a:solidFill>
            </a:endParaRPr>
          </a:p>
        </p:txBody>
      </p:sp>
      <p:sp>
        <p:nvSpPr>
          <p:cNvPr id="563205" name="Text Box 5"/>
          <p:cNvSpPr txBox="1">
            <a:spLocks noChangeArrowheads="1"/>
          </p:cNvSpPr>
          <p:nvPr/>
        </p:nvSpPr>
        <p:spPr bwMode="auto">
          <a:xfrm>
            <a:off x="468313" y="4437063"/>
            <a:ext cx="6119812" cy="461665"/>
          </a:xfrm>
          <a:prstGeom prst="rect">
            <a:avLst/>
          </a:prstGeom>
          <a:noFill/>
          <a:ln w="9525">
            <a:noFill/>
            <a:miter lim="800000"/>
            <a:headEnd/>
            <a:tailEnd/>
          </a:ln>
          <a:effectLst/>
        </p:spPr>
        <p:txBody>
          <a:bodyPr>
            <a:spAutoFit/>
          </a:bodyPr>
          <a:lstStyle/>
          <a:p>
            <a:endParaRPr lang="de-CH" i="0">
              <a:solidFill>
                <a:schemeClr val="tx1"/>
              </a:solidFill>
              <a:latin typeface="Arial" charset="0"/>
            </a:endParaRPr>
          </a:p>
        </p:txBody>
      </p:sp>
      <p:sp>
        <p:nvSpPr>
          <p:cNvPr id="563207" name="Rectangle 7"/>
          <p:cNvSpPr>
            <a:spLocks noGrp="1" noChangeArrowheads="1"/>
          </p:cNvSpPr>
          <p:nvPr>
            <p:ph type="body" idx="1"/>
          </p:nvPr>
        </p:nvSpPr>
        <p:spPr>
          <a:xfrm>
            <a:off x="153988" y="3740150"/>
            <a:ext cx="8713787" cy="1888754"/>
          </a:xfrm>
          <a:noFill/>
          <a:ln/>
        </p:spPr>
        <p:txBody>
          <a:bodyPr/>
          <a:lstStyle/>
          <a:p>
            <a:pPr marL="444500" lvl="1" indent="-265113"/>
            <a:r>
              <a:rPr lang="de-CH" dirty="0" smtClean="0"/>
              <a:t>Eine Definition kann mehr als eine Instanz des Konzeptes beinhalten</a:t>
            </a:r>
          </a:p>
          <a:p>
            <a:pPr marL="444500" lvl="1" indent="-265113"/>
            <a:r>
              <a:rPr lang="de-CH" i="1" dirty="0" smtClean="0"/>
              <a:t>Rekursion </a:t>
            </a:r>
            <a:r>
              <a:rPr lang="de-CH" dirty="0" smtClean="0"/>
              <a:t> ist der Gebrauch einer rekursiven Definition</a:t>
            </a:r>
          </a:p>
          <a:p>
            <a:pPr marL="444500" lvl="1" indent="-265113"/>
            <a:r>
              <a:rPr lang="de-CH" dirty="0" smtClean="0"/>
              <a:t>Rekursion kann </a:t>
            </a:r>
            <a:r>
              <a:rPr lang="de-CH" i="1" dirty="0" smtClean="0"/>
              <a:t>direkt</a:t>
            </a:r>
            <a:r>
              <a:rPr lang="de-CH" dirty="0" smtClean="0"/>
              <a:t> oder </a:t>
            </a:r>
            <a:r>
              <a:rPr lang="de-CH" i="1" dirty="0" smtClean="0"/>
              <a:t>indirekt</a:t>
            </a:r>
            <a:r>
              <a:rPr lang="de-CH" dirty="0" smtClean="0"/>
              <a:t> sein</a:t>
            </a:r>
          </a:p>
          <a:p>
            <a:endParaRPr lang="de-CH"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r>
              <a:rPr lang="de-CH" smtClean="0"/>
              <a:t>Wieso binäre Suchbäume?</a:t>
            </a:r>
            <a:endParaRPr lang="de-CH"/>
          </a:p>
        </p:txBody>
      </p:sp>
      <p:sp>
        <p:nvSpPr>
          <p:cNvPr id="824323" name="Rectangle 3"/>
          <p:cNvSpPr>
            <a:spLocks noGrp="1" noChangeArrowheads="1"/>
          </p:cNvSpPr>
          <p:nvPr>
            <p:ph type="body" idx="1"/>
          </p:nvPr>
        </p:nvSpPr>
        <p:spPr/>
        <p:txBody>
          <a:bodyPr/>
          <a:lstStyle/>
          <a:p>
            <a:r>
              <a:rPr lang="de-CH" dirty="0" smtClean="0"/>
              <a:t> Lineare Strukturen: Einfügen, Suchen und Löschen:</a:t>
            </a:r>
          </a:p>
          <a:p>
            <a:r>
              <a:rPr lang="de-CH" dirty="0"/>
              <a:t>	</a:t>
            </a:r>
            <a:r>
              <a:rPr lang="de-CH" dirty="0" smtClean="0"/>
              <a:t>	</a:t>
            </a:r>
            <a:r>
              <a:rPr lang="de-CH" dirty="0" smtClean="0">
                <a:solidFill>
                  <a:srgbClr val="3333FF"/>
                </a:solidFill>
              </a:rPr>
              <a:t>O (</a:t>
            </a:r>
            <a:r>
              <a:rPr lang="de-CH" i="1" dirty="0" smtClean="0">
                <a:solidFill>
                  <a:srgbClr val="3333FF"/>
                </a:solidFill>
              </a:rPr>
              <a:t>n</a:t>
            </a:r>
            <a:r>
              <a:rPr lang="de-CH" dirty="0" smtClean="0">
                <a:solidFill>
                  <a:srgbClr val="3333FF"/>
                </a:solidFill>
              </a:rPr>
              <a:t>)</a:t>
            </a:r>
          </a:p>
          <a:p>
            <a:endParaRPr lang="de-CH" dirty="0" smtClean="0"/>
          </a:p>
          <a:p>
            <a:r>
              <a:rPr lang="de-CH" dirty="0" smtClean="0"/>
              <a:t>Binärer </a:t>
            </a:r>
            <a:r>
              <a:rPr lang="de-CH" dirty="0" err="1" smtClean="0"/>
              <a:t>Suchbaum</a:t>
            </a:r>
            <a:r>
              <a:rPr lang="de-CH" dirty="0" smtClean="0"/>
              <a:t>: durchschnittlich für Einfügen, Suchen und Löschen: 	</a:t>
            </a:r>
            <a:r>
              <a:rPr lang="de-CH" dirty="0" smtClean="0">
                <a:solidFill>
                  <a:srgbClr val="3333FF"/>
                </a:solidFill>
              </a:rPr>
              <a:t>O (log (</a:t>
            </a:r>
            <a:r>
              <a:rPr lang="de-CH" i="1" dirty="0" smtClean="0">
                <a:solidFill>
                  <a:srgbClr val="3333FF"/>
                </a:solidFill>
              </a:rPr>
              <a:t>n</a:t>
            </a:r>
            <a:r>
              <a:rPr lang="de-CH" dirty="0" smtClean="0">
                <a:solidFill>
                  <a:srgbClr val="3333FF"/>
                </a:solidFill>
              </a:rPr>
              <a:t>))</a:t>
            </a:r>
          </a:p>
          <a:p>
            <a:endParaRPr lang="de-CH" dirty="0" smtClean="0">
              <a:solidFill>
                <a:srgbClr val="3333FF"/>
              </a:solidFill>
            </a:endParaRPr>
          </a:p>
          <a:p>
            <a:r>
              <a:rPr lang="de-CH" dirty="0" smtClean="0"/>
              <a:t>Aber: </a:t>
            </a:r>
            <a:r>
              <a:rPr lang="de-CH" dirty="0" err="1" smtClean="0"/>
              <a:t>Worst</a:t>
            </a:r>
            <a:r>
              <a:rPr lang="de-CH" dirty="0" smtClean="0"/>
              <a:t> </a:t>
            </a:r>
            <a:r>
              <a:rPr lang="de-CH" dirty="0" err="1" smtClean="0"/>
              <a:t>case</a:t>
            </a:r>
            <a:r>
              <a:rPr lang="de-CH" dirty="0" smtClean="0"/>
              <a:t>: </a:t>
            </a:r>
            <a:r>
              <a:rPr lang="de-CH" dirty="0" smtClean="0">
                <a:solidFill>
                  <a:srgbClr val="3333FF"/>
                </a:solidFill>
              </a:rPr>
              <a:t>O (</a:t>
            </a:r>
            <a:r>
              <a:rPr lang="de-CH" i="1" dirty="0" smtClean="0">
                <a:solidFill>
                  <a:srgbClr val="3333FF"/>
                </a:solidFill>
              </a:rPr>
              <a:t>n</a:t>
            </a:r>
            <a:r>
              <a:rPr lang="de-CH" dirty="0" smtClean="0">
                <a:solidFill>
                  <a:srgbClr val="3333FF"/>
                </a:solidFill>
              </a:rPr>
              <a:t>) </a:t>
            </a:r>
            <a:r>
              <a:rPr lang="de-CH" dirty="0" smtClean="0"/>
              <a:t>! (Denkübung: Wann?)</a:t>
            </a:r>
          </a:p>
          <a:p>
            <a:pPr lvl="1"/>
            <a:r>
              <a:rPr lang="de-CH" dirty="0" smtClean="0"/>
              <a:t>Verbesserungen: Rot-Schwarz-Bäume, AVL-Bäume</a:t>
            </a:r>
          </a:p>
          <a:p>
            <a:endParaRPr lang="de-CH" dirty="0" smtClean="0"/>
          </a:p>
          <a:p>
            <a:r>
              <a:rPr lang="de-CH" dirty="0" smtClean="0"/>
              <a:t>Messungen der Komplexität: </a:t>
            </a:r>
            <a:r>
              <a:rPr lang="de-CH" dirty="0" err="1" smtClean="0"/>
              <a:t>best</a:t>
            </a:r>
            <a:r>
              <a:rPr lang="de-CH" dirty="0" smtClean="0"/>
              <a:t> </a:t>
            </a:r>
            <a:r>
              <a:rPr lang="de-CH" dirty="0" err="1" smtClean="0"/>
              <a:t>case</a:t>
            </a:r>
            <a:r>
              <a:rPr lang="de-CH" dirty="0" smtClean="0"/>
              <a:t>, </a:t>
            </a:r>
            <a:r>
              <a:rPr lang="de-CH" dirty="0" err="1" smtClean="0"/>
              <a:t>average</a:t>
            </a:r>
            <a:r>
              <a:rPr lang="de-CH" dirty="0" smtClean="0"/>
              <a:t> </a:t>
            </a:r>
            <a:r>
              <a:rPr lang="de-CH" dirty="0" err="1" smtClean="0"/>
              <a:t>case</a:t>
            </a:r>
            <a:r>
              <a:rPr lang="de-CH" dirty="0" smtClean="0"/>
              <a:t>, </a:t>
            </a:r>
            <a:r>
              <a:rPr lang="de-CH" dirty="0" err="1" smtClean="0"/>
              <a:t>worst</a:t>
            </a:r>
            <a:r>
              <a:rPr lang="de-CH" dirty="0" smtClean="0"/>
              <a:t> </a:t>
            </a:r>
            <a:r>
              <a:rPr lang="de-CH" dirty="0" err="1" smtClean="0"/>
              <a:t>case</a:t>
            </a:r>
            <a:r>
              <a:rPr lang="de-CH" dirty="0" smtClean="0"/>
              <a:t>. </a:t>
            </a:r>
            <a:endParaRPr lang="de-CH"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243186" y="115888"/>
            <a:ext cx="7848600" cy="435600"/>
          </a:xfrm>
        </p:spPr>
        <p:txBody>
          <a:bodyPr/>
          <a:lstStyle/>
          <a:p>
            <a:r>
              <a:rPr lang="de-CH" noProof="0" dirty="0" smtClean="0"/>
              <a:t>Wohlgeformte rekursive Definitionen</a:t>
            </a:r>
            <a:endParaRPr lang="de-CH" noProof="0" dirty="0"/>
          </a:p>
        </p:txBody>
      </p:sp>
      <p:sp>
        <p:nvSpPr>
          <p:cNvPr id="826371" name="Rectangle 3"/>
          <p:cNvSpPr>
            <a:spLocks noGrp="1" noChangeArrowheads="1"/>
          </p:cNvSpPr>
          <p:nvPr>
            <p:ph type="body" idx="1"/>
          </p:nvPr>
        </p:nvSpPr>
        <p:spPr>
          <a:xfrm>
            <a:off x="179388" y="1004552"/>
            <a:ext cx="8964612" cy="4800936"/>
          </a:xfrm>
        </p:spPr>
        <p:txBody>
          <a:bodyPr/>
          <a:lstStyle/>
          <a:p>
            <a:r>
              <a:rPr lang="de-CH" noProof="0" dirty="0" smtClean="0"/>
              <a:t>Eine nützliche rekursive Definition sollte folgendes sicherstellen:</a:t>
            </a:r>
          </a:p>
          <a:p>
            <a:pPr marL="536575" indent="-536575"/>
            <a:endParaRPr lang="de-CH" noProof="0" dirty="0" smtClean="0"/>
          </a:p>
          <a:p>
            <a:pPr marL="1001713" lvl="1"/>
            <a:r>
              <a:rPr lang="de-CH" noProof="0" dirty="0" smtClean="0">
                <a:solidFill>
                  <a:srgbClr val="990000"/>
                </a:solidFill>
              </a:rPr>
              <a:t>R1</a:t>
            </a:r>
            <a:r>
              <a:rPr lang="de-CH" noProof="0" dirty="0" smtClean="0"/>
              <a:t>	Es gibt mindestens einen nicht-rekursiven Zweig</a:t>
            </a:r>
          </a:p>
          <a:p>
            <a:pPr marL="641350" lvl="1" indent="0">
              <a:buNone/>
            </a:pPr>
            <a:endParaRPr lang="de-CH" noProof="0" dirty="0" smtClean="0"/>
          </a:p>
          <a:p>
            <a:pPr marL="1001713" lvl="1"/>
            <a:r>
              <a:rPr lang="de-CH" noProof="0" dirty="0" smtClean="0">
                <a:solidFill>
                  <a:srgbClr val="990000"/>
                </a:solidFill>
              </a:rPr>
              <a:t>R2</a:t>
            </a:r>
            <a:r>
              <a:rPr lang="de-CH" noProof="0" dirty="0" smtClean="0"/>
              <a:t>	Jeder rekursive Zweig tritt in einem vom 	Originalkontext verschiedenen Kontext auf</a:t>
            </a:r>
          </a:p>
          <a:p>
            <a:pPr marL="1001713" lvl="1"/>
            <a:endParaRPr lang="de-CH" noProof="0" dirty="0" smtClean="0"/>
          </a:p>
          <a:p>
            <a:pPr marL="1001713" lvl="1"/>
            <a:r>
              <a:rPr lang="de-CH" noProof="0" dirty="0" smtClean="0">
                <a:solidFill>
                  <a:srgbClr val="990000"/>
                </a:solidFill>
              </a:rPr>
              <a:t>R3</a:t>
            </a:r>
            <a:r>
              <a:rPr lang="de-CH" noProof="0" dirty="0" smtClean="0"/>
              <a:t>	Für jeden rekursiven Zweig gilt, dass </a:t>
            </a:r>
            <a:r>
              <a:rPr lang="de-CH" dirty="0" smtClean="0"/>
              <a:t>der 	Kontextwechsel (</a:t>
            </a:r>
            <a:r>
              <a:rPr lang="de-CH" dirty="0" smtClean="0">
                <a:solidFill>
                  <a:srgbClr val="990000"/>
                </a:solidFill>
              </a:rPr>
              <a:t>R2</a:t>
            </a:r>
            <a:r>
              <a:rPr lang="de-CH" dirty="0" smtClean="0"/>
              <a:t>) </a:t>
            </a:r>
            <a:r>
              <a:rPr lang="de-CH" noProof="0" dirty="0" smtClean="0"/>
              <a:t>ihn näher zu einem nicht-	rekursiven </a:t>
            </a:r>
            <a:r>
              <a:rPr lang="de-CH" dirty="0" smtClean="0"/>
              <a:t>Zweig bringt (</a:t>
            </a:r>
            <a:r>
              <a:rPr lang="de-CH" dirty="0" smtClean="0">
                <a:solidFill>
                  <a:srgbClr val="990000"/>
                </a:solidFill>
              </a:rPr>
              <a:t>R1</a:t>
            </a:r>
            <a:r>
              <a:rPr lang="de-CH" dirty="0" smtClean="0"/>
              <a:t>)</a:t>
            </a:r>
            <a:endParaRPr lang="de-CH"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243186" y="115888"/>
            <a:ext cx="8353425" cy="435600"/>
          </a:xfrm>
        </p:spPr>
        <p:txBody>
          <a:bodyPr/>
          <a:lstStyle/>
          <a:p>
            <a:r>
              <a:rPr lang="de-CH" smtClean="0"/>
              <a:t>“Hanoi” ist wohlgeformt</a:t>
            </a:r>
            <a:endParaRPr lang="de-CH"/>
          </a:p>
        </p:txBody>
      </p:sp>
      <p:sp>
        <p:nvSpPr>
          <p:cNvPr id="940035" name="Rectangle 3"/>
          <p:cNvSpPr>
            <a:spLocks noGrp="1" noChangeArrowheads="1"/>
          </p:cNvSpPr>
          <p:nvPr>
            <p:ph type="body" idx="1"/>
          </p:nvPr>
        </p:nvSpPr>
        <p:spPr>
          <a:xfrm>
            <a:off x="107950" y="938213"/>
            <a:ext cx="8928100" cy="5541962"/>
          </a:xfrm>
        </p:spPr>
        <p:txBody>
          <a:bodyPr/>
          <a:lstStyle/>
          <a:p>
            <a:pPr>
              <a:lnSpc>
                <a:spcPct val="80000"/>
              </a:lnSpc>
              <a:tabLst>
                <a:tab pos="720725" algn="l"/>
                <a:tab pos="1435100" algn="l"/>
                <a:tab pos="2155825" algn="l"/>
                <a:tab pos="2868613" algn="l"/>
              </a:tabLst>
            </a:pPr>
            <a:r>
              <a:rPr lang="de-CH" sz="2000" i="1" smtClean="0">
                <a:solidFill>
                  <a:srgbClr val="3333FF"/>
                </a:solidFill>
              </a:rPr>
              <a:t>hanoi </a:t>
            </a:r>
            <a:r>
              <a:rPr lang="de-CH" sz="2000" smtClean="0">
                <a:solidFill>
                  <a:srgbClr val="3333FF"/>
                </a:solidFill>
              </a:rPr>
              <a:t>(</a:t>
            </a:r>
            <a:r>
              <a:rPr lang="de-CH" sz="2000" i="1" smtClean="0">
                <a:solidFill>
                  <a:srgbClr val="3333FF"/>
                </a:solidFill>
              </a:rPr>
              <a:t>n</a:t>
            </a:r>
            <a:r>
              <a:rPr lang="de-CH" sz="1200" i="1" smtClean="0">
                <a:solidFill>
                  <a:srgbClr val="3333FF"/>
                </a:solidFill>
              </a:rPr>
              <a:t> </a:t>
            </a:r>
            <a:r>
              <a:rPr lang="de-CH" sz="2000" smtClean="0">
                <a:solidFill>
                  <a:srgbClr val="3333FF"/>
                </a:solidFill>
              </a:rPr>
              <a:t>:</a:t>
            </a:r>
            <a:r>
              <a:rPr lang="de-CH" sz="2000" i="1" smtClean="0">
                <a:solidFill>
                  <a:srgbClr val="3333FF"/>
                </a:solidFill>
              </a:rPr>
              <a:t> INTEGER</a:t>
            </a:r>
            <a:r>
              <a:rPr lang="de-CH" sz="1200" i="1" smtClean="0">
                <a:solidFill>
                  <a:srgbClr val="3333FF"/>
                </a:solidFill>
              </a:rPr>
              <a:t> </a:t>
            </a:r>
            <a:r>
              <a:rPr lang="de-CH" sz="2000" smtClean="0">
                <a:solidFill>
                  <a:srgbClr val="3333FF"/>
                </a:solidFill>
              </a:rPr>
              <a:t>;</a:t>
            </a:r>
            <a:r>
              <a:rPr lang="de-CH" sz="2000" i="1" smtClean="0">
                <a:solidFill>
                  <a:srgbClr val="3333FF"/>
                </a:solidFill>
              </a:rPr>
              <a:t> quelle</a:t>
            </a:r>
            <a:r>
              <a:rPr lang="de-CH" sz="2000" smtClean="0">
                <a:solidFill>
                  <a:srgbClr val="3333FF"/>
                </a:solidFill>
              </a:rPr>
              <a:t>,</a:t>
            </a:r>
            <a:r>
              <a:rPr lang="de-CH" sz="2000" i="1" smtClean="0">
                <a:solidFill>
                  <a:srgbClr val="3333FF"/>
                </a:solidFill>
              </a:rPr>
              <a:t> ziel</a:t>
            </a:r>
            <a:r>
              <a:rPr lang="de-CH" sz="2000" smtClean="0">
                <a:solidFill>
                  <a:srgbClr val="3333FF"/>
                </a:solidFill>
              </a:rPr>
              <a:t>,</a:t>
            </a:r>
            <a:r>
              <a:rPr lang="de-CH" sz="2000" i="1" smtClean="0">
                <a:solidFill>
                  <a:srgbClr val="3333FF"/>
                </a:solidFill>
              </a:rPr>
              <a:t> andere</a:t>
            </a:r>
            <a:r>
              <a:rPr lang="de-CH" sz="1200" i="1" smtClean="0">
                <a:solidFill>
                  <a:srgbClr val="3333FF"/>
                </a:solidFill>
              </a:rPr>
              <a:t> </a:t>
            </a:r>
            <a:r>
              <a:rPr lang="de-CH" sz="2000" smtClean="0">
                <a:solidFill>
                  <a:srgbClr val="3333FF"/>
                </a:solidFill>
              </a:rPr>
              <a:t>:</a:t>
            </a:r>
            <a:r>
              <a:rPr lang="de-CH" sz="2000" i="1" smtClean="0">
                <a:solidFill>
                  <a:srgbClr val="3333FF"/>
                </a:solidFill>
              </a:rPr>
              <a:t> CHARACTER</a:t>
            </a:r>
            <a:r>
              <a:rPr lang="de-CH" sz="2000" smtClean="0">
                <a:solidFill>
                  <a:srgbClr val="3333FF"/>
                </a:solidFill>
              </a:rPr>
              <a:t>)</a:t>
            </a:r>
            <a:endParaRPr lang="de-CH" sz="2000" b="1" smtClean="0">
              <a:solidFill>
                <a:schemeClr val="accent2"/>
              </a:solidFill>
            </a:endParaRPr>
          </a:p>
          <a:p>
            <a:pPr>
              <a:lnSpc>
                <a:spcPct val="80000"/>
              </a:lnSpc>
              <a:tabLst>
                <a:tab pos="720725" algn="l"/>
                <a:tab pos="1435100" algn="l"/>
                <a:tab pos="2155825" algn="l"/>
                <a:tab pos="2868613" algn="l"/>
              </a:tabLst>
            </a:pPr>
            <a:r>
              <a:rPr lang="de-CH" sz="2000" smtClean="0"/>
              <a:t>		</a:t>
            </a:r>
            <a:r>
              <a:rPr lang="de-CH" sz="2000" smtClean="0">
                <a:solidFill>
                  <a:srgbClr val="990000"/>
                </a:solidFill>
              </a:rPr>
              <a:t>-- Verschiebe</a:t>
            </a:r>
            <a:r>
              <a:rPr lang="de-CH" sz="2000" i="1" smtClean="0">
                <a:solidFill>
                  <a:srgbClr val="3333FF"/>
                </a:solidFill>
              </a:rPr>
              <a:t> n </a:t>
            </a:r>
            <a:r>
              <a:rPr lang="de-CH" sz="2000" smtClean="0">
                <a:solidFill>
                  <a:srgbClr val="990000"/>
                </a:solidFill>
              </a:rPr>
              <a:t>Scheiben von</a:t>
            </a:r>
            <a:r>
              <a:rPr lang="de-CH" sz="2000" smtClean="0"/>
              <a:t> </a:t>
            </a:r>
            <a:r>
              <a:rPr lang="de-CH" sz="2000" i="1" smtClean="0">
                <a:solidFill>
                  <a:srgbClr val="3333FF"/>
                </a:solidFill>
              </a:rPr>
              <a:t>quelle </a:t>
            </a:r>
            <a:r>
              <a:rPr lang="de-CH" sz="2000" smtClean="0">
                <a:solidFill>
                  <a:srgbClr val="990000"/>
                </a:solidFill>
              </a:rPr>
              <a:t>nach</a:t>
            </a:r>
            <a:r>
              <a:rPr lang="de-CH" sz="2000" i="1" smtClean="0">
                <a:solidFill>
                  <a:srgbClr val="3333FF"/>
                </a:solidFill>
              </a:rPr>
              <a:t> ziel</a:t>
            </a:r>
            <a:r>
              <a:rPr lang="de-CH" sz="2000" smtClean="0">
                <a:solidFill>
                  <a:srgbClr val="990000"/>
                </a:solidFill>
              </a:rPr>
              <a:t>,</a:t>
            </a:r>
          </a:p>
          <a:p>
            <a:pPr>
              <a:lnSpc>
                <a:spcPct val="80000"/>
              </a:lnSpc>
              <a:tabLst>
                <a:tab pos="720725" algn="l"/>
                <a:tab pos="1435100" algn="l"/>
                <a:tab pos="2155825" algn="l"/>
                <a:tab pos="2868613" algn="l"/>
              </a:tabLst>
            </a:pPr>
            <a:r>
              <a:rPr lang="de-CH" sz="2000" smtClean="0">
                <a:solidFill>
                  <a:srgbClr val="990000"/>
                </a:solidFill>
              </a:rPr>
              <a:t>		-- mit</a:t>
            </a:r>
            <a:r>
              <a:rPr lang="de-CH" sz="2000" i="1" smtClean="0">
                <a:solidFill>
                  <a:srgbClr val="990000"/>
                </a:solidFill>
              </a:rPr>
              <a:t> </a:t>
            </a:r>
            <a:r>
              <a:rPr lang="de-CH" sz="2000" i="1" smtClean="0">
                <a:solidFill>
                  <a:srgbClr val="3333FF"/>
                </a:solidFill>
              </a:rPr>
              <a:t>andere </a:t>
            </a:r>
            <a:r>
              <a:rPr lang="de-CH" sz="2000" smtClean="0">
                <a:solidFill>
                  <a:srgbClr val="990000"/>
                </a:solidFill>
              </a:rPr>
              <a:t>als Zwischenspeicher.</a:t>
            </a:r>
          </a:p>
          <a:p>
            <a:pPr>
              <a:lnSpc>
                <a:spcPct val="80000"/>
              </a:lnSpc>
              <a:tabLst>
                <a:tab pos="720725" algn="l"/>
                <a:tab pos="1435100" algn="l"/>
                <a:tab pos="2155825" algn="l"/>
                <a:tab pos="2868613" algn="l"/>
              </a:tabLst>
            </a:pPr>
            <a:endParaRPr lang="de-CH" sz="2000" i="1" smtClean="0">
              <a:solidFill>
                <a:srgbClr val="3333FF"/>
              </a:solidFill>
            </a:endParaRPr>
          </a:p>
          <a:p>
            <a:pPr>
              <a:lnSpc>
                <a:spcPct val="80000"/>
              </a:lnSpc>
              <a:tabLst>
                <a:tab pos="720725" algn="l"/>
                <a:tab pos="1435100" algn="l"/>
                <a:tab pos="2155825" algn="l"/>
                <a:tab pos="2868613" algn="l"/>
              </a:tabLst>
            </a:pPr>
            <a:r>
              <a:rPr lang="de-CH" sz="2000" b="1" smtClean="0">
                <a:solidFill>
                  <a:schemeClr val="accent2"/>
                </a:solidFill>
              </a:rPr>
              <a:t>	require</a:t>
            </a:r>
          </a:p>
          <a:p>
            <a:pPr>
              <a:lnSpc>
                <a:spcPct val="80000"/>
              </a:lnSpc>
              <a:tabLst>
                <a:tab pos="720725" algn="l"/>
                <a:tab pos="1435100" algn="l"/>
                <a:tab pos="2155825" algn="l"/>
                <a:tab pos="2868613" algn="l"/>
              </a:tabLst>
            </a:pPr>
            <a:r>
              <a:rPr lang="de-CH" sz="2000" b="1" smtClean="0">
                <a:solidFill>
                  <a:schemeClr val="accent2"/>
                </a:solidFill>
              </a:rPr>
              <a:t>		</a:t>
            </a:r>
            <a:r>
              <a:rPr lang="de-CH" sz="2000" smtClean="0">
                <a:solidFill>
                  <a:srgbClr val="3333FF"/>
                </a:solidFill>
              </a:rPr>
              <a:t>nicht_negativ:</a:t>
            </a:r>
            <a:r>
              <a:rPr lang="de-CH" sz="2000" i="1" smtClean="0">
                <a:solidFill>
                  <a:srgbClr val="3333FF"/>
                </a:solidFill>
              </a:rPr>
              <a:t> n </a:t>
            </a:r>
            <a:r>
              <a:rPr lang="de-CH" sz="2000" smtClean="0">
                <a:solidFill>
                  <a:srgbClr val="3333FF"/>
                </a:solidFill>
              </a:rPr>
              <a:t>&gt;= </a:t>
            </a:r>
            <a:r>
              <a:rPr lang="de-CH" sz="2000" i="1" smtClean="0">
                <a:solidFill>
                  <a:srgbClr val="3333FF"/>
                </a:solidFill>
              </a:rPr>
              <a:t>0</a:t>
            </a:r>
          </a:p>
          <a:p>
            <a:pPr>
              <a:lnSpc>
                <a:spcPct val="80000"/>
              </a:lnSpc>
              <a:tabLst>
                <a:tab pos="720725" algn="l"/>
                <a:tab pos="1435100" algn="l"/>
                <a:tab pos="2155825" algn="l"/>
                <a:tab pos="2868613" algn="l"/>
              </a:tabLst>
            </a:pPr>
            <a:r>
              <a:rPr lang="de-CH" sz="2000" i="1" smtClean="0">
                <a:solidFill>
                  <a:srgbClr val="3333FF"/>
                </a:solidFill>
              </a:rPr>
              <a:t>		</a:t>
            </a:r>
            <a:r>
              <a:rPr lang="de-CH" sz="2000" smtClean="0">
                <a:solidFill>
                  <a:srgbClr val="3333FF"/>
                </a:solidFill>
              </a:rPr>
              <a:t>ungleich1:</a:t>
            </a:r>
            <a:r>
              <a:rPr lang="de-CH" sz="2000" i="1" smtClean="0">
                <a:solidFill>
                  <a:srgbClr val="3333FF"/>
                </a:solidFill>
              </a:rPr>
              <a:t> quelle </a:t>
            </a:r>
            <a:r>
              <a:rPr lang="de-CH" sz="2000" smtClean="0">
                <a:solidFill>
                  <a:srgbClr val="3333FF"/>
                </a:solidFill>
              </a:rPr>
              <a:t>/=</a:t>
            </a:r>
            <a:r>
              <a:rPr lang="de-CH" sz="2000" i="1" smtClean="0">
                <a:solidFill>
                  <a:srgbClr val="3333FF"/>
                </a:solidFill>
              </a:rPr>
              <a:t> ziel</a:t>
            </a:r>
          </a:p>
          <a:p>
            <a:pPr>
              <a:lnSpc>
                <a:spcPct val="80000"/>
              </a:lnSpc>
              <a:tabLst>
                <a:tab pos="720725" algn="l"/>
                <a:tab pos="1435100" algn="l"/>
                <a:tab pos="2155825" algn="l"/>
                <a:tab pos="2868613" algn="l"/>
              </a:tabLst>
            </a:pPr>
            <a:r>
              <a:rPr lang="de-CH" sz="2000" i="1" smtClean="0">
                <a:solidFill>
                  <a:srgbClr val="3333FF"/>
                </a:solidFill>
              </a:rPr>
              <a:t>		</a:t>
            </a:r>
            <a:r>
              <a:rPr lang="de-CH" sz="2000" smtClean="0">
                <a:solidFill>
                  <a:srgbClr val="3333FF"/>
                </a:solidFill>
              </a:rPr>
              <a:t>ungleich2:</a:t>
            </a:r>
            <a:r>
              <a:rPr lang="de-CH" sz="2000" i="1" smtClean="0">
                <a:solidFill>
                  <a:srgbClr val="3333FF"/>
                </a:solidFill>
              </a:rPr>
              <a:t> ziel </a:t>
            </a:r>
            <a:r>
              <a:rPr lang="de-CH" sz="2000" smtClean="0">
                <a:solidFill>
                  <a:srgbClr val="3333FF"/>
                </a:solidFill>
              </a:rPr>
              <a:t>/=</a:t>
            </a:r>
            <a:r>
              <a:rPr lang="de-CH" sz="2000" i="1" smtClean="0">
                <a:solidFill>
                  <a:srgbClr val="3333FF"/>
                </a:solidFill>
              </a:rPr>
              <a:t> andere</a:t>
            </a:r>
          </a:p>
          <a:p>
            <a:pPr>
              <a:lnSpc>
                <a:spcPct val="80000"/>
              </a:lnSpc>
              <a:tabLst>
                <a:tab pos="720725" algn="l"/>
                <a:tab pos="1435100" algn="l"/>
                <a:tab pos="2155825" algn="l"/>
                <a:tab pos="2868613" algn="l"/>
              </a:tabLst>
            </a:pPr>
            <a:r>
              <a:rPr lang="de-CH" sz="2000" smtClean="0">
                <a:solidFill>
                  <a:schemeClr val="accent2"/>
                </a:solidFill>
              </a:rPr>
              <a:t>		</a:t>
            </a:r>
            <a:r>
              <a:rPr lang="de-CH" sz="2000" smtClean="0">
                <a:solidFill>
                  <a:srgbClr val="3333FF"/>
                </a:solidFill>
              </a:rPr>
              <a:t>ungleich3:</a:t>
            </a:r>
            <a:r>
              <a:rPr lang="de-CH" sz="2000" i="1" smtClean="0">
                <a:solidFill>
                  <a:srgbClr val="3333FF"/>
                </a:solidFill>
              </a:rPr>
              <a:t> quelle </a:t>
            </a:r>
            <a:r>
              <a:rPr lang="de-CH" sz="2000" smtClean="0">
                <a:solidFill>
                  <a:srgbClr val="3333FF"/>
                </a:solidFill>
              </a:rPr>
              <a:t>/=</a:t>
            </a:r>
            <a:r>
              <a:rPr lang="de-CH" sz="2000" i="1" smtClean="0">
                <a:solidFill>
                  <a:srgbClr val="3333FF"/>
                </a:solidFill>
              </a:rPr>
              <a:t> andere</a:t>
            </a:r>
          </a:p>
          <a:p>
            <a:pPr>
              <a:lnSpc>
                <a:spcPct val="80000"/>
              </a:lnSpc>
              <a:tabLst>
                <a:tab pos="720725" algn="l"/>
                <a:tab pos="1435100" algn="l"/>
                <a:tab pos="2155825" algn="l"/>
                <a:tab pos="2868613" algn="l"/>
              </a:tabLst>
            </a:pPr>
            <a:r>
              <a:rPr lang="de-CH" sz="2000" b="1" smtClean="0">
                <a:solidFill>
                  <a:schemeClr val="accent2"/>
                </a:solidFill>
              </a:rPr>
              <a:t>	do</a:t>
            </a:r>
          </a:p>
          <a:p>
            <a:pPr>
              <a:lnSpc>
                <a:spcPct val="80000"/>
              </a:lnSpc>
              <a:tabLst>
                <a:tab pos="720725" algn="l"/>
                <a:tab pos="1435100" algn="l"/>
                <a:tab pos="2155825" algn="l"/>
                <a:tab pos="2868613" algn="l"/>
              </a:tabLst>
            </a:pPr>
            <a:r>
              <a:rPr lang="de-CH" sz="2000" i="1" smtClean="0">
                <a:solidFill>
                  <a:srgbClr val="3333FF"/>
                </a:solidFill>
              </a:rPr>
              <a:t>		</a:t>
            </a:r>
            <a:r>
              <a:rPr lang="de-CH" sz="2000" b="1" smtClean="0">
                <a:solidFill>
                  <a:schemeClr val="accent2"/>
                </a:solidFill>
              </a:rPr>
              <a:t>if</a:t>
            </a:r>
            <a:r>
              <a:rPr lang="de-CH" sz="2000" i="1" smtClean="0">
                <a:solidFill>
                  <a:srgbClr val="3333FF"/>
                </a:solidFill>
              </a:rPr>
              <a:t> n </a:t>
            </a:r>
            <a:r>
              <a:rPr lang="de-CH" sz="2000" smtClean="0">
                <a:solidFill>
                  <a:srgbClr val="3333FF"/>
                </a:solidFill>
              </a:rPr>
              <a:t>&gt;</a:t>
            </a:r>
            <a:r>
              <a:rPr lang="de-CH" sz="2000" i="1" smtClean="0">
                <a:solidFill>
                  <a:srgbClr val="3333FF"/>
                </a:solidFill>
              </a:rPr>
              <a:t> 0 </a:t>
            </a:r>
            <a:r>
              <a:rPr lang="de-CH" sz="2000" b="1" smtClean="0">
                <a:solidFill>
                  <a:schemeClr val="accent2"/>
                </a:solidFill>
              </a:rPr>
              <a:t>then</a:t>
            </a:r>
          </a:p>
          <a:p>
            <a:pPr>
              <a:lnSpc>
                <a:spcPct val="130000"/>
              </a:lnSpc>
              <a:tabLst>
                <a:tab pos="720725" algn="l"/>
                <a:tab pos="1435100" algn="l"/>
                <a:tab pos="2155825" algn="l"/>
                <a:tab pos="2868613" algn="l"/>
              </a:tabLst>
            </a:pPr>
            <a:r>
              <a:rPr lang="de-CH" sz="2000" i="1" smtClean="0">
                <a:solidFill>
                  <a:srgbClr val="3333FF"/>
                </a:solidFill>
              </a:rPr>
              <a:t>			</a:t>
            </a:r>
            <a:r>
              <a:rPr lang="de-CH" sz="2000" i="1" smtClean="0">
                <a:solidFill>
                  <a:schemeClr val="bg1"/>
                </a:solidFill>
              </a:rPr>
              <a:t>hanoi </a:t>
            </a:r>
            <a:r>
              <a:rPr lang="de-CH" sz="2000" smtClean="0">
                <a:solidFill>
                  <a:schemeClr val="bg1"/>
                </a:solidFill>
              </a:rPr>
              <a:t>(</a:t>
            </a:r>
            <a:r>
              <a:rPr lang="de-CH" sz="2000" i="1" smtClean="0">
                <a:solidFill>
                  <a:schemeClr val="bg1"/>
                </a:solidFill>
              </a:rPr>
              <a:t>n </a:t>
            </a:r>
            <a:r>
              <a:rPr lang="de-CH" sz="2000" smtClean="0">
                <a:solidFill>
                  <a:schemeClr val="bg1"/>
                </a:solidFill>
              </a:rPr>
              <a:t>− 1,</a:t>
            </a:r>
            <a:r>
              <a:rPr lang="de-CH" sz="2000" i="1" smtClean="0">
                <a:solidFill>
                  <a:schemeClr val="bg1"/>
                </a:solidFill>
              </a:rPr>
              <a:t> quelle</a:t>
            </a:r>
            <a:r>
              <a:rPr lang="de-CH" sz="2000" smtClean="0">
                <a:solidFill>
                  <a:schemeClr val="bg1"/>
                </a:solidFill>
              </a:rPr>
              <a:t>,</a:t>
            </a:r>
            <a:r>
              <a:rPr lang="de-CH" sz="2000" i="1" smtClean="0">
                <a:solidFill>
                  <a:schemeClr val="bg1"/>
                </a:solidFill>
              </a:rPr>
              <a:t> andere</a:t>
            </a:r>
            <a:r>
              <a:rPr lang="de-CH" sz="2000" smtClean="0">
                <a:solidFill>
                  <a:schemeClr val="bg1"/>
                </a:solidFill>
              </a:rPr>
              <a:t>,</a:t>
            </a:r>
            <a:r>
              <a:rPr lang="de-CH" sz="2000" i="1" smtClean="0">
                <a:solidFill>
                  <a:schemeClr val="bg1"/>
                </a:solidFill>
              </a:rPr>
              <a:t> ziel</a:t>
            </a:r>
            <a:r>
              <a:rPr lang="de-CH" sz="1200" i="1" smtClean="0">
                <a:solidFill>
                  <a:schemeClr val="bg1"/>
                </a:solidFill>
              </a:rPr>
              <a:t> </a:t>
            </a:r>
            <a:r>
              <a:rPr lang="de-CH" sz="2000" smtClean="0">
                <a:solidFill>
                  <a:schemeClr val="bg1"/>
                </a:solidFill>
              </a:rPr>
              <a:t>)</a:t>
            </a:r>
          </a:p>
          <a:p>
            <a:pPr>
              <a:lnSpc>
                <a:spcPct val="120000"/>
              </a:lnSpc>
              <a:tabLst>
                <a:tab pos="720725" algn="l"/>
                <a:tab pos="1435100" algn="l"/>
                <a:tab pos="2155825" algn="l"/>
                <a:tab pos="2868613" algn="l"/>
              </a:tabLst>
            </a:pPr>
            <a:r>
              <a:rPr lang="de-CH" sz="2000" i="1" smtClean="0">
                <a:solidFill>
                  <a:srgbClr val="3333FF"/>
                </a:solidFill>
              </a:rPr>
              <a:t>			</a:t>
            </a:r>
            <a:r>
              <a:rPr lang="de-CH" sz="2000" i="1" smtClean="0">
                <a:solidFill>
                  <a:srgbClr val="006600"/>
                </a:solidFill>
              </a:rPr>
              <a:t>umstelle </a:t>
            </a:r>
            <a:r>
              <a:rPr lang="de-CH" sz="2000" smtClean="0">
                <a:solidFill>
                  <a:srgbClr val="006600"/>
                </a:solidFill>
              </a:rPr>
              <a:t>(</a:t>
            </a:r>
            <a:r>
              <a:rPr lang="de-CH" sz="2000" i="1" smtClean="0">
                <a:solidFill>
                  <a:srgbClr val="006600"/>
                </a:solidFill>
              </a:rPr>
              <a:t>quelle</a:t>
            </a:r>
            <a:r>
              <a:rPr lang="de-CH" sz="2000" smtClean="0">
                <a:solidFill>
                  <a:srgbClr val="006600"/>
                </a:solidFill>
              </a:rPr>
              <a:t>,</a:t>
            </a:r>
            <a:r>
              <a:rPr lang="de-CH" sz="2000" i="1" smtClean="0">
                <a:solidFill>
                  <a:srgbClr val="006600"/>
                </a:solidFill>
              </a:rPr>
              <a:t> ziel</a:t>
            </a:r>
            <a:r>
              <a:rPr lang="de-CH" sz="1600" i="1" smtClean="0">
                <a:solidFill>
                  <a:srgbClr val="006600"/>
                </a:solidFill>
              </a:rPr>
              <a:t> </a:t>
            </a:r>
            <a:r>
              <a:rPr lang="de-CH" sz="2000" smtClean="0">
                <a:solidFill>
                  <a:srgbClr val="006600"/>
                </a:solidFill>
              </a:rPr>
              <a:t>)</a:t>
            </a:r>
          </a:p>
          <a:p>
            <a:pPr>
              <a:lnSpc>
                <a:spcPct val="130000"/>
              </a:lnSpc>
              <a:tabLst>
                <a:tab pos="720725" algn="l"/>
                <a:tab pos="1435100" algn="l"/>
                <a:tab pos="2155825" algn="l"/>
                <a:tab pos="2868613" algn="l"/>
              </a:tabLst>
            </a:pPr>
            <a:r>
              <a:rPr lang="de-CH" sz="2000" i="1" smtClean="0">
                <a:solidFill>
                  <a:srgbClr val="3333FF"/>
                </a:solidFill>
              </a:rPr>
              <a:t>			</a:t>
            </a:r>
            <a:r>
              <a:rPr lang="de-CH" sz="2000" i="1" smtClean="0">
                <a:solidFill>
                  <a:schemeClr val="bg1"/>
                </a:solidFill>
              </a:rPr>
              <a:t>hanoi </a:t>
            </a:r>
            <a:r>
              <a:rPr lang="de-CH" sz="2000" smtClean="0">
                <a:solidFill>
                  <a:schemeClr val="bg1"/>
                </a:solidFill>
              </a:rPr>
              <a:t>(</a:t>
            </a:r>
            <a:r>
              <a:rPr lang="de-CH" sz="2000" i="1" smtClean="0">
                <a:solidFill>
                  <a:schemeClr val="bg1"/>
                </a:solidFill>
              </a:rPr>
              <a:t>n </a:t>
            </a:r>
            <a:r>
              <a:rPr lang="de-CH" sz="2000" smtClean="0">
                <a:solidFill>
                  <a:schemeClr val="bg1"/>
                </a:solidFill>
              </a:rPr>
              <a:t>− 1,</a:t>
            </a:r>
            <a:r>
              <a:rPr lang="de-CH" sz="2000" i="1" smtClean="0">
                <a:solidFill>
                  <a:schemeClr val="bg1"/>
                </a:solidFill>
              </a:rPr>
              <a:t> andere</a:t>
            </a:r>
            <a:r>
              <a:rPr lang="de-CH" sz="2000" smtClean="0">
                <a:solidFill>
                  <a:schemeClr val="bg1"/>
                </a:solidFill>
              </a:rPr>
              <a:t>,</a:t>
            </a:r>
            <a:r>
              <a:rPr lang="de-CH" sz="2000" i="1" smtClean="0">
                <a:solidFill>
                  <a:schemeClr val="bg1"/>
                </a:solidFill>
              </a:rPr>
              <a:t> ziel</a:t>
            </a:r>
            <a:r>
              <a:rPr lang="de-CH" sz="2000" smtClean="0">
                <a:solidFill>
                  <a:schemeClr val="bg1"/>
                </a:solidFill>
              </a:rPr>
              <a:t>,</a:t>
            </a:r>
            <a:r>
              <a:rPr lang="de-CH" sz="2000" i="1" smtClean="0">
                <a:solidFill>
                  <a:schemeClr val="bg1"/>
                </a:solidFill>
              </a:rPr>
              <a:t> quelle</a:t>
            </a:r>
            <a:r>
              <a:rPr lang="de-CH" sz="2000" smtClean="0">
                <a:solidFill>
                  <a:schemeClr val="bg1"/>
                </a:solidFill>
              </a:rPr>
              <a:t>)</a:t>
            </a:r>
            <a:r>
              <a:rPr lang="de-CH" sz="2000" i="1" smtClean="0">
                <a:solidFill>
                  <a:srgbClr val="3333FF"/>
                </a:solidFill>
              </a:rPr>
              <a:t>	</a:t>
            </a:r>
          </a:p>
          <a:p>
            <a:pPr>
              <a:lnSpc>
                <a:spcPct val="80000"/>
              </a:lnSpc>
              <a:tabLst>
                <a:tab pos="720725" algn="l"/>
                <a:tab pos="1435100" algn="l"/>
                <a:tab pos="2155825" algn="l"/>
                <a:tab pos="2868613" algn="l"/>
              </a:tabLst>
            </a:pPr>
            <a:r>
              <a:rPr lang="de-CH" sz="2000" i="1" smtClean="0">
                <a:solidFill>
                  <a:srgbClr val="3333FF"/>
                </a:solidFill>
              </a:rPr>
              <a:t>		</a:t>
            </a:r>
            <a:r>
              <a:rPr lang="de-CH" sz="2000" b="1" smtClean="0">
                <a:solidFill>
                  <a:schemeClr val="accent2"/>
                </a:solidFill>
              </a:rPr>
              <a:t>end</a:t>
            </a:r>
          </a:p>
          <a:p>
            <a:pPr>
              <a:lnSpc>
                <a:spcPct val="50000"/>
              </a:lnSpc>
              <a:tabLst>
                <a:tab pos="720725" algn="l"/>
                <a:tab pos="1435100" algn="l"/>
                <a:tab pos="2155825" algn="l"/>
                <a:tab pos="2868613" algn="l"/>
              </a:tabLst>
            </a:pPr>
            <a:r>
              <a:rPr lang="de-CH" sz="2000" i="1" smtClean="0">
                <a:solidFill>
                  <a:srgbClr val="3333FF"/>
                </a:solidFill>
              </a:rPr>
              <a:t>	</a:t>
            </a:r>
            <a:r>
              <a:rPr lang="de-CH" sz="2000" b="1" smtClean="0">
                <a:solidFill>
                  <a:schemeClr val="accent2"/>
                </a:solidFill>
              </a:rPr>
              <a:t>end</a:t>
            </a:r>
            <a:endParaRPr lang="de-CH" sz="2000" b="1">
              <a:solidFill>
                <a:schemeClr val="accent2"/>
              </a:solidFill>
            </a:endParaRPr>
          </a:p>
        </p:txBody>
      </p:sp>
      <p:sp>
        <p:nvSpPr>
          <p:cNvPr id="940036" name="AutoShape 4"/>
          <p:cNvSpPr>
            <a:spLocks noChangeArrowheads="1"/>
          </p:cNvSpPr>
          <p:nvPr/>
        </p:nvSpPr>
        <p:spPr bwMode="auto">
          <a:xfrm>
            <a:off x="2279455" y="4348163"/>
            <a:ext cx="4425950"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72000" tIns="0" rIns="0" bIns="0"/>
          <a:lstStyle/>
          <a:p>
            <a:r>
              <a:rPr lang="de-CH" sz="2000" i="1" smtClean="0">
                <a:solidFill>
                  <a:srgbClr val="990000"/>
                </a:solidFill>
              </a:rPr>
              <a:t>hanoi </a:t>
            </a:r>
            <a:r>
              <a:rPr lang="de-CH" sz="2000" smtClean="0">
                <a:solidFill>
                  <a:srgbClr val="990000"/>
                </a:solidFill>
              </a:rPr>
              <a:t>(</a:t>
            </a:r>
            <a:r>
              <a:rPr lang="de-CH" sz="2000" i="1" smtClean="0">
                <a:solidFill>
                  <a:srgbClr val="990000"/>
                </a:solidFill>
              </a:rPr>
              <a:t>n </a:t>
            </a:r>
            <a:r>
              <a:rPr lang="de-CH" sz="2000" smtClean="0">
                <a:solidFill>
                  <a:srgbClr val="990000"/>
                </a:solidFill>
              </a:rPr>
              <a:t>− 1, </a:t>
            </a:r>
            <a:r>
              <a:rPr lang="de-CH" sz="2000" i="1" smtClean="0">
                <a:solidFill>
                  <a:srgbClr val="990000"/>
                </a:solidFill>
              </a:rPr>
              <a:t>quelle, andere, ziel</a:t>
            </a:r>
            <a:r>
              <a:rPr lang="de-CH" sz="900" i="1" smtClean="0">
                <a:solidFill>
                  <a:srgbClr val="990000"/>
                </a:solidFill>
              </a:rPr>
              <a:t> </a:t>
            </a:r>
            <a:r>
              <a:rPr lang="de-CH" sz="2000" smtClean="0">
                <a:solidFill>
                  <a:srgbClr val="990000"/>
                </a:solidFill>
              </a:rPr>
              <a:t>)</a:t>
            </a:r>
            <a:endParaRPr lang="de-CH" sz="2000">
              <a:solidFill>
                <a:srgbClr val="990000"/>
              </a:solidFill>
            </a:endParaRPr>
          </a:p>
        </p:txBody>
      </p:sp>
      <p:sp>
        <p:nvSpPr>
          <p:cNvPr id="940037" name="AutoShape 5"/>
          <p:cNvSpPr>
            <a:spLocks noChangeArrowheads="1"/>
          </p:cNvSpPr>
          <p:nvPr/>
        </p:nvSpPr>
        <p:spPr bwMode="auto">
          <a:xfrm>
            <a:off x="2269930" y="5272418"/>
            <a:ext cx="4425950"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72000" tIns="0" rIns="0" bIns="0"/>
          <a:lstStyle/>
          <a:p>
            <a:r>
              <a:rPr lang="de-CH" sz="2000" i="1" smtClean="0">
                <a:solidFill>
                  <a:srgbClr val="990000"/>
                </a:solidFill>
              </a:rPr>
              <a:t>hanoi </a:t>
            </a:r>
            <a:r>
              <a:rPr lang="de-CH" sz="2000" smtClean="0">
                <a:solidFill>
                  <a:srgbClr val="990000"/>
                </a:solidFill>
              </a:rPr>
              <a:t>(</a:t>
            </a:r>
            <a:r>
              <a:rPr lang="de-CH" sz="2000" i="1" smtClean="0">
                <a:solidFill>
                  <a:srgbClr val="990000"/>
                </a:solidFill>
              </a:rPr>
              <a:t>n </a:t>
            </a:r>
            <a:r>
              <a:rPr lang="de-CH" sz="2000" smtClean="0">
                <a:solidFill>
                  <a:srgbClr val="990000"/>
                </a:solidFill>
              </a:rPr>
              <a:t>− 1, </a:t>
            </a:r>
            <a:r>
              <a:rPr lang="de-CH" sz="2000" i="1" smtClean="0">
                <a:solidFill>
                  <a:srgbClr val="990000"/>
                </a:solidFill>
              </a:rPr>
              <a:t>andere, ziel, quelle</a:t>
            </a:r>
            <a:r>
              <a:rPr lang="de-CH" sz="900" i="1" smtClean="0">
                <a:solidFill>
                  <a:srgbClr val="990000"/>
                </a:solidFill>
              </a:rPr>
              <a:t> </a:t>
            </a:r>
            <a:r>
              <a:rPr lang="de-CH" sz="2000" smtClean="0">
                <a:solidFill>
                  <a:srgbClr val="990000"/>
                </a:solidFill>
              </a:rPr>
              <a:t>)</a:t>
            </a:r>
            <a:endParaRPr lang="de-CH" sz="200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de-CH" smtClean="0"/>
              <a:t>Was wir bisher gesehen haben:</a:t>
            </a:r>
            <a:endParaRPr lang="de-CH"/>
          </a:p>
        </p:txBody>
      </p:sp>
      <p:sp>
        <p:nvSpPr>
          <p:cNvPr id="828419" name="Rectangle 3"/>
          <p:cNvSpPr>
            <a:spLocks noGrp="1" noChangeArrowheads="1"/>
          </p:cNvSpPr>
          <p:nvPr>
            <p:ph type="body" idx="1"/>
          </p:nvPr>
        </p:nvSpPr>
        <p:spPr/>
        <p:txBody>
          <a:bodyPr/>
          <a:lstStyle/>
          <a:p>
            <a:r>
              <a:rPr lang="de-CH" dirty="0" smtClean="0"/>
              <a:t>Eine Definition ist rekursiv, falls sie den eigenen Begriff auf ein kleineres Ziel anwendet.</a:t>
            </a:r>
          </a:p>
          <a:p>
            <a:endParaRPr lang="de-CH" dirty="0" smtClean="0"/>
          </a:p>
          <a:p>
            <a:r>
              <a:rPr lang="de-CH" dirty="0" smtClean="0"/>
              <a:t>Was alles rekursiv sein kann: Eine Routine,  die Definition eines Konzeptes…</a:t>
            </a:r>
          </a:p>
          <a:p>
            <a:endParaRPr lang="de-CH" dirty="0" smtClean="0"/>
          </a:p>
          <a:p>
            <a:r>
              <a:rPr lang="de-CH" dirty="0" smtClean="0"/>
              <a:t>Immer noch einiges unklar: Besteht nicht die Gefahr einer zyklischen Definition?</a:t>
            </a:r>
          </a:p>
          <a:p>
            <a:endParaRPr lang="de-CH"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243186" y="115888"/>
            <a:ext cx="7848600" cy="435600"/>
          </a:xfrm>
        </p:spPr>
        <p:txBody>
          <a:bodyPr/>
          <a:lstStyle/>
          <a:p>
            <a:r>
              <a:rPr lang="de-CH" noProof="0" dirty="0" smtClean="0"/>
              <a:t>Rekursionsvariante</a:t>
            </a:r>
            <a:endParaRPr lang="de-CH" noProof="0" dirty="0"/>
          </a:p>
        </p:txBody>
      </p:sp>
      <p:sp>
        <p:nvSpPr>
          <p:cNvPr id="830467" name="Rectangle 3"/>
          <p:cNvSpPr>
            <a:spLocks noGrp="1" noChangeArrowheads="1"/>
          </p:cNvSpPr>
          <p:nvPr>
            <p:ph type="body" idx="1"/>
          </p:nvPr>
        </p:nvSpPr>
        <p:spPr>
          <a:xfrm>
            <a:off x="179388" y="2244725"/>
            <a:ext cx="8713787" cy="2246313"/>
          </a:xfrm>
        </p:spPr>
        <p:txBody>
          <a:bodyPr/>
          <a:lstStyle/>
          <a:p>
            <a:pPr marL="1001713" lvl="1"/>
            <a:r>
              <a:rPr lang="de-CH" noProof="0" dirty="0" smtClean="0">
                <a:solidFill>
                  <a:schemeClr val="tx1"/>
                </a:solidFill>
              </a:rPr>
              <a:t>Die Variante ist immer</a:t>
            </a:r>
            <a:r>
              <a:rPr lang="de-CH" noProof="0" dirty="0" smtClean="0">
                <a:solidFill>
                  <a:srgbClr val="3333FF"/>
                </a:solidFill>
              </a:rPr>
              <a:t> &gt;= 0</a:t>
            </a:r>
            <a:r>
              <a:rPr lang="de-CH" noProof="0" dirty="0" smtClean="0">
                <a:solidFill>
                  <a:schemeClr val="tx1"/>
                </a:solidFill>
              </a:rPr>
              <a:t> (Aus der Vorbedingung)</a:t>
            </a:r>
          </a:p>
          <a:p>
            <a:pPr marL="1001713" lvl="1"/>
            <a:r>
              <a:rPr lang="de-CH" dirty="0" smtClean="0"/>
              <a:t>Falls die Variante zu Beginn einer </a:t>
            </a:r>
            <a:r>
              <a:rPr lang="de-CH" dirty="0" err="1" smtClean="0"/>
              <a:t>Routinenausführung</a:t>
            </a:r>
            <a:r>
              <a:rPr lang="de-CH" dirty="0" smtClean="0"/>
              <a:t> den Wert </a:t>
            </a:r>
            <a:r>
              <a:rPr lang="de-CH" i="1" noProof="0" dirty="0" smtClean="0">
                <a:solidFill>
                  <a:srgbClr val="3333FF"/>
                </a:solidFill>
              </a:rPr>
              <a:t>v</a:t>
            </a:r>
            <a:r>
              <a:rPr lang="de-CH" noProof="0" dirty="0" smtClean="0">
                <a:solidFill>
                  <a:schemeClr val="tx1"/>
                </a:solidFill>
              </a:rPr>
              <a:t>  hat, gilt für den Wert </a:t>
            </a:r>
            <a:r>
              <a:rPr lang="de-CH" i="1" noProof="0" dirty="0" smtClean="0">
                <a:solidFill>
                  <a:srgbClr val="3333FF"/>
                </a:solidFill>
              </a:rPr>
              <a:t>v‘  </a:t>
            </a:r>
            <a:r>
              <a:rPr lang="de-CH" noProof="0" dirty="0" smtClean="0">
                <a:solidFill>
                  <a:schemeClr val="tx1"/>
                </a:solidFill>
              </a:rPr>
              <a:t>für alle rekursiven Aufrufe</a:t>
            </a:r>
            <a:r>
              <a:rPr lang="de-CH" noProof="0" dirty="0" smtClean="0"/>
              <a:t/>
            </a:r>
            <a:br>
              <a:rPr lang="de-CH" noProof="0" dirty="0" smtClean="0"/>
            </a:br>
            <a:r>
              <a:rPr lang="de-CH" noProof="0" dirty="0" smtClean="0"/>
              <a:t/>
            </a:r>
            <a:br>
              <a:rPr lang="de-CH" noProof="0" dirty="0" smtClean="0"/>
            </a:br>
            <a:r>
              <a:rPr lang="de-CH" noProof="0" dirty="0" smtClean="0"/>
              <a:t>			</a:t>
            </a:r>
            <a:r>
              <a:rPr lang="de-CH" noProof="0" dirty="0" smtClean="0">
                <a:solidFill>
                  <a:srgbClr val="3333FF"/>
                </a:solidFill>
              </a:rPr>
              <a:t>0 ≤ </a:t>
            </a:r>
            <a:r>
              <a:rPr lang="de-CH" i="1" noProof="0" dirty="0" smtClean="0">
                <a:solidFill>
                  <a:srgbClr val="3333FF"/>
                </a:solidFill>
              </a:rPr>
              <a:t>v‘</a:t>
            </a:r>
            <a:r>
              <a:rPr lang="de-CH" noProof="0" dirty="0" smtClean="0">
                <a:solidFill>
                  <a:srgbClr val="3333FF"/>
                </a:solidFill>
              </a:rPr>
              <a:t> &lt; </a:t>
            </a:r>
            <a:r>
              <a:rPr lang="de-CH" i="1" noProof="0" dirty="0" smtClean="0">
                <a:solidFill>
                  <a:srgbClr val="3333FF"/>
                </a:solidFill>
              </a:rPr>
              <a:t>v</a:t>
            </a:r>
            <a:endParaRPr lang="de-CH" i="1" noProof="0" dirty="0"/>
          </a:p>
        </p:txBody>
      </p:sp>
      <p:sp>
        <p:nvSpPr>
          <p:cNvPr id="830468" name="Rectangle 4"/>
          <p:cNvSpPr>
            <a:spLocks noChangeArrowheads="1"/>
          </p:cNvSpPr>
          <p:nvPr/>
        </p:nvSpPr>
        <p:spPr bwMode="auto">
          <a:xfrm>
            <a:off x="457162" y="851286"/>
            <a:ext cx="8424862" cy="1267444"/>
          </a:xfrm>
          <a:prstGeom prst="rect">
            <a:avLst/>
          </a:prstGeom>
          <a:noFill/>
          <a:ln w="9525">
            <a:noFill/>
            <a:miter lim="800000"/>
            <a:headEnd/>
            <a:tailEnd/>
          </a:ln>
          <a:effectLst/>
        </p:spPr>
        <p:txBody>
          <a:bodyPr/>
          <a:lstStyle/>
          <a:p>
            <a:pPr eaLnBrk="0" hangingPunct="0">
              <a:spcBef>
                <a:spcPct val="20000"/>
              </a:spcBef>
              <a:buFont typeface="Wingdings" pitchFamily="2" charset="2"/>
              <a:buNone/>
            </a:pPr>
            <a:r>
              <a:rPr lang="de-CH" sz="2400" i="0" dirty="0" smtClean="0">
                <a:solidFill>
                  <a:schemeClr val="tx1"/>
                </a:solidFill>
              </a:rPr>
              <a:t>Eine rekursive Routine sollte eine </a:t>
            </a:r>
            <a:r>
              <a:rPr lang="de-CH" dirty="0" smtClean="0"/>
              <a:t>Rekursionsvariante benutzen, eine ganze Zahl, die mit jedem Aufruf verbunden wird, so dass</a:t>
            </a:r>
            <a:r>
              <a:rPr lang="de-CH" sz="2400" i="0" dirty="0" smtClean="0">
                <a:solidFill>
                  <a:schemeClr val="tx1"/>
                </a:solidFill>
              </a:rPr>
              <a:t>:</a:t>
            </a:r>
            <a:endParaRPr lang="de-CH" sz="2400" i="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de-CH" smtClean="0"/>
              <a:t>Hanoi: Wie lautet die Variante?</a:t>
            </a:r>
            <a:endParaRPr lang="de-CH"/>
          </a:p>
        </p:txBody>
      </p:sp>
      <p:sp>
        <p:nvSpPr>
          <p:cNvPr id="832515" name="Rectangle 3"/>
          <p:cNvSpPr>
            <a:spLocks noGrp="1" noChangeArrowheads="1"/>
          </p:cNvSpPr>
          <p:nvPr>
            <p:ph type="body" idx="1"/>
          </p:nvPr>
        </p:nvSpPr>
        <p:spPr>
          <a:xfrm>
            <a:off x="195263" y="939800"/>
            <a:ext cx="8713787" cy="5113338"/>
          </a:xfrm>
        </p:spPr>
        <p:txBody>
          <a:bodyPr/>
          <a:lstStyle/>
          <a:p>
            <a:pPr>
              <a:lnSpc>
                <a:spcPct val="90000"/>
              </a:lnSpc>
            </a:pPr>
            <a:r>
              <a:rPr lang="de-CH" sz="2000" i="1" smtClean="0">
                <a:solidFill>
                  <a:srgbClr val="3333FF"/>
                </a:solidFill>
              </a:rPr>
              <a:t>hanoi </a:t>
            </a:r>
            <a:r>
              <a:rPr lang="de-CH" sz="2000" smtClean="0">
                <a:solidFill>
                  <a:srgbClr val="3333FF"/>
                </a:solidFill>
              </a:rPr>
              <a:t>(</a:t>
            </a:r>
            <a:r>
              <a:rPr lang="de-CH" sz="2000" i="1" smtClean="0">
                <a:solidFill>
                  <a:srgbClr val="3333FF"/>
                </a:solidFill>
              </a:rPr>
              <a:t>n</a:t>
            </a:r>
            <a:r>
              <a:rPr lang="de-CH" sz="1600" i="1" smtClean="0">
                <a:solidFill>
                  <a:srgbClr val="3333FF"/>
                </a:solidFill>
              </a:rPr>
              <a:t> </a:t>
            </a:r>
            <a:r>
              <a:rPr lang="de-CH" sz="2000" smtClean="0">
                <a:solidFill>
                  <a:srgbClr val="3333FF"/>
                </a:solidFill>
              </a:rPr>
              <a:t>:</a:t>
            </a:r>
            <a:r>
              <a:rPr lang="de-CH" sz="2000" i="1" smtClean="0">
                <a:solidFill>
                  <a:srgbClr val="3333FF"/>
                </a:solidFill>
              </a:rPr>
              <a:t> INTEGER</a:t>
            </a:r>
            <a:r>
              <a:rPr lang="de-CH" sz="1200" i="1" smtClean="0">
                <a:solidFill>
                  <a:srgbClr val="3333FF"/>
                </a:solidFill>
              </a:rPr>
              <a:t> </a:t>
            </a:r>
            <a:r>
              <a:rPr lang="de-CH" sz="2000" smtClean="0">
                <a:solidFill>
                  <a:srgbClr val="3333FF"/>
                </a:solidFill>
              </a:rPr>
              <a:t>;</a:t>
            </a:r>
            <a:r>
              <a:rPr lang="de-CH" sz="2000" i="1" smtClean="0">
                <a:solidFill>
                  <a:srgbClr val="3333FF"/>
                </a:solidFill>
              </a:rPr>
              <a:t> quelle</a:t>
            </a:r>
            <a:r>
              <a:rPr lang="de-CH" sz="2000" smtClean="0">
                <a:solidFill>
                  <a:srgbClr val="3333FF"/>
                </a:solidFill>
              </a:rPr>
              <a:t>,</a:t>
            </a:r>
            <a:r>
              <a:rPr lang="de-CH" sz="2000" i="1" smtClean="0">
                <a:solidFill>
                  <a:srgbClr val="3333FF"/>
                </a:solidFill>
              </a:rPr>
              <a:t> ziel</a:t>
            </a:r>
            <a:r>
              <a:rPr lang="de-CH" sz="2000" smtClean="0">
                <a:solidFill>
                  <a:srgbClr val="3333FF"/>
                </a:solidFill>
              </a:rPr>
              <a:t>,</a:t>
            </a:r>
            <a:r>
              <a:rPr lang="de-CH" sz="2000" i="1" smtClean="0">
                <a:solidFill>
                  <a:srgbClr val="3333FF"/>
                </a:solidFill>
              </a:rPr>
              <a:t> andere</a:t>
            </a:r>
            <a:r>
              <a:rPr lang="de-CH" sz="1600" i="1" smtClean="0">
                <a:solidFill>
                  <a:srgbClr val="3333FF"/>
                </a:solidFill>
              </a:rPr>
              <a:t> </a:t>
            </a:r>
            <a:r>
              <a:rPr lang="de-CH" sz="2000" smtClean="0">
                <a:solidFill>
                  <a:srgbClr val="3333FF"/>
                </a:solidFill>
              </a:rPr>
              <a:t>:</a:t>
            </a:r>
            <a:r>
              <a:rPr lang="de-CH" sz="2000" i="1" smtClean="0">
                <a:solidFill>
                  <a:srgbClr val="3333FF"/>
                </a:solidFill>
              </a:rPr>
              <a:t> CHARACTER</a:t>
            </a:r>
            <a:r>
              <a:rPr lang="de-CH" sz="2000" smtClean="0">
                <a:solidFill>
                  <a:srgbClr val="3333FF"/>
                </a:solidFill>
              </a:rPr>
              <a:t>)</a:t>
            </a:r>
            <a:endParaRPr lang="de-CH" sz="2000" b="1" smtClean="0">
              <a:solidFill>
                <a:schemeClr val="accent2"/>
              </a:solidFill>
            </a:endParaRPr>
          </a:p>
          <a:p>
            <a:pPr>
              <a:lnSpc>
                <a:spcPct val="80000"/>
              </a:lnSpc>
              <a:tabLst>
                <a:tab pos="720725" algn="l"/>
                <a:tab pos="1435100" algn="l"/>
                <a:tab pos="2155825" algn="l"/>
                <a:tab pos="2868613" algn="l"/>
              </a:tabLst>
            </a:pPr>
            <a:r>
              <a:rPr lang="de-CH" sz="2000" smtClean="0"/>
              <a:t>		</a:t>
            </a:r>
            <a:r>
              <a:rPr lang="de-CH" sz="2000" smtClean="0">
                <a:solidFill>
                  <a:srgbClr val="990000"/>
                </a:solidFill>
              </a:rPr>
              <a:t>-- Verschiebe</a:t>
            </a:r>
            <a:r>
              <a:rPr lang="de-CH" sz="2000" i="1" smtClean="0">
                <a:solidFill>
                  <a:srgbClr val="3333FF"/>
                </a:solidFill>
              </a:rPr>
              <a:t> n </a:t>
            </a:r>
            <a:r>
              <a:rPr lang="de-CH" sz="2000" smtClean="0">
                <a:solidFill>
                  <a:srgbClr val="990000"/>
                </a:solidFill>
              </a:rPr>
              <a:t>Scheiben von</a:t>
            </a:r>
            <a:r>
              <a:rPr lang="de-CH" sz="2000" smtClean="0"/>
              <a:t> </a:t>
            </a:r>
            <a:r>
              <a:rPr lang="de-CH" sz="2000" i="1" smtClean="0">
                <a:solidFill>
                  <a:srgbClr val="3333FF"/>
                </a:solidFill>
              </a:rPr>
              <a:t>quelle </a:t>
            </a:r>
            <a:r>
              <a:rPr lang="de-CH" sz="2000" smtClean="0">
                <a:solidFill>
                  <a:srgbClr val="990000"/>
                </a:solidFill>
              </a:rPr>
              <a:t>nach</a:t>
            </a:r>
            <a:r>
              <a:rPr lang="de-CH" sz="2000" i="1" smtClean="0">
                <a:solidFill>
                  <a:srgbClr val="3333FF"/>
                </a:solidFill>
              </a:rPr>
              <a:t> ziel</a:t>
            </a:r>
            <a:r>
              <a:rPr lang="de-CH" sz="2000" smtClean="0">
                <a:solidFill>
                  <a:srgbClr val="990000"/>
                </a:solidFill>
              </a:rPr>
              <a:t>,</a:t>
            </a:r>
          </a:p>
          <a:p>
            <a:pPr>
              <a:lnSpc>
                <a:spcPct val="80000"/>
              </a:lnSpc>
              <a:tabLst>
                <a:tab pos="720725" algn="l"/>
                <a:tab pos="1435100" algn="l"/>
                <a:tab pos="2155825" algn="l"/>
                <a:tab pos="2868613" algn="l"/>
              </a:tabLst>
            </a:pPr>
            <a:r>
              <a:rPr lang="de-CH" sz="2000" smtClean="0">
                <a:solidFill>
                  <a:srgbClr val="990000"/>
                </a:solidFill>
              </a:rPr>
              <a:t>		-- mit</a:t>
            </a:r>
            <a:r>
              <a:rPr lang="de-CH" sz="2000" i="1" smtClean="0">
                <a:solidFill>
                  <a:srgbClr val="990000"/>
                </a:solidFill>
              </a:rPr>
              <a:t> </a:t>
            </a:r>
            <a:r>
              <a:rPr lang="de-CH" sz="2000" i="1" smtClean="0">
                <a:solidFill>
                  <a:srgbClr val="3333FF"/>
                </a:solidFill>
              </a:rPr>
              <a:t>andere </a:t>
            </a:r>
            <a:r>
              <a:rPr lang="de-CH" sz="2000" smtClean="0">
                <a:solidFill>
                  <a:srgbClr val="990000"/>
                </a:solidFill>
              </a:rPr>
              <a:t>als Zwischenspeicher.</a:t>
            </a:r>
          </a:p>
          <a:p>
            <a:pPr>
              <a:lnSpc>
                <a:spcPct val="90000"/>
              </a:lnSpc>
            </a:pPr>
            <a:endParaRPr lang="de-CH" sz="2000" i="1" smtClean="0">
              <a:solidFill>
                <a:srgbClr val="3333FF"/>
              </a:solidFill>
            </a:endParaRPr>
          </a:p>
          <a:p>
            <a:pPr>
              <a:lnSpc>
                <a:spcPct val="90000"/>
              </a:lnSpc>
            </a:pPr>
            <a:r>
              <a:rPr lang="de-CH" sz="2000" b="1" smtClean="0">
                <a:solidFill>
                  <a:schemeClr val="accent2"/>
                </a:solidFill>
              </a:rPr>
              <a:t>	require</a:t>
            </a:r>
          </a:p>
          <a:p>
            <a:pPr>
              <a:lnSpc>
                <a:spcPct val="90000"/>
              </a:lnSpc>
            </a:pPr>
            <a:r>
              <a:rPr lang="de-CH" sz="2000" b="1" smtClean="0">
                <a:solidFill>
                  <a:schemeClr val="accent2"/>
                </a:solidFill>
              </a:rPr>
              <a:t>		</a:t>
            </a:r>
            <a:r>
              <a:rPr lang="de-CH" sz="2000" smtClean="0">
                <a:solidFill>
                  <a:srgbClr val="3333FF"/>
                </a:solidFill>
              </a:rPr>
              <a:t>…</a:t>
            </a:r>
          </a:p>
          <a:p>
            <a:pPr>
              <a:lnSpc>
                <a:spcPct val="90000"/>
              </a:lnSpc>
            </a:pPr>
            <a:r>
              <a:rPr lang="de-CH" sz="2000" b="1" smtClean="0">
                <a:solidFill>
                  <a:schemeClr val="accent2"/>
                </a:solidFill>
              </a:rPr>
              <a:t>	do</a:t>
            </a:r>
          </a:p>
          <a:p>
            <a:pPr>
              <a:lnSpc>
                <a:spcPct val="90000"/>
              </a:lnSpc>
            </a:pPr>
            <a:r>
              <a:rPr lang="de-CH" sz="2000" i="1" smtClean="0">
                <a:solidFill>
                  <a:srgbClr val="3333FF"/>
                </a:solidFill>
              </a:rPr>
              <a:t>		</a:t>
            </a:r>
            <a:r>
              <a:rPr lang="de-CH" sz="2000" b="1" smtClean="0">
                <a:solidFill>
                  <a:schemeClr val="accent2"/>
                </a:solidFill>
              </a:rPr>
              <a:t>if</a:t>
            </a:r>
            <a:r>
              <a:rPr lang="de-CH" sz="2000" i="1" smtClean="0">
                <a:solidFill>
                  <a:srgbClr val="3333FF"/>
                </a:solidFill>
              </a:rPr>
              <a:t> n </a:t>
            </a:r>
            <a:r>
              <a:rPr lang="de-CH" sz="2000" smtClean="0">
                <a:solidFill>
                  <a:srgbClr val="3333FF"/>
                </a:solidFill>
              </a:rPr>
              <a:t>&gt;</a:t>
            </a:r>
            <a:r>
              <a:rPr lang="de-CH" sz="2000" i="1" smtClean="0">
                <a:solidFill>
                  <a:srgbClr val="3333FF"/>
                </a:solidFill>
              </a:rPr>
              <a:t> 0 </a:t>
            </a:r>
            <a:r>
              <a:rPr lang="de-CH" sz="2000" b="1" smtClean="0">
                <a:solidFill>
                  <a:schemeClr val="accent2"/>
                </a:solidFill>
              </a:rPr>
              <a:t>then</a:t>
            </a:r>
          </a:p>
          <a:p>
            <a:pPr>
              <a:lnSpc>
                <a:spcPct val="150000"/>
              </a:lnSpc>
            </a:pPr>
            <a:r>
              <a:rPr lang="de-CH" sz="2000" i="1" smtClean="0">
                <a:solidFill>
                  <a:srgbClr val="3333FF"/>
                </a:solidFill>
              </a:rPr>
              <a:t>			</a:t>
            </a:r>
            <a:r>
              <a:rPr lang="de-CH" sz="2000" i="1" smtClean="0">
                <a:solidFill>
                  <a:schemeClr val="bg1"/>
                </a:solidFill>
              </a:rPr>
              <a:t>hanoi </a:t>
            </a:r>
            <a:r>
              <a:rPr lang="de-CH" sz="2000" smtClean="0">
                <a:solidFill>
                  <a:schemeClr val="bg1"/>
                </a:solidFill>
              </a:rPr>
              <a:t>(</a:t>
            </a:r>
            <a:r>
              <a:rPr lang="de-CH" sz="2000" i="1" smtClean="0">
                <a:solidFill>
                  <a:schemeClr val="bg1"/>
                </a:solidFill>
              </a:rPr>
              <a:t>n </a:t>
            </a:r>
            <a:r>
              <a:rPr lang="de-CH" sz="2000" smtClean="0">
                <a:solidFill>
                  <a:schemeClr val="bg1"/>
                </a:solidFill>
              </a:rPr>
              <a:t>− 1,</a:t>
            </a:r>
            <a:r>
              <a:rPr lang="de-CH" sz="2000" i="1" smtClean="0">
                <a:solidFill>
                  <a:schemeClr val="bg1"/>
                </a:solidFill>
              </a:rPr>
              <a:t> quelle</a:t>
            </a:r>
            <a:r>
              <a:rPr lang="de-CH" sz="2000" smtClean="0">
                <a:solidFill>
                  <a:schemeClr val="bg1"/>
                </a:solidFill>
              </a:rPr>
              <a:t>,</a:t>
            </a:r>
            <a:r>
              <a:rPr lang="de-CH" sz="2000" i="1" smtClean="0">
                <a:solidFill>
                  <a:schemeClr val="bg1"/>
                </a:solidFill>
              </a:rPr>
              <a:t> andere</a:t>
            </a:r>
            <a:r>
              <a:rPr lang="de-CH" sz="2000" smtClean="0">
                <a:solidFill>
                  <a:schemeClr val="bg1"/>
                </a:solidFill>
              </a:rPr>
              <a:t>,</a:t>
            </a:r>
            <a:r>
              <a:rPr lang="de-CH" sz="2000" i="1" smtClean="0">
                <a:solidFill>
                  <a:schemeClr val="bg1"/>
                </a:solidFill>
              </a:rPr>
              <a:t> ziel</a:t>
            </a:r>
            <a:r>
              <a:rPr lang="de-CH" sz="1200" i="1" smtClean="0">
                <a:solidFill>
                  <a:schemeClr val="bg1"/>
                </a:solidFill>
              </a:rPr>
              <a:t> </a:t>
            </a:r>
            <a:r>
              <a:rPr lang="de-CH" sz="2000" smtClean="0">
                <a:solidFill>
                  <a:schemeClr val="bg1"/>
                </a:solidFill>
              </a:rPr>
              <a:t>)</a:t>
            </a:r>
          </a:p>
          <a:p>
            <a:pPr>
              <a:lnSpc>
                <a:spcPct val="150000"/>
              </a:lnSpc>
            </a:pPr>
            <a:r>
              <a:rPr lang="de-CH" sz="2000" i="1" smtClean="0">
                <a:solidFill>
                  <a:srgbClr val="3333FF"/>
                </a:solidFill>
              </a:rPr>
              <a:t>			</a:t>
            </a:r>
            <a:r>
              <a:rPr lang="de-CH" sz="2000" i="1" smtClean="0">
                <a:solidFill>
                  <a:srgbClr val="006600"/>
                </a:solidFill>
              </a:rPr>
              <a:t>umstelle </a:t>
            </a:r>
            <a:r>
              <a:rPr lang="de-CH" sz="2000" smtClean="0">
                <a:solidFill>
                  <a:srgbClr val="006600"/>
                </a:solidFill>
              </a:rPr>
              <a:t>(</a:t>
            </a:r>
            <a:r>
              <a:rPr lang="de-CH" sz="2000" i="1" smtClean="0">
                <a:solidFill>
                  <a:srgbClr val="006600"/>
                </a:solidFill>
              </a:rPr>
              <a:t>quelle</a:t>
            </a:r>
            <a:r>
              <a:rPr lang="de-CH" sz="2000" smtClean="0">
                <a:solidFill>
                  <a:srgbClr val="006600"/>
                </a:solidFill>
              </a:rPr>
              <a:t>,</a:t>
            </a:r>
            <a:r>
              <a:rPr lang="de-CH" sz="2000" i="1" smtClean="0">
                <a:solidFill>
                  <a:srgbClr val="006600"/>
                </a:solidFill>
              </a:rPr>
              <a:t> ziel</a:t>
            </a:r>
            <a:r>
              <a:rPr lang="de-CH" sz="1200" i="1" smtClean="0">
                <a:solidFill>
                  <a:srgbClr val="006600"/>
                </a:solidFill>
              </a:rPr>
              <a:t> </a:t>
            </a:r>
            <a:r>
              <a:rPr lang="de-CH" sz="2000" smtClean="0">
                <a:solidFill>
                  <a:srgbClr val="006600"/>
                </a:solidFill>
              </a:rPr>
              <a:t>)</a:t>
            </a:r>
          </a:p>
          <a:p>
            <a:pPr>
              <a:lnSpc>
                <a:spcPct val="150000"/>
              </a:lnSpc>
            </a:pPr>
            <a:r>
              <a:rPr lang="de-CH" sz="2000" i="1" smtClean="0">
                <a:solidFill>
                  <a:srgbClr val="3333FF"/>
                </a:solidFill>
              </a:rPr>
              <a:t>			</a:t>
            </a:r>
            <a:r>
              <a:rPr lang="de-CH" sz="2000" i="1" smtClean="0">
                <a:solidFill>
                  <a:schemeClr val="bg1"/>
                </a:solidFill>
              </a:rPr>
              <a:t>hanoi </a:t>
            </a:r>
            <a:r>
              <a:rPr lang="de-CH" sz="2000" smtClean="0">
                <a:solidFill>
                  <a:schemeClr val="bg1"/>
                </a:solidFill>
              </a:rPr>
              <a:t>(</a:t>
            </a:r>
            <a:r>
              <a:rPr lang="de-CH" sz="2000" i="1" smtClean="0">
                <a:solidFill>
                  <a:schemeClr val="bg1"/>
                </a:solidFill>
              </a:rPr>
              <a:t>n </a:t>
            </a:r>
            <a:r>
              <a:rPr lang="de-CH" sz="2000" smtClean="0">
                <a:solidFill>
                  <a:schemeClr val="bg1"/>
                </a:solidFill>
              </a:rPr>
              <a:t>− 1,</a:t>
            </a:r>
            <a:r>
              <a:rPr lang="de-CH" sz="2000" i="1" smtClean="0">
                <a:solidFill>
                  <a:schemeClr val="bg1"/>
                </a:solidFill>
              </a:rPr>
              <a:t> andere</a:t>
            </a:r>
            <a:r>
              <a:rPr lang="de-CH" sz="2000" smtClean="0">
                <a:solidFill>
                  <a:schemeClr val="bg1"/>
                </a:solidFill>
              </a:rPr>
              <a:t>,</a:t>
            </a:r>
            <a:r>
              <a:rPr lang="de-CH" sz="2000" i="1" smtClean="0">
                <a:solidFill>
                  <a:schemeClr val="bg1"/>
                </a:solidFill>
              </a:rPr>
              <a:t> ziel</a:t>
            </a:r>
            <a:r>
              <a:rPr lang="de-CH" sz="2000" smtClean="0">
                <a:solidFill>
                  <a:schemeClr val="bg1"/>
                </a:solidFill>
              </a:rPr>
              <a:t>,</a:t>
            </a:r>
            <a:r>
              <a:rPr lang="de-CH" sz="2000" i="1" smtClean="0">
                <a:solidFill>
                  <a:schemeClr val="bg1"/>
                </a:solidFill>
              </a:rPr>
              <a:t> quelle</a:t>
            </a:r>
            <a:r>
              <a:rPr lang="de-CH" sz="1200" i="1" smtClean="0">
                <a:solidFill>
                  <a:schemeClr val="bg1"/>
                </a:solidFill>
              </a:rPr>
              <a:t> </a:t>
            </a:r>
            <a:r>
              <a:rPr lang="de-CH" sz="2000" smtClean="0">
                <a:solidFill>
                  <a:schemeClr val="bg1"/>
                </a:solidFill>
              </a:rPr>
              <a:t>)</a:t>
            </a:r>
            <a:r>
              <a:rPr lang="de-CH" sz="2000" i="1" smtClean="0">
                <a:solidFill>
                  <a:srgbClr val="3333FF"/>
                </a:solidFill>
              </a:rPr>
              <a:t>	</a:t>
            </a:r>
          </a:p>
          <a:p>
            <a:pPr>
              <a:lnSpc>
                <a:spcPct val="90000"/>
              </a:lnSpc>
            </a:pPr>
            <a:r>
              <a:rPr lang="de-CH" sz="2000" i="1" smtClean="0">
                <a:solidFill>
                  <a:srgbClr val="3333FF"/>
                </a:solidFill>
              </a:rPr>
              <a:t>		</a:t>
            </a:r>
            <a:r>
              <a:rPr lang="de-CH" sz="2000" b="1" smtClean="0">
                <a:solidFill>
                  <a:schemeClr val="accent2"/>
                </a:solidFill>
              </a:rPr>
              <a:t>end</a:t>
            </a:r>
          </a:p>
          <a:p>
            <a:pPr>
              <a:lnSpc>
                <a:spcPct val="90000"/>
              </a:lnSpc>
            </a:pPr>
            <a:r>
              <a:rPr lang="de-CH" sz="2000" i="1" smtClean="0">
                <a:solidFill>
                  <a:srgbClr val="3333FF"/>
                </a:solidFill>
              </a:rPr>
              <a:t>	</a:t>
            </a:r>
            <a:r>
              <a:rPr lang="de-CH" sz="2000" b="1" smtClean="0">
                <a:solidFill>
                  <a:schemeClr val="accent2"/>
                </a:solidFill>
              </a:rPr>
              <a:t>end</a:t>
            </a:r>
          </a:p>
          <a:p>
            <a:pPr>
              <a:lnSpc>
                <a:spcPct val="90000"/>
              </a:lnSpc>
            </a:pPr>
            <a:endParaRPr lang="de-CH"/>
          </a:p>
        </p:txBody>
      </p:sp>
      <p:sp>
        <p:nvSpPr>
          <p:cNvPr id="832516" name="AutoShape 4"/>
          <p:cNvSpPr>
            <a:spLocks noChangeArrowheads="1"/>
          </p:cNvSpPr>
          <p:nvPr/>
        </p:nvSpPr>
        <p:spPr bwMode="auto">
          <a:xfrm>
            <a:off x="2896261" y="3808743"/>
            <a:ext cx="4425950"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108000" tIns="0" rIns="0" bIns="0"/>
          <a:lstStyle/>
          <a:p>
            <a:r>
              <a:rPr lang="de-CH" sz="2000" i="1" smtClean="0">
                <a:solidFill>
                  <a:srgbClr val="990000"/>
                </a:solidFill>
              </a:rPr>
              <a:t>hanoi </a:t>
            </a:r>
            <a:r>
              <a:rPr lang="de-CH" sz="2000" smtClean="0">
                <a:solidFill>
                  <a:srgbClr val="990000"/>
                </a:solidFill>
              </a:rPr>
              <a:t>(</a:t>
            </a:r>
            <a:r>
              <a:rPr lang="de-CH" sz="2000" i="1" smtClean="0">
                <a:solidFill>
                  <a:srgbClr val="990000"/>
                </a:solidFill>
              </a:rPr>
              <a:t>n </a:t>
            </a:r>
            <a:r>
              <a:rPr lang="de-CH" sz="2000" smtClean="0">
                <a:solidFill>
                  <a:srgbClr val="990000"/>
                </a:solidFill>
              </a:rPr>
              <a:t>− 1,</a:t>
            </a:r>
            <a:r>
              <a:rPr lang="de-CH" sz="2000" i="1" smtClean="0">
                <a:solidFill>
                  <a:srgbClr val="990000"/>
                </a:solidFill>
              </a:rPr>
              <a:t> quelle, andere, ziel</a:t>
            </a:r>
            <a:r>
              <a:rPr lang="de-CH" sz="900" i="1" smtClean="0">
                <a:solidFill>
                  <a:srgbClr val="990000"/>
                </a:solidFill>
              </a:rPr>
              <a:t> </a:t>
            </a:r>
            <a:r>
              <a:rPr lang="de-CH" sz="2000" smtClean="0">
                <a:solidFill>
                  <a:srgbClr val="990000"/>
                </a:solidFill>
              </a:rPr>
              <a:t>)</a:t>
            </a:r>
            <a:endParaRPr lang="de-CH" sz="2000">
              <a:solidFill>
                <a:srgbClr val="990000"/>
              </a:solidFill>
            </a:endParaRPr>
          </a:p>
        </p:txBody>
      </p:sp>
      <p:sp>
        <p:nvSpPr>
          <p:cNvPr id="832517" name="AutoShape 5"/>
          <p:cNvSpPr>
            <a:spLocks noChangeArrowheads="1"/>
          </p:cNvSpPr>
          <p:nvPr/>
        </p:nvSpPr>
        <p:spPr bwMode="auto">
          <a:xfrm>
            <a:off x="2920074" y="4734256"/>
            <a:ext cx="4425950"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108000" tIns="0" rIns="0" bIns="0"/>
          <a:lstStyle/>
          <a:p>
            <a:r>
              <a:rPr lang="de-CH" sz="2000" i="1" smtClean="0">
                <a:solidFill>
                  <a:srgbClr val="990000"/>
                </a:solidFill>
              </a:rPr>
              <a:t>hanoi </a:t>
            </a:r>
            <a:r>
              <a:rPr lang="de-CH" sz="2000" smtClean="0">
                <a:solidFill>
                  <a:srgbClr val="990000"/>
                </a:solidFill>
              </a:rPr>
              <a:t>(</a:t>
            </a:r>
            <a:r>
              <a:rPr lang="de-CH" sz="2000" i="1" smtClean="0">
                <a:solidFill>
                  <a:srgbClr val="990000"/>
                </a:solidFill>
              </a:rPr>
              <a:t>n</a:t>
            </a:r>
            <a:r>
              <a:rPr lang="de-CH" sz="2000" smtClean="0">
                <a:solidFill>
                  <a:srgbClr val="990000"/>
                </a:solidFill>
              </a:rPr>
              <a:t> − 1,</a:t>
            </a:r>
            <a:r>
              <a:rPr lang="de-CH" sz="2000" i="1" smtClean="0">
                <a:solidFill>
                  <a:srgbClr val="990000"/>
                </a:solidFill>
              </a:rPr>
              <a:t> andere, ziel, quelle</a:t>
            </a:r>
            <a:r>
              <a:rPr lang="de-CH" sz="900" i="1" smtClean="0">
                <a:solidFill>
                  <a:srgbClr val="990000"/>
                </a:solidFill>
              </a:rPr>
              <a:t> </a:t>
            </a:r>
            <a:r>
              <a:rPr lang="de-CH" sz="2000" smtClean="0">
                <a:solidFill>
                  <a:srgbClr val="990000"/>
                </a:solidFill>
              </a:rPr>
              <a:t>)</a:t>
            </a:r>
            <a:endParaRPr lang="de-CH" sz="200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77" name="Picture 17"/>
          <p:cNvPicPr>
            <a:picLocks noChangeAspect="1" noChangeArrowheads="1"/>
          </p:cNvPicPr>
          <p:nvPr/>
        </p:nvPicPr>
        <p:blipFill>
          <a:blip r:embed="rId3" cstate="print"/>
          <a:srcRect/>
          <a:stretch>
            <a:fillRect/>
          </a:stretch>
        </p:blipFill>
        <p:spPr bwMode="auto">
          <a:xfrm>
            <a:off x="6172200" y="744410"/>
            <a:ext cx="2720975" cy="2271713"/>
          </a:xfrm>
          <a:prstGeom prst="rect">
            <a:avLst/>
          </a:prstGeom>
          <a:noFill/>
          <a:ln w="9525">
            <a:noFill/>
            <a:miter lim="800000"/>
            <a:headEnd/>
            <a:tailEnd/>
          </a:ln>
          <a:effectLst/>
        </p:spPr>
      </p:pic>
      <p:sp>
        <p:nvSpPr>
          <p:cNvPr id="834562" name="Rectangle 2"/>
          <p:cNvSpPr>
            <a:spLocks noGrp="1" noChangeArrowheads="1"/>
          </p:cNvSpPr>
          <p:nvPr>
            <p:ph type="title"/>
          </p:nvPr>
        </p:nvSpPr>
        <p:spPr/>
        <p:txBody>
          <a:bodyPr/>
          <a:lstStyle/>
          <a:p>
            <a:r>
              <a:rPr lang="de-CH" dirty="0" smtClean="0"/>
              <a:t>Suchbäume ausgeben: Was ist die Variante?</a:t>
            </a:r>
            <a:endParaRPr lang="de-CH" dirty="0"/>
          </a:p>
        </p:txBody>
      </p:sp>
      <p:sp>
        <p:nvSpPr>
          <p:cNvPr id="834573" name="Rectangle 13"/>
          <p:cNvSpPr>
            <a:spLocks noGrp="1" noChangeArrowheads="1"/>
          </p:cNvSpPr>
          <p:nvPr>
            <p:ph type="body" idx="1"/>
          </p:nvPr>
        </p:nvSpPr>
        <p:spPr>
          <a:xfrm>
            <a:off x="179388" y="979488"/>
            <a:ext cx="8713787" cy="5402262"/>
          </a:xfrm>
          <a:noFill/>
          <a:ln/>
        </p:spPr>
        <p:txBody>
          <a:bodyPr/>
          <a:lstStyle/>
          <a:p>
            <a:pPr defTabSz="428625">
              <a:lnSpc>
                <a:spcPct val="80000"/>
              </a:lnSpc>
              <a:tabLst>
                <a:tab pos="625475" algn="l"/>
              </a:tabLst>
            </a:pPr>
            <a:r>
              <a:rPr lang="de-CH" sz="1800" b="1" smtClean="0">
                <a:solidFill>
                  <a:schemeClr val="accent2"/>
                </a:solidFill>
              </a:rPr>
              <a:t>class</a:t>
            </a:r>
            <a:r>
              <a:rPr lang="de-CH" sz="1800" i="1" smtClean="0">
                <a:solidFill>
                  <a:srgbClr val="3333FF"/>
                </a:solidFill>
              </a:rPr>
              <a:t> BINARY_SEARCH_TREE  </a:t>
            </a:r>
            <a:r>
              <a:rPr lang="de-CH" sz="1800" smtClean="0">
                <a:solidFill>
                  <a:srgbClr val="3333FF"/>
                </a:solidFill>
              </a:rPr>
              <a:t>[</a:t>
            </a:r>
            <a:r>
              <a:rPr lang="de-CH" sz="1800" i="1" smtClean="0">
                <a:solidFill>
                  <a:srgbClr val="3333FF"/>
                </a:solidFill>
              </a:rPr>
              <a:t>G ...</a:t>
            </a:r>
            <a:r>
              <a:rPr lang="de-CH" sz="1800" smtClean="0">
                <a:solidFill>
                  <a:srgbClr val="3333FF"/>
                </a:solidFill>
              </a:rPr>
              <a:t>]</a:t>
            </a:r>
            <a:r>
              <a:rPr lang="de-CH" sz="1800" i="1" smtClean="0">
                <a:solidFill>
                  <a:srgbClr val="3333FF"/>
                </a:solidFill>
              </a:rPr>
              <a:t> </a:t>
            </a:r>
            <a:r>
              <a:rPr lang="de-CH" sz="1800" b="1" smtClean="0">
                <a:solidFill>
                  <a:schemeClr val="accent2"/>
                </a:solidFill>
              </a:rPr>
              <a:t>feature</a:t>
            </a:r>
            <a:endParaRPr lang="de-CH" sz="1800" i="1" smtClean="0">
              <a:solidFill>
                <a:srgbClr val="3333FF"/>
              </a:solidFill>
            </a:endParaRPr>
          </a:p>
          <a:p>
            <a:pPr defTabSz="428625">
              <a:lnSpc>
                <a:spcPct val="80000"/>
              </a:lnSpc>
              <a:tabLst>
                <a:tab pos="625475" algn="l"/>
              </a:tabLst>
            </a:pPr>
            <a:r>
              <a:rPr lang="de-CH" sz="2000" i="1" smtClean="0">
                <a:solidFill>
                  <a:srgbClr val="3333FF"/>
                </a:solidFill>
              </a:rPr>
              <a:t>	item</a:t>
            </a:r>
            <a:r>
              <a:rPr lang="de-CH" sz="1400" i="1" smtClean="0">
                <a:solidFill>
                  <a:srgbClr val="3333FF"/>
                </a:solidFill>
              </a:rPr>
              <a:t> </a:t>
            </a:r>
            <a:r>
              <a:rPr lang="de-CH" sz="2000" smtClean="0">
                <a:solidFill>
                  <a:srgbClr val="3333FF"/>
                </a:solidFill>
              </a:rPr>
              <a:t>:</a:t>
            </a:r>
            <a:r>
              <a:rPr lang="de-CH" sz="2000" i="1" smtClean="0">
                <a:solidFill>
                  <a:srgbClr val="3333FF"/>
                </a:solidFill>
              </a:rPr>
              <a:t> G</a:t>
            </a:r>
          </a:p>
          <a:p>
            <a:pPr defTabSz="428625">
              <a:lnSpc>
                <a:spcPct val="80000"/>
              </a:lnSpc>
              <a:tabLst>
                <a:tab pos="625475" algn="l"/>
              </a:tabLst>
            </a:pPr>
            <a:r>
              <a:rPr lang="de-CH" sz="2000" i="1" smtClean="0">
                <a:solidFill>
                  <a:srgbClr val="3333FF"/>
                </a:solidFill>
              </a:rPr>
              <a:t>	left</a:t>
            </a:r>
            <a:r>
              <a:rPr lang="de-CH" sz="2000" smtClean="0">
                <a:solidFill>
                  <a:srgbClr val="3333FF"/>
                </a:solidFill>
              </a:rPr>
              <a:t>,</a:t>
            </a:r>
            <a:r>
              <a:rPr lang="de-CH" sz="2000" i="1" smtClean="0">
                <a:solidFill>
                  <a:srgbClr val="3333FF"/>
                </a:solidFill>
              </a:rPr>
              <a:t> right</a:t>
            </a:r>
            <a:r>
              <a:rPr lang="de-CH" sz="1200" i="1" smtClean="0">
                <a:solidFill>
                  <a:srgbClr val="3333FF"/>
                </a:solidFill>
              </a:rPr>
              <a:t> </a:t>
            </a:r>
            <a:r>
              <a:rPr lang="de-CH" sz="2000" smtClean="0">
                <a:solidFill>
                  <a:srgbClr val="3333FF"/>
                </a:solidFill>
              </a:rPr>
              <a:t>:</a:t>
            </a:r>
            <a:r>
              <a:rPr lang="de-CH" sz="2000" i="1" smtClean="0">
                <a:solidFill>
                  <a:srgbClr val="3333FF"/>
                </a:solidFill>
              </a:rPr>
              <a:t>   </a:t>
            </a:r>
            <a:r>
              <a:rPr lang="de-CH" sz="2000" i="1" smtClean="0">
                <a:solidFill>
                  <a:schemeClr val="bg1"/>
                </a:solidFill>
              </a:rPr>
              <a:t>BINARY_SEARCH_TREE</a:t>
            </a:r>
            <a:endParaRPr lang="de-CH" sz="2000" smtClean="0">
              <a:solidFill>
                <a:srgbClr val="3333FF"/>
              </a:solidFill>
            </a:endParaRPr>
          </a:p>
          <a:p>
            <a:pPr defTabSz="428625">
              <a:lnSpc>
                <a:spcPct val="80000"/>
              </a:lnSpc>
              <a:tabLst>
                <a:tab pos="625475" algn="l"/>
              </a:tabLst>
            </a:pPr>
            <a:endParaRPr lang="de-CH" sz="2000" i="1" smtClean="0">
              <a:solidFill>
                <a:srgbClr val="3333FF"/>
              </a:solidFill>
            </a:endParaRPr>
          </a:p>
          <a:p>
            <a:pPr defTabSz="428625">
              <a:lnSpc>
                <a:spcPct val="80000"/>
              </a:lnSpc>
              <a:tabLst>
                <a:tab pos="625475" algn="l"/>
              </a:tabLst>
            </a:pPr>
            <a:r>
              <a:rPr lang="de-CH" smtClean="0"/>
              <a:t>	 </a:t>
            </a:r>
            <a:r>
              <a:rPr lang="de-CH" i="1" smtClean="0">
                <a:solidFill>
                  <a:srgbClr val="3333FF"/>
                </a:solidFill>
              </a:rPr>
              <a:t>print_sorted</a:t>
            </a:r>
            <a:endParaRPr lang="de-CH" b="1" smtClean="0">
              <a:solidFill>
                <a:schemeClr val="accent2"/>
              </a:solidFill>
            </a:endParaRPr>
          </a:p>
          <a:p>
            <a:pPr defTabSz="428625">
              <a:lnSpc>
                <a:spcPct val="80000"/>
              </a:lnSpc>
              <a:tabLst>
                <a:tab pos="625475" algn="l"/>
              </a:tabLst>
            </a:pPr>
            <a:r>
              <a:rPr lang="de-CH" i="1" smtClean="0">
                <a:solidFill>
                  <a:srgbClr val="3333FF"/>
                </a:solidFill>
              </a:rPr>
              <a:t>		     </a:t>
            </a:r>
            <a:r>
              <a:rPr lang="de-CH" smtClean="0">
                <a:solidFill>
                  <a:srgbClr val="990000"/>
                </a:solidFill>
              </a:rPr>
              <a:t>-- Elemente geordnet ausgeben.</a:t>
            </a:r>
          </a:p>
          <a:p>
            <a:pPr defTabSz="428625">
              <a:lnSpc>
                <a:spcPct val="90000"/>
              </a:lnSpc>
              <a:spcBef>
                <a:spcPct val="0"/>
              </a:spcBef>
              <a:tabLst>
                <a:tab pos="625475" algn="l"/>
              </a:tabLst>
            </a:pPr>
            <a:r>
              <a:rPr lang="de-CH" i="1" smtClean="0">
                <a:solidFill>
                  <a:srgbClr val="3333FF"/>
                </a:solidFill>
              </a:rPr>
              <a:t>		</a:t>
            </a:r>
            <a:r>
              <a:rPr lang="de-CH" b="1" smtClean="0">
                <a:solidFill>
                  <a:schemeClr val="accent2"/>
                </a:solidFill>
              </a:rPr>
              <a:t>do</a:t>
            </a:r>
          </a:p>
          <a:p>
            <a:pPr defTabSz="428625">
              <a:lnSpc>
                <a:spcPct val="60000"/>
              </a:lnSpc>
              <a:spcBef>
                <a:spcPct val="0"/>
              </a:spcBef>
              <a:tabLst>
                <a:tab pos="625475" algn="l"/>
              </a:tabLst>
            </a:pPr>
            <a:r>
              <a:rPr lang="de-CH" i="1" smtClean="0">
                <a:solidFill>
                  <a:srgbClr val="3333FF"/>
                </a:solidFill>
              </a:rPr>
              <a:t>			</a:t>
            </a:r>
            <a:r>
              <a:rPr lang="de-CH" b="1" smtClean="0">
                <a:solidFill>
                  <a:schemeClr val="accent2"/>
                </a:solidFill>
              </a:rPr>
              <a:t>if </a:t>
            </a:r>
            <a:r>
              <a:rPr lang="de-CH" i="1" smtClean="0">
                <a:solidFill>
                  <a:srgbClr val="3333FF"/>
                </a:solidFill>
              </a:rPr>
              <a:t>left </a:t>
            </a:r>
            <a:r>
              <a:rPr lang="de-CH" smtClean="0">
                <a:solidFill>
                  <a:srgbClr val="3333FF"/>
                </a:solidFill>
              </a:rPr>
              <a:t>/=</a:t>
            </a:r>
            <a:r>
              <a:rPr lang="de-CH" i="1" smtClean="0">
                <a:solidFill>
                  <a:srgbClr val="3333FF"/>
                </a:solidFill>
              </a:rPr>
              <a:t> </a:t>
            </a:r>
            <a:r>
              <a:rPr lang="de-CH" b="1" smtClean="0">
                <a:solidFill>
                  <a:schemeClr val="accent2"/>
                </a:solidFill>
              </a:rPr>
              <a:t>Void  then   </a:t>
            </a:r>
            <a:r>
              <a:rPr lang="de-CH" i="1" smtClean="0">
                <a:solidFill>
                  <a:schemeClr val="bg1"/>
                </a:solidFill>
              </a:rPr>
              <a:t>left</a:t>
            </a:r>
            <a:r>
              <a:rPr lang="de-CH" sz="3600" smtClean="0">
                <a:solidFill>
                  <a:schemeClr val="bg1"/>
                </a:solidFill>
              </a:rPr>
              <a:t>.</a:t>
            </a:r>
            <a:r>
              <a:rPr lang="de-CH" i="1" smtClean="0">
                <a:solidFill>
                  <a:schemeClr val="bg1"/>
                </a:solidFill>
              </a:rPr>
              <a:t>print_sorted   </a:t>
            </a:r>
            <a:r>
              <a:rPr lang="de-CH" b="1" smtClean="0">
                <a:solidFill>
                  <a:schemeClr val="accent2"/>
                </a:solidFill>
              </a:rPr>
              <a:t>end</a:t>
            </a:r>
          </a:p>
          <a:p>
            <a:pPr defTabSz="428625">
              <a:lnSpc>
                <a:spcPct val="190000"/>
              </a:lnSpc>
              <a:spcBef>
                <a:spcPct val="0"/>
              </a:spcBef>
              <a:tabLst>
                <a:tab pos="625475" algn="l"/>
              </a:tabLst>
            </a:pPr>
            <a:r>
              <a:rPr lang="de-CH" i="1" smtClean="0"/>
              <a:t>			</a:t>
            </a:r>
            <a:r>
              <a:rPr lang="de-CH" i="1" smtClean="0">
                <a:solidFill>
                  <a:srgbClr val="006600"/>
                </a:solidFill>
              </a:rPr>
              <a:t>print </a:t>
            </a:r>
            <a:r>
              <a:rPr lang="de-CH" smtClean="0">
                <a:solidFill>
                  <a:srgbClr val="006600"/>
                </a:solidFill>
              </a:rPr>
              <a:t>(</a:t>
            </a:r>
            <a:r>
              <a:rPr lang="de-CH" i="1" smtClean="0">
                <a:solidFill>
                  <a:srgbClr val="006600"/>
                </a:solidFill>
              </a:rPr>
              <a:t>item</a:t>
            </a:r>
            <a:r>
              <a:rPr lang="de-CH" smtClean="0">
                <a:solidFill>
                  <a:srgbClr val="006600"/>
                </a:solidFill>
              </a:rPr>
              <a:t>)</a:t>
            </a:r>
          </a:p>
          <a:p>
            <a:pPr defTabSz="428625">
              <a:lnSpc>
                <a:spcPct val="90000"/>
              </a:lnSpc>
              <a:spcBef>
                <a:spcPct val="0"/>
              </a:spcBef>
              <a:tabLst>
                <a:tab pos="625475" algn="l"/>
              </a:tabLst>
            </a:pPr>
            <a:endParaRPr lang="de-CH" smtClean="0"/>
          </a:p>
          <a:p>
            <a:pPr defTabSz="428625">
              <a:lnSpc>
                <a:spcPct val="50000"/>
              </a:lnSpc>
              <a:spcBef>
                <a:spcPct val="0"/>
              </a:spcBef>
              <a:tabLst>
                <a:tab pos="625475" algn="l"/>
              </a:tabLst>
            </a:pPr>
            <a:r>
              <a:rPr lang="de-CH" i="1" smtClean="0">
                <a:solidFill>
                  <a:srgbClr val="3333FF"/>
                </a:solidFill>
              </a:rPr>
              <a:t>			</a:t>
            </a:r>
            <a:r>
              <a:rPr lang="de-CH" b="1" smtClean="0">
                <a:solidFill>
                  <a:schemeClr val="accent2"/>
                </a:solidFill>
              </a:rPr>
              <a:t>if </a:t>
            </a:r>
            <a:r>
              <a:rPr lang="de-CH" i="1" smtClean="0">
                <a:solidFill>
                  <a:srgbClr val="3333FF"/>
                </a:solidFill>
              </a:rPr>
              <a:t>right </a:t>
            </a:r>
            <a:r>
              <a:rPr lang="de-CH" smtClean="0">
                <a:solidFill>
                  <a:srgbClr val="3333FF"/>
                </a:solidFill>
              </a:rPr>
              <a:t>/=</a:t>
            </a:r>
            <a:r>
              <a:rPr lang="de-CH" i="1" smtClean="0">
                <a:solidFill>
                  <a:srgbClr val="3333FF"/>
                </a:solidFill>
              </a:rPr>
              <a:t> </a:t>
            </a:r>
            <a:r>
              <a:rPr lang="de-CH" b="1" smtClean="0">
                <a:solidFill>
                  <a:schemeClr val="accent2"/>
                </a:solidFill>
              </a:rPr>
              <a:t>Void then  </a:t>
            </a:r>
            <a:r>
              <a:rPr lang="de-CH" i="1" smtClean="0">
                <a:solidFill>
                  <a:schemeClr val="bg1"/>
                </a:solidFill>
              </a:rPr>
              <a:t>right</a:t>
            </a:r>
            <a:r>
              <a:rPr lang="de-CH" sz="3600" smtClean="0">
                <a:solidFill>
                  <a:schemeClr val="bg1"/>
                </a:solidFill>
              </a:rPr>
              <a:t>.</a:t>
            </a:r>
            <a:r>
              <a:rPr lang="de-CH" i="1" smtClean="0">
                <a:solidFill>
                  <a:schemeClr val="bg1"/>
                </a:solidFill>
              </a:rPr>
              <a:t>print_sorted</a:t>
            </a:r>
            <a:r>
              <a:rPr lang="de-CH" i="1" smtClean="0"/>
              <a:t>  </a:t>
            </a:r>
            <a:r>
              <a:rPr lang="de-CH" b="1" smtClean="0">
                <a:solidFill>
                  <a:schemeClr val="accent2"/>
                </a:solidFill>
              </a:rPr>
              <a:t>end</a:t>
            </a:r>
          </a:p>
          <a:p>
            <a:pPr defTabSz="428625">
              <a:lnSpc>
                <a:spcPct val="130000"/>
              </a:lnSpc>
              <a:spcBef>
                <a:spcPct val="0"/>
              </a:spcBef>
              <a:tabLst>
                <a:tab pos="625475" algn="l"/>
              </a:tabLst>
            </a:pPr>
            <a:r>
              <a:rPr lang="de-CH" smtClean="0"/>
              <a:t>		</a:t>
            </a:r>
            <a:r>
              <a:rPr lang="de-CH" b="1" smtClean="0">
                <a:solidFill>
                  <a:schemeClr val="accent2"/>
                </a:solidFill>
              </a:rPr>
              <a:t>end</a:t>
            </a:r>
          </a:p>
          <a:p>
            <a:pPr defTabSz="428625">
              <a:lnSpc>
                <a:spcPct val="80000"/>
              </a:lnSpc>
              <a:tabLst>
                <a:tab pos="625475" algn="l"/>
              </a:tabLst>
            </a:pPr>
            <a:r>
              <a:rPr lang="de-CH" sz="2000" b="1" smtClean="0">
                <a:solidFill>
                  <a:schemeClr val="accent2"/>
                </a:solidFill>
              </a:rPr>
              <a:t>end</a:t>
            </a:r>
            <a:endParaRPr lang="de-CH" sz="2000" b="1">
              <a:solidFill>
                <a:schemeClr val="accent2"/>
              </a:solidFill>
            </a:endParaRPr>
          </a:p>
        </p:txBody>
      </p:sp>
      <p:sp>
        <p:nvSpPr>
          <p:cNvPr id="834574" name="AutoShape 14"/>
          <p:cNvSpPr>
            <a:spLocks noChangeArrowheads="1"/>
          </p:cNvSpPr>
          <p:nvPr/>
        </p:nvSpPr>
        <p:spPr bwMode="auto">
          <a:xfrm>
            <a:off x="4659313" y="3171825"/>
            <a:ext cx="2797175"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990000"/>
                </a:solidFill>
              </a:rPr>
              <a:t>left</a:t>
            </a:r>
            <a:r>
              <a:rPr lang="de-CH" sz="4000" i="1" smtClean="0">
                <a:solidFill>
                  <a:srgbClr val="990000"/>
                </a:solidFill>
              </a:rPr>
              <a:t>.</a:t>
            </a:r>
            <a:r>
              <a:rPr lang="de-CH" sz="2400" i="1" smtClean="0">
                <a:solidFill>
                  <a:srgbClr val="990000"/>
                </a:solidFill>
              </a:rPr>
              <a:t>print_sorted</a:t>
            </a:r>
            <a:endParaRPr lang="de-CH" sz="2400" i="1">
              <a:solidFill>
                <a:srgbClr val="990000"/>
              </a:solidFill>
            </a:endParaRPr>
          </a:p>
        </p:txBody>
      </p:sp>
      <p:sp>
        <p:nvSpPr>
          <p:cNvPr id="834575" name="AutoShape 15"/>
          <p:cNvSpPr>
            <a:spLocks noChangeArrowheads="1"/>
          </p:cNvSpPr>
          <p:nvPr/>
        </p:nvSpPr>
        <p:spPr bwMode="auto">
          <a:xfrm>
            <a:off x="4679950" y="4492625"/>
            <a:ext cx="2827338"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smtClean="0">
                <a:solidFill>
                  <a:srgbClr val="990000"/>
                </a:solidFill>
              </a:rPr>
              <a:t>right</a:t>
            </a:r>
            <a:r>
              <a:rPr lang="de-CH" sz="4000" i="1" smtClean="0">
                <a:solidFill>
                  <a:srgbClr val="990000"/>
                </a:solidFill>
              </a:rPr>
              <a:t>.</a:t>
            </a:r>
            <a:r>
              <a:rPr lang="de-CH" sz="2400" i="1" smtClean="0">
                <a:solidFill>
                  <a:srgbClr val="990000"/>
                </a:solidFill>
              </a:rPr>
              <a:t>print_sorted</a:t>
            </a:r>
            <a:endParaRPr lang="de-CH" sz="2400" i="1">
              <a:solidFill>
                <a:srgbClr val="990000"/>
              </a:solidFill>
            </a:endParaRPr>
          </a:p>
        </p:txBody>
      </p:sp>
      <p:sp>
        <p:nvSpPr>
          <p:cNvPr id="834576" name="AutoShape 16"/>
          <p:cNvSpPr>
            <a:spLocks noChangeArrowheads="1"/>
          </p:cNvSpPr>
          <p:nvPr/>
        </p:nvSpPr>
        <p:spPr bwMode="auto">
          <a:xfrm>
            <a:off x="2341563" y="1528763"/>
            <a:ext cx="3649662" cy="3714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000" i="1" smtClean="0">
                <a:solidFill>
                  <a:srgbClr val="3333FF"/>
                </a:solidFill>
              </a:rPr>
              <a:t>BINARY_SEARCH_TREE [G</a:t>
            </a:r>
            <a:r>
              <a:rPr lang="de-CH" sz="1400" i="1" smtClean="0">
                <a:solidFill>
                  <a:srgbClr val="3333FF"/>
                </a:solidFill>
              </a:rPr>
              <a:t> </a:t>
            </a:r>
            <a:r>
              <a:rPr lang="de-CH" sz="2000" i="1" smtClean="0">
                <a:solidFill>
                  <a:srgbClr val="3333FF"/>
                </a:solidFill>
              </a:rPr>
              <a:t>]</a:t>
            </a:r>
            <a:endParaRPr lang="de-CH" sz="2000" i="1">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de-CH" smtClean="0"/>
              <a:t>Verträge für rekursive Routinen</a:t>
            </a:r>
            <a:endParaRPr lang="de-CH"/>
          </a:p>
        </p:txBody>
      </p:sp>
      <p:sp>
        <p:nvSpPr>
          <p:cNvPr id="902149" name="Rectangle 5"/>
          <p:cNvSpPr>
            <a:spLocks noGrp="1" noChangeArrowheads="1"/>
          </p:cNvSpPr>
          <p:nvPr>
            <p:ph type="body" idx="1"/>
          </p:nvPr>
        </p:nvSpPr>
        <p:spPr>
          <a:xfrm>
            <a:off x="195263" y="1003300"/>
            <a:ext cx="8713787" cy="5524500"/>
          </a:xfrm>
          <a:noFill/>
          <a:ln/>
        </p:spPr>
        <p:txBody>
          <a:bodyPr/>
          <a:lstStyle/>
          <a:p>
            <a:pPr>
              <a:lnSpc>
                <a:spcPct val="80000"/>
              </a:lnSpc>
            </a:pPr>
            <a:r>
              <a:rPr lang="de-CH" sz="2000" i="1" smtClean="0">
                <a:solidFill>
                  <a:srgbClr val="3333FF"/>
                </a:solidFill>
              </a:rPr>
              <a:t>hanoi </a:t>
            </a:r>
            <a:r>
              <a:rPr lang="de-CH" sz="2000" smtClean="0">
                <a:solidFill>
                  <a:srgbClr val="3333FF"/>
                </a:solidFill>
              </a:rPr>
              <a:t>(</a:t>
            </a:r>
            <a:r>
              <a:rPr lang="de-CH" sz="2000" i="1" smtClean="0">
                <a:solidFill>
                  <a:srgbClr val="3333FF"/>
                </a:solidFill>
              </a:rPr>
              <a:t>n</a:t>
            </a:r>
            <a:r>
              <a:rPr lang="de-CH" sz="1600" i="1" smtClean="0">
                <a:solidFill>
                  <a:srgbClr val="3333FF"/>
                </a:solidFill>
              </a:rPr>
              <a:t> </a:t>
            </a:r>
            <a:r>
              <a:rPr lang="de-CH" sz="2000" smtClean="0">
                <a:solidFill>
                  <a:srgbClr val="3333FF"/>
                </a:solidFill>
              </a:rPr>
              <a:t>:</a:t>
            </a:r>
            <a:r>
              <a:rPr lang="de-CH" sz="2000" i="1" smtClean="0">
                <a:solidFill>
                  <a:srgbClr val="3333FF"/>
                </a:solidFill>
              </a:rPr>
              <a:t> INTEGER</a:t>
            </a:r>
            <a:r>
              <a:rPr lang="de-CH" sz="2000" smtClean="0">
                <a:solidFill>
                  <a:srgbClr val="3333FF"/>
                </a:solidFill>
              </a:rPr>
              <a:t>;</a:t>
            </a:r>
            <a:r>
              <a:rPr lang="de-CH" sz="2000" i="1" smtClean="0">
                <a:solidFill>
                  <a:srgbClr val="3333FF"/>
                </a:solidFill>
              </a:rPr>
              <a:t> quelle</a:t>
            </a:r>
            <a:r>
              <a:rPr lang="de-CH" sz="2000" smtClean="0">
                <a:solidFill>
                  <a:srgbClr val="3333FF"/>
                </a:solidFill>
              </a:rPr>
              <a:t>,</a:t>
            </a:r>
            <a:r>
              <a:rPr lang="de-CH" sz="2000" i="1" smtClean="0">
                <a:solidFill>
                  <a:srgbClr val="3333FF"/>
                </a:solidFill>
              </a:rPr>
              <a:t> ziel</a:t>
            </a:r>
            <a:r>
              <a:rPr lang="de-CH" sz="2000" smtClean="0">
                <a:solidFill>
                  <a:srgbClr val="3333FF"/>
                </a:solidFill>
              </a:rPr>
              <a:t>,</a:t>
            </a:r>
            <a:r>
              <a:rPr lang="de-CH" sz="2000" i="1" smtClean="0">
                <a:solidFill>
                  <a:srgbClr val="3333FF"/>
                </a:solidFill>
              </a:rPr>
              <a:t> andere</a:t>
            </a:r>
            <a:r>
              <a:rPr lang="de-CH" sz="1600" i="1" smtClean="0">
                <a:solidFill>
                  <a:srgbClr val="3333FF"/>
                </a:solidFill>
              </a:rPr>
              <a:t> </a:t>
            </a:r>
            <a:r>
              <a:rPr lang="de-CH" sz="2000" smtClean="0">
                <a:solidFill>
                  <a:srgbClr val="3333FF"/>
                </a:solidFill>
              </a:rPr>
              <a:t>:</a:t>
            </a:r>
            <a:r>
              <a:rPr lang="de-CH" sz="2000" i="1" smtClean="0">
                <a:solidFill>
                  <a:srgbClr val="3333FF"/>
                </a:solidFill>
              </a:rPr>
              <a:t> CHARACTER</a:t>
            </a:r>
            <a:r>
              <a:rPr lang="de-CH" sz="2000" smtClean="0">
                <a:solidFill>
                  <a:srgbClr val="3333FF"/>
                </a:solidFill>
              </a:rPr>
              <a:t>)</a:t>
            </a:r>
            <a:endParaRPr lang="de-CH" sz="2000" b="1" smtClean="0">
              <a:solidFill>
                <a:schemeClr val="accent2"/>
              </a:solidFill>
            </a:endParaRPr>
          </a:p>
          <a:p>
            <a:pPr>
              <a:lnSpc>
                <a:spcPct val="80000"/>
              </a:lnSpc>
              <a:tabLst>
                <a:tab pos="720725" algn="l"/>
                <a:tab pos="1435100" algn="l"/>
                <a:tab pos="2155825" algn="l"/>
                <a:tab pos="2868613" algn="l"/>
              </a:tabLst>
            </a:pPr>
            <a:r>
              <a:rPr lang="de-CH" sz="2000" smtClean="0"/>
              <a:t>	               </a:t>
            </a:r>
            <a:r>
              <a:rPr lang="de-CH" sz="2000" smtClean="0">
                <a:solidFill>
                  <a:srgbClr val="990000"/>
                </a:solidFill>
              </a:rPr>
              <a:t>-- Verschiebe</a:t>
            </a:r>
            <a:r>
              <a:rPr lang="de-CH" sz="2000" i="1" smtClean="0">
                <a:solidFill>
                  <a:srgbClr val="3333FF"/>
                </a:solidFill>
              </a:rPr>
              <a:t> n </a:t>
            </a:r>
            <a:r>
              <a:rPr lang="de-CH" sz="2000" smtClean="0">
                <a:solidFill>
                  <a:srgbClr val="990000"/>
                </a:solidFill>
              </a:rPr>
              <a:t>Scheiben von</a:t>
            </a:r>
            <a:r>
              <a:rPr lang="de-CH" sz="2000" smtClean="0"/>
              <a:t> </a:t>
            </a:r>
            <a:r>
              <a:rPr lang="de-CH" sz="2000" i="1" smtClean="0">
                <a:solidFill>
                  <a:srgbClr val="3333FF"/>
                </a:solidFill>
              </a:rPr>
              <a:t>quelle </a:t>
            </a:r>
            <a:r>
              <a:rPr lang="de-CH" sz="2000" smtClean="0">
                <a:solidFill>
                  <a:srgbClr val="990000"/>
                </a:solidFill>
              </a:rPr>
              <a:t>nach</a:t>
            </a:r>
            <a:r>
              <a:rPr lang="de-CH" sz="2000" i="1" smtClean="0">
                <a:solidFill>
                  <a:srgbClr val="3333FF"/>
                </a:solidFill>
              </a:rPr>
              <a:t> ziel</a:t>
            </a:r>
            <a:r>
              <a:rPr lang="de-CH" sz="2000" smtClean="0">
                <a:solidFill>
                  <a:srgbClr val="990000"/>
                </a:solidFill>
              </a:rPr>
              <a:t>,</a:t>
            </a:r>
          </a:p>
          <a:p>
            <a:pPr>
              <a:lnSpc>
                <a:spcPct val="80000"/>
              </a:lnSpc>
              <a:tabLst>
                <a:tab pos="720725" algn="l"/>
                <a:tab pos="1435100" algn="l"/>
                <a:tab pos="2155825" algn="l"/>
                <a:tab pos="2868613" algn="l"/>
              </a:tabLst>
            </a:pPr>
            <a:r>
              <a:rPr lang="de-CH" sz="2000" smtClean="0">
                <a:solidFill>
                  <a:srgbClr val="990000"/>
                </a:solidFill>
              </a:rPr>
              <a:t>		      -- mit</a:t>
            </a:r>
            <a:r>
              <a:rPr lang="de-CH" sz="2000" i="1" smtClean="0">
                <a:solidFill>
                  <a:srgbClr val="990000"/>
                </a:solidFill>
              </a:rPr>
              <a:t> </a:t>
            </a:r>
            <a:r>
              <a:rPr lang="de-CH" sz="2000" i="1" smtClean="0">
                <a:solidFill>
                  <a:srgbClr val="3333FF"/>
                </a:solidFill>
              </a:rPr>
              <a:t>andere </a:t>
            </a:r>
            <a:r>
              <a:rPr lang="de-CH" sz="2000" smtClean="0">
                <a:solidFill>
                  <a:srgbClr val="990000"/>
                </a:solidFill>
              </a:rPr>
              <a:t>als Zwischenspeicher.</a:t>
            </a:r>
          </a:p>
          <a:p>
            <a:pPr>
              <a:lnSpc>
                <a:spcPct val="80000"/>
              </a:lnSpc>
            </a:pPr>
            <a:r>
              <a:rPr lang="de-CH" sz="2000" i="1" smtClean="0">
                <a:solidFill>
                  <a:srgbClr val="990000"/>
                </a:solidFill>
              </a:rPr>
              <a:t>		-- </a:t>
            </a:r>
            <a:r>
              <a:rPr lang="de-CH" sz="2000" b="1" smtClean="0">
                <a:solidFill>
                  <a:schemeClr val="accent2"/>
                </a:solidFill>
              </a:rPr>
              <a:t>variant</a:t>
            </a:r>
            <a:r>
              <a:rPr lang="de-CH" sz="2000" b="1" smtClean="0">
                <a:solidFill>
                  <a:srgbClr val="990000"/>
                </a:solidFill>
              </a:rPr>
              <a:t>:</a:t>
            </a:r>
            <a:r>
              <a:rPr lang="de-CH" sz="2000" i="1" smtClean="0">
                <a:solidFill>
                  <a:srgbClr val="990000"/>
                </a:solidFill>
              </a:rPr>
              <a:t> n</a:t>
            </a:r>
          </a:p>
          <a:p>
            <a:pPr>
              <a:lnSpc>
                <a:spcPct val="80000"/>
              </a:lnSpc>
            </a:pPr>
            <a:r>
              <a:rPr lang="de-CH" sz="2000" i="1" smtClean="0">
                <a:solidFill>
                  <a:srgbClr val="990000"/>
                </a:solidFill>
              </a:rPr>
              <a:t>		-- </a:t>
            </a:r>
            <a:r>
              <a:rPr lang="de-CH" sz="2000" b="1" smtClean="0">
                <a:solidFill>
                  <a:schemeClr val="accent2"/>
                </a:solidFill>
              </a:rPr>
              <a:t>invariant</a:t>
            </a:r>
            <a:r>
              <a:rPr lang="de-CH" sz="2000" b="1" smtClean="0">
                <a:solidFill>
                  <a:srgbClr val="990000"/>
                </a:solidFill>
              </a:rPr>
              <a:t>:</a:t>
            </a:r>
            <a:r>
              <a:rPr lang="de-CH" sz="2000" i="1" smtClean="0">
                <a:solidFill>
                  <a:srgbClr val="990000"/>
                </a:solidFill>
              </a:rPr>
              <a:t> </a:t>
            </a:r>
            <a:r>
              <a:rPr lang="de-CH" sz="2000" smtClean="0">
                <a:solidFill>
                  <a:srgbClr val="990000"/>
                </a:solidFill>
              </a:rPr>
              <a:t>Die Scheiben auf jeder Nadel sind </a:t>
            </a:r>
            <a:br>
              <a:rPr lang="de-CH" sz="2000" smtClean="0">
                <a:solidFill>
                  <a:srgbClr val="990000"/>
                </a:solidFill>
              </a:rPr>
            </a:br>
            <a:r>
              <a:rPr lang="de-CH" sz="2000" smtClean="0">
                <a:solidFill>
                  <a:srgbClr val="990000"/>
                </a:solidFill>
              </a:rPr>
              <a:t>		-- abnehmend in ihrer Grösse</a:t>
            </a:r>
          </a:p>
          <a:p>
            <a:pPr>
              <a:lnSpc>
                <a:spcPct val="80000"/>
              </a:lnSpc>
            </a:pPr>
            <a:r>
              <a:rPr lang="de-CH" sz="2000" b="1" smtClean="0">
                <a:solidFill>
                  <a:schemeClr val="accent2"/>
                </a:solidFill>
              </a:rPr>
              <a:t>	require</a:t>
            </a:r>
          </a:p>
          <a:p>
            <a:pPr>
              <a:lnSpc>
                <a:spcPct val="80000"/>
              </a:lnSpc>
            </a:pPr>
            <a:r>
              <a:rPr lang="de-CH" sz="2000" b="1" smtClean="0">
                <a:solidFill>
                  <a:schemeClr val="accent2"/>
                </a:solidFill>
              </a:rPr>
              <a:t>		</a:t>
            </a:r>
            <a:r>
              <a:rPr lang="de-CH" sz="2000" smtClean="0">
                <a:solidFill>
                  <a:srgbClr val="3333FF"/>
                </a:solidFill>
              </a:rPr>
              <a:t>…</a:t>
            </a:r>
          </a:p>
          <a:p>
            <a:pPr>
              <a:lnSpc>
                <a:spcPct val="80000"/>
              </a:lnSpc>
            </a:pPr>
            <a:r>
              <a:rPr lang="de-CH" sz="2000" b="1" smtClean="0">
                <a:solidFill>
                  <a:schemeClr val="accent2"/>
                </a:solidFill>
              </a:rPr>
              <a:t>	do</a:t>
            </a:r>
          </a:p>
          <a:p>
            <a:pPr>
              <a:lnSpc>
                <a:spcPct val="80000"/>
              </a:lnSpc>
            </a:pPr>
            <a:r>
              <a:rPr lang="de-CH" sz="2000" i="1" smtClean="0">
                <a:solidFill>
                  <a:srgbClr val="3333FF"/>
                </a:solidFill>
              </a:rPr>
              <a:t>		</a:t>
            </a:r>
            <a:r>
              <a:rPr lang="de-CH" sz="2000" b="1" smtClean="0">
                <a:solidFill>
                  <a:schemeClr val="accent2"/>
                </a:solidFill>
              </a:rPr>
              <a:t>if</a:t>
            </a:r>
            <a:r>
              <a:rPr lang="de-CH" sz="2000" i="1" smtClean="0">
                <a:solidFill>
                  <a:srgbClr val="3333FF"/>
                </a:solidFill>
              </a:rPr>
              <a:t> n </a:t>
            </a:r>
            <a:r>
              <a:rPr lang="de-CH" sz="2000" smtClean="0">
                <a:solidFill>
                  <a:srgbClr val="3333FF"/>
                </a:solidFill>
              </a:rPr>
              <a:t>&gt;</a:t>
            </a:r>
            <a:r>
              <a:rPr lang="de-CH" sz="2000" i="1" smtClean="0">
                <a:solidFill>
                  <a:srgbClr val="3333FF"/>
                </a:solidFill>
              </a:rPr>
              <a:t> 0 </a:t>
            </a:r>
            <a:r>
              <a:rPr lang="de-CH" sz="2000" b="1" smtClean="0">
                <a:solidFill>
                  <a:schemeClr val="accent2"/>
                </a:solidFill>
              </a:rPr>
              <a:t>then</a:t>
            </a:r>
          </a:p>
          <a:p>
            <a:pPr>
              <a:lnSpc>
                <a:spcPct val="150000"/>
              </a:lnSpc>
            </a:pPr>
            <a:r>
              <a:rPr lang="de-CH" sz="2000" i="1" smtClean="0">
                <a:solidFill>
                  <a:srgbClr val="3333FF"/>
                </a:solidFill>
              </a:rPr>
              <a:t>			</a:t>
            </a:r>
            <a:r>
              <a:rPr lang="de-CH" sz="2000" i="1" smtClean="0">
                <a:solidFill>
                  <a:schemeClr val="bg1"/>
                </a:solidFill>
              </a:rPr>
              <a:t>hanoi </a:t>
            </a:r>
            <a:r>
              <a:rPr lang="de-CH" sz="2000" smtClean="0">
                <a:solidFill>
                  <a:schemeClr val="bg1"/>
                </a:solidFill>
              </a:rPr>
              <a:t>(</a:t>
            </a:r>
            <a:r>
              <a:rPr lang="de-CH" sz="2000" i="1" smtClean="0">
                <a:solidFill>
                  <a:schemeClr val="bg1"/>
                </a:solidFill>
              </a:rPr>
              <a:t>n </a:t>
            </a:r>
            <a:r>
              <a:rPr lang="de-CH" sz="2000" smtClean="0">
                <a:solidFill>
                  <a:schemeClr val="bg1"/>
                </a:solidFill>
              </a:rPr>
              <a:t>− 1,</a:t>
            </a:r>
            <a:r>
              <a:rPr lang="de-CH" sz="2000" i="1" smtClean="0">
                <a:solidFill>
                  <a:schemeClr val="bg1"/>
                </a:solidFill>
              </a:rPr>
              <a:t> quelle</a:t>
            </a:r>
            <a:r>
              <a:rPr lang="de-CH" sz="2000" smtClean="0">
                <a:solidFill>
                  <a:schemeClr val="bg1"/>
                </a:solidFill>
              </a:rPr>
              <a:t>,</a:t>
            </a:r>
            <a:r>
              <a:rPr lang="de-CH" sz="2000" i="1" smtClean="0">
                <a:solidFill>
                  <a:schemeClr val="bg1"/>
                </a:solidFill>
              </a:rPr>
              <a:t> andere</a:t>
            </a:r>
            <a:r>
              <a:rPr lang="de-CH" sz="2000" smtClean="0">
                <a:solidFill>
                  <a:schemeClr val="bg1"/>
                </a:solidFill>
              </a:rPr>
              <a:t>,</a:t>
            </a:r>
            <a:r>
              <a:rPr lang="de-CH" sz="2000" i="1" smtClean="0">
                <a:solidFill>
                  <a:schemeClr val="bg1"/>
                </a:solidFill>
              </a:rPr>
              <a:t> ziel</a:t>
            </a:r>
            <a:r>
              <a:rPr lang="de-CH" sz="1200" i="1" smtClean="0">
                <a:solidFill>
                  <a:schemeClr val="bg1"/>
                </a:solidFill>
              </a:rPr>
              <a:t> </a:t>
            </a:r>
            <a:r>
              <a:rPr lang="de-CH" sz="2000" smtClean="0">
                <a:solidFill>
                  <a:schemeClr val="bg1"/>
                </a:solidFill>
              </a:rPr>
              <a:t>)</a:t>
            </a:r>
          </a:p>
          <a:p>
            <a:pPr>
              <a:lnSpc>
                <a:spcPct val="150000"/>
              </a:lnSpc>
            </a:pPr>
            <a:r>
              <a:rPr lang="de-CH" sz="2000" i="1" smtClean="0">
                <a:solidFill>
                  <a:srgbClr val="3333FF"/>
                </a:solidFill>
              </a:rPr>
              <a:t>			</a:t>
            </a:r>
            <a:r>
              <a:rPr lang="de-CH" sz="2000" i="1" smtClean="0">
                <a:solidFill>
                  <a:srgbClr val="006600"/>
                </a:solidFill>
              </a:rPr>
              <a:t>umstelle </a:t>
            </a:r>
            <a:r>
              <a:rPr lang="de-CH" sz="2000" smtClean="0">
                <a:solidFill>
                  <a:srgbClr val="006600"/>
                </a:solidFill>
              </a:rPr>
              <a:t>(</a:t>
            </a:r>
            <a:r>
              <a:rPr lang="de-CH" sz="2000" i="1" smtClean="0">
                <a:solidFill>
                  <a:srgbClr val="006600"/>
                </a:solidFill>
              </a:rPr>
              <a:t>quelle</a:t>
            </a:r>
            <a:r>
              <a:rPr lang="de-CH" sz="2000" smtClean="0">
                <a:solidFill>
                  <a:srgbClr val="006600"/>
                </a:solidFill>
              </a:rPr>
              <a:t>,</a:t>
            </a:r>
            <a:r>
              <a:rPr lang="de-CH" sz="2000" i="1" smtClean="0">
                <a:solidFill>
                  <a:srgbClr val="006600"/>
                </a:solidFill>
              </a:rPr>
              <a:t> ziel</a:t>
            </a:r>
            <a:r>
              <a:rPr lang="de-CH" sz="1200" i="1" smtClean="0">
                <a:solidFill>
                  <a:srgbClr val="006600"/>
                </a:solidFill>
              </a:rPr>
              <a:t> </a:t>
            </a:r>
            <a:r>
              <a:rPr lang="de-CH" sz="2000" smtClean="0">
                <a:solidFill>
                  <a:srgbClr val="006600"/>
                </a:solidFill>
              </a:rPr>
              <a:t>)</a:t>
            </a:r>
          </a:p>
          <a:p>
            <a:pPr>
              <a:lnSpc>
                <a:spcPct val="150000"/>
              </a:lnSpc>
            </a:pPr>
            <a:r>
              <a:rPr lang="de-CH" sz="2000" i="1" smtClean="0">
                <a:solidFill>
                  <a:srgbClr val="3333FF"/>
                </a:solidFill>
              </a:rPr>
              <a:t>			</a:t>
            </a:r>
            <a:r>
              <a:rPr lang="de-CH" sz="2000" i="1" smtClean="0">
                <a:solidFill>
                  <a:schemeClr val="bg1"/>
                </a:solidFill>
              </a:rPr>
              <a:t>hanoi </a:t>
            </a:r>
            <a:r>
              <a:rPr lang="de-CH" sz="2000" smtClean="0">
                <a:solidFill>
                  <a:schemeClr val="bg1"/>
                </a:solidFill>
              </a:rPr>
              <a:t>(</a:t>
            </a:r>
            <a:r>
              <a:rPr lang="de-CH" sz="2000" i="1" smtClean="0">
                <a:solidFill>
                  <a:schemeClr val="bg1"/>
                </a:solidFill>
              </a:rPr>
              <a:t>n </a:t>
            </a:r>
            <a:r>
              <a:rPr lang="de-CH" sz="2000" smtClean="0">
                <a:solidFill>
                  <a:schemeClr val="bg1"/>
                </a:solidFill>
              </a:rPr>
              <a:t>− 1,</a:t>
            </a:r>
            <a:r>
              <a:rPr lang="de-CH" sz="2000" i="1" smtClean="0">
                <a:solidFill>
                  <a:schemeClr val="bg1"/>
                </a:solidFill>
              </a:rPr>
              <a:t> andere</a:t>
            </a:r>
            <a:r>
              <a:rPr lang="de-CH" sz="2000" smtClean="0">
                <a:solidFill>
                  <a:schemeClr val="bg1"/>
                </a:solidFill>
              </a:rPr>
              <a:t>,</a:t>
            </a:r>
            <a:r>
              <a:rPr lang="de-CH" sz="2000" i="1" smtClean="0">
                <a:solidFill>
                  <a:schemeClr val="bg1"/>
                </a:solidFill>
              </a:rPr>
              <a:t> ziel</a:t>
            </a:r>
            <a:r>
              <a:rPr lang="de-CH" sz="2000" smtClean="0">
                <a:solidFill>
                  <a:schemeClr val="bg1"/>
                </a:solidFill>
              </a:rPr>
              <a:t>,</a:t>
            </a:r>
            <a:r>
              <a:rPr lang="de-CH" sz="2000" i="1" smtClean="0">
                <a:solidFill>
                  <a:schemeClr val="bg1"/>
                </a:solidFill>
              </a:rPr>
              <a:t> quelle</a:t>
            </a:r>
            <a:r>
              <a:rPr lang="de-CH" sz="1200" i="1" smtClean="0">
                <a:solidFill>
                  <a:schemeClr val="bg1"/>
                </a:solidFill>
              </a:rPr>
              <a:t> </a:t>
            </a:r>
            <a:r>
              <a:rPr lang="de-CH" sz="2000" smtClean="0">
                <a:solidFill>
                  <a:schemeClr val="bg1"/>
                </a:solidFill>
              </a:rPr>
              <a:t>)</a:t>
            </a:r>
            <a:r>
              <a:rPr lang="de-CH" sz="2000" i="1" smtClean="0">
                <a:solidFill>
                  <a:srgbClr val="3333FF"/>
                </a:solidFill>
              </a:rPr>
              <a:t>	</a:t>
            </a:r>
          </a:p>
          <a:p>
            <a:pPr>
              <a:lnSpc>
                <a:spcPct val="80000"/>
              </a:lnSpc>
            </a:pPr>
            <a:r>
              <a:rPr lang="de-CH" sz="2000" i="1" smtClean="0">
                <a:solidFill>
                  <a:srgbClr val="3333FF"/>
                </a:solidFill>
              </a:rPr>
              <a:t>		</a:t>
            </a:r>
            <a:r>
              <a:rPr lang="de-CH" sz="2000" b="1" smtClean="0">
                <a:solidFill>
                  <a:schemeClr val="accent2"/>
                </a:solidFill>
              </a:rPr>
              <a:t>end</a:t>
            </a:r>
          </a:p>
          <a:p>
            <a:pPr>
              <a:lnSpc>
                <a:spcPct val="80000"/>
              </a:lnSpc>
            </a:pPr>
            <a:r>
              <a:rPr lang="de-CH" sz="2000" i="1" smtClean="0">
                <a:solidFill>
                  <a:srgbClr val="3333FF"/>
                </a:solidFill>
              </a:rPr>
              <a:t>	</a:t>
            </a:r>
            <a:r>
              <a:rPr lang="de-CH" sz="2000" b="1" smtClean="0">
                <a:solidFill>
                  <a:schemeClr val="accent2"/>
                </a:solidFill>
              </a:rPr>
              <a:t>end</a:t>
            </a:r>
          </a:p>
          <a:p>
            <a:pPr>
              <a:lnSpc>
                <a:spcPct val="80000"/>
              </a:lnSpc>
            </a:pPr>
            <a:endParaRPr lang="de-CH"/>
          </a:p>
        </p:txBody>
      </p:sp>
      <p:sp>
        <p:nvSpPr>
          <p:cNvPr id="902150" name="AutoShape 6"/>
          <p:cNvSpPr>
            <a:spLocks noChangeArrowheads="1"/>
          </p:cNvSpPr>
          <p:nvPr/>
        </p:nvSpPr>
        <p:spPr bwMode="auto">
          <a:xfrm>
            <a:off x="2949426" y="4189743"/>
            <a:ext cx="4013553"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72000" tIns="0" rIns="0" bIns="0"/>
          <a:lstStyle/>
          <a:p>
            <a:r>
              <a:rPr lang="de-CH" sz="2000" i="1" smtClean="0">
                <a:solidFill>
                  <a:srgbClr val="990000"/>
                </a:solidFill>
              </a:rPr>
              <a:t>hanoi </a:t>
            </a:r>
            <a:r>
              <a:rPr lang="de-CH" sz="2000" smtClean="0">
                <a:solidFill>
                  <a:srgbClr val="990000"/>
                </a:solidFill>
              </a:rPr>
              <a:t>(</a:t>
            </a:r>
            <a:r>
              <a:rPr lang="de-CH" sz="2000" i="1" smtClean="0">
                <a:solidFill>
                  <a:srgbClr val="990000"/>
                </a:solidFill>
              </a:rPr>
              <a:t>n </a:t>
            </a:r>
            <a:r>
              <a:rPr lang="de-CH" sz="2000" smtClean="0">
                <a:solidFill>
                  <a:srgbClr val="990000"/>
                </a:solidFill>
              </a:rPr>
              <a:t>− 1,</a:t>
            </a:r>
            <a:r>
              <a:rPr lang="de-CH" sz="2000" i="1" smtClean="0">
                <a:solidFill>
                  <a:srgbClr val="990000"/>
                </a:solidFill>
              </a:rPr>
              <a:t> quelle, andere, ziel</a:t>
            </a:r>
            <a:r>
              <a:rPr lang="de-CH" sz="900" i="1" smtClean="0">
                <a:solidFill>
                  <a:srgbClr val="990000"/>
                </a:solidFill>
              </a:rPr>
              <a:t> </a:t>
            </a:r>
            <a:r>
              <a:rPr lang="de-CH" sz="2000" smtClean="0">
                <a:solidFill>
                  <a:srgbClr val="990000"/>
                </a:solidFill>
              </a:rPr>
              <a:t>)</a:t>
            </a:r>
            <a:endParaRPr lang="de-CH" sz="2000">
              <a:solidFill>
                <a:srgbClr val="990000"/>
              </a:solidFill>
            </a:endParaRPr>
          </a:p>
        </p:txBody>
      </p:sp>
      <p:sp>
        <p:nvSpPr>
          <p:cNvPr id="902151" name="AutoShape 7"/>
          <p:cNvSpPr>
            <a:spLocks noChangeArrowheads="1"/>
          </p:cNvSpPr>
          <p:nvPr/>
        </p:nvSpPr>
        <p:spPr bwMode="auto">
          <a:xfrm>
            <a:off x="2973239" y="5102556"/>
            <a:ext cx="4045078"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72000" tIns="0" rIns="0" bIns="0"/>
          <a:lstStyle/>
          <a:p>
            <a:r>
              <a:rPr lang="de-CH" sz="2000" i="1" smtClean="0">
                <a:solidFill>
                  <a:srgbClr val="990000"/>
                </a:solidFill>
              </a:rPr>
              <a:t>hanoi </a:t>
            </a:r>
            <a:r>
              <a:rPr lang="de-CH" sz="2000" smtClean="0">
                <a:solidFill>
                  <a:srgbClr val="990000"/>
                </a:solidFill>
              </a:rPr>
              <a:t>(</a:t>
            </a:r>
            <a:r>
              <a:rPr lang="de-CH" sz="2000" i="1" smtClean="0">
                <a:solidFill>
                  <a:srgbClr val="990000"/>
                </a:solidFill>
              </a:rPr>
              <a:t>n </a:t>
            </a:r>
            <a:r>
              <a:rPr lang="de-CH" sz="2000" smtClean="0">
                <a:solidFill>
                  <a:srgbClr val="990000"/>
                </a:solidFill>
              </a:rPr>
              <a:t>− 1, </a:t>
            </a:r>
            <a:r>
              <a:rPr lang="de-CH" sz="2000" i="1" smtClean="0">
                <a:solidFill>
                  <a:srgbClr val="990000"/>
                </a:solidFill>
              </a:rPr>
              <a:t>andere, ziel, quelle</a:t>
            </a:r>
            <a:r>
              <a:rPr lang="de-CH" sz="900" i="1" smtClean="0">
                <a:solidFill>
                  <a:srgbClr val="990000"/>
                </a:solidFill>
              </a:rPr>
              <a:t> </a:t>
            </a:r>
            <a:r>
              <a:rPr lang="de-CH" sz="2000" smtClean="0">
                <a:solidFill>
                  <a:srgbClr val="990000"/>
                </a:solidFill>
              </a:rPr>
              <a:t>)</a:t>
            </a:r>
            <a:endParaRPr lang="de-CH" sz="200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r>
              <a:rPr lang="de-CH" noProof="0" dirty="0" err="1" smtClean="0"/>
              <a:t>McCarthy’s</a:t>
            </a:r>
            <a:r>
              <a:rPr lang="de-CH" noProof="0" dirty="0" smtClean="0"/>
              <a:t> 91-Funktion</a:t>
            </a:r>
            <a:endParaRPr lang="de-CH" noProof="0" dirty="0"/>
          </a:p>
        </p:txBody>
      </p:sp>
      <p:sp>
        <p:nvSpPr>
          <p:cNvPr id="838659" name="Rectangle 3"/>
          <p:cNvSpPr>
            <a:spLocks noGrp="1" noChangeArrowheads="1"/>
          </p:cNvSpPr>
          <p:nvPr>
            <p:ph type="body" idx="1"/>
          </p:nvPr>
        </p:nvSpPr>
        <p:spPr/>
        <p:txBody>
          <a:bodyPr/>
          <a:lstStyle/>
          <a:p>
            <a:r>
              <a:rPr lang="de-CH" i="1" noProof="0" dirty="0" smtClean="0">
                <a:solidFill>
                  <a:srgbClr val="3333FF"/>
                </a:solidFill>
              </a:rPr>
              <a:t>M</a:t>
            </a:r>
            <a:r>
              <a:rPr lang="de-CH" noProof="0" dirty="0" smtClean="0">
                <a:solidFill>
                  <a:srgbClr val="3333FF"/>
                </a:solidFill>
              </a:rPr>
              <a:t> (</a:t>
            </a:r>
            <a:r>
              <a:rPr lang="de-CH" i="1" noProof="0" dirty="0" smtClean="0">
                <a:solidFill>
                  <a:srgbClr val="3333FF"/>
                </a:solidFill>
              </a:rPr>
              <a:t>n</a:t>
            </a:r>
            <a:r>
              <a:rPr lang="de-CH" noProof="0" dirty="0" smtClean="0">
                <a:solidFill>
                  <a:srgbClr val="3333FF"/>
                </a:solidFill>
              </a:rPr>
              <a:t>) =</a:t>
            </a:r>
          </a:p>
          <a:p>
            <a:endParaRPr lang="de-CH" noProof="0" dirty="0" smtClean="0">
              <a:solidFill>
                <a:srgbClr val="3333FF"/>
              </a:solidFill>
            </a:endParaRPr>
          </a:p>
          <a:p>
            <a:pPr lvl="1"/>
            <a:r>
              <a:rPr lang="de-CH" i="1" noProof="0" dirty="0" smtClean="0">
                <a:solidFill>
                  <a:srgbClr val="3333FF"/>
                </a:solidFill>
              </a:rPr>
              <a:t>n</a:t>
            </a:r>
            <a:r>
              <a:rPr lang="de-CH" noProof="0" dirty="0" smtClean="0">
                <a:solidFill>
                  <a:srgbClr val="3333FF"/>
                </a:solidFill>
              </a:rPr>
              <a:t> – 10 		</a:t>
            </a:r>
            <a:r>
              <a:rPr lang="de-CH" dirty="0" smtClean="0"/>
              <a:t>falls</a:t>
            </a:r>
            <a:r>
              <a:rPr lang="de-CH" noProof="0" dirty="0" smtClean="0">
                <a:solidFill>
                  <a:srgbClr val="3333FF"/>
                </a:solidFill>
              </a:rPr>
              <a:t> </a:t>
            </a:r>
            <a:r>
              <a:rPr lang="de-CH" i="1" noProof="0" dirty="0" smtClean="0">
                <a:solidFill>
                  <a:srgbClr val="3333FF"/>
                </a:solidFill>
              </a:rPr>
              <a:t>n</a:t>
            </a:r>
            <a:r>
              <a:rPr lang="de-CH" noProof="0" dirty="0" smtClean="0">
                <a:solidFill>
                  <a:srgbClr val="3333FF"/>
                </a:solidFill>
              </a:rPr>
              <a:t> &gt; 100</a:t>
            </a:r>
          </a:p>
          <a:p>
            <a:pPr lvl="1"/>
            <a:endParaRPr lang="de-CH" noProof="0" dirty="0" smtClean="0">
              <a:solidFill>
                <a:srgbClr val="3333FF"/>
              </a:solidFill>
            </a:endParaRPr>
          </a:p>
          <a:p>
            <a:pPr lvl="1"/>
            <a:r>
              <a:rPr lang="de-CH" i="1" noProof="0" dirty="0" smtClean="0">
                <a:solidFill>
                  <a:srgbClr val="990000"/>
                </a:solidFill>
              </a:rPr>
              <a:t> </a:t>
            </a:r>
            <a:r>
              <a:rPr lang="de-CH" i="1" noProof="0" dirty="0" smtClean="0">
                <a:solidFill>
                  <a:schemeClr val="bg1"/>
                </a:solidFill>
              </a:rPr>
              <a:t>M</a:t>
            </a:r>
            <a:r>
              <a:rPr lang="de-CH" noProof="0" dirty="0" smtClean="0">
                <a:solidFill>
                  <a:srgbClr val="3333FF"/>
                </a:solidFill>
              </a:rPr>
              <a:t> ( </a:t>
            </a:r>
            <a:r>
              <a:rPr lang="de-CH" i="1" noProof="0" dirty="0" smtClean="0">
                <a:solidFill>
                  <a:schemeClr val="bg1"/>
                </a:solidFill>
              </a:rPr>
              <a:t>M</a:t>
            </a:r>
            <a:r>
              <a:rPr lang="de-CH" noProof="0" dirty="0" smtClean="0">
                <a:solidFill>
                  <a:srgbClr val="3333FF"/>
                </a:solidFill>
              </a:rPr>
              <a:t>  (</a:t>
            </a:r>
            <a:r>
              <a:rPr lang="de-CH" i="1" noProof="0" dirty="0" smtClean="0">
                <a:solidFill>
                  <a:srgbClr val="3333FF"/>
                </a:solidFill>
              </a:rPr>
              <a:t>n</a:t>
            </a:r>
            <a:r>
              <a:rPr lang="de-CH" noProof="0" dirty="0" smtClean="0">
                <a:solidFill>
                  <a:srgbClr val="3333FF"/>
                </a:solidFill>
              </a:rPr>
              <a:t> + 11)) 	</a:t>
            </a:r>
            <a:r>
              <a:rPr lang="de-CH" dirty="0" smtClean="0"/>
              <a:t>falls</a:t>
            </a:r>
            <a:r>
              <a:rPr lang="de-CH" noProof="0" dirty="0" smtClean="0">
                <a:solidFill>
                  <a:srgbClr val="3333FF"/>
                </a:solidFill>
              </a:rPr>
              <a:t>  </a:t>
            </a:r>
            <a:r>
              <a:rPr lang="de-CH" i="1" noProof="0" dirty="0" smtClean="0">
                <a:solidFill>
                  <a:srgbClr val="3333FF"/>
                </a:solidFill>
              </a:rPr>
              <a:t>n</a:t>
            </a:r>
            <a:r>
              <a:rPr lang="de-CH" noProof="0" dirty="0" smtClean="0">
                <a:solidFill>
                  <a:srgbClr val="3333FF"/>
                </a:solidFill>
              </a:rPr>
              <a:t> ≤ 100</a:t>
            </a:r>
            <a:endParaRPr lang="de-CH" noProof="0" dirty="0">
              <a:solidFill>
                <a:srgbClr val="3333FF"/>
              </a:solidFill>
            </a:endParaRPr>
          </a:p>
        </p:txBody>
      </p:sp>
      <p:sp>
        <p:nvSpPr>
          <p:cNvPr id="838660" name="AutoShape 4"/>
          <p:cNvSpPr>
            <a:spLocks noChangeArrowheads="1"/>
          </p:cNvSpPr>
          <p:nvPr/>
        </p:nvSpPr>
        <p:spPr bwMode="auto">
          <a:xfrm>
            <a:off x="1213777" y="2665212"/>
            <a:ext cx="398462" cy="39052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dirty="0">
                <a:solidFill>
                  <a:srgbClr val="990000"/>
                </a:solidFill>
              </a:rPr>
              <a:t>M</a:t>
            </a:r>
          </a:p>
        </p:txBody>
      </p:sp>
      <p:sp>
        <p:nvSpPr>
          <p:cNvPr id="838661" name="AutoShape 5"/>
          <p:cNvSpPr>
            <a:spLocks noChangeArrowheads="1"/>
          </p:cNvSpPr>
          <p:nvPr/>
        </p:nvSpPr>
        <p:spPr bwMode="auto">
          <a:xfrm>
            <a:off x="1847487" y="2673150"/>
            <a:ext cx="398463" cy="39052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dirty="0">
                <a:solidFill>
                  <a:srgbClr val="990000"/>
                </a:solidFill>
              </a:rPr>
              <a:t>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r>
              <a:rPr lang="de-CH" smtClean="0"/>
              <a:t>Noch eine Funktion</a:t>
            </a:r>
            <a:endParaRPr lang="de-CH"/>
          </a:p>
        </p:txBody>
      </p:sp>
      <p:sp>
        <p:nvSpPr>
          <p:cNvPr id="840707" name="Rectangle 3"/>
          <p:cNvSpPr>
            <a:spLocks noGrp="1" noChangeArrowheads="1"/>
          </p:cNvSpPr>
          <p:nvPr>
            <p:ph type="body" idx="1"/>
          </p:nvPr>
        </p:nvSpPr>
        <p:spPr>
          <a:xfrm>
            <a:off x="1" y="878114"/>
            <a:ext cx="9144000" cy="5644924"/>
          </a:xfrm>
        </p:spPr>
        <p:txBody>
          <a:bodyPr/>
          <a:lstStyle/>
          <a:p>
            <a:pPr defTabSz="1185863"/>
            <a:r>
              <a:rPr lang="de-CH" i="1" smtClean="0">
                <a:solidFill>
                  <a:srgbClr val="3333FF"/>
                </a:solidFill>
              </a:rPr>
              <a:t>bizarr</a:t>
            </a:r>
            <a:r>
              <a:rPr lang="de-CH" smtClean="0">
                <a:solidFill>
                  <a:srgbClr val="3333FF"/>
                </a:solidFill>
              </a:rPr>
              <a:t> (</a:t>
            </a:r>
            <a:r>
              <a:rPr lang="de-CH" i="1" smtClean="0">
                <a:solidFill>
                  <a:srgbClr val="3333FF"/>
                </a:solidFill>
              </a:rPr>
              <a:t>n</a:t>
            </a:r>
            <a:r>
              <a:rPr lang="de-CH" smtClean="0">
                <a:solidFill>
                  <a:srgbClr val="3333FF"/>
                </a:solidFill>
              </a:rPr>
              <a:t>) =</a:t>
            </a:r>
          </a:p>
          <a:p>
            <a:pPr defTabSz="1185863"/>
            <a:endParaRPr lang="de-CH" smtClean="0">
              <a:solidFill>
                <a:srgbClr val="3333FF"/>
              </a:solidFill>
            </a:endParaRPr>
          </a:p>
          <a:p>
            <a:pPr lvl="1" defTabSz="1185863"/>
            <a:r>
              <a:rPr lang="de-CH" smtClean="0">
                <a:solidFill>
                  <a:srgbClr val="3333FF"/>
                </a:solidFill>
              </a:rPr>
              <a:t>1 				</a:t>
            </a:r>
            <a:r>
              <a:rPr lang="de-CH" smtClean="0"/>
              <a:t>falls</a:t>
            </a:r>
            <a:r>
              <a:rPr lang="de-CH" smtClean="0">
                <a:solidFill>
                  <a:schemeClr val="tx1"/>
                </a:solidFill>
              </a:rPr>
              <a:t> </a:t>
            </a:r>
            <a:r>
              <a:rPr lang="de-CH" smtClean="0">
                <a:solidFill>
                  <a:srgbClr val="3333FF"/>
                </a:solidFill>
              </a:rPr>
              <a:t> </a:t>
            </a:r>
            <a:r>
              <a:rPr lang="de-CH" i="1" smtClean="0">
                <a:solidFill>
                  <a:srgbClr val="3333FF"/>
                </a:solidFill>
              </a:rPr>
              <a:t>n</a:t>
            </a:r>
            <a:r>
              <a:rPr lang="de-CH" smtClean="0">
                <a:solidFill>
                  <a:srgbClr val="3333FF"/>
                </a:solidFill>
              </a:rPr>
              <a:t> = 1</a:t>
            </a:r>
          </a:p>
          <a:p>
            <a:pPr lvl="1" defTabSz="1185863"/>
            <a:endParaRPr lang="de-CH" smtClean="0">
              <a:solidFill>
                <a:srgbClr val="3333FF"/>
              </a:solidFill>
            </a:endParaRPr>
          </a:p>
          <a:p>
            <a:pPr lvl="1" defTabSz="1185863"/>
            <a:r>
              <a:rPr lang="de-CH" i="1" smtClean="0">
                <a:solidFill>
                  <a:schemeClr val="bg1"/>
                </a:solidFill>
              </a:rPr>
              <a:t>bizarre</a:t>
            </a:r>
            <a:r>
              <a:rPr lang="de-CH" smtClean="0">
                <a:solidFill>
                  <a:srgbClr val="3333FF"/>
                </a:solidFill>
              </a:rPr>
              <a:t>    </a:t>
            </a:r>
            <a:r>
              <a:rPr lang="de-CH" smtClean="0">
                <a:solidFill>
                  <a:schemeClr val="bg1"/>
                </a:solidFill>
              </a:rPr>
              <a:t>(</a:t>
            </a:r>
            <a:r>
              <a:rPr lang="de-CH" i="1" smtClean="0">
                <a:solidFill>
                  <a:schemeClr val="bg1"/>
                </a:solidFill>
              </a:rPr>
              <a:t>n</a:t>
            </a:r>
            <a:r>
              <a:rPr lang="de-CH" smtClean="0">
                <a:solidFill>
                  <a:schemeClr val="bg1"/>
                </a:solidFill>
              </a:rPr>
              <a:t>  / 2)</a:t>
            </a:r>
            <a:r>
              <a:rPr lang="de-CH" smtClean="0">
                <a:solidFill>
                  <a:srgbClr val="3333FF"/>
                </a:solidFill>
              </a:rPr>
              <a:t> 		</a:t>
            </a:r>
            <a:r>
              <a:rPr lang="de-CH" smtClean="0"/>
              <a:t>falls</a:t>
            </a:r>
            <a:r>
              <a:rPr lang="de-CH" smtClean="0">
                <a:solidFill>
                  <a:srgbClr val="3333FF"/>
                </a:solidFill>
              </a:rPr>
              <a:t>  </a:t>
            </a:r>
            <a:r>
              <a:rPr lang="de-CH" i="1" smtClean="0">
                <a:solidFill>
                  <a:srgbClr val="3333FF"/>
                </a:solidFill>
              </a:rPr>
              <a:t>n </a:t>
            </a:r>
            <a:r>
              <a:rPr lang="de-CH" smtClean="0"/>
              <a:t>gerade ist</a:t>
            </a:r>
            <a:r>
              <a:rPr lang="de-CH" smtClean="0">
                <a:solidFill>
                  <a:srgbClr val="3333FF"/>
                </a:solidFill>
              </a:rPr>
              <a:t> </a:t>
            </a:r>
          </a:p>
          <a:p>
            <a:pPr lvl="1" defTabSz="1185863">
              <a:buFont typeface="Wingdings" pitchFamily="2" charset="2"/>
              <a:buNone/>
            </a:pPr>
            <a:endParaRPr lang="de-CH" smtClean="0">
              <a:solidFill>
                <a:srgbClr val="3333FF"/>
              </a:solidFill>
            </a:endParaRPr>
          </a:p>
          <a:p>
            <a:pPr lvl="1" defTabSz="1185863"/>
            <a:r>
              <a:rPr lang="de-CH" i="1" smtClean="0">
                <a:solidFill>
                  <a:schemeClr val="bg1"/>
                </a:solidFill>
              </a:rPr>
              <a:t>bizarre</a:t>
            </a:r>
            <a:r>
              <a:rPr lang="de-CH" smtClean="0">
                <a:solidFill>
                  <a:srgbClr val="3333FF"/>
                </a:solidFill>
              </a:rPr>
              <a:t>    </a:t>
            </a:r>
            <a:r>
              <a:rPr lang="de-CH" smtClean="0">
                <a:solidFill>
                  <a:schemeClr val="bg1"/>
                </a:solidFill>
              </a:rPr>
              <a:t>((3 </a:t>
            </a:r>
            <a:r>
              <a:rPr lang="de-CH" smtClean="0">
                <a:solidFill>
                  <a:schemeClr val="bg1"/>
                </a:solidFill>
                <a:latin typeface="Symbol" pitchFamily="18" charset="2"/>
              </a:rPr>
              <a:t>*</a:t>
            </a:r>
            <a:r>
              <a:rPr lang="de-CH" smtClean="0">
                <a:solidFill>
                  <a:schemeClr val="bg1"/>
                </a:solidFill>
              </a:rPr>
              <a:t> </a:t>
            </a:r>
            <a:r>
              <a:rPr lang="de-CH" i="1" smtClean="0">
                <a:solidFill>
                  <a:schemeClr val="bg1"/>
                </a:solidFill>
              </a:rPr>
              <a:t>n</a:t>
            </a:r>
            <a:r>
              <a:rPr lang="de-CH" smtClean="0">
                <a:solidFill>
                  <a:schemeClr val="bg1"/>
                </a:solidFill>
              </a:rPr>
              <a:t> + 1) / 2) </a:t>
            </a:r>
            <a:r>
              <a:rPr lang="de-CH" smtClean="0">
                <a:solidFill>
                  <a:srgbClr val="3333FF"/>
                </a:solidFill>
              </a:rPr>
              <a:t>	</a:t>
            </a:r>
            <a:r>
              <a:rPr lang="de-CH" smtClean="0"/>
              <a:t>falls</a:t>
            </a:r>
            <a:r>
              <a:rPr lang="de-CH" smtClean="0">
                <a:solidFill>
                  <a:srgbClr val="3333FF"/>
                </a:solidFill>
              </a:rPr>
              <a:t>  </a:t>
            </a:r>
            <a:r>
              <a:rPr lang="de-CH" i="1" smtClean="0">
                <a:solidFill>
                  <a:srgbClr val="3333FF"/>
                </a:solidFill>
              </a:rPr>
              <a:t>n </a:t>
            </a:r>
            <a:r>
              <a:rPr lang="de-CH" smtClean="0">
                <a:solidFill>
                  <a:srgbClr val="3333FF"/>
                </a:solidFill>
              </a:rPr>
              <a:t>&gt; 1 </a:t>
            </a:r>
            <a:r>
              <a:rPr lang="de-CH" smtClean="0"/>
              <a:t>un</a:t>
            </a:r>
            <a:r>
              <a:rPr lang="de-CH" smtClean="0">
                <a:solidFill>
                  <a:schemeClr val="tx1"/>
                </a:solidFill>
              </a:rPr>
              <a:t>d</a:t>
            </a:r>
            <a:r>
              <a:rPr lang="de-CH" smtClean="0"/>
              <a:t> </a:t>
            </a:r>
            <a:r>
              <a:rPr lang="de-CH" i="1" smtClean="0">
                <a:solidFill>
                  <a:srgbClr val="3333FF"/>
                </a:solidFill>
              </a:rPr>
              <a:t>n </a:t>
            </a:r>
            <a:r>
              <a:rPr lang="de-CH" smtClean="0"/>
              <a:t>ungerade ist</a:t>
            </a:r>
            <a:endParaRPr lang="de-CH">
              <a:solidFill>
                <a:schemeClr val="tx1"/>
              </a:solidFill>
            </a:endParaRPr>
          </a:p>
        </p:txBody>
      </p:sp>
      <p:sp>
        <p:nvSpPr>
          <p:cNvPr id="840708" name="AutoShape 4"/>
          <p:cNvSpPr>
            <a:spLocks noChangeArrowheads="1"/>
          </p:cNvSpPr>
          <p:nvPr/>
        </p:nvSpPr>
        <p:spPr bwMode="auto">
          <a:xfrm>
            <a:off x="985377" y="2679649"/>
            <a:ext cx="2156176" cy="4730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smtClean="0">
                <a:solidFill>
                  <a:srgbClr val="990000"/>
                </a:solidFill>
              </a:rPr>
              <a:t>bizarr </a:t>
            </a:r>
            <a:r>
              <a:rPr lang="de-CH" sz="2400" smtClean="0">
                <a:solidFill>
                  <a:srgbClr val="3333FF"/>
                </a:solidFill>
              </a:rPr>
              <a:t>(</a:t>
            </a:r>
            <a:r>
              <a:rPr lang="de-CH" sz="2400" i="1" smtClean="0">
                <a:solidFill>
                  <a:srgbClr val="3333FF"/>
                </a:solidFill>
              </a:rPr>
              <a:t>n  </a:t>
            </a:r>
            <a:r>
              <a:rPr lang="de-CH" sz="2400" smtClean="0">
                <a:solidFill>
                  <a:srgbClr val="3333FF"/>
                </a:solidFill>
              </a:rPr>
              <a:t>/ 2</a:t>
            </a:r>
            <a:r>
              <a:rPr lang="de-CH" sz="1200" smtClean="0">
                <a:solidFill>
                  <a:srgbClr val="3333FF"/>
                </a:solidFill>
              </a:rPr>
              <a:t> </a:t>
            </a:r>
            <a:r>
              <a:rPr lang="de-CH" sz="2400" smtClean="0">
                <a:solidFill>
                  <a:srgbClr val="3333FF"/>
                </a:solidFill>
              </a:rPr>
              <a:t>)</a:t>
            </a:r>
            <a:endParaRPr lang="de-CH" sz="2400">
              <a:solidFill>
                <a:srgbClr val="3333FF"/>
              </a:solidFill>
            </a:endParaRPr>
          </a:p>
        </p:txBody>
      </p:sp>
      <p:sp>
        <p:nvSpPr>
          <p:cNvPr id="840709" name="AutoShape 5"/>
          <p:cNvSpPr>
            <a:spLocks noChangeArrowheads="1"/>
          </p:cNvSpPr>
          <p:nvPr/>
        </p:nvSpPr>
        <p:spPr bwMode="auto">
          <a:xfrm>
            <a:off x="1029827" y="3536899"/>
            <a:ext cx="3433532" cy="4730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smtClean="0">
                <a:solidFill>
                  <a:srgbClr val="990000"/>
                </a:solidFill>
              </a:rPr>
              <a:t>bizarr</a:t>
            </a:r>
            <a:r>
              <a:rPr lang="de-CH" sz="2400" i="1" smtClean="0">
                <a:solidFill>
                  <a:srgbClr val="660066"/>
                </a:solidFill>
              </a:rPr>
              <a:t> </a:t>
            </a:r>
            <a:r>
              <a:rPr lang="de-CH" sz="2400" i="1" smtClean="0"/>
              <a:t> </a:t>
            </a:r>
            <a:r>
              <a:rPr lang="de-CH" sz="2400" smtClean="0">
                <a:solidFill>
                  <a:srgbClr val="3333FF"/>
                </a:solidFill>
              </a:rPr>
              <a:t>((3</a:t>
            </a:r>
            <a:r>
              <a:rPr lang="de-CH" sz="1000" smtClean="0">
                <a:solidFill>
                  <a:srgbClr val="3333FF"/>
                </a:solidFill>
              </a:rPr>
              <a:t> </a:t>
            </a:r>
            <a:r>
              <a:rPr lang="de-CH" sz="2400" smtClean="0">
                <a:solidFill>
                  <a:srgbClr val="3333FF"/>
                </a:solidFill>
                <a:latin typeface="Symbol" pitchFamily="18" charset="2"/>
              </a:rPr>
              <a:t>*</a:t>
            </a:r>
            <a:r>
              <a:rPr lang="de-CH" sz="600" i="1" smtClean="0">
                <a:solidFill>
                  <a:srgbClr val="3333FF"/>
                </a:solidFill>
              </a:rPr>
              <a:t> </a:t>
            </a:r>
            <a:r>
              <a:rPr lang="de-CH" sz="2400" i="1" smtClean="0">
                <a:solidFill>
                  <a:srgbClr val="3333FF"/>
                </a:solidFill>
              </a:rPr>
              <a:t>n</a:t>
            </a:r>
            <a:r>
              <a:rPr lang="de-CH" sz="1800" i="1" smtClean="0">
                <a:solidFill>
                  <a:srgbClr val="3333FF"/>
                </a:solidFill>
              </a:rPr>
              <a:t>  </a:t>
            </a:r>
            <a:r>
              <a:rPr lang="de-CH" sz="2400" smtClean="0">
                <a:solidFill>
                  <a:srgbClr val="3333FF"/>
                </a:solidFill>
              </a:rPr>
              <a:t>+</a:t>
            </a:r>
            <a:r>
              <a:rPr lang="de-CH" sz="1800" smtClean="0">
                <a:solidFill>
                  <a:srgbClr val="3333FF"/>
                </a:solidFill>
              </a:rPr>
              <a:t>  </a:t>
            </a:r>
            <a:r>
              <a:rPr lang="de-CH" sz="2400" smtClean="0">
                <a:solidFill>
                  <a:srgbClr val="3333FF"/>
                </a:solidFill>
              </a:rPr>
              <a:t>1</a:t>
            </a:r>
            <a:r>
              <a:rPr lang="de-CH" sz="1200" i="1" smtClean="0">
                <a:solidFill>
                  <a:srgbClr val="3333FF"/>
                </a:solidFill>
              </a:rPr>
              <a:t> </a:t>
            </a:r>
            <a:r>
              <a:rPr lang="de-CH" sz="2400" smtClean="0">
                <a:solidFill>
                  <a:srgbClr val="3333FF"/>
                </a:solidFill>
              </a:rPr>
              <a:t>) / 2</a:t>
            </a:r>
            <a:r>
              <a:rPr lang="de-CH" sz="1050" i="1" smtClean="0">
                <a:solidFill>
                  <a:srgbClr val="3333FF"/>
                </a:solidFill>
              </a:rPr>
              <a:t> </a:t>
            </a:r>
            <a:r>
              <a:rPr lang="de-CH" sz="2400" smtClean="0">
                <a:solidFill>
                  <a:srgbClr val="3333FF"/>
                </a:solidFill>
              </a:rPr>
              <a:t>)</a:t>
            </a:r>
            <a:endParaRPr lang="de-CH" sz="2400">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_vache_qui_rit.jpg"/>
          <p:cNvPicPr>
            <a:picLocks noChangeAspect="1"/>
          </p:cNvPicPr>
          <p:nvPr/>
        </p:nvPicPr>
        <p:blipFill>
          <a:blip r:embed="rId3" cstate="print"/>
          <a:stretch>
            <a:fillRect/>
          </a:stretch>
        </p:blipFill>
        <p:spPr>
          <a:xfrm>
            <a:off x="708910" y="0"/>
            <a:ext cx="7641771" cy="6858000"/>
          </a:xfrm>
          <a:prstGeom prst="rect">
            <a:avLst/>
          </a:prstGeom>
        </p:spPr>
      </p:pic>
      <p:sp>
        <p:nvSpPr>
          <p:cNvPr id="3" name="Rounded Rectangle 2"/>
          <p:cNvSpPr/>
          <p:nvPr/>
        </p:nvSpPr>
        <p:spPr bwMode="auto">
          <a:xfrm>
            <a:off x="150471" y="405114"/>
            <a:ext cx="937549" cy="578734"/>
          </a:xfrm>
          <a:prstGeom prst="roundRect">
            <a:avLst/>
          </a:prstGeom>
          <a:solidFill>
            <a:schemeClr val="bg1"/>
          </a:solidFill>
          <a:ln w="12700" algn="ctr">
            <a:solidFill>
              <a:schemeClr val="bg1"/>
            </a:solidFill>
            <a:miter lim="800000"/>
            <a:headEnd/>
            <a:tailEnd/>
          </a:ln>
          <a:effectLst>
            <a:outerShdw sx="1000" sy="1000" algn="ctr" rotWithShape="0">
              <a:srgbClr val="000000"/>
            </a:outerShdw>
          </a:effectLst>
          <a:scene3d>
            <a:camera prst="orthographicFront"/>
            <a:lightRig rig="threePt" dir="t"/>
          </a:scene3d>
          <a:sp3d>
            <a:bevelT w="0" h="0"/>
            <a:bevelB w="0"/>
          </a:sp3d>
        </p:spPr>
        <p:txBody>
          <a:bodyPr lIns="0" rIns="0" rtlCol="0" anchor="ctr"/>
          <a:lstStyle/>
          <a:p>
            <a:pPr algn="ctr" rtl="0" fontAlgn="base">
              <a:lnSpc>
                <a:spcPct val="80000"/>
              </a:lnSpc>
              <a:spcBef>
                <a:spcPct val="50000"/>
              </a:spcBef>
              <a:spcAft>
                <a:spcPct val="0"/>
              </a:spcAft>
            </a:pPr>
            <a:endParaRPr lang="fr-FR" sz="2400" kern="1200">
              <a:solidFill>
                <a:srgbClr val="333399"/>
              </a:solidFill>
              <a:latin typeface="Comic Sans MS"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de-CH" smtClean="0"/>
              <a:t>Fibonacci-Zahlen</a:t>
            </a:r>
            <a:endParaRPr lang="de-CH"/>
          </a:p>
        </p:txBody>
      </p:sp>
      <p:sp>
        <p:nvSpPr>
          <p:cNvPr id="842755" name="Rectangle 3"/>
          <p:cNvSpPr>
            <a:spLocks noGrp="1" noChangeArrowheads="1"/>
          </p:cNvSpPr>
          <p:nvPr>
            <p:ph type="body" idx="1"/>
          </p:nvPr>
        </p:nvSpPr>
        <p:spPr/>
        <p:txBody>
          <a:bodyPr/>
          <a:lstStyle/>
          <a:p>
            <a:r>
              <a:rPr lang="de-CH" sz="2800" i="1" smtClean="0">
                <a:solidFill>
                  <a:srgbClr val="3333FF"/>
                </a:solidFill>
              </a:rPr>
              <a:t>fib</a:t>
            </a:r>
            <a:r>
              <a:rPr lang="de-CH" sz="2800" smtClean="0">
                <a:solidFill>
                  <a:srgbClr val="3333FF"/>
                </a:solidFill>
              </a:rPr>
              <a:t> (1) = 0</a:t>
            </a:r>
          </a:p>
          <a:p>
            <a:r>
              <a:rPr lang="de-CH" sz="2800" i="1" smtClean="0">
                <a:solidFill>
                  <a:srgbClr val="3333FF"/>
                </a:solidFill>
              </a:rPr>
              <a:t>fib</a:t>
            </a:r>
            <a:r>
              <a:rPr lang="de-CH" sz="2800" smtClean="0">
                <a:solidFill>
                  <a:srgbClr val="3333FF"/>
                </a:solidFill>
              </a:rPr>
              <a:t> (2) = 1</a:t>
            </a:r>
          </a:p>
          <a:p>
            <a:endParaRPr lang="de-CH" sz="2800" smtClean="0">
              <a:solidFill>
                <a:srgbClr val="3333FF"/>
              </a:solidFill>
            </a:endParaRPr>
          </a:p>
          <a:p>
            <a:r>
              <a:rPr lang="de-CH" sz="2800" i="1" smtClean="0">
                <a:solidFill>
                  <a:srgbClr val="3333FF"/>
                </a:solidFill>
              </a:rPr>
              <a:t>fib</a:t>
            </a:r>
            <a:r>
              <a:rPr lang="de-CH" sz="2800" smtClean="0">
                <a:solidFill>
                  <a:srgbClr val="3333FF"/>
                </a:solidFill>
              </a:rPr>
              <a:t> (</a:t>
            </a:r>
            <a:r>
              <a:rPr lang="de-CH" sz="2800" i="1" smtClean="0">
                <a:solidFill>
                  <a:srgbClr val="3333FF"/>
                </a:solidFill>
              </a:rPr>
              <a:t>n</a:t>
            </a:r>
            <a:r>
              <a:rPr lang="de-CH" sz="2800" smtClean="0">
                <a:solidFill>
                  <a:srgbClr val="3333FF"/>
                </a:solidFill>
              </a:rPr>
              <a:t>) = </a:t>
            </a:r>
            <a:r>
              <a:rPr lang="de-CH" sz="2800" i="1" smtClean="0">
                <a:solidFill>
                  <a:srgbClr val="990000"/>
                </a:solidFill>
              </a:rPr>
              <a:t>fib</a:t>
            </a:r>
            <a:r>
              <a:rPr lang="de-CH" sz="2800" smtClean="0">
                <a:solidFill>
                  <a:srgbClr val="990000"/>
                </a:solidFill>
              </a:rPr>
              <a:t> (</a:t>
            </a:r>
            <a:r>
              <a:rPr lang="de-CH" sz="2800" i="1" smtClean="0">
                <a:solidFill>
                  <a:srgbClr val="990000"/>
                </a:solidFill>
              </a:rPr>
              <a:t>n</a:t>
            </a:r>
            <a:r>
              <a:rPr lang="de-CH" sz="2000" i="1" smtClean="0">
                <a:solidFill>
                  <a:srgbClr val="990000"/>
                </a:solidFill>
              </a:rPr>
              <a:t> </a:t>
            </a:r>
            <a:r>
              <a:rPr lang="de-CH" sz="2800" smtClean="0">
                <a:solidFill>
                  <a:srgbClr val="990000"/>
                </a:solidFill>
              </a:rPr>
              <a:t>− 2) </a:t>
            </a:r>
            <a:r>
              <a:rPr lang="de-CH" sz="2800" smtClean="0">
                <a:solidFill>
                  <a:srgbClr val="3333FF"/>
                </a:solidFill>
              </a:rPr>
              <a:t>+ </a:t>
            </a:r>
            <a:r>
              <a:rPr lang="de-CH" sz="2800" i="1" smtClean="0">
                <a:solidFill>
                  <a:srgbClr val="990000"/>
                </a:solidFill>
              </a:rPr>
              <a:t>fib</a:t>
            </a:r>
            <a:r>
              <a:rPr lang="de-CH" sz="2800" smtClean="0">
                <a:solidFill>
                  <a:srgbClr val="990000"/>
                </a:solidFill>
              </a:rPr>
              <a:t> (</a:t>
            </a:r>
            <a:r>
              <a:rPr lang="de-CH" sz="2800" i="1" smtClean="0">
                <a:solidFill>
                  <a:srgbClr val="990000"/>
                </a:solidFill>
              </a:rPr>
              <a:t>n </a:t>
            </a:r>
            <a:r>
              <a:rPr lang="de-CH" sz="2800" smtClean="0">
                <a:solidFill>
                  <a:srgbClr val="990000"/>
                </a:solidFill>
              </a:rPr>
              <a:t>− 1)</a:t>
            </a:r>
            <a:r>
              <a:rPr lang="de-CH" sz="2800" smtClean="0">
                <a:solidFill>
                  <a:srgbClr val="660066"/>
                </a:solidFill>
              </a:rPr>
              <a:t> </a:t>
            </a:r>
            <a:r>
              <a:rPr lang="de-CH" sz="2800" smtClean="0">
                <a:solidFill>
                  <a:srgbClr val="3333FF"/>
                </a:solidFill>
              </a:rPr>
              <a:t>	</a:t>
            </a:r>
            <a:r>
              <a:rPr lang="de-CH" sz="2800" smtClean="0"/>
              <a:t>for</a:t>
            </a:r>
            <a:r>
              <a:rPr lang="de-CH" sz="2800" smtClean="0">
                <a:solidFill>
                  <a:srgbClr val="3333FF"/>
                </a:solidFill>
              </a:rPr>
              <a:t>  </a:t>
            </a:r>
            <a:r>
              <a:rPr lang="de-CH" sz="2800" i="1" smtClean="0">
                <a:solidFill>
                  <a:srgbClr val="3333FF"/>
                </a:solidFill>
              </a:rPr>
              <a:t>n </a:t>
            </a:r>
            <a:r>
              <a:rPr lang="de-CH" sz="2800" smtClean="0">
                <a:solidFill>
                  <a:srgbClr val="3333FF"/>
                </a:solidFill>
              </a:rPr>
              <a:t>&gt; 2</a:t>
            </a:r>
            <a:endParaRPr lang="de-CH" sz="2800">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de-CH" noProof="0" dirty="0" smtClean="0"/>
              <a:t>Fakultät (</a:t>
            </a:r>
            <a:r>
              <a:rPr lang="de-CH" i="1" noProof="0" dirty="0" err="1" smtClean="0"/>
              <a:t>factorial</a:t>
            </a:r>
            <a:r>
              <a:rPr lang="de-CH" i="1" noProof="0" dirty="0" smtClean="0"/>
              <a:t> </a:t>
            </a:r>
            <a:r>
              <a:rPr lang="de-CH" sz="1000" i="1" noProof="0" dirty="0" smtClean="0"/>
              <a:t> </a:t>
            </a:r>
            <a:r>
              <a:rPr lang="de-CH" noProof="0" dirty="0" smtClean="0"/>
              <a:t>)</a:t>
            </a:r>
            <a:endParaRPr lang="de-CH" noProof="0" dirty="0"/>
          </a:p>
        </p:txBody>
      </p:sp>
      <p:sp>
        <p:nvSpPr>
          <p:cNvPr id="844803" name="Rectangle 3"/>
          <p:cNvSpPr>
            <a:spLocks noGrp="1" noChangeArrowheads="1"/>
          </p:cNvSpPr>
          <p:nvPr>
            <p:ph type="body" idx="1"/>
          </p:nvPr>
        </p:nvSpPr>
        <p:spPr/>
        <p:txBody>
          <a:bodyPr/>
          <a:lstStyle/>
          <a:p>
            <a:r>
              <a:rPr lang="de-CH" noProof="0" dirty="0" smtClean="0">
                <a:solidFill>
                  <a:srgbClr val="3333FF"/>
                </a:solidFill>
              </a:rPr>
              <a:t> 0</a:t>
            </a:r>
            <a:r>
              <a:rPr lang="de-CH" sz="1800" noProof="0" dirty="0" smtClean="0">
                <a:solidFill>
                  <a:srgbClr val="3333FF"/>
                </a:solidFill>
              </a:rPr>
              <a:t> </a:t>
            </a:r>
            <a:r>
              <a:rPr lang="de-CH" noProof="0" dirty="0" smtClean="0">
                <a:solidFill>
                  <a:srgbClr val="3333FF"/>
                </a:solidFill>
              </a:rPr>
              <a:t>! = 1</a:t>
            </a:r>
          </a:p>
          <a:p>
            <a:endParaRPr lang="de-CH" noProof="0" dirty="0" smtClean="0">
              <a:solidFill>
                <a:srgbClr val="3333FF"/>
              </a:solidFill>
            </a:endParaRPr>
          </a:p>
          <a:p>
            <a:r>
              <a:rPr lang="de-CH" i="1" noProof="0" dirty="0" smtClean="0">
                <a:solidFill>
                  <a:srgbClr val="3333FF"/>
                </a:solidFill>
              </a:rPr>
              <a:t> n</a:t>
            </a:r>
            <a:r>
              <a:rPr lang="de-CH" sz="1400" i="1" noProof="0" dirty="0" smtClean="0">
                <a:solidFill>
                  <a:srgbClr val="3333FF"/>
                </a:solidFill>
              </a:rPr>
              <a:t> </a:t>
            </a:r>
            <a:r>
              <a:rPr lang="de-CH" noProof="0" dirty="0" smtClean="0">
                <a:solidFill>
                  <a:srgbClr val="3333FF"/>
                </a:solidFill>
              </a:rPr>
              <a:t>!</a:t>
            </a:r>
            <a:r>
              <a:rPr lang="de-CH" i="1" noProof="0" dirty="0" smtClean="0">
                <a:solidFill>
                  <a:srgbClr val="3333FF"/>
                </a:solidFill>
              </a:rPr>
              <a:t> = n </a:t>
            </a:r>
            <a:r>
              <a:rPr lang="de-CH" noProof="0" dirty="0" smtClean="0">
                <a:solidFill>
                  <a:srgbClr val="3333FF"/>
                </a:solidFill>
                <a:latin typeface="Symbol" pitchFamily="18" charset="2"/>
              </a:rPr>
              <a:t>*</a:t>
            </a:r>
            <a:r>
              <a:rPr lang="de-CH" i="1" noProof="0" dirty="0" smtClean="0">
                <a:solidFill>
                  <a:srgbClr val="3333FF"/>
                </a:solidFill>
              </a:rPr>
              <a:t>  </a:t>
            </a:r>
            <a:r>
              <a:rPr lang="de-CH" noProof="0" dirty="0" smtClean="0">
                <a:solidFill>
                  <a:srgbClr val="990000"/>
                </a:solidFill>
              </a:rPr>
              <a:t>(</a:t>
            </a:r>
            <a:r>
              <a:rPr lang="de-CH" i="1" noProof="0" dirty="0" smtClean="0">
                <a:solidFill>
                  <a:srgbClr val="990000"/>
                </a:solidFill>
              </a:rPr>
              <a:t>n </a:t>
            </a:r>
            <a:r>
              <a:rPr lang="de-CH" noProof="0" dirty="0" smtClean="0">
                <a:solidFill>
                  <a:srgbClr val="990000"/>
                </a:solidFill>
              </a:rPr>
              <a:t>− 1)</a:t>
            </a:r>
            <a:r>
              <a:rPr lang="de-CH" sz="1400" noProof="0" dirty="0" smtClean="0">
                <a:solidFill>
                  <a:srgbClr val="990000"/>
                </a:solidFill>
              </a:rPr>
              <a:t> </a:t>
            </a:r>
            <a:r>
              <a:rPr lang="de-CH" noProof="0" dirty="0" smtClean="0">
                <a:solidFill>
                  <a:srgbClr val="990000"/>
                </a:solidFill>
              </a:rPr>
              <a:t>!</a:t>
            </a:r>
            <a:r>
              <a:rPr lang="de-CH" noProof="0" dirty="0" smtClean="0">
                <a:solidFill>
                  <a:srgbClr val="3333FF"/>
                </a:solidFill>
              </a:rPr>
              <a:t> 	</a:t>
            </a:r>
            <a:r>
              <a:rPr lang="de-CH" noProof="0" dirty="0" err="1" smtClean="0"/>
              <a:t>for</a:t>
            </a:r>
            <a:r>
              <a:rPr lang="de-CH" noProof="0" dirty="0" smtClean="0">
                <a:solidFill>
                  <a:srgbClr val="3333FF"/>
                </a:solidFill>
              </a:rPr>
              <a:t>  </a:t>
            </a:r>
            <a:r>
              <a:rPr lang="de-CH" i="1" noProof="0" dirty="0" smtClean="0">
                <a:solidFill>
                  <a:srgbClr val="3333FF"/>
                </a:solidFill>
              </a:rPr>
              <a:t>n </a:t>
            </a:r>
            <a:r>
              <a:rPr lang="de-CH" noProof="0" dirty="0" smtClean="0">
                <a:solidFill>
                  <a:srgbClr val="3333FF"/>
                </a:solidFill>
              </a:rPr>
              <a:t>&gt; 0</a:t>
            </a:r>
          </a:p>
          <a:p>
            <a:endParaRPr lang="de-CH" noProof="0" dirty="0" smtClean="0">
              <a:solidFill>
                <a:srgbClr val="3333FF"/>
              </a:solidFill>
            </a:endParaRPr>
          </a:p>
          <a:p>
            <a:endParaRPr lang="de-CH" noProof="0" dirty="0" smtClean="0">
              <a:solidFill>
                <a:srgbClr val="3333FF"/>
              </a:solidFill>
            </a:endParaRPr>
          </a:p>
          <a:p>
            <a:endParaRPr lang="de-CH" noProof="0" dirty="0" smtClean="0">
              <a:solidFill>
                <a:srgbClr val="3333FF"/>
              </a:solidFill>
            </a:endParaRPr>
          </a:p>
          <a:p>
            <a:r>
              <a:rPr lang="de-CH" dirty="0" smtClean="0"/>
              <a:t>Die rekursive Definition ist nur für Demonstrationszwecke interessant; in der Praxis werden Schleifen (oder Tabellen) benutzt</a:t>
            </a:r>
            <a:endParaRPr lang="de-CH"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de-CH" noProof="0" dirty="0" smtClean="0"/>
              <a:t>Unser ursprüngliches Schleifenbeispiel</a:t>
            </a:r>
            <a:endParaRPr lang="de-CH" noProof="0" dirty="0"/>
          </a:p>
        </p:txBody>
      </p:sp>
      <p:sp>
        <p:nvSpPr>
          <p:cNvPr id="846851" name="Rectangle 3"/>
          <p:cNvSpPr>
            <a:spLocks noGrp="1" noChangeArrowheads="1"/>
          </p:cNvSpPr>
          <p:nvPr>
            <p:ph type="body" idx="1"/>
          </p:nvPr>
        </p:nvSpPr>
        <p:spPr>
          <a:xfrm>
            <a:off x="179388" y="829995"/>
            <a:ext cx="8391525" cy="4015056"/>
          </a:xfrm>
        </p:spPr>
        <p:txBody>
          <a:bodyPr/>
          <a:lstStyle/>
          <a:p>
            <a:pPr>
              <a:spcBef>
                <a:spcPts val="0"/>
              </a:spcBef>
              <a:tabLst>
                <a:tab pos="720725" algn="l"/>
                <a:tab pos="1435100" algn="l"/>
                <a:tab pos="2155825" algn="l"/>
                <a:tab pos="2868613" algn="l"/>
                <a:tab pos="3590925" algn="l"/>
              </a:tabLst>
            </a:pPr>
            <a:r>
              <a:rPr lang="de-CH" sz="1800" i="1" noProof="0" dirty="0" err="1" smtClean="0">
                <a:solidFill>
                  <a:srgbClr val="3333FF"/>
                </a:solidFill>
              </a:rPr>
              <a:t>highest_name</a:t>
            </a:r>
            <a:r>
              <a:rPr lang="de-CH"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 STRING</a:t>
            </a:r>
            <a:endParaRPr lang="de-CH" sz="1800" b="1" noProof="0" dirty="0" smtClean="0">
              <a:solidFill>
                <a:schemeClr val="accent2"/>
              </a:solidFill>
            </a:endParaRPr>
          </a:p>
          <a:p>
            <a:pPr>
              <a:spcBef>
                <a:spcPts val="0"/>
              </a:spcBef>
              <a:tabLst>
                <a:tab pos="720725" algn="l"/>
                <a:tab pos="1435100" algn="l"/>
                <a:tab pos="2155825" algn="l"/>
                <a:tab pos="2868613" algn="l"/>
                <a:tab pos="3590925" algn="l"/>
              </a:tabLst>
            </a:pPr>
            <a:r>
              <a:rPr lang="de-CH" sz="1800" noProof="0" dirty="0" smtClean="0">
                <a:solidFill>
                  <a:srgbClr val="CC3300"/>
                </a:solidFill>
              </a:rPr>
              <a:t>		</a:t>
            </a:r>
            <a:r>
              <a:rPr lang="de-CH" sz="1800" noProof="0" dirty="0" smtClean="0">
                <a:solidFill>
                  <a:srgbClr val="990000"/>
                </a:solidFill>
              </a:rPr>
              <a:t>-- Alphabetisch grösster Stationsname von</a:t>
            </a:r>
            <a:r>
              <a:rPr lang="de-CH" sz="1800" noProof="0" dirty="0" smtClean="0">
                <a:solidFill>
                  <a:srgbClr val="CC3300"/>
                </a:solidFill>
              </a:rPr>
              <a:t> </a:t>
            </a:r>
            <a:r>
              <a:rPr lang="de-CH" sz="1800" i="1" noProof="0" dirty="0" smtClean="0">
                <a:solidFill>
                  <a:srgbClr val="3333FF"/>
                </a:solidFill>
              </a:rPr>
              <a:t>Line8</a:t>
            </a:r>
            <a:r>
              <a:rPr lang="de-CH" sz="1800" i="1" noProof="0" dirty="0" smtClean="0">
                <a:solidFill>
                  <a:srgbClr val="990000"/>
                </a:solidFill>
              </a:rPr>
              <a:t>.</a:t>
            </a:r>
          </a:p>
          <a:p>
            <a:pPr>
              <a:spcBef>
                <a:spcPts val="0"/>
              </a:spcBef>
              <a:tabLst>
                <a:tab pos="720725" algn="l"/>
                <a:tab pos="1435100" algn="l"/>
                <a:tab pos="2155825" algn="l"/>
                <a:tab pos="2868613" algn="l"/>
                <a:tab pos="3590925" algn="l"/>
              </a:tabLst>
            </a:pPr>
            <a:r>
              <a:rPr lang="de-CH" sz="1800" i="1" dirty="0" smtClean="0">
                <a:solidFill>
                  <a:srgbClr val="990000"/>
                </a:solidFill>
              </a:rPr>
              <a:t>	</a:t>
            </a:r>
            <a:r>
              <a:rPr lang="de-CH" sz="1800" b="1" dirty="0" smtClean="0">
                <a:solidFill>
                  <a:srgbClr val="333399"/>
                </a:solidFill>
              </a:rPr>
              <a:t>local</a:t>
            </a:r>
          </a:p>
          <a:p>
            <a:pPr>
              <a:spcBef>
                <a:spcPts val="0"/>
              </a:spcBef>
              <a:tabLst>
                <a:tab pos="720725" algn="l"/>
                <a:tab pos="1435100" algn="l"/>
                <a:tab pos="2155825" algn="l"/>
                <a:tab pos="2868613" algn="l"/>
                <a:tab pos="3590925" algn="l"/>
              </a:tabLst>
            </a:pPr>
            <a:r>
              <a:rPr lang="de-CH" sz="1800" i="1" noProof="0" dirty="0" smtClean="0">
                <a:solidFill>
                  <a:srgbClr val="990000"/>
                </a:solidFill>
              </a:rPr>
              <a:t>		</a:t>
            </a:r>
            <a:r>
              <a:rPr lang="de-CH" sz="1800" i="1" noProof="0" dirty="0" smtClean="0">
                <a:solidFill>
                  <a:srgbClr val="3333FF"/>
                </a:solidFill>
              </a:rPr>
              <a:t>c </a:t>
            </a:r>
            <a:r>
              <a:rPr lang="de-CH" sz="1800" noProof="0" dirty="0" smtClean="0">
                <a:solidFill>
                  <a:srgbClr val="3333FF"/>
                </a:solidFill>
              </a:rPr>
              <a:t>: </a:t>
            </a:r>
            <a:r>
              <a:rPr lang="de-CH" sz="1800" i="1" noProof="0" dirty="0" smtClean="0">
                <a:solidFill>
                  <a:srgbClr val="3333FF"/>
                </a:solidFill>
              </a:rPr>
              <a:t>ITERATION_CURSOR </a:t>
            </a:r>
            <a:r>
              <a:rPr lang="de-CH" sz="1800" noProof="0" dirty="0" smtClean="0">
                <a:solidFill>
                  <a:srgbClr val="3333FF"/>
                </a:solidFill>
              </a:rPr>
              <a:t> [</a:t>
            </a:r>
            <a:r>
              <a:rPr lang="de-CH" sz="1800" i="1" noProof="0" dirty="0" smtClean="0">
                <a:solidFill>
                  <a:srgbClr val="3333FF"/>
                </a:solidFill>
              </a:rPr>
              <a:t>STATION</a:t>
            </a:r>
            <a:r>
              <a:rPr lang="de-CH" sz="1800" noProof="0" dirty="0" smtClean="0">
                <a:solidFill>
                  <a:srgbClr val="3333FF"/>
                </a:solidFill>
              </a:rPr>
              <a:t>]</a:t>
            </a:r>
            <a:endParaRPr lang="de-CH" sz="1800" i="1" noProof="0" dirty="0" smtClean="0">
              <a:solidFill>
                <a:srgbClr val="3333FF"/>
              </a:solidFill>
            </a:endParaRPr>
          </a:p>
          <a:p>
            <a:pPr>
              <a:spcBef>
                <a:spcPts val="0"/>
              </a:spcBef>
              <a:tabLst>
                <a:tab pos="720725" algn="l"/>
                <a:tab pos="1435100" algn="l"/>
                <a:tab pos="2155825" algn="l"/>
                <a:tab pos="2868613" algn="l"/>
                <a:tab pos="3590925" algn="l"/>
              </a:tabLst>
            </a:pPr>
            <a:r>
              <a:rPr lang="de-CH" sz="1800" b="1" noProof="0" dirty="0" smtClean="0">
                <a:solidFill>
                  <a:schemeClr val="accent2"/>
                </a:solidFill>
              </a:rPr>
              <a:t>	do</a:t>
            </a:r>
          </a:p>
          <a:p>
            <a:pPr>
              <a:spcBef>
                <a:spcPts val="0"/>
              </a:spcBef>
              <a:tabLst>
                <a:tab pos="720725" algn="l"/>
                <a:tab pos="1435100" algn="l"/>
                <a:tab pos="2155825" algn="l"/>
                <a:tab pos="2868613" algn="l"/>
                <a:tab pos="3590925" algn="l"/>
              </a:tabLst>
            </a:pPr>
            <a:r>
              <a:rPr lang="de-CH" sz="1800" b="1" noProof="0" dirty="0" smtClean="0">
                <a:solidFill>
                  <a:schemeClr val="accent2"/>
                </a:solidFill>
              </a:rPr>
              <a:t>		</a:t>
            </a:r>
            <a:r>
              <a:rPr lang="de-CH" sz="1800" b="1" noProof="0" dirty="0" err="1" smtClean="0">
                <a:solidFill>
                  <a:srgbClr val="333399"/>
                </a:solidFill>
              </a:rPr>
              <a:t>from</a:t>
            </a:r>
            <a:endParaRPr lang="de-CH" sz="1800" b="1" noProof="0" dirty="0" smtClean="0">
              <a:solidFill>
                <a:srgbClr val="333399"/>
              </a:solidFill>
            </a:endParaRPr>
          </a:p>
          <a:p>
            <a:pPr>
              <a:spcBef>
                <a:spcPts val="0"/>
              </a:spcBef>
              <a:tabLst>
                <a:tab pos="720725" algn="l"/>
                <a:tab pos="1435100" algn="l"/>
                <a:tab pos="2155825" algn="l"/>
                <a:tab pos="2868613" algn="l"/>
                <a:tab pos="3590925" algn="l"/>
              </a:tabLst>
            </a:pPr>
            <a:r>
              <a:rPr lang="de-CH" sz="1800" noProof="0" dirty="0" smtClean="0"/>
              <a:t>			</a:t>
            </a:r>
            <a:r>
              <a:rPr lang="de-CH" sz="1800" i="1" noProof="0" dirty="0" smtClean="0">
                <a:solidFill>
                  <a:srgbClr val="3333FF"/>
                </a:solidFill>
              </a:rPr>
              <a:t>c </a:t>
            </a:r>
            <a:r>
              <a:rPr lang="de-CH" sz="1800" noProof="0" dirty="0" smtClean="0">
                <a:solidFill>
                  <a:srgbClr val="3333FF"/>
                </a:solidFill>
              </a:rPr>
              <a:t>:= </a:t>
            </a:r>
            <a:r>
              <a:rPr lang="de-CH" sz="1800" i="1" noProof="0" dirty="0" smtClean="0">
                <a:solidFill>
                  <a:srgbClr val="3333FF"/>
                </a:solidFill>
              </a:rPr>
              <a:t>Line8</a:t>
            </a:r>
            <a:r>
              <a:rPr lang="de-CH" sz="1800" noProof="0" dirty="0" smtClean="0">
                <a:solidFill>
                  <a:srgbClr val="3333FF"/>
                </a:solidFill>
              </a:rPr>
              <a:t>.</a:t>
            </a:r>
            <a:r>
              <a:rPr lang="de-CH" sz="1800" i="1" noProof="0" dirty="0" smtClean="0">
                <a:solidFill>
                  <a:srgbClr val="3333FF"/>
                </a:solidFill>
              </a:rPr>
              <a:t>new_cursor</a:t>
            </a:r>
            <a:r>
              <a:rPr lang="de-CH" sz="1800" noProof="0" dirty="0" smtClean="0">
                <a:solidFill>
                  <a:srgbClr val="3333FF"/>
                </a:solidFill>
              </a:rPr>
              <a:t>;</a:t>
            </a:r>
            <a:r>
              <a:rPr lang="de-CH" sz="1800" i="1" noProof="0" dirty="0" smtClean="0">
                <a:solidFill>
                  <a:srgbClr val="3333FF"/>
                </a:solidFill>
              </a:rPr>
              <a:t> </a:t>
            </a:r>
            <a:r>
              <a:rPr lang="de-CH" sz="1800" b="1" noProof="0" dirty="0" smtClean="0">
                <a:solidFill>
                  <a:schemeClr val="accent2"/>
                </a:solidFill>
              </a:rPr>
              <a:t>Result</a:t>
            </a:r>
            <a:r>
              <a:rPr lang="de-CH" sz="1800" noProof="0" dirty="0" smtClean="0">
                <a:solidFill>
                  <a:srgbClr val="3333FF"/>
                </a:solidFill>
              </a:rPr>
              <a:t> := ""</a:t>
            </a:r>
          </a:p>
          <a:p>
            <a:pPr>
              <a:spcBef>
                <a:spcPts val="0"/>
              </a:spcBef>
              <a:tabLst>
                <a:tab pos="720725" algn="l"/>
                <a:tab pos="1435100" algn="l"/>
                <a:tab pos="2155825" algn="l"/>
                <a:tab pos="2868613" algn="l"/>
                <a:tab pos="3590925" algn="l"/>
              </a:tabLst>
            </a:pPr>
            <a:r>
              <a:rPr lang="de-CH" sz="1800" b="1" noProof="0" dirty="0" smtClean="0">
                <a:solidFill>
                  <a:schemeClr val="accent2"/>
                </a:solidFill>
              </a:rPr>
              <a:t>		</a:t>
            </a:r>
            <a:r>
              <a:rPr lang="de-CH" sz="1800" b="1" noProof="0" dirty="0" err="1" smtClean="0">
                <a:solidFill>
                  <a:schemeClr val="accent2"/>
                </a:solidFill>
              </a:rPr>
              <a:t>until</a:t>
            </a:r>
            <a:endParaRPr lang="de-CH" sz="1800" b="1" noProof="0" dirty="0" smtClean="0">
              <a:solidFill>
                <a:schemeClr val="accent2"/>
              </a:solidFill>
            </a:endParaRPr>
          </a:p>
          <a:p>
            <a:pPr>
              <a:spcBef>
                <a:spcPts val="0"/>
              </a:spcBef>
              <a:tabLst>
                <a:tab pos="720725" algn="l"/>
                <a:tab pos="1435100" algn="l"/>
                <a:tab pos="2155825" algn="l"/>
                <a:tab pos="2868613" algn="l"/>
                <a:tab pos="3590925" algn="l"/>
              </a:tabLst>
            </a:pPr>
            <a:r>
              <a:rPr lang="de-CH" sz="1800" noProof="0" dirty="0" smtClean="0"/>
              <a:t>			</a:t>
            </a:r>
            <a:r>
              <a:rPr lang="de-CH" sz="1800" i="1" noProof="0" dirty="0" err="1" smtClean="0">
                <a:solidFill>
                  <a:srgbClr val="3333FF"/>
                </a:solidFill>
              </a:rPr>
              <a:t>c</a:t>
            </a:r>
            <a:r>
              <a:rPr lang="de-CH" sz="2800" noProof="0" dirty="0" err="1" smtClean="0">
                <a:solidFill>
                  <a:srgbClr val="3333FF"/>
                </a:solidFill>
              </a:rPr>
              <a:t>.</a:t>
            </a:r>
            <a:r>
              <a:rPr lang="de-CH" sz="1800" i="1" noProof="0" dirty="0" err="1" smtClean="0">
                <a:solidFill>
                  <a:srgbClr val="3333FF"/>
                </a:solidFill>
              </a:rPr>
              <a:t>after</a:t>
            </a:r>
            <a:endParaRPr lang="de-CH" sz="1800" i="1" noProof="0" dirty="0" smtClean="0">
              <a:solidFill>
                <a:srgbClr val="3333FF"/>
              </a:solidFill>
            </a:endParaRPr>
          </a:p>
          <a:p>
            <a:pPr>
              <a:spcBef>
                <a:spcPts val="0"/>
              </a:spcBef>
              <a:tabLst>
                <a:tab pos="720725" algn="l"/>
                <a:tab pos="1435100" algn="l"/>
                <a:tab pos="2155825" algn="l"/>
                <a:tab pos="2868613" algn="l"/>
                <a:tab pos="3590925" algn="l"/>
              </a:tabLst>
            </a:pPr>
            <a:r>
              <a:rPr lang="de-CH" sz="1800" b="1" noProof="0" dirty="0" smtClean="0">
                <a:solidFill>
                  <a:schemeClr val="accent2"/>
                </a:solidFill>
              </a:rPr>
              <a:t>		</a:t>
            </a:r>
            <a:r>
              <a:rPr lang="de-CH" sz="1800" b="1" noProof="0" dirty="0" err="1" smtClean="0">
                <a:solidFill>
                  <a:schemeClr val="accent2"/>
                </a:solidFill>
              </a:rPr>
              <a:t>loop</a:t>
            </a:r>
            <a:endParaRPr lang="de-CH" sz="1800" b="1" noProof="0" dirty="0" smtClean="0">
              <a:solidFill>
                <a:schemeClr val="accent2"/>
              </a:solidFill>
            </a:endParaRPr>
          </a:p>
          <a:p>
            <a:pPr>
              <a:spcBef>
                <a:spcPts val="0"/>
              </a:spcBef>
              <a:tabLst>
                <a:tab pos="720725" algn="l"/>
                <a:tab pos="1435100" algn="l"/>
                <a:tab pos="2155825" algn="l"/>
                <a:tab pos="2868613" algn="l"/>
                <a:tab pos="3590925" algn="l"/>
              </a:tabLst>
            </a:pPr>
            <a:r>
              <a:rPr lang="de-CH" sz="1800" noProof="0" dirty="0" smtClean="0"/>
              <a:t>			 </a:t>
            </a:r>
            <a:r>
              <a:rPr lang="de-CH" sz="1800" b="1" noProof="0" dirty="0" smtClean="0">
                <a:solidFill>
                  <a:schemeClr val="accent2"/>
                </a:solidFill>
              </a:rPr>
              <a:t>Result</a:t>
            </a:r>
            <a:r>
              <a:rPr lang="de-CH" sz="1800" noProof="0" dirty="0" smtClean="0">
                <a:solidFill>
                  <a:srgbClr val="0000FF"/>
                </a:solidFill>
              </a:rPr>
              <a:t> := </a:t>
            </a:r>
            <a:r>
              <a:rPr lang="de-CH" sz="1800" i="1" noProof="0" dirty="0" smtClean="0">
                <a:solidFill>
                  <a:srgbClr val="0000FF"/>
                </a:solidFill>
              </a:rPr>
              <a:t>greater </a:t>
            </a:r>
            <a:r>
              <a:rPr lang="de-CH" sz="1800" noProof="0" dirty="0" smtClean="0">
                <a:solidFill>
                  <a:srgbClr val="0000FF"/>
                </a:solidFill>
              </a:rPr>
              <a:t>(</a:t>
            </a:r>
            <a:r>
              <a:rPr lang="de-CH" sz="1800" b="1" noProof="0" dirty="0" smtClean="0">
                <a:solidFill>
                  <a:schemeClr val="accent2"/>
                </a:solidFill>
              </a:rPr>
              <a:t>Result</a:t>
            </a:r>
            <a:r>
              <a:rPr lang="de-CH" sz="1800" i="1" noProof="0" dirty="0" smtClean="0">
                <a:solidFill>
                  <a:srgbClr val="0000FF"/>
                </a:solidFill>
              </a:rPr>
              <a:t>, c</a:t>
            </a:r>
            <a:r>
              <a:rPr lang="de-CH" sz="2800" noProof="0" dirty="0" smtClean="0">
                <a:solidFill>
                  <a:srgbClr val="3333FF"/>
                </a:solidFill>
              </a:rPr>
              <a:t>.</a:t>
            </a:r>
            <a:r>
              <a:rPr lang="de-CH" sz="1800" i="1" noProof="0" dirty="0" smtClean="0">
                <a:solidFill>
                  <a:srgbClr val="0000FF"/>
                </a:solidFill>
              </a:rPr>
              <a:t>item</a:t>
            </a:r>
            <a:r>
              <a:rPr lang="de-CH" sz="2800" noProof="0" dirty="0" smtClean="0">
                <a:solidFill>
                  <a:srgbClr val="3333FF"/>
                </a:solidFill>
              </a:rPr>
              <a:t>.</a:t>
            </a:r>
            <a:r>
              <a:rPr lang="de-CH" sz="1800" i="1" noProof="0" dirty="0" smtClean="0">
                <a:solidFill>
                  <a:srgbClr val="0000FF"/>
                </a:solidFill>
              </a:rPr>
              <a:t>name</a:t>
            </a:r>
            <a:r>
              <a:rPr lang="de-CH" sz="1800" noProof="0" dirty="0" smtClean="0">
                <a:solidFill>
                  <a:srgbClr val="0000FF"/>
                </a:solidFill>
              </a:rPr>
              <a:t>)</a:t>
            </a:r>
            <a:r>
              <a:rPr lang="de-CH" sz="1800" noProof="0" dirty="0" smtClean="0"/>
              <a:t>	</a:t>
            </a:r>
            <a:endParaRPr lang="de-CH" sz="1800" noProof="0" dirty="0" smtClean="0">
              <a:solidFill>
                <a:srgbClr val="0000FF"/>
              </a:solidFill>
            </a:endParaRPr>
          </a:p>
          <a:p>
            <a:pPr>
              <a:spcBef>
                <a:spcPts val="0"/>
              </a:spcBef>
              <a:tabLst>
                <a:tab pos="720725" algn="l"/>
                <a:tab pos="1435100" algn="l"/>
                <a:tab pos="2155825" algn="l"/>
                <a:tab pos="2868613" algn="l"/>
                <a:tab pos="3590925" algn="l"/>
              </a:tabLst>
            </a:pPr>
            <a:r>
              <a:rPr lang="de-CH" sz="1800" noProof="0" dirty="0" smtClean="0"/>
              <a:t>			</a:t>
            </a:r>
            <a:r>
              <a:rPr lang="de-CH" sz="1800" i="1" dirty="0" err="1" smtClean="0">
                <a:solidFill>
                  <a:srgbClr val="3333FF"/>
                </a:solidFill>
              </a:rPr>
              <a:t>c</a:t>
            </a:r>
            <a:r>
              <a:rPr lang="de-CH" sz="2800" noProof="0" dirty="0" smtClean="0">
                <a:solidFill>
                  <a:srgbClr val="3333FF"/>
                </a:solidFill>
              </a:rPr>
              <a:t>.</a:t>
            </a:r>
            <a:r>
              <a:rPr lang="de-CH" sz="1800" i="1" noProof="0" dirty="0" smtClean="0">
                <a:solidFill>
                  <a:srgbClr val="3333FF"/>
                </a:solidFill>
              </a:rPr>
              <a:t>forth</a:t>
            </a:r>
          </a:p>
          <a:p>
            <a:pPr>
              <a:spcBef>
                <a:spcPts val="0"/>
              </a:spcBef>
              <a:tabLst>
                <a:tab pos="720725" algn="l"/>
                <a:tab pos="1435100" algn="l"/>
                <a:tab pos="2155825" algn="l"/>
                <a:tab pos="2868613" algn="l"/>
                <a:tab pos="3590925" algn="l"/>
              </a:tabLst>
            </a:pPr>
            <a:r>
              <a:rPr lang="de-CH" sz="1800" b="1" noProof="0" dirty="0" smtClean="0">
                <a:solidFill>
                  <a:schemeClr val="accent2"/>
                </a:solidFill>
              </a:rPr>
              <a:t>		end</a:t>
            </a:r>
          </a:p>
          <a:p>
            <a:pPr>
              <a:spcBef>
                <a:spcPts val="0"/>
              </a:spcBef>
              <a:tabLst>
                <a:tab pos="720725" algn="l"/>
                <a:tab pos="1435100" algn="l"/>
                <a:tab pos="2155825" algn="l"/>
                <a:tab pos="2868613" algn="l"/>
                <a:tab pos="3590925" algn="l"/>
              </a:tabLst>
            </a:pPr>
            <a:r>
              <a:rPr lang="de-CH" sz="1800" b="1" noProof="0" dirty="0" smtClean="0">
                <a:solidFill>
                  <a:schemeClr val="accent2"/>
                </a:solidFill>
              </a:rPr>
              <a:t>	end</a:t>
            </a:r>
            <a:endParaRPr lang="de-CH" sz="1800" b="1" noProof="0" dirty="0">
              <a:solidFill>
                <a:schemeClr val="accent2"/>
              </a:solidFill>
            </a:endParaRPr>
          </a:p>
        </p:txBody>
      </p:sp>
      <p:grpSp>
        <p:nvGrpSpPr>
          <p:cNvPr id="2" name="Group 4"/>
          <p:cNvGrpSpPr>
            <a:grpSpLocks/>
          </p:cNvGrpSpPr>
          <p:nvPr/>
        </p:nvGrpSpPr>
        <p:grpSpPr bwMode="auto">
          <a:xfrm>
            <a:off x="2989027" y="4814800"/>
            <a:ext cx="6014047" cy="1871663"/>
            <a:chOff x="141" y="1139"/>
            <a:chExt cx="5406" cy="1475"/>
          </a:xfrm>
        </p:grpSpPr>
        <p:sp>
          <p:nvSpPr>
            <p:cNvPr id="846853" name="AutoShape 5"/>
            <p:cNvSpPr>
              <a:spLocks noChangeArrowheads="1"/>
            </p:cNvSpPr>
            <p:nvPr/>
          </p:nvSpPr>
          <p:spPr bwMode="auto">
            <a:xfrm>
              <a:off x="566"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a:latin typeface="+mn-lt"/>
              </a:endParaRPr>
            </a:p>
          </p:txBody>
        </p:sp>
        <p:sp>
          <p:nvSpPr>
            <p:cNvPr id="846854" name="AutoShape 6"/>
            <p:cNvSpPr>
              <a:spLocks noChangeArrowheads="1"/>
            </p:cNvSpPr>
            <p:nvPr/>
          </p:nvSpPr>
          <p:spPr bwMode="auto">
            <a:xfrm>
              <a:off x="1346"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a:latin typeface="+mn-lt"/>
              </a:endParaRPr>
            </a:p>
          </p:txBody>
        </p:sp>
        <p:sp>
          <p:nvSpPr>
            <p:cNvPr id="846855" name="AutoShape 7"/>
            <p:cNvSpPr>
              <a:spLocks noChangeArrowheads="1"/>
            </p:cNvSpPr>
            <p:nvPr/>
          </p:nvSpPr>
          <p:spPr bwMode="auto">
            <a:xfrm>
              <a:off x="2126" y="1775"/>
              <a:ext cx="635" cy="317"/>
            </a:xfrm>
            <a:prstGeom prst="roundRect">
              <a:avLst>
                <a:gd name="adj" fmla="val 16667"/>
              </a:avLst>
            </a:prstGeom>
            <a:gradFill rotWithShape="1">
              <a:gsLst>
                <a:gs pos="0">
                  <a:srgbClr val="0F4F8C"/>
                </a:gs>
                <a:gs pos="100000">
                  <a:schemeClr val="accent2"/>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0F4F8C"/>
              </a:extrusionClr>
            </a:sp3d>
          </p:spPr>
          <p:txBody>
            <a:bodyPr wrap="none" anchor="ctr">
              <a:flatTx/>
            </a:bodyPr>
            <a:lstStyle/>
            <a:p>
              <a:pPr algn="ctr">
                <a:spcBef>
                  <a:spcPct val="0"/>
                </a:spcBef>
              </a:pPr>
              <a:endParaRPr lang="en-US" sz="1600" i="0">
                <a:solidFill>
                  <a:schemeClr val="tx1"/>
                </a:solidFill>
                <a:latin typeface="+mn-lt"/>
              </a:endParaRPr>
            </a:p>
          </p:txBody>
        </p:sp>
        <p:sp>
          <p:nvSpPr>
            <p:cNvPr id="846856" name="AutoShape 8"/>
            <p:cNvSpPr>
              <a:spLocks noChangeArrowheads="1"/>
            </p:cNvSpPr>
            <p:nvPr/>
          </p:nvSpPr>
          <p:spPr bwMode="auto">
            <a:xfrm>
              <a:off x="2906"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a:latin typeface="+mn-lt"/>
              </a:endParaRPr>
            </a:p>
          </p:txBody>
        </p:sp>
        <p:sp>
          <p:nvSpPr>
            <p:cNvPr id="846857" name="AutoShape 9"/>
            <p:cNvSpPr>
              <a:spLocks noChangeArrowheads="1"/>
            </p:cNvSpPr>
            <p:nvPr/>
          </p:nvSpPr>
          <p:spPr bwMode="auto">
            <a:xfrm>
              <a:off x="3686"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a:latin typeface="+mn-lt"/>
              </a:endParaRPr>
            </a:p>
          </p:txBody>
        </p:sp>
        <p:sp>
          <p:nvSpPr>
            <p:cNvPr id="846858" name="AutoShape 10"/>
            <p:cNvSpPr>
              <a:spLocks noChangeArrowheads="1"/>
            </p:cNvSpPr>
            <p:nvPr/>
          </p:nvSpPr>
          <p:spPr bwMode="auto">
            <a:xfrm>
              <a:off x="4467"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a:latin typeface="+mn-lt"/>
              </a:endParaRPr>
            </a:p>
          </p:txBody>
        </p:sp>
        <p:sp>
          <p:nvSpPr>
            <p:cNvPr id="846859" name="Line 11"/>
            <p:cNvSpPr>
              <a:spLocks noChangeShapeType="1"/>
            </p:cNvSpPr>
            <p:nvPr/>
          </p:nvSpPr>
          <p:spPr bwMode="auto">
            <a:xfrm flipV="1">
              <a:off x="2471" y="2092"/>
              <a:ext cx="0" cy="522"/>
            </a:xfrm>
            <a:prstGeom prst="line">
              <a:avLst/>
            </a:prstGeom>
            <a:noFill/>
            <a:ln w="38100">
              <a:solidFill>
                <a:srgbClr val="CC3300"/>
              </a:solidFill>
              <a:round/>
              <a:headEnd/>
              <a:tailEnd type="triangle" w="lg" len="lg"/>
            </a:ln>
            <a:effectLst/>
          </p:spPr>
          <p:txBody>
            <a:bodyPr/>
            <a:lstStyle/>
            <a:p>
              <a:endParaRPr lang="en-US">
                <a:latin typeface="+mn-lt"/>
              </a:endParaRPr>
            </a:p>
          </p:txBody>
        </p:sp>
        <p:sp>
          <p:nvSpPr>
            <p:cNvPr id="846860" name="Text Box 12"/>
            <p:cNvSpPr txBox="1">
              <a:spLocks noChangeArrowheads="1"/>
            </p:cNvSpPr>
            <p:nvPr/>
          </p:nvSpPr>
          <p:spPr bwMode="auto">
            <a:xfrm>
              <a:off x="2126" y="1461"/>
              <a:ext cx="726" cy="265"/>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item</a:t>
              </a:r>
            </a:p>
          </p:txBody>
        </p:sp>
        <p:sp>
          <p:nvSpPr>
            <p:cNvPr id="846861" name="Text Box 13"/>
            <p:cNvSpPr txBox="1">
              <a:spLocks noChangeArrowheads="1"/>
            </p:cNvSpPr>
            <p:nvPr/>
          </p:nvSpPr>
          <p:spPr bwMode="auto">
            <a:xfrm>
              <a:off x="4423" y="2092"/>
              <a:ext cx="725" cy="266"/>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count</a:t>
              </a:r>
            </a:p>
          </p:txBody>
        </p:sp>
        <p:sp>
          <p:nvSpPr>
            <p:cNvPr id="846862" name="Text Box 14"/>
            <p:cNvSpPr txBox="1">
              <a:spLocks noChangeArrowheads="1"/>
            </p:cNvSpPr>
            <p:nvPr/>
          </p:nvSpPr>
          <p:spPr bwMode="auto">
            <a:xfrm>
              <a:off x="475" y="2092"/>
              <a:ext cx="727" cy="266"/>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1</a:t>
              </a:r>
            </a:p>
          </p:txBody>
        </p:sp>
        <p:sp>
          <p:nvSpPr>
            <p:cNvPr id="846863" name="Line 15"/>
            <p:cNvSpPr>
              <a:spLocks noChangeShapeType="1"/>
            </p:cNvSpPr>
            <p:nvPr/>
          </p:nvSpPr>
          <p:spPr bwMode="auto">
            <a:xfrm>
              <a:off x="2516" y="2479"/>
              <a:ext cx="681" cy="0"/>
            </a:xfrm>
            <a:prstGeom prst="line">
              <a:avLst/>
            </a:prstGeom>
            <a:noFill/>
            <a:ln w="25400">
              <a:solidFill>
                <a:schemeClr val="tx1"/>
              </a:solidFill>
              <a:round/>
              <a:headEnd/>
              <a:tailEnd type="triangle" w="lg" len="lg"/>
            </a:ln>
            <a:effectLst/>
          </p:spPr>
          <p:txBody>
            <a:bodyPr/>
            <a:lstStyle/>
            <a:p>
              <a:endParaRPr lang="en-US">
                <a:latin typeface="+mn-lt"/>
              </a:endParaRPr>
            </a:p>
          </p:txBody>
        </p:sp>
        <p:sp>
          <p:nvSpPr>
            <p:cNvPr id="846864" name="Text Box 16"/>
            <p:cNvSpPr txBox="1">
              <a:spLocks noChangeArrowheads="1"/>
            </p:cNvSpPr>
            <p:nvPr/>
          </p:nvSpPr>
          <p:spPr bwMode="auto">
            <a:xfrm>
              <a:off x="2381" y="2252"/>
              <a:ext cx="726" cy="266"/>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forth</a:t>
              </a:r>
            </a:p>
          </p:txBody>
        </p:sp>
        <p:sp>
          <p:nvSpPr>
            <p:cNvPr id="846865" name="Line 17"/>
            <p:cNvSpPr>
              <a:spLocks noChangeShapeType="1"/>
            </p:cNvSpPr>
            <p:nvPr/>
          </p:nvSpPr>
          <p:spPr bwMode="auto">
            <a:xfrm flipH="1">
              <a:off x="793" y="2478"/>
              <a:ext cx="1453" cy="0"/>
            </a:xfrm>
            <a:prstGeom prst="line">
              <a:avLst/>
            </a:prstGeom>
            <a:noFill/>
            <a:ln w="25400">
              <a:solidFill>
                <a:schemeClr val="tx1"/>
              </a:solidFill>
              <a:round/>
              <a:headEnd/>
              <a:tailEnd type="triangle" w="lg" len="lg"/>
            </a:ln>
            <a:effectLst/>
          </p:spPr>
          <p:txBody>
            <a:bodyPr/>
            <a:lstStyle/>
            <a:p>
              <a:endParaRPr lang="en-US">
                <a:latin typeface="+mn-lt"/>
              </a:endParaRPr>
            </a:p>
          </p:txBody>
        </p:sp>
        <p:sp>
          <p:nvSpPr>
            <p:cNvPr id="846866" name="Text Box 18"/>
            <p:cNvSpPr txBox="1">
              <a:spLocks noChangeArrowheads="1"/>
            </p:cNvSpPr>
            <p:nvPr/>
          </p:nvSpPr>
          <p:spPr bwMode="auto">
            <a:xfrm>
              <a:off x="1672" y="2250"/>
              <a:ext cx="727" cy="265"/>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start</a:t>
              </a:r>
            </a:p>
          </p:txBody>
        </p:sp>
        <p:sp>
          <p:nvSpPr>
            <p:cNvPr id="846867" name="AutoShape 19"/>
            <p:cNvSpPr>
              <a:spLocks noChangeArrowheads="1"/>
            </p:cNvSpPr>
            <p:nvPr/>
          </p:nvSpPr>
          <p:spPr bwMode="auto">
            <a:xfrm flipV="1">
              <a:off x="4966" y="1411"/>
              <a:ext cx="545" cy="31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endParaRPr lang="en-US">
                <a:latin typeface="+mn-lt"/>
              </a:endParaRPr>
            </a:p>
          </p:txBody>
        </p:sp>
        <p:sp>
          <p:nvSpPr>
            <p:cNvPr id="846868" name="Text Box 20"/>
            <p:cNvSpPr txBox="1">
              <a:spLocks noChangeArrowheads="1"/>
            </p:cNvSpPr>
            <p:nvPr/>
          </p:nvSpPr>
          <p:spPr bwMode="auto">
            <a:xfrm>
              <a:off x="4883" y="1139"/>
              <a:ext cx="664" cy="265"/>
            </a:xfrm>
            <a:prstGeom prst="rect">
              <a:avLst/>
            </a:prstGeom>
            <a:noFill/>
            <a:ln w="9525">
              <a:noFill/>
              <a:miter lim="800000"/>
              <a:headEnd/>
              <a:tailEnd/>
            </a:ln>
            <a:effectLst/>
          </p:spPr>
          <p:txBody>
            <a:bodyPr wrap="square">
              <a:spAutoFit/>
            </a:bodyPr>
            <a:lstStyle/>
            <a:p>
              <a:pPr algn="ctr"/>
              <a:r>
                <a:rPr lang="en-US" sz="1600" b="1" i="0">
                  <a:solidFill>
                    <a:srgbClr val="0033CC"/>
                  </a:solidFill>
                  <a:latin typeface="+mn-lt"/>
                </a:rPr>
                <a:t>after</a:t>
              </a:r>
            </a:p>
          </p:txBody>
        </p:sp>
        <p:sp>
          <p:nvSpPr>
            <p:cNvPr id="846869" name="AutoShape 21"/>
            <p:cNvSpPr>
              <a:spLocks noChangeArrowheads="1"/>
            </p:cNvSpPr>
            <p:nvPr/>
          </p:nvSpPr>
          <p:spPr bwMode="auto">
            <a:xfrm flipH="1" flipV="1">
              <a:off x="204" y="1411"/>
              <a:ext cx="545" cy="31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endParaRPr lang="en-US">
                <a:latin typeface="+mn-lt"/>
              </a:endParaRPr>
            </a:p>
          </p:txBody>
        </p:sp>
        <p:sp>
          <p:nvSpPr>
            <p:cNvPr id="846870" name="Text Box 22"/>
            <p:cNvSpPr txBox="1">
              <a:spLocks noChangeArrowheads="1"/>
            </p:cNvSpPr>
            <p:nvPr/>
          </p:nvSpPr>
          <p:spPr bwMode="auto">
            <a:xfrm>
              <a:off x="141" y="1139"/>
              <a:ext cx="809" cy="267"/>
            </a:xfrm>
            <a:prstGeom prst="rect">
              <a:avLst/>
            </a:prstGeom>
            <a:noFill/>
            <a:ln w="9525">
              <a:noFill/>
              <a:miter lim="800000"/>
              <a:headEnd/>
              <a:tailEnd/>
            </a:ln>
            <a:effectLst/>
          </p:spPr>
          <p:txBody>
            <a:bodyPr wrap="square">
              <a:spAutoFit/>
            </a:bodyPr>
            <a:lstStyle/>
            <a:p>
              <a:pPr algn="ctr"/>
              <a:r>
                <a:rPr lang="en-US" sz="1600" b="1" i="0">
                  <a:solidFill>
                    <a:srgbClr val="0033CC"/>
                  </a:solidFill>
                  <a:latin typeface="+mn-lt"/>
                </a:rPr>
                <a:t>before</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CH" noProof="0" dirty="0" smtClean="0"/>
              <a:t>Eine rekursive Alternative</a:t>
            </a:r>
            <a:endParaRPr lang="de-CH" noProof="0" dirty="0"/>
          </a:p>
        </p:txBody>
      </p:sp>
      <p:sp>
        <p:nvSpPr>
          <p:cNvPr id="848899" name="Rectangle 3"/>
          <p:cNvSpPr>
            <a:spLocks noGrp="1" noChangeArrowheads="1"/>
          </p:cNvSpPr>
          <p:nvPr>
            <p:ph type="body" idx="1"/>
          </p:nvPr>
        </p:nvSpPr>
        <p:spPr/>
        <p:txBody>
          <a:bodyPr/>
          <a:lstStyle/>
          <a:p>
            <a:pPr defTabSz="631825"/>
            <a:r>
              <a:rPr lang="de-CH" i="1" noProof="0" dirty="0" err="1" smtClean="0">
                <a:solidFill>
                  <a:srgbClr val="3333FF"/>
                </a:solidFill>
              </a:rPr>
              <a:t>highest_name</a:t>
            </a:r>
            <a:r>
              <a:rPr lang="de-CH" sz="1400" i="1" noProof="0" dirty="0" smtClean="0">
                <a:solidFill>
                  <a:srgbClr val="3333FF"/>
                </a:solidFill>
              </a:rPr>
              <a:t> </a:t>
            </a:r>
            <a:r>
              <a:rPr lang="de-CH" noProof="0" dirty="0" smtClean="0">
                <a:solidFill>
                  <a:srgbClr val="3333FF"/>
                </a:solidFill>
              </a:rPr>
              <a:t>:</a:t>
            </a:r>
            <a:r>
              <a:rPr lang="de-CH" i="1" noProof="0" dirty="0" smtClean="0">
                <a:solidFill>
                  <a:srgbClr val="3333FF"/>
                </a:solidFill>
              </a:rPr>
              <a:t> STRING</a:t>
            </a:r>
          </a:p>
          <a:p>
            <a:pPr defTabSz="631825"/>
            <a:r>
              <a:rPr lang="de-CH" noProof="0" dirty="0" smtClean="0">
                <a:solidFill>
                  <a:srgbClr val="CC3300"/>
                </a:solidFill>
              </a:rPr>
              <a:t>		</a:t>
            </a:r>
            <a:r>
              <a:rPr lang="de-CH" dirty="0" smtClean="0">
                <a:solidFill>
                  <a:srgbClr val="990000"/>
                </a:solidFill>
              </a:rPr>
              <a:t>-- Alphabetisch grösster Stationsname von  </a:t>
            </a:r>
            <a:r>
              <a:rPr lang="de-CH" i="1" dirty="0" smtClean="0">
                <a:solidFill>
                  <a:srgbClr val="3333FF"/>
                </a:solidFill>
              </a:rPr>
              <a:t>Line8</a:t>
            </a:r>
            <a:r>
              <a:rPr lang="de-CH" i="1" dirty="0" smtClean="0">
                <a:solidFill>
                  <a:srgbClr val="990000"/>
                </a:solidFill>
              </a:rPr>
              <a:t>. </a:t>
            </a:r>
          </a:p>
          <a:p>
            <a:pPr defTabSz="631825"/>
            <a:r>
              <a:rPr lang="de-CH" b="1" noProof="0" dirty="0" smtClean="0">
                <a:solidFill>
                  <a:schemeClr val="accent2"/>
                </a:solidFill>
              </a:rPr>
              <a:t>	</a:t>
            </a:r>
            <a:r>
              <a:rPr lang="de-CH" b="1" noProof="0" dirty="0" err="1" smtClean="0">
                <a:solidFill>
                  <a:schemeClr val="accent2"/>
                </a:solidFill>
              </a:rPr>
              <a:t>require</a:t>
            </a:r>
            <a:endParaRPr lang="de-CH" b="1" noProof="0" dirty="0" smtClean="0">
              <a:solidFill>
                <a:schemeClr val="accent2"/>
              </a:solidFill>
            </a:endParaRPr>
          </a:p>
          <a:p>
            <a:pPr defTabSz="631825">
              <a:lnSpc>
                <a:spcPct val="70000"/>
              </a:lnSpc>
            </a:pPr>
            <a:r>
              <a:rPr lang="de-CH" b="1" noProof="0" dirty="0" smtClean="0">
                <a:solidFill>
                  <a:schemeClr val="accent2"/>
                </a:solidFill>
              </a:rPr>
              <a:t>		not </a:t>
            </a:r>
            <a:r>
              <a:rPr lang="de-CH" i="1" dirty="0" smtClean="0">
                <a:solidFill>
                  <a:srgbClr val="3333FF"/>
                </a:solidFill>
              </a:rPr>
              <a:t>Line8</a:t>
            </a:r>
            <a:r>
              <a:rPr lang="de-CH" sz="3600" noProof="0" dirty="0" smtClean="0">
                <a:solidFill>
                  <a:srgbClr val="3333FF"/>
                </a:solidFill>
              </a:rPr>
              <a:t>.</a:t>
            </a:r>
            <a:r>
              <a:rPr lang="de-CH" i="1" noProof="0" dirty="0" smtClean="0">
                <a:solidFill>
                  <a:srgbClr val="3333FF"/>
                </a:solidFill>
              </a:rPr>
              <a:t>is_empty</a:t>
            </a:r>
          </a:p>
          <a:p>
            <a:pPr defTabSz="631825"/>
            <a:r>
              <a:rPr lang="de-CH" b="1" noProof="0" dirty="0" smtClean="0">
                <a:solidFill>
                  <a:schemeClr val="accent2"/>
                </a:solidFill>
              </a:rPr>
              <a:t>	do</a:t>
            </a:r>
          </a:p>
          <a:p>
            <a:pPr defTabSz="631825">
              <a:lnSpc>
                <a:spcPct val="70000"/>
              </a:lnSpc>
            </a:pPr>
            <a:r>
              <a:rPr lang="de-CH" b="1" noProof="0" dirty="0" smtClean="0">
                <a:solidFill>
                  <a:schemeClr val="accent2"/>
                </a:solidFill>
              </a:rPr>
              <a:t>	</a:t>
            </a:r>
            <a:r>
              <a:rPr lang="de-CH" i="1" noProof="0" dirty="0" smtClean="0">
                <a:solidFill>
                  <a:srgbClr val="3333FF"/>
                </a:solidFill>
              </a:rPr>
              <a:t> 	</a:t>
            </a:r>
            <a:r>
              <a:rPr lang="de-CH" b="1" noProof="0" dirty="0" err="1" smtClean="0">
                <a:solidFill>
                  <a:schemeClr val="accent2"/>
                </a:solidFill>
              </a:rPr>
              <a:t>Result</a:t>
            </a:r>
            <a:r>
              <a:rPr lang="de-CH" noProof="0" dirty="0" smtClean="0">
                <a:solidFill>
                  <a:srgbClr val="3333FF"/>
                </a:solidFill>
              </a:rPr>
              <a:t> :=</a:t>
            </a:r>
            <a:r>
              <a:rPr lang="de-CH" i="1" noProof="0" dirty="0" smtClean="0">
                <a:solidFill>
                  <a:srgbClr val="3333FF"/>
                </a:solidFill>
              </a:rPr>
              <a:t> </a:t>
            </a:r>
            <a:r>
              <a:rPr lang="de-CH" i="1" noProof="0" dirty="0" err="1" smtClean="0">
                <a:solidFill>
                  <a:schemeClr val="bg1"/>
                </a:solidFill>
              </a:rPr>
              <a:t>f</a:t>
            </a:r>
            <a:r>
              <a:rPr lang="de-CH" sz="3600" noProof="0" dirty="0" err="1" smtClean="0">
                <a:solidFill>
                  <a:schemeClr val="bg1"/>
                </a:solidFill>
              </a:rPr>
              <a:t>.</a:t>
            </a:r>
            <a:r>
              <a:rPr lang="de-CH" i="1" noProof="0" dirty="0" err="1" smtClean="0">
                <a:solidFill>
                  <a:schemeClr val="bg1"/>
                </a:solidFill>
              </a:rPr>
              <a:t>highest_from_cursor</a:t>
            </a:r>
            <a:r>
              <a:rPr lang="de-CH" noProof="0" dirty="0" smtClean="0">
                <a:solidFill>
                  <a:srgbClr val="0000FF"/>
                </a:solidFill>
              </a:rPr>
              <a:t> </a:t>
            </a:r>
            <a:r>
              <a:rPr lang="de-CH" noProof="0" dirty="0" smtClean="0"/>
              <a:t>	</a:t>
            </a:r>
            <a:endParaRPr lang="de-CH" b="1" noProof="0" dirty="0" smtClean="0">
              <a:solidFill>
                <a:schemeClr val="accent2"/>
              </a:solidFill>
            </a:endParaRPr>
          </a:p>
          <a:p>
            <a:pPr defTabSz="631825"/>
            <a:r>
              <a:rPr lang="de-CH" b="1" dirty="0" smtClean="0">
                <a:solidFill>
                  <a:schemeClr val="accent2"/>
                </a:solidFill>
              </a:rPr>
              <a:t>	</a:t>
            </a:r>
            <a:r>
              <a:rPr lang="de-CH" b="1" noProof="0" dirty="0" smtClean="0">
                <a:solidFill>
                  <a:schemeClr val="accent2"/>
                </a:solidFill>
              </a:rPr>
              <a:t>end</a:t>
            </a:r>
          </a:p>
          <a:p>
            <a:endParaRPr lang="de-CH" noProof="0" dirty="0"/>
          </a:p>
        </p:txBody>
      </p:sp>
      <p:sp>
        <p:nvSpPr>
          <p:cNvPr id="848904" name="AutoShape 8"/>
          <p:cNvSpPr>
            <a:spLocks noChangeArrowheads="1"/>
          </p:cNvSpPr>
          <p:nvPr/>
        </p:nvSpPr>
        <p:spPr bwMode="auto">
          <a:xfrm>
            <a:off x="2923504" y="3102199"/>
            <a:ext cx="6014434" cy="545259"/>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36000" rIns="0" bIns="0"/>
          <a:lstStyle/>
          <a:p>
            <a:pPr>
              <a:spcBef>
                <a:spcPts val="0"/>
              </a:spcBef>
            </a:pPr>
            <a:r>
              <a:rPr lang="en-US" sz="2400" i="1" dirty="0" err="1" smtClean="0">
                <a:solidFill>
                  <a:srgbClr val="3333FF"/>
                </a:solidFill>
              </a:rPr>
              <a:t>highest_from_cursor</a:t>
            </a:r>
            <a:r>
              <a:rPr lang="en-US" i="1" dirty="0">
                <a:solidFill>
                  <a:srgbClr val="3333FF"/>
                </a:solidFill>
              </a:rPr>
              <a:t> </a:t>
            </a:r>
            <a:r>
              <a:rPr lang="en-US" sz="2400" dirty="0" smtClean="0">
                <a:solidFill>
                  <a:srgbClr val="3333FF"/>
                </a:solidFill>
              </a:rPr>
              <a:t>(</a:t>
            </a:r>
            <a:r>
              <a:rPr lang="en-US" sz="2400" i="1" dirty="0" smtClean="0">
                <a:solidFill>
                  <a:srgbClr val="3333FF"/>
                </a:solidFill>
              </a:rPr>
              <a:t>Line8.new_cursor</a:t>
            </a:r>
            <a:r>
              <a:rPr lang="en-US" sz="2400" dirty="0" smtClean="0">
                <a:solidFill>
                  <a:srgbClr val="3333FF"/>
                </a:solidFill>
              </a:rPr>
              <a:t>)</a:t>
            </a:r>
            <a:endParaRPr lang="en-US" sz="2400" dirty="0">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lstStyle/>
          <a:p>
            <a:r>
              <a:rPr lang="de-CH" noProof="0" dirty="0" smtClean="0"/>
              <a:t>Hilfsfunktion für Rekursion</a:t>
            </a:r>
            <a:endParaRPr lang="de-CH" noProof="0" dirty="0"/>
          </a:p>
        </p:txBody>
      </p:sp>
      <p:sp>
        <p:nvSpPr>
          <p:cNvPr id="850947" name="Rectangle 3"/>
          <p:cNvSpPr>
            <a:spLocks noGrp="1" noChangeArrowheads="1"/>
          </p:cNvSpPr>
          <p:nvPr>
            <p:ph type="body" idx="1"/>
          </p:nvPr>
        </p:nvSpPr>
        <p:spPr>
          <a:xfrm>
            <a:off x="179388" y="946150"/>
            <a:ext cx="8843314" cy="4354513"/>
          </a:xfrm>
        </p:spPr>
        <p:txBody>
          <a:bodyPr/>
          <a:lstStyle/>
          <a:p>
            <a:pPr>
              <a:lnSpc>
                <a:spcPct val="90000"/>
              </a:lnSpc>
            </a:pPr>
            <a:r>
              <a:rPr lang="de-CH" sz="2000" i="1" noProof="0" dirty="0" smtClean="0">
                <a:solidFill>
                  <a:srgbClr val="3333FF"/>
                </a:solidFill>
              </a:rPr>
              <a:t>highest_from_cursor</a:t>
            </a:r>
            <a:r>
              <a:rPr lang="de-CH" sz="1200" i="1" noProof="0" dirty="0" smtClean="0">
                <a:solidFill>
                  <a:srgbClr val="3333FF"/>
                </a:solidFill>
              </a:rPr>
              <a:t>  </a:t>
            </a:r>
            <a:r>
              <a:rPr lang="de-CH" sz="2000" noProof="0" dirty="0" smtClean="0">
                <a:solidFill>
                  <a:srgbClr val="3333FF"/>
                </a:solidFill>
              </a:rPr>
              <a:t>(c: </a:t>
            </a:r>
            <a:r>
              <a:rPr lang="de-CH" sz="2000" i="1" dirty="0" smtClean="0">
                <a:solidFill>
                  <a:srgbClr val="3333FF"/>
                </a:solidFill>
              </a:rPr>
              <a:t>ITERATION_CURSOR</a:t>
            </a:r>
            <a:r>
              <a:rPr lang="de-CH" sz="2000" dirty="0" smtClean="0">
                <a:solidFill>
                  <a:srgbClr val="3333FF"/>
                </a:solidFill>
              </a:rPr>
              <a:t> [</a:t>
            </a:r>
            <a:r>
              <a:rPr lang="de-CH" sz="2000" i="1" dirty="0" smtClean="0">
                <a:solidFill>
                  <a:srgbClr val="3333FF"/>
                </a:solidFill>
              </a:rPr>
              <a:t>STATION</a:t>
            </a:r>
            <a:r>
              <a:rPr lang="de-CH" sz="2000" dirty="0" smtClean="0">
                <a:solidFill>
                  <a:srgbClr val="3333FF"/>
                </a:solidFill>
              </a:rPr>
              <a:t>]):</a:t>
            </a:r>
            <a:r>
              <a:rPr lang="de-CH" sz="2000" i="1" noProof="0" dirty="0" smtClean="0">
                <a:solidFill>
                  <a:srgbClr val="3333FF"/>
                </a:solidFill>
              </a:rPr>
              <a:t> STRING</a:t>
            </a:r>
            <a:endParaRPr lang="de-CH" sz="2000" b="1" noProof="0" dirty="0" smtClean="0">
              <a:solidFill>
                <a:schemeClr val="accent2"/>
              </a:solidFill>
            </a:endParaRPr>
          </a:p>
          <a:p>
            <a:pPr>
              <a:lnSpc>
                <a:spcPct val="90000"/>
              </a:lnSpc>
            </a:pPr>
            <a:r>
              <a:rPr lang="de-CH" sz="2000" noProof="0" dirty="0" smtClean="0">
                <a:solidFill>
                  <a:srgbClr val="CC3300"/>
                </a:solidFill>
              </a:rPr>
              <a:t>	</a:t>
            </a:r>
            <a:r>
              <a:rPr lang="de-CH" sz="2000" dirty="0">
                <a:solidFill>
                  <a:srgbClr val="CC3300"/>
                </a:solidFill>
              </a:rPr>
              <a:t> </a:t>
            </a:r>
            <a:r>
              <a:rPr lang="de-CH" sz="2000" dirty="0" smtClean="0">
                <a:solidFill>
                  <a:srgbClr val="CC3300"/>
                </a:solidFill>
              </a:rPr>
              <a:t>    </a:t>
            </a:r>
            <a:r>
              <a:rPr lang="de-CH" sz="2000" dirty="0" smtClean="0">
                <a:solidFill>
                  <a:srgbClr val="990000"/>
                </a:solidFill>
              </a:rPr>
              <a:t>-- Alphabetisch grösster Stationsname der Linie</a:t>
            </a:r>
            <a:r>
              <a:rPr lang="de-CH" sz="2000" i="1" dirty="0" smtClean="0">
                <a:solidFill>
                  <a:srgbClr val="990000"/>
                </a:solidFill>
              </a:rPr>
              <a:t> </a:t>
            </a:r>
            <a:br>
              <a:rPr lang="de-CH" sz="2000" i="1" dirty="0" smtClean="0">
                <a:solidFill>
                  <a:srgbClr val="990000"/>
                </a:solidFill>
              </a:rPr>
            </a:br>
            <a:r>
              <a:rPr lang="de-CH" sz="2000" i="1" dirty="0" smtClean="0">
                <a:solidFill>
                  <a:srgbClr val="990000"/>
                </a:solidFill>
              </a:rPr>
              <a:t>	</a:t>
            </a:r>
            <a:r>
              <a:rPr lang="de-CH" sz="2000" i="1" dirty="0">
                <a:solidFill>
                  <a:srgbClr val="990000"/>
                </a:solidFill>
              </a:rPr>
              <a:t> </a:t>
            </a:r>
            <a:r>
              <a:rPr lang="de-CH" sz="2000" i="1" dirty="0" smtClean="0">
                <a:solidFill>
                  <a:srgbClr val="990000"/>
                </a:solidFill>
              </a:rPr>
              <a:t>    -- </a:t>
            </a:r>
            <a:r>
              <a:rPr lang="de-CH" sz="2000" dirty="0" smtClean="0">
                <a:solidFill>
                  <a:srgbClr val="990000"/>
                </a:solidFill>
              </a:rPr>
              <a:t>von der Cursorposition </a:t>
            </a:r>
            <a:r>
              <a:rPr lang="de-CH" sz="2000" dirty="0" smtClean="0">
                <a:solidFill>
                  <a:srgbClr val="3333FF"/>
                </a:solidFill>
              </a:rPr>
              <a:t>c</a:t>
            </a:r>
            <a:r>
              <a:rPr lang="de-CH" sz="2000" dirty="0" smtClean="0">
                <a:solidFill>
                  <a:srgbClr val="990000"/>
                </a:solidFill>
              </a:rPr>
              <a:t> ausgehend</a:t>
            </a:r>
            <a:r>
              <a:rPr lang="de-CH" sz="2000" noProof="0" dirty="0" smtClean="0">
                <a:solidFill>
                  <a:srgbClr val="990000"/>
                </a:solidFill>
              </a:rPr>
              <a:t>.</a:t>
            </a:r>
          </a:p>
          <a:p>
            <a:pPr>
              <a:lnSpc>
                <a:spcPct val="90000"/>
              </a:lnSpc>
            </a:pPr>
            <a:r>
              <a:rPr lang="de-CH" sz="2000" b="1" noProof="0" dirty="0" smtClean="0">
                <a:solidFill>
                  <a:schemeClr val="accent2"/>
                </a:solidFill>
              </a:rPr>
              <a:t>	</a:t>
            </a:r>
            <a:r>
              <a:rPr lang="de-CH" sz="2000" b="1" noProof="0" dirty="0" err="1" smtClean="0">
                <a:solidFill>
                  <a:schemeClr val="accent2"/>
                </a:solidFill>
              </a:rPr>
              <a:t>require</a:t>
            </a:r>
            <a:endParaRPr lang="de-CH" sz="2000" b="1" noProof="0" dirty="0" smtClean="0">
              <a:solidFill>
                <a:schemeClr val="accent2"/>
              </a:solidFill>
            </a:endParaRPr>
          </a:p>
          <a:p>
            <a:pPr>
              <a:lnSpc>
                <a:spcPct val="70000"/>
              </a:lnSpc>
            </a:pPr>
            <a:r>
              <a:rPr lang="de-CH" sz="2000" b="1" noProof="0" dirty="0" smtClean="0">
                <a:solidFill>
                  <a:schemeClr val="accent2"/>
                </a:solidFill>
              </a:rPr>
              <a:t>	    </a:t>
            </a:r>
            <a:r>
              <a:rPr lang="de-CH" sz="2000" i="1" dirty="0" smtClean="0">
                <a:solidFill>
                  <a:srgbClr val="3333FF"/>
                </a:solidFill>
              </a:rPr>
              <a:t>c</a:t>
            </a:r>
            <a:r>
              <a:rPr lang="de-CH" sz="2000" i="1" noProof="0" dirty="0" smtClean="0">
                <a:solidFill>
                  <a:srgbClr val="3333FF"/>
                </a:solidFill>
              </a:rPr>
              <a:t> </a:t>
            </a:r>
            <a:r>
              <a:rPr lang="de-CH" sz="2000" noProof="0" dirty="0" smtClean="0">
                <a:solidFill>
                  <a:srgbClr val="3333FF"/>
                </a:solidFill>
              </a:rPr>
              <a:t>/=</a:t>
            </a:r>
            <a:r>
              <a:rPr lang="de-CH" sz="2000" i="1" noProof="0" dirty="0" smtClean="0">
                <a:solidFill>
                  <a:srgbClr val="3333FF"/>
                </a:solidFill>
              </a:rPr>
              <a:t> </a:t>
            </a:r>
            <a:r>
              <a:rPr lang="de-CH" sz="2000" b="1" noProof="0" dirty="0" smtClean="0">
                <a:solidFill>
                  <a:schemeClr val="accent2"/>
                </a:solidFill>
              </a:rPr>
              <a:t>Void</a:t>
            </a:r>
            <a:r>
              <a:rPr lang="de-CH" sz="2000" dirty="0" smtClean="0">
                <a:solidFill>
                  <a:srgbClr val="3333FF"/>
                </a:solidFill>
              </a:rPr>
              <a:t> </a:t>
            </a:r>
            <a:r>
              <a:rPr lang="de-CH" sz="2000" b="1" dirty="0" smtClean="0">
                <a:solidFill>
                  <a:srgbClr val="333399"/>
                </a:solidFill>
              </a:rPr>
              <a:t>and</a:t>
            </a:r>
            <a:r>
              <a:rPr lang="de-CH" sz="2000" b="1" noProof="0" dirty="0" smtClean="0">
                <a:solidFill>
                  <a:schemeClr val="accent2"/>
                </a:solidFill>
              </a:rPr>
              <a:t> not </a:t>
            </a:r>
            <a:r>
              <a:rPr lang="de-CH" sz="2000" i="1" dirty="0" smtClean="0">
                <a:solidFill>
                  <a:srgbClr val="3333FF"/>
                </a:solidFill>
              </a:rPr>
              <a:t>c</a:t>
            </a:r>
            <a:r>
              <a:rPr lang="de-CH" sz="3200" noProof="0" dirty="0" smtClean="0">
                <a:solidFill>
                  <a:srgbClr val="3333FF"/>
                </a:solidFill>
              </a:rPr>
              <a:t>.</a:t>
            </a:r>
            <a:r>
              <a:rPr lang="de-CH" sz="2000" i="1" noProof="0" dirty="0" smtClean="0">
                <a:solidFill>
                  <a:srgbClr val="3333FF"/>
                </a:solidFill>
              </a:rPr>
              <a:t>off</a:t>
            </a:r>
          </a:p>
          <a:p>
            <a:pPr>
              <a:lnSpc>
                <a:spcPct val="90000"/>
              </a:lnSpc>
            </a:pPr>
            <a:r>
              <a:rPr lang="de-CH" sz="2000" b="1" noProof="0" dirty="0" smtClean="0">
                <a:solidFill>
                  <a:schemeClr val="accent2"/>
                </a:solidFill>
              </a:rPr>
              <a:t>	do</a:t>
            </a:r>
          </a:p>
          <a:p>
            <a:pPr>
              <a:lnSpc>
                <a:spcPct val="70000"/>
              </a:lnSpc>
            </a:pPr>
            <a:r>
              <a:rPr lang="de-CH" sz="2000" i="1" noProof="0" dirty="0" smtClean="0">
                <a:solidFill>
                  <a:srgbClr val="3333FF"/>
                </a:solidFill>
              </a:rPr>
              <a:t>	    </a:t>
            </a:r>
            <a:r>
              <a:rPr lang="de-CH" sz="2000" b="1" noProof="0" dirty="0" smtClean="0">
                <a:solidFill>
                  <a:schemeClr val="accent2"/>
                </a:solidFill>
              </a:rPr>
              <a:t>Result</a:t>
            </a:r>
            <a:r>
              <a:rPr lang="de-CH" sz="2000" i="1" noProof="0" dirty="0" smtClean="0">
                <a:solidFill>
                  <a:srgbClr val="3333FF"/>
                </a:solidFill>
              </a:rPr>
              <a:t> </a:t>
            </a:r>
            <a:r>
              <a:rPr lang="de-CH" sz="2000" noProof="0" dirty="0" smtClean="0">
                <a:solidFill>
                  <a:srgbClr val="3333FF"/>
                </a:solidFill>
              </a:rPr>
              <a:t>:=</a:t>
            </a:r>
            <a:r>
              <a:rPr lang="de-CH" sz="2000" i="1" noProof="0" dirty="0" smtClean="0">
                <a:solidFill>
                  <a:srgbClr val="3333FF"/>
                </a:solidFill>
              </a:rPr>
              <a:t> </a:t>
            </a:r>
            <a:r>
              <a:rPr lang="de-CH" sz="2000" i="1" dirty="0" smtClean="0">
                <a:solidFill>
                  <a:srgbClr val="0000FF"/>
                </a:solidFill>
              </a:rPr>
              <a:t>c</a:t>
            </a:r>
            <a:r>
              <a:rPr lang="de-CH" sz="3200" noProof="0" dirty="0" smtClean="0">
                <a:solidFill>
                  <a:srgbClr val="3333FF"/>
                </a:solidFill>
              </a:rPr>
              <a:t>.</a:t>
            </a:r>
            <a:r>
              <a:rPr lang="de-CH" sz="2000" i="1" noProof="0" dirty="0" smtClean="0">
                <a:solidFill>
                  <a:srgbClr val="0000FF"/>
                </a:solidFill>
              </a:rPr>
              <a:t>item</a:t>
            </a:r>
            <a:r>
              <a:rPr lang="de-CH" sz="3200" noProof="0" dirty="0" smtClean="0">
                <a:solidFill>
                  <a:srgbClr val="3333FF"/>
                </a:solidFill>
              </a:rPr>
              <a:t>.</a:t>
            </a:r>
            <a:r>
              <a:rPr lang="de-CH" sz="2000" i="1" noProof="0" dirty="0" smtClean="0">
                <a:solidFill>
                  <a:srgbClr val="0000FF"/>
                </a:solidFill>
              </a:rPr>
              <a:t>name</a:t>
            </a:r>
          </a:p>
          <a:p>
            <a:pPr>
              <a:lnSpc>
                <a:spcPct val="70000"/>
              </a:lnSpc>
            </a:pPr>
            <a:r>
              <a:rPr lang="de-CH" sz="2000" i="1" noProof="0" dirty="0" smtClean="0">
                <a:solidFill>
                  <a:srgbClr val="0000FF"/>
                </a:solidFill>
              </a:rPr>
              <a:t>	    </a:t>
            </a:r>
            <a:r>
              <a:rPr lang="de-CH" sz="2000" i="1" dirty="0" err="1" smtClean="0">
                <a:solidFill>
                  <a:srgbClr val="0000FF"/>
                </a:solidFill>
              </a:rPr>
              <a:t>c</a:t>
            </a:r>
            <a:r>
              <a:rPr lang="de-CH" sz="3200" noProof="0" dirty="0" smtClean="0">
                <a:solidFill>
                  <a:srgbClr val="3333FF"/>
                </a:solidFill>
              </a:rPr>
              <a:t>.</a:t>
            </a:r>
            <a:r>
              <a:rPr lang="de-CH" sz="2000" i="1" noProof="0" dirty="0" smtClean="0">
                <a:solidFill>
                  <a:srgbClr val="0000FF"/>
                </a:solidFill>
              </a:rPr>
              <a:t>forth</a:t>
            </a:r>
            <a:endParaRPr lang="de-CH" sz="2000" b="1" noProof="0" dirty="0" smtClean="0">
              <a:solidFill>
                <a:schemeClr val="accent2"/>
              </a:solidFill>
            </a:endParaRPr>
          </a:p>
          <a:p>
            <a:pPr>
              <a:lnSpc>
                <a:spcPct val="70000"/>
              </a:lnSpc>
            </a:pPr>
            <a:r>
              <a:rPr lang="de-CH" sz="2000" b="1" noProof="0" dirty="0" smtClean="0">
                <a:solidFill>
                  <a:schemeClr val="accent2"/>
                </a:solidFill>
              </a:rPr>
              <a:t>	   if not </a:t>
            </a:r>
            <a:r>
              <a:rPr lang="de-CH" sz="2000" i="1" noProof="0" dirty="0" smtClean="0">
                <a:solidFill>
                  <a:srgbClr val="3333FF"/>
                </a:solidFill>
              </a:rPr>
              <a:t>c</a:t>
            </a:r>
            <a:r>
              <a:rPr lang="de-CH" sz="3200" noProof="0" dirty="0" smtClean="0">
                <a:solidFill>
                  <a:srgbClr val="3333FF"/>
                </a:solidFill>
              </a:rPr>
              <a:t>.</a:t>
            </a:r>
            <a:r>
              <a:rPr lang="de-CH" sz="2000" i="1" noProof="0" dirty="0" smtClean="0">
                <a:solidFill>
                  <a:srgbClr val="3333FF"/>
                </a:solidFill>
              </a:rPr>
              <a:t>after</a:t>
            </a:r>
            <a:r>
              <a:rPr lang="de-CH" sz="2000" b="1" noProof="0" dirty="0" smtClean="0">
                <a:solidFill>
                  <a:schemeClr val="accent2"/>
                </a:solidFill>
              </a:rPr>
              <a:t> then</a:t>
            </a:r>
          </a:p>
          <a:p>
            <a:pPr>
              <a:lnSpc>
                <a:spcPct val="90000"/>
              </a:lnSpc>
            </a:pPr>
            <a:r>
              <a:rPr lang="de-CH" sz="2000" i="1" noProof="0" dirty="0" smtClean="0">
                <a:solidFill>
                  <a:srgbClr val="3333FF"/>
                </a:solidFill>
              </a:rPr>
              <a:t>		</a:t>
            </a:r>
            <a:r>
              <a:rPr lang="de-CH" sz="2000" b="1" noProof="0" dirty="0" smtClean="0">
                <a:solidFill>
                  <a:schemeClr val="accent2"/>
                </a:solidFill>
              </a:rPr>
              <a:t>Result</a:t>
            </a:r>
            <a:r>
              <a:rPr lang="de-CH" sz="2000" i="1" noProof="0" dirty="0" smtClean="0">
                <a:solidFill>
                  <a:srgbClr val="3333FF"/>
                </a:solidFill>
              </a:rPr>
              <a:t> </a:t>
            </a:r>
            <a:r>
              <a:rPr lang="de-CH" sz="2000" noProof="0" dirty="0" smtClean="0">
                <a:solidFill>
                  <a:srgbClr val="3333FF"/>
                </a:solidFill>
              </a:rPr>
              <a:t>:=</a:t>
            </a:r>
            <a:r>
              <a:rPr lang="de-CH" sz="2000" i="1" noProof="0" dirty="0" smtClean="0">
                <a:solidFill>
                  <a:srgbClr val="3333FF"/>
                </a:solidFill>
              </a:rPr>
              <a:t> </a:t>
            </a:r>
            <a:r>
              <a:rPr lang="de-CH" sz="2000" i="1" noProof="0" dirty="0" smtClean="0">
                <a:solidFill>
                  <a:srgbClr val="0000FF"/>
                </a:solidFill>
              </a:rPr>
              <a:t>greater </a:t>
            </a:r>
            <a:r>
              <a:rPr lang="de-CH" sz="2000" noProof="0" dirty="0" smtClean="0">
                <a:solidFill>
                  <a:srgbClr val="0000FF"/>
                </a:solidFill>
              </a:rPr>
              <a:t>(</a:t>
            </a:r>
            <a:r>
              <a:rPr lang="de-CH" sz="2000" b="1" noProof="0" dirty="0" smtClean="0">
                <a:solidFill>
                  <a:schemeClr val="accent2"/>
                </a:solidFill>
              </a:rPr>
              <a:t>Result</a:t>
            </a:r>
            <a:r>
              <a:rPr lang="de-CH" sz="2000" noProof="0" dirty="0" smtClean="0">
                <a:solidFill>
                  <a:srgbClr val="0000FF"/>
                </a:solidFill>
              </a:rPr>
              <a:t>,</a:t>
            </a:r>
            <a:r>
              <a:rPr lang="de-CH" sz="2000" i="1" noProof="0" dirty="0" smtClean="0">
                <a:solidFill>
                  <a:srgbClr val="0000FF"/>
                </a:solidFill>
              </a:rPr>
              <a:t> </a:t>
            </a:r>
            <a:r>
              <a:rPr lang="de-CH" sz="2000" i="1" noProof="0" dirty="0" smtClean="0">
                <a:solidFill>
                  <a:schemeClr val="bg1"/>
                </a:solidFill>
              </a:rPr>
              <a:t>h   ighest_from_cursor   </a:t>
            </a:r>
            <a:r>
              <a:rPr lang="de-CH" sz="2000" noProof="0" dirty="0" smtClean="0">
                <a:solidFill>
                  <a:srgbClr val="0000FF"/>
                </a:solidFill>
              </a:rPr>
              <a:t>)</a:t>
            </a:r>
            <a:endParaRPr lang="de-CH" sz="2000" noProof="0" dirty="0" smtClean="0"/>
          </a:p>
          <a:p>
            <a:pPr>
              <a:lnSpc>
                <a:spcPct val="90000"/>
              </a:lnSpc>
            </a:pPr>
            <a:r>
              <a:rPr lang="de-CH" sz="2000" b="1" noProof="0" dirty="0" smtClean="0">
                <a:solidFill>
                  <a:schemeClr val="accent2"/>
                </a:solidFill>
              </a:rPr>
              <a:t>	   end</a:t>
            </a:r>
          </a:p>
          <a:p>
            <a:pPr>
              <a:lnSpc>
                <a:spcPct val="90000"/>
              </a:lnSpc>
            </a:pPr>
            <a:r>
              <a:rPr lang="de-CH" sz="2000" b="1" noProof="0" dirty="0" smtClean="0">
                <a:solidFill>
                  <a:schemeClr val="accent2"/>
                </a:solidFill>
              </a:rPr>
              <a:t>	end</a:t>
            </a:r>
          </a:p>
          <a:p>
            <a:pPr>
              <a:lnSpc>
                <a:spcPct val="90000"/>
              </a:lnSpc>
            </a:pPr>
            <a:endParaRPr lang="de-CH" sz="2000" noProof="0" dirty="0"/>
          </a:p>
        </p:txBody>
      </p:sp>
      <p:sp>
        <p:nvSpPr>
          <p:cNvPr id="850948" name="AutoShape 4"/>
          <p:cNvSpPr>
            <a:spLocks noChangeArrowheads="1"/>
          </p:cNvSpPr>
          <p:nvPr/>
        </p:nvSpPr>
        <p:spPr bwMode="auto">
          <a:xfrm>
            <a:off x="5005117" y="5666650"/>
            <a:ext cx="706438" cy="403225"/>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a:latin typeface="+mn-lt"/>
            </a:endParaRPr>
          </a:p>
        </p:txBody>
      </p:sp>
      <p:sp>
        <p:nvSpPr>
          <p:cNvPr id="850949" name="AutoShape 5"/>
          <p:cNvSpPr>
            <a:spLocks noChangeArrowheads="1"/>
          </p:cNvSpPr>
          <p:nvPr/>
        </p:nvSpPr>
        <p:spPr bwMode="auto">
          <a:xfrm>
            <a:off x="5938567" y="5666650"/>
            <a:ext cx="706438" cy="403225"/>
          </a:xfrm>
          <a:prstGeom prst="roundRect">
            <a:avLst>
              <a:gd name="adj" fmla="val 16667"/>
            </a:avLst>
          </a:prstGeom>
          <a:gradFill rotWithShape="1">
            <a:gsLst>
              <a:gs pos="0">
                <a:srgbClr val="0F4F8C"/>
              </a:gs>
              <a:gs pos="100000">
                <a:schemeClr val="accent2"/>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0F4F8C"/>
            </a:extrusionClr>
          </a:sp3d>
        </p:spPr>
        <p:txBody>
          <a:bodyPr wrap="none" anchor="ctr">
            <a:flatTx/>
          </a:bodyPr>
          <a:lstStyle/>
          <a:p>
            <a:pPr algn="ctr">
              <a:spcBef>
                <a:spcPct val="0"/>
              </a:spcBef>
            </a:pPr>
            <a:endParaRPr lang="en-US" sz="1600" i="0">
              <a:solidFill>
                <a:schemeClr val="tx1"/>
              </a:solidFill>
              <a:latin typeface="+mn-lt"/>
            </a:endParaRPr>
          </a:p>
        </p:txBody>
      </p:sp>
      <p:sp>
        <p:nvSpPr>
          <p:cNvPr id="850950" name="AutoShape 6"/>
          <p:cNvSpPr>
            <a:spLocks noChangeArrowheads="1"/>
          </p:cNvSpPr>
          <p:nvPr/>
        </p:nvSpPr>
        <p:spPr bwMode="auto">
          <a:xfrm>
            <a:off x="6805342" y="5666650"/>
            <a:ext cx="706438" cy="403225"/>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a:latin typeface="+mn-lt"/>
            </a:endParaRPr>
          </a:p>
        </p:txBody>
      </p:sp>
      <p:sp>
        <p:nvSpPr>
          <p:cNvPr id="850951" name="AutoShape 7"/>
          <p:cNvSpPr>
            <a:spLocks noChangeArrowheads="1"/>
          </p:cNvSpPr>
          <p:nvPr/>
        </p:nvSpPr>
        <p:spPr bwMode="auto">
          <a:xfrm>
            <a:off x="7746730" y="5666650"/>
            <a:ext cx="706437" cy="403225"/>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a:latin typeface="+mn-lt"/>
            </a:endParaRPr>
          </a:p>
        </p:txBody>
      </p:sp>
      <p:sp>
        <p:nvSpPr>
          <p:cNvPr id="850952" name="Line 8"/>
          <p:cNvSpPr>
            <a:spLocks noChangeShapeType="1"/>
          </p:cNvSpPr>
          <p:nvPr/>
        </p:nvSpPr>
        <p:spPr bwMode="auto">
          <a:xfrm flipV="1">
            <a:off x="6322742" y="6069875"/>
            <a:ext cx="0" cy="661988"/>
          </a:xfrm>
          <a:prstGeom prst="line">
            <a:avLst/>
          </a:prstGeom>
          <a:noFill/>
          <a:ln w="38100">
            <a:solidFill>
              <a:srgbClr val="CC3300"/>
            </a:solidFill>
            <a:round/>
            <a:headEnd/>
            <a:tailEnd type="triangle" w="lg" len="lg"/>
          </a:ln>
          <a:effectLst/>
        </p:spPr>
        <p:txBody>
          <a:bodyPr/>
          <a:lstStyle/>
          <a:p>
            <a:endParaRPr lang="en-US">
              <a:latin typeface="+mn-lt"/>
            </a:endParaRPr>
          </a:p>
        </p:txBody>
      </p:sp>
      <p:sp>
        <p:nvSpPr>
          <p:cNvPr id="850953" name="Text Box 9"/>
          <p:cNvSpPr txBox="1">
            <a:spLocks noChangeArrowheads="1"/>
          </p:cNvSpPr>
          <p:nvPr/>
        </p:nvSpPr>
        <p:spPr bwMode="auto">
          <a:xfrm>
            <a:off x="5938567" y="5268188"/>
            <a:ext cx="808038" cy="336550"/>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item</a:t>
            </a:r>
          </a:p>
        </p:txBody>
      </p:sp>
      <p:sp>
        <p:nvSpPr>
          <p:cNvPr id="850954" name="Text Box 10"/>
          <p:cNvSpPr txBox="1">
            <a:spLocks noChangeArrowheads="1"/>
          </p:cNvSpPr>
          <p:nvPr/>
        </p:nvSpPr>
        <p:spPr bwMode="auto">
          <a:xfrm>
            <a:off x="7699105" y="6069875"/>
            <a:ext cx="806450" cy="336550"/>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count</a:t>
            </a:r>
          </a:p>
        </p:txBody>
      </p:sp>
      <p:sp>
        <p:nvSpPr>
          <p:cNvPr id="850955" name="Text Box 11"/>
          <p:cNvSpPr txBox="1">
            <a:spLocks noChangeArrowheads="1"/>
          </p:cNvSpPr>
          <p:nvPr/>
        </p:nvSpPr>
        <p:spPr bwMode="auto">
          <a:xfrm>
            <a:off x="4903517" y="6069875"/>
            <a:ext cx="808038" cy="336550"/>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1</a:t>
            </a:r>
          </a:p>
        </p:txBody>
      </p:sp>
      <p:sp>
        <p:nvSpPr>
          <p:cNvPr id="850956" name="Line 12"/>
          <p:cNvSpPr>
            <a:spLocks noChangeShapeType="1"/>
          </p:cNvSpPr>
          <p:nvPr/>
        </p:nvSpPr>
        <p:spPr bwMode="auto">
          <a:xfrm>
            <a:off x="6371955" y="6560413"/>
            <a:ext cx="757237" cy="0"/>
          </a:xfrm>
          <a:prstGeom prst="line">
            <a:avLst/>
          </a:prstGeom>
          <a:noFill/>
          <a:ln w="25400">
            <a:solidFill>
              <a:schemeClr val="tx1"/>
            </a:solidFill>
            <a:round/>
            <a:headEnd/>
            <a:tailEnd type="triangle" w="lg" len="lg"/>
          </a:ln>
          <a:effectLst/>
        </p:spPr>
        <p:txBody>
          <a:bodyPr/>
          <a:lstStyle/>
          <a:p>
            <a:endParaRPr lang="en-US">
              <a:latin typeface="+mn-lt"/>
            </a:endParaRPr>
          </a:p>
        </p:txBody>
      </p:sp>
      <p:sp>
        <p:nvSpPr>
          <p:cNvPr id="850957" name="Text Box 13"/>
          <p:cNvSpPr txBox="1">
            <a:spLocks noChangeArrowheads="1"/>
          </p:cNvSpPr>
          <p:nvPr/>
        </p:nvSpPr>
        <p:spPr bwMode="auto">
          <a:xfrm>
            <a:off x="6222730" y="6273075"/>
            <a:ext cx="806450" cy="336550"/>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forth</a:t>
            </a:r>
          </a:p>
        </p:txBody>
      </p:sp>
      <p:sp>
        <p:nvSpPr>
          <p:cNvPr id="850958" name="AutoShape 14"/>
          <p:cNvSpPr>
            <a:spLocks noChangeArrowheads="1"/>
          </p:cNvSpPr>
          <p:nvPr/>
        </p:nvSpPr>
        <p:spPr bwMode="auto">
          <a:xfrm flipV="1">
            <a:off x="8302355" y="5204688"/>
            <a:ext cx="606425" cy="4032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endParaRPr lang="en-US">
              <a:latin typeface="+mn-lt"/>
            </a:endParaRPr>
          </a:p>
        </p:txBody>
      </p:sp>
      <p:sp>
        <p:nvSpPr>
          <p:cNvPr id="850959" name="Text Box 15"/>
          <p:cNvSpPr txBox="1">
            <a:spLocks noChangeArrowheads="1"/>
          </p:cNvSpPr>
          <p:nvPr/>
        </p:nvSpPr>
        <p:spPr bwMode="auto">
          <a:xfrm>
            <a:off x="8145320" y="4860200"/>
            <a:ext cx="806450" cy="336550"/>
          </a:xfrm>
          <a:prstGeom prst="rect">
            <a:avLst/>
          </a:prstGeom>
          <a:noFill/>
          <a:ln w="9525">
            <a:noFill/>
            <a:miter lim="800000"/>
            <a:headEnd/>
            <a:tailEnd/>
          </a:ln>
          <a:effectLst/>
        </p:spPr>
        <p:txBody>
          <a:bodyPr>
            <a:spAutoFit/>
          </a:bodyPr>
          <a:lstStyle/>
          <a:p>
            <a:pPr algn="ctr"/>
            <a:r>
              <a:rPr lang="en-US" sz="1600" b="1" i="0">
                <a:solidFill>
                  <a:srgbClr val="0033CC"/>
                </a:solidFill>
                <a:latin typeface="+mn-lt"/>
              </a:rPr>
              <a:t>after</a:t>
            </a:r>
          </a:p>
        </p:txBody>
      </p:sp>
      <p:sp>
        <p:nvSpPr>
          <p:cNvPr id="850960" name="AutoShape 16"/>
          <p:cNvSpPr>
            <a:spLocks noChangeArrowheads="1"/>
          </p:cNvSpPr>
          <p:nvPr/>
        </p:nvSpPr>
        <p:spPr bwMode="auto">
          <a:xfrm>
            <a:off x="5101576" y="4308924"/>
            <a:ext cx="3053379" cy="34925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36000" rIns="0" bIns="0"/>
          <a:lstStyle/>
          <a:p>
            <a:pPr>
              <a:lnSpc>
                <a:spcPct val="90000"/>
              </a:lnSpc>
            </a:pPr>
            <a:r>
              <a:rPr lang="en-US" sz="2000" i="1" dirty="0" err="1" smtClean="0">
                <a:solidFill>
                  <a:srgbClr val="7030A0"/>
                </a:solidFill>
              </a:rPr>
              <a:t>highest_from_cursor</a:t>
            </a:r>
            <a:r>
              <a:rPr lang="en-US" sz="2000" i="1" dirty="0" smtClean="0">
                <a:solidFill>
                  <a:srgbClr val="7030A0"/>
                </a:solidFill>
              </a:rPr>
              <a:t> </a:t>
            </a:r>
            <a:r>
              <a:rPr lang="en-US" sz="2000" dirty="0" smtClean="0">
                <a:solidFill>
                  <a:srgbClr val="7030A0"/>
                </a:solidFill>
              </a:rPr>
              <a:t>(</a:t>
            </a:r>
            <a:r>
              <a:rPr lang="en-US" sz="2000" i="1" dirty="0" smtClean="0">
                <a:solidFill>
                  <a:srgbClr val="7030A0"/>
                </a:solidFill>
              </a:rPr>
              <a:t>c</a:t>
            </a:r>
            <a:r>
              <a:rPr lang="en-US" sz="2000" dirty="0" smtClean="0">
                <a:solidFill>
                  <a:srgbClr val="7030A0"/>
                </a:solidFill>
              </a:rPr>
              <a:t>)</a:t>
            </a:r>
            <a:endParaRPr lang="en-US" sz="2000"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243186" y="115888"/>
            <a:ext cx="7777162" cy="435600"/>
          </a:xfrm>
        </p:spPr>
        <p:txBody>
          <a:bodyPr/>
          <a:lstStyle/>
          <a:p>
            <a:r>
              <a:rPr lang="de-CH" noProof="0" dirty="0" smtClean="0"/>
              <a:t>Eine Schleifenversion mit Argumenten</a:t>
            </a:r>
            <a:endParaRPr lang="de-CH" noProof="0" dirty="0"/>
          </a:p>
        </p:txBody>
      </p:sp>
      <p:sp>
        <p:nvSpPr>
          <p:cNvPr id="852995" name="Rectangle 3"/>
          <p:cNvSpPr>
            <a:spLocks noGrp="1" noChangeArrowheads="1"/>
          </p:cNvSpPr>
          <p:nvPr>
            <p:ph type="body" idx="1"/>
          </p:nvPr>
        </p:nvSpPr>
        <p:spPr>
          <a:xfrm>
            <a:off x="200723" y="944562"/>
            <a:ext cx="8943278" cy="5371177"/>
          </a:xfrm>
        </p:spPr>
        <p:txBody>
          <a:bodyPr/>
          <a:lstStyle/>
          <a:p>
            <a:pPr>
              <a:lnSpc>
                <a:spcPct val="80000"/>
              </a:lnSpc>
              <a:tabLst>
                <a:tab pos="627063" algn="l"/>
                <a:tab pos="1339850" algn="l"/>
                <a:tab pos="1978025" algn="l"/>
              </a:tabLst>
            </a:pPr>
            <a:r>
              <a:rPr lang="de-CH" sz="1800" i="1" noProof="0" dirty="0" err="1" smtClean="0">
                <a:solidFill>
                  <a:srgbClr val="3333FF"/>
                </a:solidFill>
              </a:rPr>
              <a:t>maximum</a:t>
            </a:r>
            <a:r>
              <a:rPr lang="de-CH" sz="18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a</a:t>
            </a:r>
            <a:r>
              <a:rPr lang="de-CH" sz="12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 ARRAY </a:t>
            </a:r>
            <a:r>
              <a:rPr lang="de-CH" sz="1800" noProof="0" dirty="0" smtClean="0">
                <a:solidFill>
                  <a:srgbClr val="3333FF"/>
                </a:solidFill>
              </a:rPr>
              <a:t>[</a:t>
            </a:r>
            <a:r>
              <a:rPr lang="de-CH" sz="1800" i="1" noProof="0" dirty="0" smtClean="0">
                <a:solidFill>
                  <a:srgbClr val="3333FF"/>
                </a:solidFill>
              </a:rPr>
              <a:t>STRING</a:t>
            </a:r>
            <a:r>
              <a:rPr lang="de-CH" sz="1800" noProof="0" dirty="0" smtClean="0">
                <a:solidFill>
                  <a:srgbClr val="3333FF"/>
                </a:solidFill>
              </a:rPr>
              <a:t>]):</a:t>
            </a:r>
            <a:r>
              <a:rPr lang="de-CH" sz="1800" i="1" noProof="0" dirty="0" smtClean="0">
                <a:solidFill>
                  <a:srgbClr val="3333FF"/>
                </a:solidFill>
              </a:rPr>
              <a:t> STRING</a:t>
            </a:r>
            <a:endParaRPr lang="de-CH" sz="1800" b="1" noProof="0" dirty="0" smtClean="0">
              <a:solidFill>
                <a:schemeClr val="accent2"/>
              </a:solidFill>
            </a:endParaRPr>
          </a:p>
          <a:p>
            <a:pPr>
              <a:lnSpc>
                <a:spcPct val="80000"/>
              </a:lnSpc>
              <a:tabLst>
                <a:tab pos="627063" algn="l"/>
                <a:tab pos="1339850" algn="l"/>
                <a:tab pos="1978025" algn="l"/>
              </a:tabLst>
            </a:pPr>
            <a:r>
              <a:rPr lang="de-CH" sz="1800" noProof="0" dirty="0" smtClean="0"/>
              <a:t>		</a:t>
            </a:r>
            <a:r>
              <a:rPr lang="de-CH" sz="1800" noProof="0" dirty="0" smtClean="0">
                <a:solidFill>
                  <a:srgbClr val="990000"/>
                </a:solidFill>
              </a:rPr>
              <a:t>-- Alphabetisch grösstes Element in </a:t>
            </a:r>
            <a:r>
              <a:rPr lang="de-CH" sz="1800" i="1" noProof="0" dirty="0" smtClean="0">
                <a:solidFill>
                  <a:srgbClr val="3333FF"/>
                </a:solidFill>
              </a:rPr>
              <a:t>a</a:t>
            </a:r>
            <a:r>
              <a:rPr lang="de-CH" sz="1800" i="1" noProof="0" dirty="0" smtClean="0">
                <a:solidFill>
                  <a:srgbClr val="990000"/>
                </a:solidFill>
              </a:rPr>
              <a:t>.</a:t>
            </a:r>
          </a:p>
          <a:p>
            <a:pPr>
              <a:lnSpc>
                <a:spcPct val="80000"/>
              </a:lnSpc>
              <a:tabLst>
                <a:tab pos="627063" algn="l"/>
                <a:tab pos="1339850" algn="l"/>
                <a:tab pos="1978025" algn="l"/>
              </a:tabLst>
            </a:pPr>
            <a:r>
              <a:rPr lang="de-CH" sz="1800" noProof="0" dirty="0" smtClean="0">
                <a:solidFill>
                  <a:srgbClr val="CC3300"/>
                </a:solidFill>
              </a:rPr>
              <a:t>	</a:t>
            </a:r>
            <a:r>
              <a:rPr lang="de-CH" sz="1800" b="1" noProof="0" dirty="0" err="1" smtClean="0">
                <a:solidFill>
                  <a:schemeClr val="accent2"/>
                </a:solidFill>
              </a:rPr>
              <a:t>require</a:t>
            </a:r>
            <a:endParaRPr lang="de-CH" sz="1800" b="1" noProof="0" dirty="0" smtClean="0">
              <a:solidFill>
                <a:schemeClr val="accent2"/>
              </a:solidFill>
            </a:endParaRPr>
          </a:p>
          <a:p>
            <a:pPr>
              <a:lnSpc>
                <a:spcPct val="50000"/>
              </a:lnSpc>
              <a:tabLst>
                <a:tab pos="627063" algn="l"/>
                <a:tab pos="1339850" algn="l"/>
                <a:tab pos="1978025" algn="l"/>
              </a:tabLst>
            </a:pPr>
            <a:r>
              <a:rPr lang="de-CH" sz="1800" noProof="0" dirty="0" smtClean="0">
                <a:solidFill>
                  <a:srgbClr val="CC3300"/>
                </a:solidFill>
              </a:rPr>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count</a:t>
            </a:r>
            <a:r>
              <a:rPr lang="de-CH" sz="1800" i="1" noProof="0" dirty="0" smtClean="0">
                <a:solidFill>
                  <a:srgbClr val="3333FF"/>
                </a:solidFill>
              </a:rPr>
              <a:t> </a:t>
            </a:r>
            <a:r>
              <a:rPr lang="de-CH" sz="1800" noProof="0" dirty="0" smtClean="0">
                <a:solidFill>
                  <a:srgbClr val="3333FF"/>
                </a:solidFill>
              </a:rPr>
              <a:t>&gt;=</a:t>
            </a:r>
            <a:r>
              <a:rPr lang="de-CH" sz="1800" i="1" noProof="0" dirty="0" smtClean="0">
                <a:solidFill>
                  <a:srgbClr val="3333FF"/>
                </a:solidFill>
              </a:rPr>
              <a:t> </a:t>
            </a:r>
            <a:r>
              <a:rPr lang="de-CH" sz="1800" noProof="0" dirty="0" smtClean="0">
                <a:solidFill>
                  <a:srgbClr val="3333FF"/>
                </a:solidFill>
              </a:rPr>
              <a:t>1</a:t>
            </a:r>
          </a:p>
          <a:p>
            <a:pPr>
              <a:lnSpc>
                <a:spcPct val="80000"/>
              </a:lnSpc>
              <a:tabLst>
                <a:tab pos="627063" algn="l"/>
                <a:tab pos="1339850" algn="l"/>
                <a:tab pos="1978025" algn="l"/>
              </a:tabLst>
            </a:pPr>
            <a:r>
              <a:rPr lang="de-CH" sz="1800" noProof="0" dirty="0" smtClean="0">
                <a:solidFill>
                  <a:srgbClr val="CC3300"/>
                </a:solidFill>
              </a:rPr>
              <a:t>	</a:t>
            </a:r>
            <a:r>
              <a:rPr lang="de-CH" sz="1800" b="1" noProof="0" dirty="0" err="1" smtClean="0">
                <a:solidFill>
                  <a:schemeClr val="accent2"/>
                </a:solidFill>
              </a:rPr>
              <a:t>local</a:t>
            </a:r>
            <a:endParaRPr lang="de-CH" sz="1800" b="1" noProof="0" dirty="0" smtClean="0">
              <a:solidFill>
                <a:schemeClr val="accent2"/>
              </a:solidFill>
            </a:endParaRPr>
          </a:p>
          <a:p>
            <a:pPr>
              <a:lnSpc>
                <a:spcPct val="80000"/>
              </a:lnSpc>
              <a:tabLst>
                <a:tab pos="627063" algn="l"/>
                <a:tab pos="1339850" algn="l"/>
                <a:tab pos="1978025" algn="l"/>
              </a:tabLst>
            </a:pPr>
            <a:r>
              <a:rPr lang="de-CH" sz="1800" noProof="0" dirty="0" smtClean="0">
                <a:solidFill>
                  <a:srgbClr val="CC3300"/>
                </a:solidFill>
              </a:rPr>
              <a:t>		</a:t>
            </a:r>
            <a:r>
              <a:rPr lang="de-CH" sz="1800" i="1" noProof="0" dirty="0" smtClean="0">
                <a:solidFill>
                  <a:srgbClr val="3333FF"/>
                </a:solidFill>
              </a:rPr>
              <a:t>i</a:t>
            </a:r>
            <a:r>
              <a:rPr lang="de-CH" sz="11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 INTEGER</a:t>
            </a:r>
          </a:p>
          <a:p>
            <a:pPr>
              <a:lnSpc>
                <a:spcPct val="80000"/>
              </a:lnSpc>
              <a:tabLst>
                <a:tab pos="627063" algn="l"/>
                <a:tab pos="1339850" algn="l"/>
                <a:tab pos="1978025" algn="l"/>
              </a:tabLst>
            </a:pPr>
            <a:r>
              <a:rPr lang="de-CH" sz="1800" b="1" noProof="0" dirty="0" smtClean="0">
                <a:solidFill>
                  <a:schemeClr val="accent2"/>
                </a:solidFill>
              </a:rPr>
              <a:t>	do</a:t>
            </a:r>
          </a:p>
          <a:p>
            <a:pPr>
              <a:lnSpc>
                <a:spcPct val="80000"/>
              </a:lnSpc>
              <a:tabLst>
                <a:tab pos="627063" algn="l"/>
                <a:tab pos="1339850" algn="l"/>
                <a:tab pos="1978025" algn="l"/>
              </a:tabLst>
            </a:pPr>
            <a:r>
              <a:rPr lang="de-CH" sz="1800" b="1" noProof="0" dirty="0" smtClean="0">
                <a:solidFill>
                  <a:schemeClr val="accent2"/>
                </a:solidFill>
              </a:rPr>
              <a:t>		</a:t>
            </a:r>
            <a:r>
              <a:rPr lang="de-CH" sz="1800" b="1" noProof="0" dirty="0" err="1" smtClean="0">
                <a:solidFill>
                  <a:schemeClr val="accent2"/>
                </a:solidFill>
              </a:rPr>
              <a:t>from</a:t>
            </a:r>
            <a:endParaRPr lang="de-CH" sz="1800" b="1" noProof="0" dirty="0" smtClean="0">
              <a:solidFill>
                <a:schemeClr val="accent2"/>
              </a:solidFill>
            </a:endParaRPr>
          </a:p>
          <a:p>
            <a:pPr>
              <a:lnSpc>
                <a:spcPct val="50000"/>
              </a:lnSpc>
              <a:tabLst>
                <a:tab pos="627063" algn="l"/>
                <a:tab pos="1339850" algn="l"/>
                <a:tab pos="1978025" algn="l"/>
              </a:tabLst>
            </a:pPr>
            <a:r>
              <a:rPr lang="de-CH" sz="1800" noProof="0" dirty="0" smtClean="0"/>
              <a:t>			</a:t>
            </a:r>
            <a:r>
              <a:rPr lang="de-CH" sz="1800" i="1" noProof="0" dirty="0" smtClean="0">
                <a:solidFill>
                  <a:srgbClr val="3333FF"/>
                </a:solidFill>
              </a:rPr>
              <a:t>i </a:t>
            </a:r>
            <a:r>
              <a:rPr lang="de-CH" sz="1800" noProof="0" dirty="0" smtClean="0">
                <a:solidFill>
                  <a:srgbClr val="3333FF"/>
                </a:solidFill>
              </a:rPr>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lower</a:t>
            </a:r>
            <a:r>
              <a:rPr lang="de-CH" sz="1800" noProof="0" dirty="0" smtClean="0">
                <a:solidFill>
                  <a:srgbClr val="3333FF"/>
                </a:solidFill>
              </a:rPr>
              <a:t> + 1; </a:t>
            </a:r>
            <a:r>
              <a:rPr lang="de-CH" sz="1800" b="1" noProof="0" dirty="0" err="1" smtClean="0">
                <a:solidFill>
                  <a:schemeClr val="accent2"/>
                </a:solidFill>
              </a:rPr>
              <a:t>Result</a:t>
            </a:r>
            <a:r>
              <a:rPr lang="de-CH" sz="1800" noProof="0" dirty="0" smtClean="0">
                <a:solidFill>
                  <a:srgbClr val="3333FF"/>
                </a:solidFill>
              </a:rPr>
              <a:t> :=</a:t>
            </a:r>
            <a:r>
              <a:rPr lang="de-CH" sz="1800" i="1" noProof="0" dirty="0" smtClean="0">
                <a:solidFill>
                  <a:srgbClr val="3333FF"/>
                </a:solidFill>
              </a:rPr>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item</a:t>
            </a:r>
            <a:r>
              <a:rPr lang="de-CH" sz="1800" i="1" noProof="0" dirty="0" smtClean="0">
                <a:solidFill>
                  <a:srgbClr val="3333FF"/>
                </a:solidFill>
              </a:rPr>
              <a:t> </a:t>
            </a:r>
            <a:r>
              <a:rPr lang="de-CH" sz="1800" noProof="0" dirty="0" smtClean="0">
                <a:solidFill>
                  <a:srgbClr val="3333FF"/>
                </a:solidFill>
              </a:rPr>
              <a:t>(</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lower</a:t>
            </a:r>
            <a:r>
              <a:rPr lang="de-CH" sz="1800" noProof="0" dirty="0" smtClean="0">
                <a:solidFill>
                  <a:srgbClr val="3333FF"/>
                </a:solidFill>
              </a:rPr>
              <a:t>)</a:t>
            </a:r>
          </a:p>
          <a:p>
            <a:pPr>
              <a:lnSpc>
                <a:spcPct val="80000"/>
              </a:lnSpc>
              <a:tabLst>
                <a:tab pos="627063" algn="l"/>
                <a:tab pos="1339850" algn="l"/>
                <a:tab pos="1978025" algn="l"/>
              </a:tabLst>
            </a:pPr>
            <a:r>
              <a:rPr lang="de-CH" sz="1800" noProof="0" dirty="0" smtClean="0">
                <a:solidFill>
                  <a:srgbClr val="3333FF"/>
                </a:solidFill>
              </a:rPr>
              <a:t>		</a:t>
            </a:r>
            <a:r>
              <a:rPr lang="de-CH" sz="1800" b="1" noProof="0" dirty="0" smtClean="0">
                <a:solidFill>
                  <a:schemeClr val="accent2"/>
                </a:solidFill>
              </a:rPr>
              <a:t>invariant</a:t>
            </a:r>
          </a:p>
          <a:p>
            <a:pPr>
              <a:lnSpc>
                <a:spcPct val="50000"/>
              </a:lnSpc>
              <a:tabLst>
                <a:tab pos="627063" algn="l"/>
                <a:tab pos="1339850" algn="l"/>
                <a:tab pos="1978025" algn="l"/>
              </a:tabLst>
            </a:pPr>
            <a:r>
              <a:rPr lang="de-CH" sz="1800" noProof="0" dirty="0" smtClean="0">
                <a:solidFill>
                  <a:srgbClr val="3333FF"/>
                </a:solidFill>
              </a:rPr>
              <a:t>			</a:t>
            </a:r>
            <a:r>
              <a:rPr lang="de-CH" sz="1800" i="1" noProof="0" dirty="0" smtClean="0">
                <a:solidFill>
                  <a:srgbClr val="3333FF"/>
                </a:solidFill>
              </a:rPr>
              <a:t>i</a:t>
            </a:r>
            <a:r>
              <a:rPr lang="de-CH" sz="1800" noProof="0" dirty="0" smtClean="0">
                <a:solidFill>
                  <a:srgbClr val="3333FF"/>
                </a:solidFill>
              </a:rPr>
              <a:t> &gt;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lower</a:t>
            </a:r>
            <a:r>
              <a:rPr lang="de-CH" sz="1200" i="1" noProof="0" dirty="0" smtClean="0">
                <a:solidFill>
                  <a:srgbClr val="3333FF"/>
                </a:solidFill>
              </a:rPr>
              <a:t> </a:t>
            </a:r>
            <a:r>
              <a:rPr lang="de-CH" sz="1800" noProof="0" dirty="0" smtClean="0">
                <a:solidFill>
                  <a:srgbClr val="3333FF"/>
                </a:solidFill>
              </a:rPr>
              <a:t>; </a:t>
            </a:r>
            <a:r>
              <a:rPr lang="de-CH" sz="1800" i="1" noProof="0" dirty="0" smtClean="0">
                <a:solidFill>
                  <a:srgbClr val="3333FF"/>
                </a:solidFill>
              </a:rPr>
              <a:t>i</a:t>
            </a:r>
            <a:r>
              <a:rPr lang="de-CH" sz="1800" noProof="0" dirty="0" smtClean="0">
                <a:solidFill>
                  <a:srgbClr val="3333FF"/>
                </a:solidFill>
              </a:rPr>
              <a:t> &lt;=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upper</a:t>
            </a:r>
            <a:r>
              <a:rPr lang="de-CH" sz="1800" noProof="0" dirty="0" smtClean="0">
                <a:solidFill>
                  <a:srgbClr val="3333FF"/>
                </a:solidFill>
              </a:rPr>
              <a:t> + 1</a:t>
            </a:r>
          </a:p>
          <a:p>
            <a:pPr>
              <a:lnSpc>
                <a:spcPct val="50000"/>
              </a:lnSpc>
              <a:tabLst>
                <a:tab pos="627063" algn="l"/>
                <a:tab pos="1339850" algn="l"/>
                <a:tab pos="1978025" algn="l"/>
              </a:tabLst>
            </a:pPr>
            <a:r>
              <a:rPr lang="de-CH" sz="1800" noProof="0" dirty="0" smtClean="0">
                <a:solidFill>
                  <a:srgbClr val="3333FF"/>
                </a:solidFill>
              </a:rPr>
              <a:t>			</a:t>
            </a:r>
            <a:r>
              <a:rPr lang="de-CH" sz="1800" noProof="0" dirty="0" smtClean="0">
                <a:solidFill>
                  <a:srgbClr val="990000"/>
                </a:solidFill>
              </a:rPr>
              <a:t>-- </a:t>
            </a:r>
            <a:r>
              <a:rPr lang="de-CH" sz="1800" b="1" dirty="0" err="1" smtClean="0">
                <a:solidFill>
                  <a:schemeClr val="accent2"/>
                </a:solidFill>
              </a:rPr>
              <a:t>Result</a:t>
            </a:r>
            <a:r>
              <a:rPr lang="de-CH" sz="1800" i="1" noProof="0" dirty="0" smtClean="0">
                <a:solidFill>
                  <a:srgbClr val="990000"/>
                </a:solidFill>
              </a:rPr>
              <a:t> </a:t>
            </a:r>
            <a:r>
              <a:rPr lang="de-CH" sz="1800" noProof="0" dirty="0" smtClean="0">
                <a:solidFill>
                  <a:srgbClr val="990000"/>
                </a:solidFill>
              </a:rPr>
              <a:t>ist das Maximum der Elemente von </a:t>
            </a:r>
            <a:r>
              <a:rPr lang="de-CH" sz="1800" i="1" noProof="0" dirty="0" smtClean="0">
                <a:solidFill>
                  <a:srgbClr val="3333FF"/>
                </a:solidFill>
              </a:rPr>
              <a:t>a</a:t>
            </a:r>
            <a:r>
              <a:rPr lang="de-CH" sz="1800" noProof="0" dirty="0" smtClean="0">
                <a:solidFill>
                  <a:srgbClr val="3333FF"/>
                </a:solidFill>
              </a:rPr>
              <a:t> [</a:t>
            </a:r>
            <a:r>
              <a:rPr lang="de-CH" sz="1800" i="1" noProof="0" dirty="0" err="1" smtClean="0">
                <a:solidFill>
                  <a:srgbClr val="3333FF"/>
                </a:solidFill>
              </a:rPr>
              <a:t>a</a:t>
            </a:r>
            <a:r>
              <a:rPr lang="de-CH" sz="2800" i="1" noProof="0" dirty="0" err="1" smtClean="0">
                <a:solidFill>
                  <a:srgbClr val="3333FF"/>
                </a:solidFill>
              </a:rPr>
              <a:t>.</a:t>
            </a:r>
            <a:r>
              <a:rPr lang="de-CH" sz="1800" i="1" noProof="0" dirty="0" err="1" smtClean="0">
                <a:solidFill>
                  <a:srgbClr val="3333FF"/>
                </a:solidFill>
              </a:rPr>
              <a:t>lower</a:t>
            </a:r>
            <a:r>
              <a:rPr lang="de-CH" sz="1800" noProof="0" dirty="0" smtClean="0">
                <a:solidFill>
                  <a:srgbClr val="3333FF"/>
                </a:solidFill>
              </a:rPr>
              <a:t> </a:t>
            </a:r>
            <a:r>
              <a:rPr lang="de-CH" sz="2800" noProof="0" dirty="0" smtClean="0">
                <a:solidFill>
                  <a:srgbClr val="3333FF"/>
                </a:solidFill>
              </a:rPr>
              <a:t>..</a:t>
            </a:r>
            <a:r>
              <a:rPr lang="de-CH" sz="1800" noProof="0" dirty="0" smtClean="0">
                <a:solidFill>
                  <a:srgbClr val="3333FF"/>
                </a:solidFill>
              </a:rPr>
              <a:t> </a:t>
            </a:r>
            <a:r>
              <a:rPr lang="de-CH" sz="1800" i="1" noProof="0" dirty="0" smtClean="0">
                <a:solidFill>
                  <a:srgbClr val="3333FF"/>
                </a:solidFill>
              </a:rPr>
              <a:t>i</a:t>
            </a:r>
            <a:r>
              <a:rPr lang="de-CH" sz="1800" noProof="0" dirty="0" smtClean="0">
                <a:solidFill>
                  <a:srgbClr val="3333FF"/>
                </a:solidFill>
              </a:rPr>
              <a:t> − 1]</a:t>
            </a:r>
          </a:p>
          <a:p>
            <a:pPr>
              <a:lnSpc>
                <a:spcPct val="80000"/>
              </a:lnSpc>
              <a:tabLst>
                <a:tab pos="627063" algn="l"/>
                <a:tab pos="1339850" algn="l"/>
                <a:tab pos="1978025" algn="l"/>
              </a:tabLst>
            </a:pPr>
            <a:r>
              <a:rPr lang="de-CH" sz="1800" b="1" noProof="0" dirty="0" smtClean="0">
                <a:solidFill>
                  <a:schemeClr val="accent2"/>
                </a:solidFill>
              </a:rPr>
              <a:t>		</a:t>
            </a:r>
            <a:r>
              <a:rPr lang="de-CH" sz="1800" b="1" noProof="0" dirty="0" err="1" smtClean="0">
                <a:solidFill>
                  <a:schemeClr val="accent2"/>
                </a:solidFill>
              </a:rPr>
              <a:t>until</a:t>
            </a:r>
            <a:endParaRPr lang="de-CH" sz="1800" b="1" noProof="0" dirty="0" smtClean="0">
              <a:solidFill>
                <a:schemeClr val="accent2"/>
              </a:solidFill>
            </a:endParaRPr>
          </a:p>
          <a:p>
            <a:pPr>
              <a:lnSpc>
                <a:spcPct val="50000"/>
              </a:lnSpc>
              <a:tabLst>
                <a:tab pos="627063" algn="l"/>
                <a:tab pos="1339850" algn="l"/>
                <a:tab pos="1978025" algn="l"/>
              </a:tabLst>
            </a:pPr>
            <a:r>
              <a:rPr lang="de-CH" sz="1800" noProof="0" dirty="0" smtClean="0"/>
              <a:t>			</a:t>
            </a:r>
            <a:r>
              <a:rPr lang="de-CH" sz="1800" i="1" noProof="0" dirty="0" smtClean="0">
                <a:solidFill>
                  <a:srgbClr val="3333FF"/>
                </a:solidFill>
              </a:rPr>
              <a:t>i </a:t>
            </a:r>
            <a:r>
              <a:rPr lang="de-CH" sz="1800" noProof="0" dirty="0" smtClean="0">
                <a:solidFill>
                  <a:srgbClr val="3333FF"/>
                </a:solidFill>
              </a:rPr>
              <a:t>&gt;</a:t>
            </a:r>
            <a:r>
              <a:rPr lang="de-CH" sz="1800" i="1" noProof="0" dirty="0" smtClean="0">
                <a:solidFill>
                  <a:srgbClr val="3333FF"/>
                </a:solidFill>
              </a:rPr>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upper</a:t>
            </a:r>
            <a:endParaRPr lang="de-CH" sz="1800" i="1" noProof="0" dirty="0" smtClean="0">
              <a:solidFill>
                <a:srgbClr val="3333FF"/>
              </a:solidFill>
            </a:endParaRPr>
          </a:p>
          <a:p>
            <a:pPr>
              <a:lnSpc>
                <a:spcPct val="80000"/>
              </a:lnSpc>
              <a:tabLst>
                <a:tab pos="627063" algn="l"/>
                <a:tab pos="1339850" algn="l"/>
                <a:tab pos="1978025" algn="l"/>
              </a:tabLst>
            </a:pPr>
            <a:r>
              <a:rPr lang="de-CH" sz="1800" b="1" noProof="0" dirty="0" smtClean="0">
                <a:solidFill>
                  <a:schemeClr val="accent2"/>
                </a:solidFill>
              </a:rPr>
              <a:t>		</a:t>
            </a:r>
            <a:r>
              <a:rPr lang="de-CH" sz="1800" b="1" noProof="0" dirty="0" err="1" smtClean="0">
                <a:solidFill>
                  <a:schemeClr val="accent2"/>
                </a:solidFill>
              </a:rPr>
              <a:t>loop</a:t>
            </a:r>
            <a:endParaRPr lang="de-CH" sz="1800" b="1" noProof="0" dirty="0" smtClean="0">
              <a:solidFill>
                <a:schemeClr val="accent2"/>
              </a:solidFill>
            </a:endParaRPr>
          </a:p>
          <a:p>
            <a:pPr>
              <a:lnSpc>
                <a:spcPct val="50000"/>
              </a:lnSpc>
              <a:tabLst>
                <a:tab pos="627063" algn="l"/>
                <a:tab pos="1339850" algn="l"/>
                <a:tab pos="1978025" algn="l"/>
              </a:tabLst>
            </a:pPr>
            <a:r>
              <a:rPr lang="de-CH" sz="1800" noProof="0" dirty="0" smtClean="0"/>
              <a:t>			</a:t>
            </a:r>
            <a:r>
              <a:rPr lang="de-CH" sz="1800" b="1" noProof="0" dirty="0" err="1" smtClean="0">
                <a:solidFill>
                  <a:schemeClr val="accent2"/>
                </a:solidFill>
              </a:rPr>
              <a:t>if</a:t>
            </a:r>
            <a:r>
              <a:rPr lang="de-CH" sz="1800" noProof="0" dirty="0" smtClean="0"/>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item</a:t>
            </a:r>
            <a:r>
              <a:rPr lang="de-CH" sz="18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i</a:t>
            </a:r>
            <a:r>
              <a:rPr lang="de-CH" sz="12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 </a:t>
            </a:r>
            <a:r>
              <a:rPr lang="de-CH" sz="1800" noProof="0" dirty="0" smtClean="0">
                <a:solidFill>
                  <a:srgbClr val="3333FF"/>
                </a:solidFill>
              </a:rPr>
              <a:t>&gt; </a:t>
            </a:r>
            <a:r>
              <a:rPr lang="de-CH" sz="1800" b="1" noProof="0" dirty="0" err="1" smtClean="0">
                <a:solidFill>
                  <a:schemeClr val="accent2"/>
                </a:solidFill>
              </a:rPr>
              <a:t>Result</a:t>
            </a:r>
            <a:r>
              <a:rPr lang="de-CH" sz="1800" noProof="0" dirty="0" smtClean="0"/>
              <a:t> </a:t>
            </a:r>
            <a:r>
              <a:rPr lang="de-CH" sz="1800" b="1" noProof="0" dirty="0" err="1" smtClean="0">
                <a:solidFill>
                  <a:schemeClr val="accent2"/>
                </a:solidFill>
              </a:rPr>
              <a:t>then</a:t>
            </a:r>
            <a:r>
              <a:rPr lang="de-CH" sz="1800" noProof="0" dirty="0" smtClean="0"/>
              <a:t> </a:t>
            </a:r>
            <a:r>
              <a:rPr lang="de-CH" sz="1800" b="1" noProof="0" dirty="0" err="1" smtClean="0">
                <a:solidFill>
                  <a:schemeClr val="accent2"/>
                </a:solidFill>
              </a:rPr>
              <a:t>Result</a:t>
            </a:r>
            <a:r>
              <a:rPr lang="de-CH" sz="1800" noProof="0" dirty="0" smtClean="0">
                <a:solidFill>
                  <a:srgbClr val="3333FF"/>
                </a:solidFill>
              </a:rPr>
              <a:t> :=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item</a:t>
            </a:r>
            <a:r>
              <a:rPr lang="de-CH" sz="1800" noProof="0" dirty="0" smtClean="0">
                <a:solidFill>
                  <a:srgbClr val="3333FF"/>
                </a:solidFill>
              </a:rPr>
              <a:t> (</a:t>
            </a:r>
            <a:r>
              <a:rPr lang="de-CH" sz="1800" i="1" noProof="0" dirty="0" smtClean="0">
                <a:solidFill>
                  <a:srgbClr val="3333FF"/>
                </a:solidFill>
              </a:rPr>
              <a:t>i</a:t>
            </a:r>
            <a:r>
              <a:rPr lang="de-CH" sz="1200" i="1" noProof="0" dirty="0" smtClean="0">
                <a:solidFill>
                  <a:srgbClr val="3333FF"/>
                </a:solidFill>
              </a:rPr>
              <a:t> </a:t>
            </a:r>
            <a:r>
              <a:rPr lang="de-CH" sz="1800" noProof="0" dirty="0" smtClean="0">
                <a:solidFill>
                  <a:srgbClr val="3333FF"/>
                </a:solidFill>
              </a:rPr>
              <a:t>) </a:t>
            </a:r>
            <a:r>
              <a:rPr lang="de-CH" sz="1800" b="1" noProof="0" dirty="0" smtClean="0">
                <a:solidFill>
                  <a:schemeClr val="accent2"/>
                </a:solidFill>
              </a:rPr>
              <a:t>end</a:t>
            </a:r>
            <a:r>
              <a:rPr lang="de-CH" sz="1800" noProof="0" dirty="0" smtClean="0"/>
              <a:t> </a:t>
            </a:r>
          </a:p>
          <a:p>
            <a:pPr>
              <a:lnSpc>
                <a:spcPct val="80000"/>
              </a:lnSpc>
              <a:tabLst>
                <a:tab pos="627063" algn="l"/>
                <a:tab pos="1339850" algn="l"/>
                <a:tab pos="1978025" algn="l"/>
              </a:tabLst>
            </a:pPr>
            <a:r>
              <a:rPr lang="de-CH" sz="1800" noProof="0" dirty="0" smtClean="0"/>
              <a:t>			</a:t>
            </a:r>
            <a:r>
              <a:rPr lang="de-CH" sz="1800" i="1" noProof="0" dirty="0" smtClean="0">
                <a:solidFill>
                  <a:srgbClr val="3333FF"/>
                </a:solidFill>
              </a:rPr>
              <a:t>i </a:t>
            </a:r>
            <a:r>
              <a:rPr lang="de-CH" sz="1800" noProof="0" dirty="0" smtClean="0">
                <a:solidFill>
                  <a:srgbClr val="3333FF"/>
                </a:solidFill>
              </a:rPr>
              <a:t>:=</a:t>
            </a:r>
            <a:r>
              <a:rPr lang="de-CH" sz="1800" i="1" noProof="0" dirty="0" smtClean="0">
                <a:solidFill>
                  <a:srgbClr val="3333FF"/>
                </a:solidFill>
              </a:rPr>
              <a:t> i </a:t>
            </a:r>
            <a:r>
              <a:rPr lang="de-CH" sz="1800" noProof="0" dirty="0" smtClean="0">
                <a:solidFill>
                  <a:srgbClr val="3333FF"/>
                </a:solidFill>
              </a:rPr>
              <a:t>+ 1</a:t>
            </a:r>
            <a:endParaRPr lang="de-CH" sz="1800" noProof="0" dirty="0" smtClean="0"/>
          </a:p>
          <a:p>
            <a:pPr>
              <a:lnSpc>
                <a:spcPct val="80000"/>
              </a:lnSpc>
              <a:tabLst>
                <a:tab pos="627063" algn="l"/>
                <a:tab pos="1339850" algn="l"/>
                <a:tab pos="1978025" algn="l"/>
              </a:tabLst>
            </a:pPr>
            <a:r>
              <a:rPr lang="de-CH" sz="1800" b="1" noProof="0" dirty="0" smtClean="0">
                <a:solidFill>
                  <a:schemeClr val="accent2"/>
                </a:solidFill>
              </a:rPr>
              <a:t>		end</a:t>
            </a:r>
          </a:p>
          <a:p>
            <a:pPr>
              <a:lnSpc>
                <a:spcPct val="80000"/>
              </a:lnSpc>
              <a:tabLst>
                <a:tab pos="627063" algn="l"/>
                <a:tab pos="1339850" algn="l"/>
                <a:tab pos="1978025" algn="l"/>
              </a:tabLst>
            </a:pPr>
            <a:r>
              <a:rPr lang="de-CH" sz="1800" b="1" noProof="0" dirty="0" smtClean="0">
                <a:solidFill>
                  <a:schemeClr val="accent2"/>
                </a:solidFill>
              </a:rPr>
              <a:t>	end</a:t>
            </a:r>
            <a:endParaRPr lang="de-CH" sz="1800" b="1" noProof="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6"/>
          <p:cNvSpPr>
            <a:spLocks noChangeArrowheads="1"/>
          </p:cNvSpPr>
          <p:nvPr/>
        </p:nvSpPr>
        <p:spPr bwMode="auto">
          <a:xfrm>
            <a:off x="5957668" y="5241696"/>
            <a:ext cx="2595489" cy="34925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36000" rIns="0" bIns="0"/>
          <a:lstStyle/>
          <a:p>
            <a:pPr>
              <a:lnSpc>
                <a:spcPct val="90000"/>
              </a:lnSpc>
            </a:pPr>
            <a:endParaRPr lang="de-CH" sz="2000" i="1">
              <a:solidFill>
                <a:srgbClr val="660066"/>
              </a:solidFill>
            </a:endParaRPr>
          </a:p>
        </p:txBody>
      </p:sp>
      <p:sp>
        <p:nvSpPr>
          <p:cNvPr id="855042" name="Rectangle 2"/>
          <p:cNvSpPr>
            <a:spLocks noGrp="1" noChangeArrowheads="1"/>
          </p:cNvSpPr>
          <p:nvPr>
            <p:ph type="title"/>
          </p:nvPr>
        </p:nvSpPr>
        <p:spPr>
          <a:xfrm>
            <a:off x="243186" y="115888"/>
            <a:ext cx="8137525" cy="435600"/>
          </a:xfrm>
        </p:spPr>
        <p:txBody>
          <a:bodyPr/>
          <a:lstStyle/>
          <a:p>
            <a:r>
              <a:rPr lang="de-CH" smtClean="0"/>
              <a:t>Rekursive Version</a:t>
            </a:r>
            <a:endParaRPr lang="de-CH"/>
          </a:p>
        </p:txBody>
      </p:sp>
      <p:sp>
        <p:nvSpPr>
          <p:cNvPr id="855043" name="Rectangle 3"/>
          <p:cNvSpPr>
            <a:spLocks noGrp="1" noChangeArrowheads="1"/>
          </p:cNvSpPr>
          <p:nvPr>
            <p:ph type="body" idx="1"/>
          </p:nvPr>
        </p:nvSpPr>
        <p:spPr>
          <a:xfrm>
            <a:off x="323850" y="907365"/>
            <a:ext cx="8569325" cy="5474385"/>
          </a:xfrm>
        </p:spPr>
        <p:txBody>
          <a:bodyPr/>
          <a:lstStyle/>
          <a:p>
            <a:pPr>
              <a:lnSpc>
                <a:spcPct val="80000"/>
              </a:lnSpc>
            </a:pPr>
            <a:r>
              <a:rPr lang="de-CH" sz="1800" i="1" smtClean="0">
                <a:solidFill>
                  <a:srgbClr val="3333FF"/>
                </a:solidFill>
              </a:rPr>
              <a:t>maxrec </a:t>
            </a:r>
            <a:r>
              <a:rPr lang="de-CH" sz="1800" smtClean="0">
                <a:solidFill>
                  <a:srgbClr val="3333FF"/>
                </a:solidFill>
              </a:rPr>
              <a:t>(</a:t>
            </a:r>
            <a:r>
              <a:rPr lang="de-CH" sz="1800" i="1" smtClean="0">
                <a:solidFill>
                  <a:srgbClr val="3333FF"/>
                </a:solidFill>
              </a:rPr>
              <a:t>a</a:t>
            </a:r>
            <a:r>
              <a:rPr lang="de-CH" i="1" smtClean="0">
                <a:solidFill>
                  <a:srgbClr val="3333FF"/>
                </a:solidFill>
              </a:rPr>
              <a:t> </a:t>
            </a:r>
            <a:r>
              <a:rPr lang="de-CH" sz="1800" smtClean="0">
                <a:solidFill>
                  <a:srgbClr val="3333FF"/>
                </a:solidFill>
              </a:rPr>
              <a:t>:</a:t>
            </a:r>
            <a:r>
              <a:rPr lang="de-CH" sz="1800" i="1" smtClean="0">
                <a:solidFill>
                  <a:srgbClr val="3333FF"/>
                </a:solidFill>
              </a:rPr>
              <a:t> ARRAY </a:t>
            </a:r>
            <a:r>
              <a:rPr lang="de-CH" sz="1800" smtClean="0">
                <a:solidFill>
                  <a:srgbClr val="3333FF"/>
                </a:solidFill>
              </a:rPr>
              <a:t>[</a:t>
            </a:r>
            <a:r>
              <a:rPr lang="de-CH" sz="1800" i="1" smtClean="0">
                <a:solidFill>
                  <a:srgbClr val="3333FF"/>
                </a:solidFill>
              </a:rPr>
              <a:t>STRING</a:t>
            </a:r>
            <a:r>
              <a:rPr lang="de-CH" sz="1800" smtClean="0">
                <a:solidFill>
                  <a:srgbClr val="3333FF"/>
                </a:solidFill>
              </a:rPr>
              <a:t>]):</a:t>
            </a:r>
            <a:r>
              <a:rPr lang="de-CH" sz="1800" i="1" smtClean="0">
                <a:solidFill>
                  <a:srgbClr val="3333FF"/>
                </a:solidFill>
              </a:rPr>
              <a:t> STRING</a:t>
            </a:r>
            <a:endParaRPr lang="de-CH" sz="1800" b="1" smtClean="0">
              <a:solidFill>
                <a:schemeClr val="accent2"/>
              </a:solidFill>
            </a:endParaRPr>
          </a:p>
          <a:p>
            <a:pPr>
              <a:lnSpc>
                <a:spcPct val="80000"/>
              </a:lnSpc>
            </a:pPr>
            <a:r>
              <a:rPr lang="de-CH" sz="1800" smtClean="0">
                <a:solidFill>
                  <a:srgbClr val="CC3300"/>
                </a:solidFill>
              </a:rPr>
              <a:t>		</a:t>
            </a:r>
            <a:r>
              <a:rPr lang="de-CH" sz="1800" smtClean="0">
                <a:solidFill>
                  <a:srgbClr val="990000"/>
                </a:solidFill>
              </a:rPr>
              <a:t>-- Alphabetisch grösstes Element in </a:t>
            </a:r>
            <a:r>
              <a:rPr lang="de-CH" sz="1800" i="1" smtClean="0">
                <a:solidFill>
                  <a:srgbClr val="3333FF"/>
                </a:solidFill>
              </a:rPr>
              <a:t>a</a:t>
            </a:r>
            <a:r>
              <a:rPr lang="de-CH" sz="1800" i="1" smtClean="0">
                <a:solidFill>
                  <a:srgbClr val="990000"/>
                </a:solidFill>
              </a:rPr>
              <a:t>.</a:t>
            </a:r>
          </a:p>
          <a:p>
            <a:pPr>
              <a:lnSpc>
                <a:spcPct val="80000"/>
              </a:lnSpc>
            </a:pPr>
            <a:r>
              <a:rPr lang="de-CH" sz="1800" smtClean="0">
                <a:solidFill>
                  <a:srgbClr val="CC3300"/>
                </a:solidFill>
              </a:rPr>
              <a:t>	</a:t>
            </a:r>
            <a:r>
              <a:rPr lang="de-CH" sz="1800" b="1" smtClean="0">
                <a:solidFill>
                  <a:schemeClr val="accent2"/>
                </a:solidFill>
              </a:rPr>
              <a:t>require</a:t>
            </a:r>
          </a:p>
          <a:p>
            <a:pPr>
              <a:lnSpc>
                <a:spcPct val="60000"/>
              </a:lnSpc>
            </a:pPr>
            <a:r>
              <a:rPr lang="de-CH" sz="1800" smtClean="0">
                <a:solidFill>
                  <a:srgbClr val="CC3300"/>
                </a:solidFill>
              </a:rPr>
              <a:t>		</a:t>
            </a:r>
            <a:r>
              <a:rPr lang="de-CH" sz="1800" i="1" smtClean="0">
                <a:solidFill>
                  <a:srgbClr val="3333FF"/>
                </a:solidFill>
              </a:rPr>
              <a:t>a</a:t>
            </a:r>
            <a:r>
              <a:rPr lang="de-CH" sz="2800" i="1" smtClean="0">
                <a:solidFill>
                  <a:srgbClr val="3333FF"/>
                </a:solidFill>
              </a:rPr>
              <a:t>.</a:t>
            </a:r>
            <a:r>
              <a:rPr lang="de-CH" sz="1800" i="1" smtClean="0">
                <a:solidFill>
                  <a:srgbClr val="3333FF"/>
                </a:solidFill>
              </a:rPr>
              <a:t>count </a:t>
            </a:r>
            <a:r>
              <a:rPr lang="de-CH" sz="1800" smtClean="0">
                <a:solidFill>
                  <a:srgbClr val="3333FF"/>
                </a:solidFill>
              </a:rPr>
              <a:t>&gt;=</a:t>
            </a:r>
            <a:r>
              <a:rPr lang="de-CH" sz="1800" i="1" smtClean="0">
                <a:solidFill>
                  <a:srgbClr val="3333FF"/>
                </a:solidFill>
              </a:rPr>
              <a:t> </a:t>
            </a:r>
            <a:r>
              <a:rPr lang="de-CH" sz="1800" smtClean="0">
                <a:solidFill>
                  <a:srgbClr val="3333FF"/>
                </a:solidFill>
              </a:rPr>
              <a:t>1</a:t>
            </a:r>
          </a:p>
          <a:p>
            <a:pPr>
              <a:lnSpc>
                <a:spcPct val="80000"/>
              </a:lnSpc>
            </a:pPr>
            <a:r>
              <a:rPr lang="de-CH" sz="1800" b="1" smtClean="0">
                <a:solidFill>
                  <a:schemeClr val="accent2"/>
                </a:solidFill>
              </a:rPr>
              <a:t>	do</a:t>
            </a:r>
            <a:endParaRPr lang="de-CH" sz="1800" smtClean="0"/>
          </a:p>
          <a:p>
            <a:pPr>
              <a:lnSpc>
                <a:spcPct val="50000"/>
              </a:lnSpc>
            </a:pPr>
            <a:r>
              <a:rPr lang="de-CH" sz="1800" b="1" smtClean="0">
                <a:solidFill>
                  <a:schemeClr val="accent2"/>
                </a:solidFill>
              </a:rPr>
              <a:t>		Result </a:t>
            </a:r>
            <a:r>
              <a:rPr lang="de-CH" sz="1800" smtClean="0">
                <a:solidFill>
                  <a:srgbClr val="3333FF"/>
                </a:solidFill>
              </a:rPr>
              <a:t>:=</a:t>
            </a:r>
            <a:r>
              <a:rPr lang="de-CH" sz="1800" b="1" smtClean="0">
                <a:solidFill>
                  <a:schemeClr val="accent2"/>
                </a:solidFill>
              </a:rPr>
              <a:t> </a:t>
            </a:r>
            <a:r>
              <a:rPr lang="de-CH" sz="1800" i="1" smtClean="0">
                <a:solidFill>
                  <a:srgbClr val="3333FF"/>
                </a:solidFill>
              </a:rPr>
              <a:t>max_from </a:t>
            </a:r>
            <a:r>
              <a:rPr lang="de-CH" sz="1800" smtClean="0">
                <a:solidFill>
                  <a:srgbClr val="3333FF"/>
                </a:solidFill>
              </a:rPr>
              <a:t>(</a:t>
            </a:r>
            <a:r>
              <a:rPr lang="de-CH" sz="1800" i="1" smtClean="0">
                <a:solidFill>
                  <a:srgbClr val="3333FF"/>
                </a:solidFill>
              </a:rPr>
              <a:t>a</a:t>
            </a:r>
            <a:r>
              <a:rPr lang="de-CH" sz="1800" smtClean="0">
                <a:solidFill>
                  <a:srgbClr val="3333FF"/>
                </a:solidFill>
              </a:rPr>
              <a:t>, </a:t>
            </a:r>
            <a:r>
              <a:rPr lang="de-CH" sz="1800" i="1" smtClean="0">
                <a:solidFill>
                  <a:srgbClr val="3333FF"/>
                </a:solidFill>
              </a:rPr>
              <a:t>a</a:t>
            </a:r>
            <a:r>
              <a:rPr lang="de-CH" sz="2800" smtClean="0">
                <a:solidFill>
                  <a:srgbClr val="3333FF"/>
                </a:solidFill>
              </a:rPr>
              <a:t>.</a:t>
            </a:r>
            <a:r>
              <a:rPr lang="de-CH" sz="1800" i="1" smtClean="0">
                <a:solidFill>
                  <a:srgbClr val="3333FF"/>
                </a:solidFill>
              </a:rPr>
              <a:t>lower</a:t>
            </a:r>
            <a:r>
              <a:rPr lang="de-CH" sz="1800" smtClean="0">
                <a:solidFill>
                  <a:srgbClr val="3333FF"/>
                </a:solidFill>
              </a:rPr>
              <a:t>)</a:t>
            </a:r>
          </a:p>
          <a:p>
            <a:pPr>
              <a:lnSpc>
                <a:spcPct val="80000"/>
              </a:lnSpc>
            </a:pPr>
            <a:r>
              <a:rPr lang="de-CH" sz="1800" b="1" smtClean="0">
                <a:solidFill>
                  <a:schemeClr val="accent2"/>
                </a:solidFill>
              </a:rPr>
              <a:t>	end</a:t>
            </a:r>
          </a:p>
          <a:p>
            <a:pPr>
              <a:lnSpc>
                <a:spcPct val="80000"/>
              </a:lnSpc>
            </a:pPr>
            <a:endParaRPr lang="de-CH" sz="1800" b="1" smtClean="0">
              <a:solidFill>
                <a:schemeClr val="accent2"/>
              </a:solidFill>
            </a:endParaRPr>
          </a:p>
          <a:p>
            <a:pPr>
              <a:lnSpc>
                <a:spcPct val="80000"/>
              </a:lnSpc>
            </a:pPr>
            <a:r>
              <a:rPr lang="de-CH" sz="1800" i="1" smtClean="0">
                <a:solidFill>
                  <a:srgbClr val="3333FF"/>
                </a:solidFill>
              </a:rPr>
              <a:t>max_from </a:t>
            </a:r>
            <a:r>
              <a:rPr lang="de-CH" sz="1800" smtClean="0">
                <a:solidFill>
                  <a:srgbClr val="3333FF"/>
                </a:solidFill>
              </a:rPr>
              <a:t>(</a:t>
            </a:r>
            <a:r>
              <a:rPr lang="de-CH" sz="1800" i="1" smtClean="0">
                <a:solidFill>
                  <a:srgbClr val="3333FF"/>
                </a:solidFill>
              </a:rPr>
              <a:t>a</a:t>
            </a:r>
            <a:r>
              <a:rPr lang="de-CH" sz="1200" i="1" smtClean="0">
                <a:solidFill>
                  <a:srgbClr val="3333FF"/>
                </a:solidFill>
              </a:rPr>
              <a:t> </a:t>
            </a:r>
            <a:r>
              <a:rPr lang="de-CH" sz="1800" smtClean="0">
                <a:solidFill>
                  <a:srgbClr val="3333FF"/>
                </a:solidFill>
              </a:rPr>
              <a:t>:</a:t>
            </a:r>
            <a:r>
              <a:rPr lang="de-CH" sz="1800" i="1" smtClean="0">
                <a:solidFill>
                  <a:srgbClr val="3333FF"/>
                </a:solidFill>
              </a:rPr>
              <a:t> ARRAY </a:t>
            </a:r>
            <a:r>
              <a:rPr lang="de-CH" sz="1800" smtClean="0">
                <a:solidFill>
                  <a:srgbClr val="3333FF"/>
                </a:solidFill>
              </a:rPr>
              <a:t>[</a:t>
            </a:r>
            <a:r>
              <a:rPr lang="de-CH" sz="1800" i="1" smtClean="0">
                <a:solidFill>
                  <a:srgbClr val="3333FF"/>
                </a:solidFill>
              </a:rPr>
              <a:t>STRING</a:t>
            </a:r>
            <a:r>
              <a:rPr lang="de-CH" sz="1800" smtClean="0">
                <a:solidFill>
                  <a:srgbClr val="3333FF"/>
                </a:solidFill>
              </a:rPr>
              <a:t>]; </a:t>
            </a:r>
            <a:r>
              <a:rPr lang="de-CH" sz="1800" i="1" smtClean="0">
                <a:solidFill>
                  <a:srgbClr val="3333FF"/>
                </a:solidFill>
              </a:rPr>
              <a:t>i</a:t>
            </a:r>
            <a:r>
              <a:rPr lang="de-CH" sz="1200" i="1" smtClean="0">
                <a:solidFill>
                  <a:srgbClr val="3333FF"/>
                </a:solidFill>
              </a:rPr>
              <a:t> </a:t>
            </a:r>
            <a:r>
              <a:rPr lang="de-CH" sz="1800" smtClean="0">
                <a:solidFill>
                  <a:srgbClr val="3333FF"/>
                </a:solidFill>
              </a:rPr>
              <a:t>: </a:t>
            </a:r>
            <a:r>
              <a:rPr lang="de-CH" sz="1800" i="1" smtClean="0">
                <a:solidFill>
                  <a:srgbClr val="3333FF"/>
                </a:solidFill>
              </a:rPr>
              <a:t>INTEGER</a:t>
            </a:r>
            <a:r>
              <a:rPr lang="de-CH" sz="1800" smtClean="0">
                <a:solidFill>
                  <a:srgbClr val="3333FF"/>
                </a:solidFill>
              </a:rPr>
              <a:t>):</a:t>
            </a:r>
            <a:r>
              <a:rPr lang="de-CH" sz="1800" i="1" smtClean="0">
                <a:solidFill>
                  <a:srgbClr val="3333FF"/>
                </a:solidFill>
              </a:rPr>
              <a:t> STRING</a:t>
            </a:r>
            <a:endParaRPr lang="de-CH" sz="1800" b="1" smtClean="0">
              <a:solidFill>
                <a:schemeClr val="accent2"/>
              </a:solidFill>
            </a:endParaRPr>
          </a:p>
          <a:p>
            <a:pPr>
              <a:lnSpc>
                <a:spcPct val="80000"/>
              </a:lnSpc>
            </a:pPr>
            <a:r>
              <a:rPr lang="de-CH" sz="1800" smtClean="0">
                <a:solidFill>
                  <a:srgbClr val="CC3300"/>
                </a:solidFill>
              </a:rPr>
              <a:t>		</a:t>
            </a:r>
            <a:r>
              <a:rPr lang="de-CH" sz="1800" smtClean="0">
                <a:solidFill>
                  <a:srgbClr val="990000"/>
                </a:solidFill>
              </a:rPr>
              <a:t>-- Alphabetisch grösstes Element in </a:t>
            </a:r>
            <a:r>
              <a:rPr lang="de-CH" sz="1800" i="1" smtClean="0">
                <a:solidFill>
                  <a:srgbClr val="3333FF"/>
                </a:solidFill>
              </a:rPr>
              <a:t>a</a:t>
            </a:r>
            <a:r>
              <a:rPr lang="de-CH" sz="1800" smtClean="0">
                <a:solidFill>
                  <a:srgbClr val="990000"/>
                </a:solidFill>
              </a:rPr>
              <a:t>, von Index </a:t>
            </a:r>
            <a:r>
              <a:rPr lang="de-CH" sz="1800" i="1" smtClean="0">
                <a:solidFill>
                  <a:srgbClr val="3333FF"/>
                </a:solidFill>
              </a:rPr>
              <a:t>i</a:t>
            </a:r>
            <a:r>
              <a:rPr lang="de-CH" sz="1800" smtClean="0">
                <a:solidFill>
                  <a:srgbClr val="990000"/>
                </a:solidFill>
              </a:rPr>
              <a:t> ausgehend.</a:t>
            </a:r>
            <a:endParaRPr lang="de-CH" sz="1800" i="1" smtClean="0">
              <a:solidFill>
                <a:srgbClr val="990000"/>
              </a:solidFill>
            </a:endParaRPr>
          </a:p>
          <a:p>
            <a:pPr>
              <a:lnSpc>
                <a:spcPct val="80000"/>
              </a:lnSpc>
            </a:pPr>
            <a:r>
              <a:rPr lang="de-CH" sz="1800" smtClean="0">
                <a:solidFill>
                  <a:srgbClr val="CC3300"/>
                </a:solidFill>
              </a:rPr>
              <a:t>	</a:t>
            </a:r>
            <a:r>
              <a:rPr lang="de-CH" sz="1800" b="1" smtClean="0">
                <a:solidFill>
                  <a:schemeClr val="accent2"/>
                </a:solidFill>
              </a:rPr>
              <a:t>require</a:t>
            </a:r>
          </a:p>
          <a:p>
            <a:pPr>
              <a:lnSpc>
                <a:spcPct val="50000"/>
              </a:lnSpc>
            </a:pPr>
            <a:r>
              <a:rPr lang="de-CH" sz="1800" smtClean="0">
                <a:solidFill>
                  <a:srgbClr val="CC3300"/>
                </a:solidFill>
              </a:rPr>
              <a:t>		</a:t>
            </a:r>
            <a:r>
              <a:rPr lang="de-CH" sz="1800" i="1" smtClean="0">
                <a:solidFill>
                  <a:srgbClr val="3333FF"/>
                </a:solidFill>
              </a:rPr>
              <a:t>i </a:t>
            </a:r>
            <a:r>
              <a:rPr lang="de-CH" sz="1800" smtClean="0">
                <a:solidFill>
                  <a:srgbClr val="3333FF"/>
                </a:solidFill>
              </a:rPr>
              <a:t>&gt;= </a:t>
            </a:r>
            <a:r>
              <a:rPr lang="de-CH" sz="1800" i="1" smtClean="0">
                <a:solidFill>
                  <a:srgbClr val="3333FF"/>
                </a:solidFill>
              </a:rPr>
              <a:t>a</a:t>
            </a:r>
            <a:r>
              <a:rPr lang="de-CH" sz="2800" smtClean="0">
                <a:solidFill>
                  <a:srgbClr val="3333FF"/>
                </a:solidFill>
              </a:rPr>
              <a:t>.</a:t>
            </a:r>
            <a:r>
              <a:rPr lang="de-CH" sz="1800" i="1" smtClean="0">
                <a:solidFill>
                  <a:srgbClr val="3333FF"/>
                </a:solidFill>
              </a:rPr>
              <a:t>lower</a:t>
            </a:r>
            <a:r>
              <a:rPr lang="de-CH" sz="1800" smtClean="0">
                <a:solidFill>
                  <a:srgbClr val="3333FF"/>
                </a:solidFill>
              </a:rPr>
              <a:t>;</a:t>
            </a:r>
            <a:r>
              <a:rPr lang="de-CH" sz="1800" i="1" smtClean="0">
                <a:solidFill>
                  <a:srgbClr val="3333FF"/>
                </a:solidFill>
              </a:rPr>
              <a:t> i </a:t>
            </a:r>
            <a:r>
              <a:rPr lang="de-CH" sz="1800" smtClean="0">
                <a:solidFill>
                  <a:srgbClr val="3333FF"/>
                </a:solidFill>
              </a:rPr>
              <a:t>&lt;= </a:t>
            </a:r>
            <a:r>
              <a:rPr lang="de-CH" sz="1800" i="1" smtClean="0">
                <a:solidFill>
                  <a:srgbClr val="3333FF"/>
                </a:solidFill>
              </a:rPr>
              <a:t>a</a:t>
            </a:r>
            <a:r>
              <a:rPr lang="de-CH" sz="2800" smtClean="0">
                <a:solidFill>
                  <a:srgbClr val="3333FF"/>
                </a:solidFill>
              </a:rPr>
              <a:t>.</a:t>
            </a:r>
            <a:r>
              <a:rPr lang="de-CH" sz="1800" i="1" smtClean="0">
                <a:solidFill>
                  <a:srgbClr val="3333FF"/>
                </a:solidFill>
              </a:rPr>
              <a:t>upper</a:t>
            </a:r>
          </a:p>
          <a:p>
            <a:pPr>
              <a:lnSpc>
                <a:spcPct val="80000"/>
              </a:lnSpc>
            </a:pPr>
            <a:r>
              <a:rPr lang="de-CH" sz="1800" i="1" smtClean="0">
                <a:solidFill>
                  <a:srgbClr val="3333FF"/>
                </a:solidFill>
              </a:rPr>
              <a:t>	</a:t>
            </a:r>
            <a:r>
              <a:rPr lang="de-CH" sz="1800" b="1" smtClean="0">
                <a:solidFill>
                  <a:schemeClr val="accent2"/>
                </a:solidFill>
              </a:rPr>
              <a:t>do</a:t>
            </a:r>
            <a:endParaRPr lang="de-CH" sz="1800" smtClean="0"/>
          </a:p>
          <a:p>
            <a:pPr>
              <a:lnSpc>
                <a:spcPct val="50000"/>
              </a:lnSpc>
            </a:pPr>
            <a:r>
              <a:rPr lang="de-CH" sz="1800" b="1" smtClean="0">
                <a:solidFill>
                  <a:schemeClr val="accent2"/>
                </a:solidFill>
              </a:rPr>
              <a:t>		Result </a:t>
            </a:r>
            <a:r>
              <a:rPr lang="de-CH" sz="1800" smtClean="0">
                <a:solidFill>
                  <a:srgbClr val="3333FF"/>
                </a:solidFill>
              </a:rPr>
              <a:t>:=</a:t>
            </a:r>
            <a:r>
              <a:rPr lang="de-CH" sz="1800" i="1" smtClean="0">
                <a:solidFill>
                  <a:srgbClr val="3333FF"/>
                </a:solidFill>
              </a:rPr>
              <a:t> a</a:t>
            </a:r>
            <a:r>
              <a:rPr lang="de-CH" sz="2800" smtClean="0">
                <a:solidFill>
                  <a:srgbClr val="3333FF"/>
                </a:solidFill>
              </a:rPr>
              <a:t>.</a:t>
            </a:r>
            <a:r>
              <a:rPr lang="de-CH" sz="1800" i="1" smtClean="0">
                <a:solidFill>
                  <a:srgbClr val="3333FF"/>
                </a:solidFill>
              </a:rPr>
              <a:t>item </a:t>
            </a:r>
            <a:r>
              <a:rPr lang="de-CH" sz="1800" smtClean="0">
                <a:solidFill>
                  <a:srgbClr val="3333FF"/>
                </a:solidFill>
              </a:rPr>
              <a:t>(</a:t>
            </a:r>
            <a:r>
              <a:rPr lang="de-CH" sz="1800" i="1" smtClean="0">
                <a:solidFill>
                  <a:srgbClr val="3333FF"/>
                </a:solidFill>
              </a:rPr>
              <a:t>i</a:t>
            </a:r>
            <a:r>
              <a:rPr lang="de-CH" sz="1200" i="1" smtClean="0">
                <a:solidFill>
                  <a:srgbClr val="3333FF"/>
                </a:solidFill>
              </a:rPr>
              <a:t> </a:t>
            </a:r>
            <a:r>
              <a:rPr lang="de-CH" sz="1800" smtClean="0">
                <a:solidFill>
                  <a:srgbClr val="3333FF"/>
                </a:solidFill>
              </a:rPr>
              <a:t>)</a:t>
            </a:r>
          </a:p>
          <a:p>
            <a:pPr>
              <a:lnSpc>
                <a:spcPct val="50000"/>
              </a:lnSpc>
            </a:pPr>
            <a:r>
              <a:rPr lang="de-CH" sz="1800" b="1" smtClean="0">
                <a:solidFill>
                  <a:schemeClr val="accent2"/>
                </a:solidFill>
              </a:rPr>
              <a:t>		if </a:t>
            </a:r>
            <a:r>
              <a:rPr lang="de-CH" sz="1800" i="1" smtClean="0">
                <a:solidFill>
                  <a:srgbClr val="3333FF"/>
                </a:solidFill>
              </a:rPr>
              <a:t>i </a:t>
            </a:r>
            <a:r>
              <a:rPr lang="de-CH" sz="1800" smtClean="0">
                <a:solidFill>
                  <a:srgbClr val="3333FF"/>
                </a:solidFill>
              </a:rPr>
              <a:t>&lt; </a:t>
            </a:r>
            <a:r>
              <a:rPr lang="de-CH" sz="1800" i="1" smtClean="0">
                <a:solidFill>
                  <a:srgbClr val="3333FF"/>
                </a:solidFill>
              </a:rPr>
              <a:t>a</a:t>
            </a:r>
            <a:r>
              <a:rPr lang="de-CH" sz="2800" smtClean="0">
                <a:solidFill>
                  <a:srgbClr val="3333FF"/>
                </a:solidFill>
              </a:rPr>
              <a:t>.</a:t>
            </a:r>
            <a:r>
              <a:rPr lang="de-CH" sz="1800" i="1" smtClean="0">
                <a:solidFill>
                  <a:srgbClr val="3333FF"/>
                </a:solidFill>
              </a:rPr>
              <a:t>upper</a:t>
            </a:r>
            <a:r>
              <a:rPr lang="de-CH" sz="1800" b="1" smtClean="0">
                <a:solidFill>
                  <a:schemeClr val="accent2"/>
                </a:solidFill>
              </a:rPr>
              <a:t> then</a:t>
            </a:r>
          </a:p>
          <a:p>
            <a:pPr>
              <a:lnSpc>
                <a:spcPct val="80000"/>
              </a:lnSpc>
            </a:pPr>
            <a:r>
              <a:rPr lang="de-CH" sz="1800" b="1" smtClean="0">
                <a:solidFill>
                  <a:schemeClr val="accent2"/>
                </a:solidFill>
              </a:rPr>
              <a:t>			Result </a:t>
            </a:r>
            <a:r>
              <a:rPr lang="de-CH" sz="1800" smtClean="0">
                <a:solidFill>
                  <a:srgbClr val="3333FF"/>
                </a:solidFill>
              </a:rPr>
              <a:t>:=</a:t>
            </a:r>
            <a:r>
              <a:rPr lang="de-CH" sz="1800" b="1" smtClean="0">
                <a:solidFill>
                  <a:schemeClr val="accent2"/>
                </a:solidFill>
              </a:rPr>
              <a:t> </a:t>
            </a:r>
            <a:r>
              <a:rPr lang="de-CH" sz="1800" i="1" smtClean="0">
                <a:solidFill>
                  <a:srgbClr val="3333FF"/>
                </a:solidFill>
              </a:rPr>
              <a:t>greater </a:t>
            </a:r>
            <a:r>
              <a:rPr lang="de-CH" sz="1800" smtClean="0">
                <a:solidFill>
                  <a:srgbClr val="3333FF"/>
                </a:solidFill>
              </a:rPr>
              <a:t>(</a:t>
            </a:r>
            <a:r>
              <a:rPr lang="de-CH" sz="1800" b="1" smtClean="0">
                <a:solidFill>
                  <a:schemeClr val="accent2"/>
                </a:solidFill>
              </a:rPr>
              <a:t>Result</a:t>
            </a:r>
            <a:r>
              <a:rPr lang="de-CH" sz="1800" smtClean="0">
                <a:solidFill>
                  <a:srgbClr val="3333FF"/>
                </a:solidFill>
              </a:rPr>
              <a:t>,</a:t>
            </a:r>
            <a:r>
              <a:rPr lang="de-CH" sz="1800" i="1" smtClean="0">
                <a:solidFill>
                  <a:srgbClr val="3333FF"/>
                </a:solidFill>
              </a:rPr>
              <a:t> </a:t>
            </a:r>
            <a:r>
              <a:rPr lang="de-CH" sz="1800" i="1" smtClean="0">
                <a:solidFill>
                  <a:srgbClr val="660066"/>
                </a:solidFill>
              </a:rPr>
              <a:t>max_from </a:t>
            </a:r>
            <a:r>
              <a:rPr lang="de-CH" sz="1800" smtClean="0">
                <a:solidFill>
                  <a:srgbClr val="660066"/>
                </a:solidFill>
              </a:rPr>
              <a:t>(</a:t>
            </a:r>
            <a:r>
              <a:rPr lang="de-CH" sz="1800" i="1" smtClean="0">
                <a:solidFill>
                  <a:srgbClr val="660066"/>
                </a:solidFill>
              </a:rPr>
              <a:t>a</a:t>
            </a:r>
            <a:r>
              <a:rPr lang="de-CH" sz="1800" smtClean="0">
                <a:solidFill>
                  <a:srgbClr val="660066"/>
                </a:solidFill>
              </a:rPr>
              <a:t>,</a:t>
            </a:r>
            <a:r>
              <a:rPr lang="de-CH" sz="1800" i="1" smtClean="0">
                <a:solidFill>
                  <a:srgbClr val="660066"/>
                </a:solidFill>
              </a:rPr>
              <a:t> i </a:t>
            </a:r>
            <a:r>
              <a:rPr lang="de-CH" sz="1800" smtClean="0">
                <a:solidFill>
                  <a:srgbClr val="660066"/>
                </a:solidFill>
              </a:rPr>
              <a:t>+ 1)</a:t>
            </a:r>
            <a:r>
              <a:rPr lang="de-CH" sz="1800" smtClean="0">
                <a:solidFill>
                  <a:srgbClr val="3333FF"/>
                </a:solidFill>
              </a:rPr>
              <a:t>)</a:t>
            </a:r>
          </a:p>
          <a:p>
            <a:pPr>
              <a:lnSpc>
                <a:spcPct val="80000"/>
              </a:lnSpc>
            </a:pPr>
            <a:r>
              <a:rPr lang="de-CH" sz="1800" b="1" smtClean="0">
                <a:solidFill>
                  <a:schemeClr val="accent2"/>
                </a:solidFill>
              </a:rPr>
              <a:t>		end</a:t>
            </a:r>
          </a:p>
          <a:p>
            <a:pPr>
              <a:lnSpc>
                <a:spcPct val="80000"/>
              </a:lnSpc>
            </a:pPr>
            <a:r>
              <a:rPr lang="de-CH" sz="1800" b="1" smtClean="0">
                <a:solidFill>
                  <a:schemeClr val="accent2"/>
                </a:solidFill>
              </a:rPr>
              <a:t>	end</a:t>
            </a:r>
          </a:p>
          <a:p>
            <a:pPr>
              <a:lnSpc>
                <a:spcPct val="80000"/>
              </a:lnSpc>
            </a:pPr>
            <a:endParaRPr lang="de-CH" sz="1800" b="1">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Horning (details in </a:t>
            </a:r>
            <a:r>
              <a:rPr lang="en-US" i="1" dirty="0" smtClean="0"/>
              <a:t>Touch of Class</a:t>
            </a:r>
            <a:r>
              <a:rPr lang="en-US" dirty="0" smtClean="0"/>
              <a:t>)</a:t>
            </a:r>
            <a:endParaRPr lang="en-US" dirty="0"/>
          </a:p>
        </p:txBody>
      </p:sp>
      <p:sp>
        <p:nvSpPr>
          <p:cNvPr id="3" name="Content Placeholder 2"/>
          <p:cNvSpPr>
            <a:spLocks noGrp="1"/>
          </p:cNvSpPr>
          <p:nvPr>
            <p:ph idx="1"/>
          </p:nvPr>
        </p:nvSpPr>
        <p:spPr>
          <a:xfrm>
            <a:off x="81419" y="789140"/>
            <a:ext cx="9012477" cy="5123145"/>
          </a:xfrm>
        </p:spPr>
        <p:txBody>
          <a:bodyPr/>
          <a:lstStyle/>
          <a:p>
            <a:pPr>
              <a:spcBef>
                <a:spcPts val="1200"/>
              </a:spcBef>
            </a:pPr>
            <a:r>
              <a:rPr lang="en-US" sz="1900" dirty="0"/>
              <a:t>In the summer of 1961 I attended a lecture in Los Angeles by a little-known Danish computer scientist. His name was Peter </a:t>
            </a:r>
            <a:r>
              <a:rPr lang="en-US" sz="1900" dirty="0" err="1"/>
              <a:t>Naur</a:t>
            </a:r>
            <a:r>
              <a:rPr lang="en-US" sz="1900" dirty="0"/>
              <a:t> and his topic was the new language </a:t>
            </a:r>
            <a:r>
              <a:rPr lang="en-US" sz="1900" dirty="0" err="1"/>
              <a:t>Algol</a:t>
            </a:r>
            <a:r>
              <a:rPr lang="en-US" sz="1900" dirty="0"/>
              <a:t> 60. In the question period, the man next to me stood up. </a:t>
            </a:r>
            <a:r>
              <a:rPr lang="en-US" sz="1900" dirty="0">
                <a:solidFill>
                  <a:srgbClr val="990000"/>
                </a:solidFill>
              </a:rPr>
              <a:t>“It seems to me that there is an error in one of your slides.”</a:t>
            </a:r>
          </a:p>
          <a:p>
            <a:pPr>
              <a:spcBef>
                <a:spcPts val="1200"/>
              </a:spcBef>
            </a:pPr>
            <a:r>
              <a:rPr lang="en-US" sz="1900" dirty="0"/>
              <a:t>Peter was puzzled, </a:t>
            </a:r>
            <a:r>
              <a:rPr lang="en-US" sz="1900" dirty="0">
                <a:solidFill>
                  <a:srgbClr val="3333FF"/>
                </a:solidFill>
              </a:rPr>
              <a:t>“No, I don’t think so. Which slide?”</a:t>
            </a:r>
          </a:p>
          <a:p>
            <a:pPr>
              <a:spcBef>
                <a:spcPts val="1200"/>
              </a:spcBef>
            </a:pPr>
            <a:r>
              <a:rPr lang="en-US" sz="1900" dirty="0">
                <a:solidFill>
                  <a:srgbClr val="990000"/>
                </a:solidFill>
              </a:rPr>
              <a:t>“The one that shows a routine calling itself. That’s impossible to implement.”</a:t>
            </a:r>
          </a:p>
          <a:p>
            <a:pPr>
              <a:spcBef>
                <a:spcPts val="1200"/>
              </a:spcBef>
            </a:pPr>
            <a:r>
              <a:rPr lang="en-US" sz="1900" dirty="0"/>
              <a:t>Peter was even more puzzled: </a:t>
            </a:r>
            <a:r>
              <a:rPr lang="en-US" sz="1900" dirty="0">
                <a:solidFill>
                  <a:srgbClr val="3333FF"/>
                </a:solidFill>
              </a:rPr>
              <a:t>“But we have implemented </a:t>
            </a:r>
            <a:r>
              <a:rPr lang="en-US" sz="1900" dirty="0"/>
              <a:t>the whole language, and run all the examples through our compiler.”</a:t>
            </a:r>
          </a:p>
          <a:p>
            <a:pPr>
              <a:spcBef>
                <a:spcPts val="1200"/>
              </a:spcBef>
            </a:pPr>
            <a:r>
              <a:rPr lang="en-US" sz="1900" dirty="0"/>
              <a:t>The man sat down, still muttering to himself, </a:t>
            </a:r>
            <a:r>
              <a:rPr lang="en-US" sz="1900" dirty="0">
                <a:solidFill>
                  <a:srgbClr val="990000"/>
                </a:solidFill>
              </a:rPr>
              <a:t>“Impossible! Impossible!”</a:t>
            </a:r>
            <a:r>
              <a:rPr lang="en-US" sz="1900" dirty="0"/>
              <a:t>. I suspect that much of the audience agreed with him.</a:t>
            </a:r>
          </a:p>
          <a:p>
            <a:pPr>
              <a:spcBef>
                <a:spcPts val="1200"/>
              </a:spcBef>
            </a:pPr>
            <a:r>
              <a:rPr lang="en-US" sz="1900" dirty="0"/>
              <a:t>At the time it was fairly common practice to allocate statically the memory for a routine’s code, its local variables and its return address. The call stack had been independently invented at least twice in Europe, under different names, but was still not widely understood in America.</a:t>
            </a:r>
          </a:p>
          <a:p>
            <a:endParaRPr lang="en-US" dirty="0"/>
          </a:p>
        </p:txBody>
      </p:sp>
    </p:spTree>
    <p:extLst>
      <p:ext uri="{BB962C8B-B14F-4D97-AF65-F5344CB8AC3E}">
        <p14:creationId xmlns:p14="http://schemas.microsoft.com/office/powerpoint/2010/main" val="22558393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lstStyle/>
          <a:p>
            <a:r>
              <a:rPr lang="de-CH" dirty="0" smtClean="0"/>
              <a:t>Rekursionseliminierung</a:t>
            </a:r>
            <a:endParaRPr lang="de-CH" dirty="0"/>
          </a:p>
        </p:txBody>
      </p:sp>
      <p:sp>
        <p:nvSpPr>
          <p:cNvPr id="857091" name="Rectangle 3"/>
          <p:cNvSpPr>
            <a:spLocks noGrp="1" noChangeArrowheads="1"/>
          </p:cNvSpPr>
          <p:nvPr>
            <p:ph type="body" idx="1"/>
          </p:nvPr>
        </p:nvSpPr>
        <p:spPr/>
        <p:txBody>
          <a:bodyPr/>
          <a:lstStyle/>
          <a:p>
            <a:r>
              <a:rPr lang="de-CH" dirty="0" smtClean="0"/>
              <a:t>Rekursive Aufrufe bringen (in einer </a:t>
            </a:r>
            <a:r>
              <a:rPr lang="de-CH" dirty="0" err="1" smtClean="0"/>
              <a:t>Standardimplementation</a:t>
            </a:r>
            <a:r>
              <a:rPr lang="de-CH" dirty="0" smtClean="0"/>
              <a:t> ohne Optimierungen) zur Laufzeit  eine Performanceeinbusse mit sich: Der </a:t>
            </a:r>
            <a:r>
              <a:rPr lang="de-CH" dirty="0" err="1" smtClean="0"/>
              <a:t>Stack</a:t>
            </a:r>
            <a:r>
              <a:rPr lang="de-CH" dirty="0" smtClean="0"/>
              <a:t> der konservierten Werte muss aufrecht erhalten werden.</a:t>
            </a:r>
          </a:p>
          <a:p>
            <a:endParaRPr lang="de-CH" dirty="0" smtClean="0"/>
          </a:p>
          <a:p>
            <a:r>
              <a:rPr lang="de-CH" dirty="0" smtClean="0"/>
              <a:t>Verschiedene Optimierungen sind möglich.</a:t>
            </a:r>
          </a:p>
          <a:p>
            <a:endParaRPr lang="de-CH" dirty="0" smtClean="0"/>
          </a:p>
          <a:p>
            <a:r>
              <a:rPr lang="de-CH" dirty="0" smtClean="0"/>
              <a:t>Manchmal kann ein rekursives Schema durch eine Schleife ersetzt werden. Dies nennt man </a:t>
            </a:r>
            <a:r>
              <a:rPr lang="de-CH" dirty="0" smtClean="0">
                <a:solidFill>
                  <a:srgbClr val="990000"/>
                </a:solidFill>
              </a:rPr>
              <a:t>Rekursionseliminierung</a:t>
            </a:r>
            <a:r>
              <a:rPr lang="de-CH" dirty="0" smtClean="0"/>
              <a:t>.</a:t>
            </a:r>
            <a:endParaRPr lang="de-CH" dirty="0" smtClean="0">
              <a:solidFill>
                <a:srgbClr val="990000"/>
              </a:solidFill>
            </a:endParaRPr>
          </a:p>
          <a:p>
            <a:endParaRPr lang="de-CH" dirty="0" smtClean="0"/>
          </a:p>
          <a:p>
            <a:r>
              <a:rPr lang="de-CH" dirty="0" smtClean="0"/>
              <a:t>“</a:t>
            </a:r>
            <a:r>
              <a:rPr lang="de-CH" dirty="0" err="1" smtClean="0">
                <a:solidFill>
                  <a:srgbClr val="990000"/>
                </a:solidFill>
              </a:rPr>
              <a:t>Endrecursion</a:t>
            </a:r>
            <a:r>
              <a:rPr lang="de-CH" dirty="0" smtClean="0"/>
              <a:t>” (Die letzte Instruktion einer Routine ist ein rekursiver Aufruf) kann meistens eliminiert werden.</a:t>
            </a:r>
            <a:endParaRPr lang="de-CH"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de-CH" smtClean="0"/>
              <a:t>Rekursionseliminierung</a:t>
            </a:r>
            <a:endParaRPr lang="de-CH"/>
          </a:p>
        </p:txBody>
      </p:sp>
      <p:sp>
        <p:nvSpPr>
          <p:cNvPr id="904195" name="Rectangle 3"/>
          <p:cNvSpPr>
            <a:spLocks noGrp="1" noChangeArrowheads="1"/>
          </p:cNvSpPr>
          <p:nvPr>
            <p:ph type="body" idx="1"/>
          </p:nvPr>
        </p:nvSpPr>
        <p:spPr>
          <a:xfrm>
            <a:off x="179388" y="1268413"/>
            <a:ext cx="8713787" cy="3679825"/>
          </a:xfrm>
        </p:spPr>
        <p:txBody>
          <a:bodyPr/>
          <a:lstStyle/>
          <a:p>
            <a:pPr defTabSz="430213"/>
            <a:r>
              <a:rPr lang="de-CH" i="1" smtClean="0">
                <a:solidFill>
                  <a:srgbClr val="3333FF"/>
                </a:solidFill>
              </a:rPr>
              <a:t>r</a:t>
            </a:r>
            <a:r>
              <a:rPr lang="de-CH" smtClean="0">
                <a:solidFill>
                  <a:srgbClr val="3333FF"/>
                </a:solidFill>
              </a:rPr>
              <a:t> (</a:t>
            </a:r>
            <a:r>
              <a:rPr lang="de-CH" i="1" smtClean="0">
                <a:solidFill>
                  <a:srgbClr val="3333FF"/>
                </a:solidFill>
              </a:rPr>
              <a:t>n</a:t>
            </a:r>
            <a:r>
              <a:rPr lang="de-CH" sz="1600" i="1" smtClean="0">
                <a:solidFill>
                  <a:srgbClr val="3333FF"/>
                </a:solidFill>
              </a:rPr>
              <a:t> </a:t>
            </a:r>
            <a:r>
              <a:rPr lang="de-CH" smtClean="0">
                <a:solidFill>
                  <a:srgbClr val="3333FF"/>
                </a:solidFill>
              </a:rPr>
              <a:t>) </a:t>
            </a:r>
          </a:p>
          <a:p>
            <a:pPr defTabSz="430213"/>
            <a:r>
              <a:rPr lang="de-CH" smtClean="0">
                <a:solidFill>
                  <a:srgbClr val="3333FF"/>
                </a:solidFill>
              </a:rPr>
              <a:t>	</a:t>
            </a:r>
            <a:r>
              <a:rPr lang="de-CH" b="1" smtClean="0">
                <a:solidFill>
                  <a:schemeClr val="accent2"/>
                </a:solidFill>
              </a:rPr>
              <a:t>do</a:t>
            </a:r>
          </a:p>
          <a:p>
            <a:pPr defTabSz="430213"/>
            <a:r>
              <a:rPr lang="de-CH" smtClean="0">
                <a:solidFill>
                  <a:srgbClr val="3333FF"/>
                </a:solidFill>
              </a:rPr>
              <a:t>		</a:t>
            </a:r>
            <a:r>
              <a:rPr lang="de-CH" smtClean="0">
                <a:solidFill>
                  <a:srgbClr val="990000"/>
                </a:solidFill>
              </a:rPr>
              <a:t>... Einige Instruktionen...</a:t>
            </a:r>
          </a:p>
          <a:p>
            <a:pPr defTabSz="430213"/>
            <a:endParaRPr lang="de-CH" smtClean="0">
              <a:solidFill>
                <a:srgbClr val="3333FF"/>
              </a:solidFill>
            </a:endParaRPr>
          </a:p>
          <a:p>
            <a:pPr defTabSz="430213"/>
            <a:r>
              <a:rPr lang="de-CH" smtClean="0">
                <a:solidFill>
                  <a:srgbClr val="3333FF"/>
                </a:solidFill>
              </a:rPr>
              <a:t>		</a:t>
            </a:r>
            <a:r>
              <a:rPr lang="de-CH" i="1" smtClean="0">
                <a:solidFill>
                  <a:srgbClr val="3333FF"/>
                </a:solidFill>
              </a:rPr>
              <a:t>r</a:t>
            </a:r>
            <a:r>
              <a:rPr lang="de-CH" smtClean="0">
                <a:solidFill>
                  <a:srgbClr val="3333FF"/>
                </a:solidFill>
              </a:rPr>
              <a:t> (</a:t>
            </a:r>
            <a:r>
              <a:rPr lang="de-CH" i="1" smtClean="0">
                <a:solidFill>
                  <a:srgbClr val="3333FF"/>
                </a:solidFill>
              </a:rPr>
              <a:t>n’ </a:t>
            </a:r>
            <a:r>
              <a:rPr lang="de-CH" smtClean="0">
                <a:solidFill>
                  <a:srgbClr val="3333FF"/>
                </a:solidFill>
              </a:rPr>
              <a:t>)</a:t>
            </a:r>
          </a:p>
          <a:p>
            <a:pPr defTabSz="430213"/>
            <a:endParaRPr lang="de-CH" smtClean="0">
              <a:solidFill>
                <a:srgbClr val="3333FF"/>
              </a:solidFill>
            </a:endParaRPr>
          </a:p>
          <a:p>
            <a:pPr defTabSz="430213"/>
            <a:r>
              <a:rPr lang="de-CH" smtClean="0">
                <a:solidFill>
                  <a:srgbClr val="3333FF"/>
                </a:solidFill>
              </a:rPr>
              <a:t>		</a:t>
            </a:r>
            <a:r>
              <a:rPr lang="de-CH" smtClean="0">
                <a:solidFill>
                  <a:srgbClr val="990000"/>
                </a:solidFill>
              </a:rPr>
              <a:t>... Mehr Instruktionen ...</a:t>
            </a:r>
          </a:p>
          <a:p>
            <a:pPr defTabSz="430213"/>
            <a:r>
              <a:rPr lang="de-CH" b="1" smtClean="0">
                <a:solidFill>
                  <a:schemeClr val="accent2"/>
                </a:solidFill>
              </a:rPr>
              <a:t>	end</a:t>
            </a:r>
          </a:p>
          <a:p>
            <a:pPr defTabSz="430213"/>
            <a:endParaRPr lang="de-CH" b="1">
              <a:solidFill>
                <a:schemeClr val="accent2"/>
              </a:solidFill>
            </a:endParaRPr>
          </a:p>
        </p:txBody>
      </p:sp>
      <p:sp>
        <p:nvSpPr>
          <p:cNvPr id="904196" name="AutoShape 4"/>
          <p:cNvSpPr>
            <a:spLocks noChangeArrowheads="1"/>
          </p:cNvSpPr>
          <p:nvPr/>
        </p:nvSpPr>
        <p:spPr bwMode="auto">
          <a:xfrm>
            <a:off x="6139761" y="4460731"/>
            <a:ext cx="2698595" cy="915677"/>
          </a:xfrm>
          <a:prstGeom prst="wedgeRoundRectCallout">
            <a:avLst>
              <a:gd name="adj1" fmla="val -103848"/>
              <a:gd name="adj2" fmla="val -86885"/>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gn="ctr">
              <a:spcBef>
                <a:spcPct val="0"/>
              </a:spcBef>
            </a:pPr>
            <a:r>
              <a:rPr lang="de-CH" sz="2400" i="0" smtClean="0">
                <a:solidFill>
                  <a:schemeClr val="tx1"/>
                </a:solidFill>
              </a:rPr>
              <a:t>Vielleicht brauchen wir </a:t>
            </a:r>
            <a:r>
              <a:rPr lang="de-CH" sz="2400" i="1" smtClean="0">
                <a:solidFill>
                  <a:srgbClr val="3333FF"/>
                </a:solidFill>
              </a:rPr>
              <a:t>n</a:t>
            </a:r>
            <a:r>
              <a:rPr lang="de-CH" smtClean="0"/>
              <a:t> </a:t>
            </a:r>
            <a:r>
              <a:rPr lang="de-CH" sz="2400" i="0" smtClean="0">
                <a:solidFill>
                  <a:schemeClr val="tx1"/>
                </a:solidFill>
              </a:rPr>
              <a:t>!</a:t>
            </a:r>
            <a:endParaRPr lang="de-CH" sz="2400" i="0">
              <a:solidFill>
                <a:schemeClr val="tx1"/>
              </a:solidFill>
            </a:endParaRPr>
          </a:p>
        </p:txBody>
      </p:sp>
      <p:sp>
        <p:nvSpPr>
          <p:cNvPr id="904197" name="AutoShape 5"/>
          <p:cNvSpPr>
            <a:spLocks noChangeArrowheads="1"/>
          </p:cNvSpPr>
          <p:nvPr/>
        </p:nvSpPr>
        <p:spPr bwMode="auto">
          <a:xfrm>
            <a:off x="5972175" y="1630363"/>
            <a:ext cx="2736850" cy="1008062"/>
          </a:xfrm>
          <a:prstGeom prst="wedgeRoundRectCallout">
            <a:avLst>
              <a:gd name="adj1" fmla="val -199769"/>
              <a:gd name="adj2" fmla="val 74722"/>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400" i="1" smtClean="0">
                <a:solidFill>
                  <a:srgbClr val="3333FF"/>
                </a:solidFill>
              </a:rPr>
              <a:t>n </a:t>
            </a:r>
            <a:r>
              <a:rPr lang="de-CH" sz="2400" smtClean="0">
                <a:solidFill>
                  <a:srgbClr val="3333FF"/>
                </a:solidFill>
              </a:rPr>
              <a:t>:= </a:t>
            </a:r>
            <a:r>
              <a:rPr lang="de-CH" sz="2400" i="1" smtClean="0">
                <a:solidFill>
                  <a:srgbClr val="3333FF"/>
                </a:solidFill>
              </a:rPr>
              <a:t>n’</a:t>
            </a:r>
          </a:p>
          <a:p>
            <a:pPr>
              <a:spcBef>
                <a:spcPct val="0"/>
              </a:spcBef>
            </a:pPr>
            <a:r>
              <a:rPr lang="de-CH" sz="2400" b="1" i="0" smtClean="0">
                <a:solidFill>
                  <a:schemeClr val="accent2"/>
                </a:solidFill>
              </a:rPr>
              <a:t>goto</a:t>
            </a:r>
            <a:r>
              <a:rPr lang="de-CH" sz="2400" smtClean="0"/>
              <a:t> </a:t>
            </a:r>
            <a:r>
              <a:rPr lang="de-CH" sz="2400" i="1" smtClean="0">
                <a:solidFill>
                  <a:srgbClr val="3333FF"/>
                </a:solidFill>
              </a:rPr>
              <a:t>start_of_r</a:t>
            </a:r>
            <a:endParaRPr lang="de-CH" sz="2400" i="1">
              <a:solidFill>
                <a:srgbClr val="3333FF"/>
              </a:solidFill>
            </a:endParaRPr>
          </a:p>
        </p:txBody>
      </p:sp>
      <p:sp>
        <p:nvSpPr>
          <p:cNvPr id="904198" name="AutoShape 6"/>
          <p:cNvSpPr>
            <a:spLocks noChangeArrowheads="1"/>
          </p:cNvSpPr>
          <p:nvPr/>
        </p:nvSpPr>
        <p:spPr bwMode="auto">
          <a:xfrm>
            <a:off x="5307013" y="3254375"/>
            <a:ext cx="2592387" cy="576263"/>
          </a:xfrm>
          <a:prstGeom prst="wedgeRoundRectCallout">
            <a:avLst>
              <a:gd name="adj1" fmla="val -170454"/>
              <a:gd name="adj2" fmla="val -49449"/>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400" i="0" smtClean="0">
                <a:solidFill>
                  <a:srgbClr val="990000"/>
                </a:solidFill>
              </a:rPr>
              <a:t>-- </a:t>
            </a:r>
            <a:r>
              <a:rPr lang="de-CH" smtClean="0">
                <a:solidFill>
                  <a:srgbClr val="990000"/>
                </a:solidFill>
              </a:rPr>
              <a:t>z.B</a:t>
            </a:r>
            <a:r>
              <a:rPr lang="de-CH" sz="2400" i="0" smtClean="0">
                <a:solidFill>
                  <a:srgbClr val="990000"/>
                </a:solidFill>
              </a:rPr>
              <a:t>.</a:t>
            </a:r>
            <a:r>
              <a:rPr lang="de-CH" sz="2400" smtClean="0"/>
              <a:t> </a:t>
            </a:r>
            <a:r>
              <a:rPr lang="de-CH" sz="2400" i="1" smtClean="0">
                <a:solidFill>
                  <a:srgbClr val="3333FF"/>
                </a:solidFill>
              </a:rPr>
              <a:t>r </a:t>
            </a:r>
            <a:r>
              <a:rPr lang="de-CH" sz="2400" smtClean="0">
                <a:solidFill>
                  <a:srgbClr val="3333FF"/>
                </a:solidFill>
              </a:rPr>
              <a:t>(</a:t>
            </a:r>
            <a:r>
              <a:rPr lang="de-CH" sz="2400" i="1" smtClean="0">
                <a:solidFill>
                  <a:srgbClr val="3333FF"/>
                </a:solidFill>
              </a:rPr>
              <a:t>n </a:t>
            </a:r>
            <a:r>
              <a:rPr lang="de-CH" sz="2400" smtClean="0">
                <a:solidFill>
                  <a:srgbClr val="3333FF"/>
                </a:solidFill>
              </a:rPr>
              <a:t>– 1)</a:t>
            </a:r>
            <a:endParaRPr lang="de-CH" sz="2400">
              <a:solidFill>
                <a:srgbClr val="3333FF"/>
              </a:solidFill>
            </a:endParaRPr>
          </a:p>
        </p:txBody>
      </p:sp>
      <p:sp>
        <p:nvSpPr>
          <p:cNvPr id="904199" name="Rectangle 7"/>
          <p:cNvSpPr>
            <a:spLocks noChangeArrowheads="1"/>
          </p:cNvSpPr>
          <p:nvPr/>
        </p:nvSpPr>
        <p:spPr bwMode="auto">
          <a:xfrm>
            <a:off x="228600" y="5453063"/>
            <a:ext cx="8713788" cy="995362"/>
          </a:xfrm>
          <a:prstGeom prst="rect">
            <a:avLst/>
          </a:prstGeom>
          <a:noFill/>
          <a:ln w="9525">
            <a:noFill/>
            <a:miter lim="800000"/>
            <a:headEnd/>
            <a:tailEnd/>
          </a:ln>
        </p:spPr>
        <p:txBody>
          <a:bodyPr/>
          <a:lstStyle/>
          <a:p>
            <a:pPr eaLnBrk="0" hangingPunct="0">
              <a:spcBef>
                <a:spcPct val="20000"/>
              </a:spcBef>
              <a:buFont typeface="Wingdings" pitchFamily="2" charset="2"/>
              <a:buNone/>
            </a:pPr>
            <a:r>
              <a:rPr lang="de-CH" sz="2400" i="0" smtClean="0">
                <a:solidFill>
                  <a:schemeClr val="tx1"/>
                </a:solidFill>
              </a:rPr>
              <a:t>Nach einem Aufruf müssen die vorherigen Werte der Argumente und andere Kontextinformationen wiederhergestellt werden.</a:t>
            </a:r>
            <a:endParaRPr lang="de-CH" sz="2400" i="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4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4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4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6" grpId="0" animBg="1"/>
      <p:bldP spid="904197" grpId="0" animBg="1"/>
      <p:bldP spid="9041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Grp="1" noChangeArrowheads="1"/>
          </p:cNvSpPr>
          <p:nvPr>
            <p:ph type="body" idx="1"/>
          </p:nvPr>
        </p:nvSpPr>
        <p:spPr>
          <a:xfrm>
            <a:off x="323850" y="1773238"/>
            <a:ext cx="8785225" cy="4895850"/>
          </a:xfrm>
          <a:noFill/>
          <a:ln/>
        </p:spPr>
        <p:txBody>
          <a:bodyPr/>
          <a:lstStyle/>
          <a:p>
            <a:pPr>
              <a:spcAft>
                <a:spcPct val="50000"/>
              </a:spcAft>
            </a:pPr>
            <a:r>
              <a:rPr lang="fr-FR" sz="2000" i="1" smtClean="0"/>
              <a:t>Dans le grand temple de Bénarès, sous le dôme qui marque le centre du monde, repose un socle de cuivre équipé de trois aiguilles verticales en diamant de 50 cm de haut.</a:t>
            </a:r>
          </a:p>
          <a:p>
            <a:pPr>
              <a:spcAft>
                <a:spcPct val="50000"/>
              </a:spcAft>
            </a:pPr>
            <a:r>
              <a:rPr lang="fr-FR" sz="2000" i="1" smtClean="0"/>
              <a:t>A la création, Dieu enfila 64 plateaux en or pur sur une des aiguilles, le plus grand en bas et les autres de plus en plus petits. C'est la tour de Brahmâ.</a:t>
            </a:r>
          </a:p>
          <a:p>
            <a:pPr>
              <a:spcAft>
                <a:spcPct val="50000"/>
              </a:spcAft>
            </a:pPr>
            <a:r>
              <a:rPr lang="fr-FR" sz="2000" i="1" smtClean="0"/>
              <a:t>Les moines doivent continûment déplacer les disques de manière que ceux-ci se retrouvent dans la même configuration sur une autre aiguille.</a:t>
            </a:r>
          </a:p>
          <a:p>
            <a:pPr>
              <a:spcAft>
                <a:spcPct val="50000"/>
              </a:spcAft>
            </a:pPr>
            <a:r>
              <a:rPr lang="fr-FR" sz="2000" i="1" smtClean="0"/>
              <a:t>La règle de Brahmâ est simple: un seul disque à la fois et jamais un grand plateau sur un plus petit. </a:t>
            </a:r>
          </a:p>
          <a:p>
            <a:pPr>
              <a:spcAft>
                <a:spcPct val="50000"/>
              </a:spcAft>
            </a:pPr>
            <a:r>
              <a:rPr lang="fr-FR" sz="2000" i="1" smtClean="0"/>
              <a:t>Arrivé à ce résultat, le monde tombera en poussière et disparaîtra.</a:t>
            </a:r>
          </a:p>
          <a:p>
            <a:pPr>
              <a:spcAft>
                <a:spcPct val="50000"/>
              </a:spcAft>
            </a:pPr>
            <a:endParaRPr lang="fr-FR" sz="2000">
              <a:solidFill>
                <a:srgbClr val="3333FF"/>
              </a:solidFill>
            </a:endParaRPr>
          </a:p>
        </p:txBody>
      </p:sp>
      <p:sp>
        <p:nvSpPr>
          <p:cNvPr id="8" name="Rectangle 2"/>
          <p:cNvSpPr>
            <a:spLocks noGrp="1" noChangeArrowheads="1"/>
          </p:cNvSpPr>
          <p:nvPr>
            <p:ph type="title"/>
          </p:nvPr>
        </p:nvSpPr>
        <p:spPr>
          <a:xfrm>
            <a:off x="243186" y="115888"/>
            <a:ext cx="8353425" cy="435600"/>
          </a:xfrm>
        </p:spPr>
        <p:txBody>
          <a:bodyPr/>
          <a:lstStyle/>
          <a:p>
            <a:r>
              <a:rPr lang="de-CH" noProof="0" smtClean="0"/>
              <a:t>Die Geschichte des Universums*</a:t>
            </a:r>
            <a:endParaRPr lang="de-CH" noProof="0"/>
          </a:p>
        </p:txBody>
      </p:sp>
      <p:sp>
        <p:nvSpPr>
          <p:cNvPr id="9" name="Text Box 4"/>
          <p:cNvSpPr txBox="1">
            <a:spLocks noChangeArrowheads="1"/>
          </p:cNvSpPr>
          <p:nvPr/>
        </p:nvSpPr>
        <p:spPr bwMode="auto">
          <a:xfrm>
            <a:off x="703386" y="987309"/>
            <a:ext cx="7765365" cy="406049"/>
          </a:xfrm>
          <a:prstGeom prst="roundRect">
            <a:avLst/>
          </a:prstGeom>
          <a:noFill/>
          <a:ln w="9525">
            <a:solidFill>
              <a:schemeClr val="tx1"/>
            </a:solidFill>
            <a:miter lim="800000"/>
            <a:headEnd/>
            <a:tailEnd/>
          </a:ln>
          <a:effectLst/>
        </p:spPr>
        <p:txBody>
          <a:bodyPr wrap="square" lIns="72000" tIns="72000" rIns="72000" bIns="72000">
            <a:spAutoFit/>
          </a:bodyPr>
          <a:lstStyle/>
          <a:p>
            <a:pPr algn="ctr">
              <a:lnSpc>
                <a:spcPct val="80000"/>
              </a:lnSpc>
              <a:spcBef>
                <a:spcPct val="20000"/>
              </a:spcBef>
              <a:buFont typeface="Wingdings" pitchFamily="2" charset="2"/>
              <a:buNone/>
            </a:pPr>
            <a:r>
              <a:rPr lang="fr-FR" sz="1800" i="0" smtClean="0">
                <a:solidFill>
                  <a:srgbClr val="990000"/>
                </a:solidFill>
                <a:latin typeface="+mn-lt"/>
              </a:rPr>
              <a:t>*Édouard Lucas, </a:t>
            </a:r>
            <a:r>
              <a:rPr lang="fr-FR" sz="1800" smtClean="0">
                <a:solidFill>
                  <a:srgbClr val="990000"/>
                </a:solidFill>
                <a:latin typeface="+mn-lt"/>
              </a:rPr>
              <a:t>Récréations mathématiques</a:t>
            </a:r>
            <a:r>
              <a:rPr lang="fr-FR" sz="1800" i="0" smtClean="0">
                <a:solidFill>
                  <a:srgbClr val="990000"/>
                </a:solidFill>
                <a:latin typeface="+mn-lt"/>
              </a:rPr>
              <a:t>, Paris, 1883.</a:t>
            </a:r>
            <a:endParaRPr lang="fr-FR" sz="1800" i="0">
              <a:solidFill>
                <a:srgbClr val="99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CH" smtClean="0"/>
              <a:t>Einen Stack benutzen</a:t>
            </a:r>
            <a:endParaRPr lang="de-CH"/>
          </a:p>
        </p:txBody>
      </p:sp>
      <p:sp>
        <p:nvSpPr>
          <p:cNvPr id="861187" name="Rectangle 3"/>
          <p:cNvSpPr>
            <a:spLocks noGrp="1" noChangeArrowheads="1"/>
          </p:cNvSpPr>
          <p:nvPr>
            <p:ph type="body" idx="1"/>
          </p:nvPr>
        </p:nvSpPr>
        <p:spPr>
          <a:xfrm>
            <a:off x="328613" y="994093"/>
            <a:ext cx="5916070" cy="3351212"/>
          </a:xfrm>
        </p:spPr>
        <p:txBody>
          <a:bodyPr/>
          <a:lstStyle/>
          <a:p>
            <a:r>
              <a:rPr lang="de-CH" smtClean="0"/>
              <a:t>Abfragen:</a:t>
            </a:r>
          </a:p>
          <a:p>
            <a:pPr marL="534988" lvl="1" indent="-263525"/>
            <a:r>
              <a:rPr lang="de-CH" smtClean="0">
                <a:solidFill>
                  <a:schemeClr val="tx1"/>
                </a:solidFill>
              </a:rPr>
              <a:t>Ist der Stack leer?</a:t>
            </a:r>
            <a:r>
              <a:rPr lang="de-CH" smtClean="0"/>
              <a:t> </a:t>
            </a:r>
            <a:r>
              <a:rPr lang="de-CH" i="1" smtClean="0">
                <a:solidFill>
                  <a:srgbClr val="3333FF"/>
                </a:solidFill>
              </a:rPr>
              <a:t>is_empty</a:t>
            </a:r>
          </a:p>
          <a:p>
            <a:pPr marL="534988" lvl="1" indent="-263525"/>
            <a:r>
              <a:rPr lang="de-CH" smtClean="0">
                <a:solidFill>
                  <a:schemeClr val="tx1"/>
                </a:solidFill>
              </a:rPr>
              <a:t>Oberstes Element (falls vorhanden):</a:t>
            </a:r>
            <a:r>
              <a:rPr lang="de-CH" smtClean="0"/>
              <a:t> </a:t>
            </a:r>
            <a:r>
              <a:rPr lang="de-CH" i="1" smtClean="0">
                <a:solidFill>
                  <a:srgbClr val="3333FF"/>
                </a:solidFill>
              </a:rPr>
              <a:t>item</a:t>
            </a:r>
          </a:p>
          <a:p>
            <a:endParaRPr lang="de-CH" sz="1200" smtClean="0"/>
          </a:p>
          <a:p>
            <a:r>
              <a:rPr lang="de-CH" smtClean="0"/>
              <a:t>Befehle:</a:t>
            </a:r>
          </a:p>
          <a:p>
            <a:pPr marL="534988" lvl="1" indent="-263525"/>
            <a:r>
              <a:rPr lang="de-CH" smtClean="0">
                <a:solidFill>
                  <a:schemeClr val="tx1"/>
                </a:solidFill>
              </a:rPr>
              <a:t>Ein Element zuoberst einfügen:</a:t>
            </a:r>
            <a:r>
              <a:rPr lang="de-CH" smtClean="0"/>
              <a:t> </a:t>
            </a:r>
            <a:r>
              <a:rPr lang="de-CH" i="1" smtClean="0">
                <a:solidFill>
                  <a:srgbClr val="3333FF"/>
                </a:solidFill>
              </a:rPr>
              <a:t>put</a:t>
            </a:r>
          </a:p>
          <a:p>
            <a:pPr marL="534988" lvl="1" indent="-263525"/>
            <a:r>
              <a:rPr lang="de-CH" smtClean="0">
                <a:solidFill>
                  <a:schemeClr val="tx1"/>
                </a:solidFill>
              </a:rPr>
              <a:t>Oberstes Element entfernen (falls vorhanden):</a:t>
            </a:r>
            <a:r>
              <a:rPr lang="de-CH" smtClean="0"/>
              <a:t> </a:t>
            </a:r>
            <a:r>
              <a:rPr lang="de-CH" i="1" smtClean="0">
                <a:solidFill>
                  <a:srgbClr val="3333FF"/>
                </a:solidFill>
              </a:rPr>
              <a:t>remove</a:t>
            </a:r>
          </a:p>
          <a:p>
            <a:endParaRPr lang="de-CH"/>
          </a:p>
        </p:txBody>
      </p:sp>
      <p:sp>
        <p:nvSpPr>
          <p:cNvPr id="861188" name="Rectangle 4"/>
          <p:cNvSpPr>
            <a:spLocks noChangeArrowheads="1"/>
          </p:cNvSpPr>
          <p:nvPr/>
        </p:nvSpPr>
        <p:spPr bwMode="auto">
          <a:xfrm>
            <a:off x="6538913" y="2301875"/>
            <a:ext cx="792162" cy="431800"/>
          </a:xfrm>
          <a:prstGeom prst="rect">
            <a:avLst/>
          </a:prstGeom>
          <a:solidFill>
            <a:schemeClr val="accent1"/>
          </a:solidFill>
          <a:ln w="9525">
            <a:solidFill>
              <a:schemeClr val="tx1"/>
            </a:solidFill>
            <a:miter lim="800000"/>
            <a:headEnd/>
            <a:tailEnd/>
          </a:ln>
          <a:effectLst/>
        </p:spPr>
        <p:txBody>
          <a:bodyPr wrap="none" anchor="ctr"/>
          <a:lstStyle/>
          <a:p>
            <a:endParaRPr lang="de-CH"/>
          </a:p>
        </p:txBody>
      </p:sp>
      <p:sp>
        <p:nvSpPr>
          <p:cNvPr id="861189" name="Rectangle 5"/>
          <p:cNvSpPr>
            <a:spLocks noChangeArrowheads="1"/>
          </p:cNvSpPr>
          <p:nvPr/>
        </p:nvSpPr>
        <p:spPr bwMode="auto">
          <a:xfrm>
            <a:off x="6538913" y="3144838"/>
            <a:ext cx="792162" cy="431800"/>
          </a:xfrm>
          <a:prstGeom prst="rect">
            <a:avLst/>
          </a:prstGeom>
          <a:solidFill>
            <a:schemeClr val="accent1"/>
          </a:solidFill>
          <a:ln w="9525">
            <a:solidFill>
              <a:schemeClr val="tx1"/>
            </a:solidFill>
            <a:miter lim="800000"/>
            <a:headEnd/>
            <a:tailEnd/>
          </a:ln>
          <a:effectLst/>
        </p:spPr>
        <p:txBody>
          <a:bodyPr wrap="none" anchor="ctr"/>
          <a:lstStyle/>
          <a:p>
            <a:endParaRPr lang="de-CH"/>
          </a:p>
        </p:txBody>
      </p:sp>
      <p:sp>
        <p:nvSpPr>
          <p:cNvPr id="861190" name="Rectangle 6"/>
          <p:cNvSpPr>
            <a:spLocks noChangeArrowheads="1"/>
          </p:cNvSpPr>
          <p:nvPr/>
        </p:nvSpPr>
        <p:spPr bwMode="auto">
          <a:xfrm>
            <a:off x="6537325" y="1879600"/>
            <a:ext cx="792163" cy="431800"/>
          </a:xfrm>
          <a:prstGeom prst="rect">
            <a:avLst/>
          </a:prstGeom>
          <a:solidFill>
            <a:schemeClr val="accent1"/>
          </a:solidFill>
          <a:ln w="9525">
            <a:solidFill>
              <a:schemeClr val="tx1"/>
            </a:solidFill>
            <a:miter lim="800000"/>
            <a:headEnd/>
            <a:tailEnd/>
          </a:ln>
          <a:effectLst/>
        </p:spPr>
        <p:txBody>
          <a:bodyPr wrap="none" anchor="ctr"/>
          <a:lstStyle/>
          <a:p>
            <a:endParaRPr lang="de-CH"/>
          </a:p>
        </p:txBody>
      </p:sp>
      <p:sp>
        <p:nvSpPr>
          <p:cNvPr id="861191" name="Rectangle 7"/>
          <p:cNvSpPr>
            <a:spLocks noChangeArrowheads="1"/>
          </p:cNvSpPr>
          <p:nvPr/>
        </p:nvSpPr>
        <p:spPr bwMode="auto">
          <a:xfrm>
            <a:off x="6538913" y="2722563"/>
            <a:ext cx="792162" cy="431800"/>
          </a:xfrm>
          <a:prstGeom prst="rect">
            <a:avLst/>
          </a:prstGeom>
          <a:solidFill>
            <a:schemeClr val="accent1"/>
          </a:solidFill>
          <a:ln w="9525">
            <a:solidFill>
              <a:schemeClr val="tx1"/>
            </a:solidFill>
            <a:miter lim="800000"/>
            <a:headEnd/>
            <a:tailEnd/>
          </a:ln>
          <a:effectLst/>
        </p:spPr>
        <p:txBody>
          <a:bodyPr wrap="none" anchor="ctr"/>
          <a:lstStyle/>
          <a:p>
            <a:endParaRPr lang="de-CH"/>
          </a:p>
        </p:txBody>
      </p:sp>
      <p:sp>
        <p:nvSpPr>
          <p:cNvPr id="861192" name="Rectangle 8"/>
          <p:cNvSpPr>
            <a:spLocks noChangeArrowheads="1"/>
          </p:cNvSpPr>
          <p:nvPr/>
        </p:nvSpPr>
        <p:spPr bwMode="auto">
          <a:xfrm>
            <a:off x="6537325" y="3567113"/>
            <a:ext cx="792163" cy="431800"/>
          </a:xfrm>
          <a:prstGeom prst="rect">
            <a:avLst/>
          </a:prstGeom>
          <a:solidFill>
            <a:schemeClr val="accent1"/>
          </a:solidFill>
          <a:ln w="9525">
            <a:solidFill>
              <a:schemeClr val="tx1"/>
            </a:solidFill>
            <a:miter lim="800000"/>
            <a:headEnd/>
            <a:tailEnd/>
          </a:ln>
          <a:effectLst/>
        </p:spPr>
        <p:txBody>
          <a:bodyPr wrap="none" anchor="ctr"/>
          <a:lstStyle/>
          <a:p>
            <a:endParaRPr lang="de-CH"/>
          </a:p>
        </p:txBody>
      </p:sp>
      <p:sp>
        <p:nvSpPr>
          <p:cNvPr id="861193" name="Rectangle 9"/>
          <p:cNvSpPr>
            <a:spLocks noChangeArrowheads="1"/>
          </p:cNvSpPr>
          <p:nvPr/>
        </p:nvSpPr>
        <p:spPr bwMode="auto">
          <a:xfrm>
            <a:off x="6537325" y="3987800"/>
            <a:ext cx="792163" cy="431800"/>
          </a:xfrm>
          <a:prstGeom prst="rect">
            <a:avLst/>
          </a:prstGeom>
          <a:solidFill>
            <a:schemeClr val="accent1"/>
          </a:solidFill>
          <a:ln w="9525">
            <a:solidFill>
              <a:schemeClr val="tx1"/>
            </a:solidFill>
            <a:miter lim="800000"/>
            <a:headEnd/>
            <a:tailEnd/>
          </a:ln>
          <a:effectLst/>
        </p:spPr>
        <p:txBody>
          <a:bodyPr wrap="none" anchor="ctr"/>
          <a:lstStyle/>
          <a:p>
            <a:endParaRPr lang="de-CH"/>
          </a:p>
        </p:txBody>
      </p:sp>
      <p:sp>
        <p:nvSpPr>
          <p:cNvPr id="861194" name="Line 10"/>
          <p:cNvSpPr>
            <a:spLocks noChangeShapeType="1"/>
          </p:cNvSpPr>
          <p:nvPr/>
        </p:nvSpPr>
        <p:spPr bwMode="auto">
          <a:xfrm flipH="1">
            <a:off x="7618413" y="2116138"/>
            <a:ext cx="430212" cy="0"/>
          </a:xfrm>
          <a:prstGeom prst="line">
            <a:avLst/>
          </a:prstGeom>
          <a:noFill/>
          <a:ln w="9525">
            <a:solidFill>
              <a:schemeClr val="tx1"/>
            </a:solidFill>
            <a:round/>
            <a:headEnd/>
            <a:tailEnd type="triangle" w="med" len="med"/>
          </a:ln>
          <a:effectLst/>
        </p:spPr>
        <p:txBody>
          <a:bodyPr/>
          <a:lstStyle/>
          <a:p>
            <a:endParaRPr lang="de-CH"/>
          </a:p>
        </p:txBody>
      </p:sp>
      <p:sp>
        <p:nvSpPr>
          <p:cNvPr id="861195" name="Text Box 11"/>
          <p:cNvSpPr txBox="1">
            <a:spLocks noChangeArrowheads="1"/>
          </p:cNvSpPr>
          <p:nvPr/>
        </p:nvSpPr>
        <p:spPr bwMode="auto">
          <a:xfrm>
            <a:off x="7348389" y="1694161"/>
            <a:ext cx="1763712" cy="369332"/>
          </a:xfrm>
          <a:prstGeom prst="rect">
            <a:avLst/>
          </a:prstGeom>
          <a:noFill/>
          <a:ln w="9525">
            <a:noFill/>
            <a:miter lim="800000"/>
            <a:headEnd/>
            <a:tailEnd/>
          </a:ln>
          <a:effectLst/>
        </p:spPr>
        <p:txBody>
          <a:bodyPr wrap="square">
            <a:spAutoFit/>
          </a:bodyPr>
          <a:lstStyle/>
          <a:p>
            <a:r>
              <a:rPr lang="de-CH" sz="1800" i="0" smtClean="0">
                <a:solidFill>
                  <a:schemeClr val="tx1"/>
                </a:solidFill>
                <a:latin typeface="+mn-lt"/>
              </a:rPr>
              <a:t>“Top”-Position</a:t>
            </a:r>
            <a:endParaRPr lang="de-CH" sz="1800" i="0">
              <a:solidFill>
                <a:schemeClr val="tx1"/>
              </a:solidFill>
              <a:latin typeface="+mn-lt"/>
            </a:endParaRPr>
          </a:p>
        </p:txBody>
      </p:sp>
      <p:sp>
        <p:nvSpPr>
          <p:cNvPr id="861196" name="Line 12"/>
          <p:cNvSpPr>
            <a:spLocks noChangeShapeType="1"/>
          </p:cNvSpPr>
          <p:nvPr/>
        </p:nvSpPr>
        <p:spPr bwMode="auto">
          <a:xfrm flipV="1">
            <a:off x="6934200" y="1106488"/>
            <a:ext cx="0" cy="720725"/>
          </a:xfrm>
          <a:prstGeom prst="line">
            <a:avLst/>
          </a:prstGeom>
          <a:noFill/>
          <a:ln w="9525">
            <a:solidFill>
              <a:schemeClr val="tx1"/>
            </a:solidFill>
            <a:round/>
            <a:headEnd/>
            <a:tailEnd type="triangle" w="med" len="med"/>
          </a:ln>
          <a:effectLst/>
        </p:spPr>
        <p:txBody>
          <a:bodyPr/>
          <a:lstStyle/>
          <a:p>
            <a:endParaRPr lang="de-CH"/>
          </a:p>
        </p:txBody>
      </p:sp>
      <p:sp>
        <p:nvSpPr>
          <p:cNvPr id="861197" name="AutoShape 13"/>
          <p:cNvSpPr>
            <a:spLocks noChangeArrowheads="1"/>
          </p:cNvSpPr>
          <p:nvPr/>
        </p:nvSpPr>
        <p:spPr bwMode="auto">
          <a:xfrm>
            <a:off x="161693" y="4745960"/>
            <a:ext cx="8729663" cy="192916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eaLnBrk="0" hangingPunct="0">
              <a:lnSpc>
                <a:spcPct val="80000"/>
              </a:lnSpc>
              <a:spcBef>
                <a:spcPct val="20000"/>
              </a:spcBef>
              <a:buFont typeface="Wingdings" pitchFamily="2" charset="2"/>
              <a:buNone/>
            </a:pPr>
            <a:r>
              <a:rPr lang="de-CH" sz="2400" i="0" smtClean="0">
                <a:solidFill>
                  <a:schemeClr val="tx1"/>
                </a:solidFill>
              </a:rPr>
              <a:t>Vor einem </a:t>
            </a:r>
            <a:r>
              <a:rPr lang="de-CH" smtClean="0"/>
              <a:t>Aufruf: Ein Frame wird auf den Stack “gepusht”. Es beinhaltet die Werte von lokalen Variablen, Argumenten und Rückgabeinformationen.</a:t>
            </a:r>
            <a:endParaRPr lang="de-CH" sz="2400" i="0" smtClean="0">
              <a:solidFill>
                <a:schemeClr val="tx1"/>
              </a:solidFill>
            </a:endParaRPr>
          </a:p>
          <a:p>
            <a:pPr eaLnBrk="0" hangingPunct="0">
              <a:spcBef>
                <a:spcPct val="20000"/>
              </a:spcBef>
              <a:buFont typeface="Wingdings" pitchFamily="2" charset="2"/>
              <a:buNone/>
            </a:pPr>
            <a:r>
              <a:rPr lang="de-CH" sz="2400" i="0" smtClean="0">
                <a:solidFill>
                  <a:schemeClr val="tx1"/>
                </a:solidFill>
              </a:rPr>
              <a:t>Nach einem Aufruf: Das </a:t>
            </a:r>
            <a:r>
              <a:rPr lang="de-CH" smtClean="0"/>
              <a:t>Frame wird vom Stack abgerufen und die Werte wiederhergestellt.</a:t>
            </a:r>
            <a:endParaRPr lang="de-CH" sz="2400" i="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539432" y="2986268"/>
            <a:ext cx="1377387" cy="590309"/>
          </a:xfrm>
          <a:prstGeom prst="roundRect">
            <a:avLst/>
          </a:prstGeom>
          <a:solidFill>
            <a:srgbClr val="FFFF00"/>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rtl="0" fontAlgn="base">
              <a:lnSpc>
                <a:spcPct val="80000"/>
              </a:lnSpc>
              <a:spcBef>
                <a:spcPct val="50000"/>
              </a:spcBef>
              <a:spcAft>
                <a:spcPct val="0"/>
              </a:spcAft>
            </a:pPr>
            <a:endParaRPr lang="de-CH" sz="2400" kern="1200">
              <a:solidFill>
                <a:srgbClr val="333399"/>
              </a:solidFill>
              <a:latin typeface="Comic Sans MS" pitchFamily="66" charset="0"/>
              <a:ea typeface="+mn-ea"/>
              <a:cs typeface="+mn-cs"/>
            </a:endParaRPr>
          </a:p>
        </p:txBody>
      </p:sp>
      <p:sp>
        <p:nvSpPr>
          <p:cNvPr id="908290" name="Rectangle 2"/>
          <p:cNvSpPr>
            <a:spLocks noGrp="1" noChangeArrowheads="1"/>
          </p:cNvSpPr>
          <p:nvPr>
            <p:ph type="title"/>
          </p:nvPr>
        </p:nvSpPr>
        <p:spPr/>
        <p:txBody>
          <a:bodyPr/>
          <a:lstStyle/>
          <a:p>
            <a:r>
              <a:rPr lang="de-CH" smtClean="0"/>
              <a:t>Rekursionseliminierung</a:t>
            </a:r>
            <a:endParaRPr lang="de-CH"/>
          </a:p>
        </p:txBody>
      </p:sp>
      <p:sp>
        <p:nvSpPr>
          <p:cNvPr id="908291" name="Rectangle 3"/>
          <p:cNvSpPr>
            <a:spLocks noGrp="1" noChangeArrowheads="1"/>
          </p:cNvSpPr>
          <p:nvPr>
            <p:ph type="body" idx="1"/>
          </p:nvPr>
        </p:nvSpPr>
        <p:spPr>
          <a:xfrm>
            <a:off x="179388" y="1268413"/>
            <a:ext cx="8713787" cy="4651375"/>
          </a:xfrm>
        </p:spPr>
        <p:txBody>
          <a:bodyPr/>
          <a:lstStyle/>
          <a:p>
            <a:pPr defTabSz="430213"/>
            <a:r>
              <a:rPr lang="de-CH" i="1" smtClean="0">
                <a:solidFill>
                  <a:srgbClr val="3333FF"/>
                </a:solidFill>
              </a:rPr>
              <a:t>r</a:t>
            </a:r>
            <a:r>
              <a:rPr lang="de-CH" smtClean="0">
                <a:solidFill>
                  <a:srgbClr val="3333FF"/>
                </a:solidFill>
              </a:rPr>
              <a:t> (</a:t>
            </a:r>
            <a:r>
              <a:rPr lang="de-CH" i="1" smtClean="0">
                <a:solidFill>
                  <a:srgbClr val="3333FF"/>
                </a:solidFill>
              </a:rPr>
              <a:t>n</a:t>
            </a:r>
            <a:r>
              <a:rPr lang="de-CH" sz="1600" i="1" smtClean="0">
                <a:solidFill>
                  <a:srgbClr val="3333FF"/>
                </a:solidFill>
              </a:rPr>
              <a:t> </a:t>
            </a:r>
            <a:r>
              <a:rPr lang="de-CH" smtClean="0">
                <a:solidFill>
                  <a:srgbClr val="3333FF"/>
                </a:solidFill>
              </a:rPr>
              <a:t>) </a:t>
            </a:r>
          </a:p>
          <a:p>
            <a:pPr defTabSz="430213"/>
            <a:r>
              <a:rPr lang="de-CH" smtClean="0">
                <a:solidFill>
                  <a:srgbClr val="3333FF"/>
                </a:solidFill>
              </a:rPr>
              <a:t>	</a:t>
            </a:r>
            <a:r>
              <a:rPr lang="de-CH" b="1" smtClean="0">
                <a:solidFill>
                  <a:schemeClr val="accent2"/>
                </a:solidFill>
              </a:rPr>
              <a:t>do</a:t>
            </a:r>
          </a:p>
          <a:p>
            <a:pPr defTabSz="430213"/>
            <a:r>
              <a:rPr lang="de-CH" smtClean="0">
                <a:solidFill>
                  <a:srgbClr val="990000"/>
                </a:solidFill>
              </a:rPr>
              <a:t>start:</a:t>
            </a:r>
            <a:r>
              <a:rPr lang="de-CH" smtClean="0">
                <a:solidFill>
                  <a:srgbClr val="3333FF"/>
                </a:solidFill>
              </a:rPr>
              <a:t>			</a:t>
            </a:r>
            <a:r>
              <a:rPr lang="de-CH" smtClean="0">
                <a:solidFill>
                  <a:srgbClr val="990000"/>
                </a:solidFill>
              </a:rPr>
              <a:t>... Einige Instruktionen ...</a:t>
            </a:r>
          </a:p>
          <a:p>
            <a:pPr defTabSz="430213"/>
            <a:endParaRPr lang="de-CH" smtClean="0">
              <a:solidFill>
                <a:srgbClr val="3333FF"/>
              </a:solidFill>
            </a:endParaRPr>
          </a:p>
          <a:p>
            <a:pPr defTabSz="430213"/>
            <a:r>
              <a:rPr lang="de-CH" smtClean="0">
                <a:solidFill>
                  <a:srgbClr val="3333FF"/>
                </a:solidFill>
              </a:rPr>
              <a:t>				</a:t>
            </a:r>
            <a:r>
              <a:rPr lang="de-CH" i="1" smtClean="0">
                <a:solidFill>
                  <a:srgbClr val="3333FF"/>
                </a:solidFill>
              </a:rPr>
              <a:t>r</a:t>
            </a:r>
            <a:r>
              <a:rPr lang="de-CH" smtClean="0">
                <a:solidFill>
                  <a:srgbClr val="3333FF"/>
                </a:solidFill>
              </a:rPr>
              <a:t> (</a:t>
            </a:r>
            <a:r>
              <a:rPr lang="de-CH" i="1" smtClean="0">
                <a:solidFill>
                  <a:srgbClr val="3333FF"/>
                </a:solidFill>
              </a:rPr>
              <a:t>n’ </a:t>
            </a:r>
            <a:r>
              <a:rPr lang="de-CH" smtClean="0">
                <a:solidFill>
                  <a:srgbClr val="3333FF"/>
                </a:solidFill>
              </a:rPr>
              <a:t>)</a:t>
            </a:r>
          </a:p>
          <a:p>
            <a:pPr defTabSz="430213"/>
            <a:endParaRPr lang="de-CH" smtClean="0">
              <a:solidFill>
                <a:srgbClr val="3333FF"/>
              </a:solidFill>
            </a:endParaRPr>
          </a:p>
          <a:p>
            <a:pPr defTabSz="430213"/>
            <a:r>
              <a:rPr lang="de-CH" smtClean="0">
                <a:solidFill>
                  <a:srgbClr val="990000"/>
                </a:solidFill>
              </a:rPr>
              <a:t>after:</a:t>
            </a:r>
            <a:r>
              <a:rPr lang="de-CH" smtClean="0">
                <a:solidFill>
                  <a:srgbClr val="3333FF"/>
                </a:solidFill>
              </a:rPr>
              <a:t>			</a:t>
            </a:r>
            <a:r>
              <a:rPr lang="de-CH" smtClean="0">
                <a:solidFill>
                  <a:srgbClr val="990000"/>
                </a:solidFill>
              </a:rPr>
              <a:t>... Mehr Instruktionen ...</a:t>
            </a:r>
          </a:p>
          <a:p>
            <a:pPr defTabSz="430213"/>
            <a:r>
              <a:rPr lang="de-CH" b="1" smtClean="0">
                <a:solidFill>
                  <a:schemeClr val="accent2"/>
                </a:solidFill>
              </a:rPr>
              <a:t>	</a:t>
            </a:r>
          </a:p>
          <a:p>
            <a:pPr defTabSz="430213"/>
            <a:endParaRPr lang="de-CH" b="1" smtClean="0">
              <a:solidFill>
                <a:schemeClr val="accent2"/>
              </a:solidFill>
            </a:endParaRPr>
          </a:p>
          <a:p>
            <a:pPr defTabSz="430213"/>
            <a:r>
              <a:rPr lang="de-CH" b="1" smtClean="0">
                <a:solidFill>
                  <a:schemeClr val="accent2"/>
                </a:solidFill>
              </a:rPr>
              <a:t>	end</a:t>
            </a:r>
          </a:p>
          <a:p>
            <a:pPr defTabSz="430213"/>
            <a:endParaRPr lang="de-CH" b="1">
              <a:solidFill>
                <a:schemeClr val="accent2"/>
              </a:solidFill>
            </a:endParaRPr>
          </a:p>
        </p:txBody>
      </p:sp>
      <p:sp>
        <p:nvSpPr>
          <p:cNvPr id="908293" name="AutoShape 5"/>
          <p:cNvSpPr>
            <a:spLocks noChangeArrowheads="1"/>
          </p:cNvSpPr>
          <p:nvPr/>
        </p:nvSpPr>
        <p:spPr bwMode="auto">
          <a:xfrm>
            <a:off x="5972175" y="1630363"/>
            <a:ext cx="2687638" cy="1312862"/>
          </a:xfrm>
          <a:prstGeom prst="wedgeRoundRectCallout">
            <a:avLst>
              <a:gd name="adj1" fmla="val -161151"/>
              <a:gd name="adj2" fmla="val 59623"/>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400" i="0" smtClean="0">
                <a:solidFill>
                  <a:srgbClr val="990000"/>
                </a:solidFill>
              </a:rPr>
              <a:t>Push Frame</a:t>
            </a:r>
          </a:p>
          <a:p>
            <a:pPr>
              <a:spcBef>
                <a:spcPct val="0"/>
              </a:spcBef>
            </a:pPr>
            <a:r>
              <a:rPr lang="de-CH" sz="2400" i="1" smtClean="0">
                <a:solidFill>
                  <a:srgbClr val="3333FF"/>
                </a:solidFill>
              </a:rPr>
              <a:t>n := n’</a:t>
            </a:r>
          </a:p>
          <a:p>
            <a:pPr>
              <a:spcBef>
                <a:spcPct val="0"/>
              </a:spcBef>
            </a:pPr>
            <a:r>
              <a:rPr lang="de-CH" sz="2400" b="1" i="0" smtClean="0">
                <a:solidFill>
                  <a:schemeClr val="accent2"/>
                </a:solidFill>
              </a:rPr>
              <a:t>goto</a:t>
            </a:r>
            <a:r>
              <a:rPr lang="de-CH" sz="2400" smtClean="0"/>
              <a:t> </a:t>
            </a:r>
            <a:r>
              <a:rPr lang="de-CH" sz="2400" smtClean="0">
                <a:solidFill>
                  <a:srgbClr val="990000"/>
                </a:solidFill>
              </a:rPr>
              <a:t>start</a:t>
            </a:r>
            <a:endParaRPr lang="de-CH" sz="2400">
              <a:solidFill>
                <a:srgbClr val="990000"/>
              </a:solidFill>
            </a:endParaRPr>
          </a:p>
        </p:txBody>
      </p:sp>
      <p:sp>
        <p:nvSpPr>
          <p:cNvPr id="908297" name="AutoShape 9"/>
          <p:cNvSpPr>
            <a:spLocks noChangeArrowheads="1"/>
          </p:cNvSpPr>
          <p:nvPr/>
        </p:nvSpPr>
        <p:spPr bwMode="auto">
          <a:xfrm>
            <a:off x="4556125" y="4449763"/>
            <a:ext cx="4097338" cy="1552575"/>
          </a:xfrm>
          <a:prstGeom prst="wedgeRoundRectCallout">
            <a:avLst>
              <a:gd name="adj1" fmla="val -131324"/>
              <a:gd name="adj2" fmla="val -5727"/>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defTabSz="444500">
              <a:spcBef>
                <a:spcPct val="0"/>
              </a:spcBef>
            </a:pPr>
            <a:r>
              <a:rPr lang="de-CH" sz="2400" b="1" i="0" smtClean="0">
                <a:solidFill>
                  <a:schemeClr val="accent2"/>
                </a:solidFill>
              </a:rPr>
              <a:t>if</a:t>
            </a:r>
            <a:r>
              <a:rPr lang="de-CH" sz="2400" b="1" i="0" smtClean="0">
                <a:solidFill>
                  <a:srgbClr val="990000"/>
                </a:solidFill>
              </a:rPr>
              <a:t> </a:t>
            </a:r>
            <a:r>
              <a:rPr lang="de-CH" sz="2400" i="1" smtClean="0">
                <a:solidFill>
                  <a:srgbClr val="990000"/>
                </a:solidFill>
              </a:rPr>
              <a:t>Stack nicht leer </a:t>
            </a:r>
            <a:r>
              <a:rPr lang="de-CH" sz="2400" b="1" i="0" smtClean="0">
                <a:solidFill>
                  <a:schemeClr val="accent2"/>
                </a:solidFill>
              </a:rPr>
              <a:t>then</a:t>
            </a:r>
          </a:p>
          <a:p>
            <a:pPr defTabSz="444500">
              <a:spcBef>
                <a:spcPct val="0"/>
              </a:spcBef>
            </a:pPr>
            <a:r>
              <a:rPr lang="de-CH" sz="2400" i="0" smtClean="0">
                <a:solidFill>
                  <a:srgbClr val="990000"/>
                </a:solidFill>
              </a:rPr>
              <a:t>	</a:t>
            </a:r>
            <a:r>
              <a:rPr lang="de-CH" sz="2400" i="1" smtClean="0">
                <a:solidFill>
                  <a:srgbClr val="990000"/>
                </a:solidFill>
              </a:rPr>
              <a:t>Pop Frame</a:t>
            </a:r>
          </a:p>
          <a:p>
            <a:pPr defTabSz="444500">
              <a:spcBef>
                <a:spcPct val="0"/>
              </a:spcBef>
            </a:pPr>
            <a:r>
              <a:rPr lang="de-CH" sz="2400" b="1" i="0" smtClean="0">
                <a:solidFill>
                  <a:schemeClr val="accent2"/>
                </a:solidFill>
              </a:rPr>
              <a:t>	goto</a:t>
            </a:r>
            <a:r>
              <a:rPr lang="de-CH" sz="2400" smtClean="0"/>
              <a:t> </a:t>
            </a:r>
            <a:r>
              <a:rPr lang="de-CH" sz="2400" i="0" smtClean="0">
                <a:solidFill>
                  <a:srgbClr val="990000"/>
                </a:solidFill>
              </a:rPr>
              <a:t>after</a:t>
            </a:r>
          </a:p>
          <a:p>
            <a:pPr defTabSz="444500">
              <a:lnSpc>
                <a:spcPct val="90000"/>
              </a:lnSpc>
              <a:spcBef>
                <a:spcPct val="0"/>
              </a:spcBef>
            </a:pPr>
            <a:r>
              <a:rPr lang="de-CH" sz="2400" b="1" i="0" smtClean="0">
                <a:solidFill>
                  <a:schemeClr val="accent2"/>
                </a:solidFill>
              </a:rPr>
              <a:t>end</a:t>
            </a:r>
            <a:endParaRPr lang="de-CH" sz="2400" b="1" i="0">
              <a:solidFill>
                <a:schemeClr val="accent2"/>
              </a:solidFill>
            </a:endParaRPr>
          </a:p>
        </p:txBody>
      </p:sp>
      <p:sp>
        <p:nvSpPr>
          <p:cNvPr id="6" name="TextBox 5"/>
          <p:cNvSpPr txBox="1"/>
          <p:nvPr/>
        </p:nvSpPr>
        <p:spPr>
          <a:xfrm>
            <a:off x="1608879" y="3020992"/>
            <a:ext cx="486137" cy="461665"/>
          </a:xfrm>
          <a:prstGeom prst="rect">
            <a:avLst/>
          </a:prstGeom>
          <a:noFill/>
        </p:spPr>
        <p:txBody>
          <a:bodyPr wrap="square" rtlCol="0">
            <a:spAutoFit/>
          </a:bodyPr>
          <a:lstStyle/>
          <a:p>
            <a:r>
              <a:rPr lang="de-CH" smtClean="0">
                <a:solidFill>
                  <a:srgbClr val="C00000"/>
                </a:solidFill>
              </a:rPr>
              <a:t>--</a:t>
            </a:r>
            <a:endParaRPr lang="de-CH">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908293"/>
                                        </p:tgtEl>
                                        <p:attrNameLst>
                                          <p:attrName>style.visibility</p:attrName>
                                        </p:attrNameLst>
                                      </p:cBhvr>
                                      <p:to>
                                        <p:strVal val="visible"/>
                                      </p:to>
                                    </p:set>
                                  </p:childTnLst>
                                </p:cTn>
                              </p:par>
                              <p:par>
                                <p:cTn id="13" presetID="55"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08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08293" grpId="0" animBg="1"/>
      <p:bldP spid="908297"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759350" y="2338086"/>
            <a:ext cx="1377387" cy="590309"/>
          </a:xfrm>
          <a:prstGeom prst="roundRect">
            <a:avLst/>
          </a:prstGeom>
          <a:solidFill>
            <a:schemeClr val="bg2">
              <a:lumMod val="40000"/>
              <a:lumOff val="60000"/>
            </a:schemeClr>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rtl="0" fontAlgn="base">
              <a:lnSpc>
                <a:spcPct val="80000"/>
              </a:lnSpc>
              <a:spcBef>
                <a:spcPct val="50000"/>
              </a:spcBef>
              <a:spcAft>
                <a:spcPct val="0"/>
              </a:spcAft>
            </a:pPr>
            <a:endParaRPr lang="de-CH" sz="2400" kern="1200">
              <a:solidFill>
                <a:srgbClr val="333399"/>
              </a:solidFill>
              <a:latin typeface="Comic Sans MS" pitchFamily="66" charset="0"/>
              <a:ea typeface="+mn-ea"/>
              <a:cs typeface="+mn-cs"/>
            </a:endParaRPr>
          </a:p>
        </p:txBody>
      </p:sp>
      <p:sp>
        <p:nvSpPr>
          <p:cNvPr id="912386" name="Rectangle 2"/>
          <p:cNvSpPr>
            <a:spLocks noGrp="1" noChangeArrowheads="1"/>
          </p:cNvSpPr>
          <p:nvPr>
            <p:ph type="title"/>
          </p:nvPr>
        </p:nvSpPr>
        <p:spPr/>
        <p:txBody>
          <a:bodyPr/>
          <a:lstStyle/>
          <a:p>
            <a:r>
              <a:rPr lang="de-CH" smtClean="0"/>
              <a:t>Die Stack-Nutzung minimieren</a:t>
            </a:r>
            <a:endParaRPr lang="de-CH"/>
          </a:p>
        </p:txBody>
      </p:sp>
      <p:sp>
        <p:nvSpPr>
          <p:cNvPr id="912387" name="Rectangle 3"/>
          <p:cNvSpPr>
            <a:spLocks noGrp="1" noChangeArrowheads="1"/>
          </p:cNvSpPr>
          <p:nvPr>
            <p:ph type="body" idx="1"/>
          </p:nvPr>
        </p:nvSpPr>
        <p:spPr>
          <a:xfrm>
            <a:off x="179388" y="958850"/>
            <a:ext cx="8713787" cy="4651375"/>
          </a:xfrm>
        </p:spPr>
        <p:txBody>
          <a:bodyPr/>
          <a:lstStyle/>
          <a:p>
            <a:pPr defTabSz="430213"/>
            <a:r>
              <a:rPr lang="de-CH" sz="2000" i="1" smtClean="0">
                <a:solidFill>
                  <a:srgbClr val="3333FF"/>
                </a:solidFill>
              </a:rPr>
              <a:t>r</a:t>
            </a:r>
            <a:r>
              <a:rPr lang="de-CH" sz="2000" smtClean="0">
                <a:solidFill>
                  <a:srgbClr val="3333FF"/>
                </a:solidFill>
              </a:rPr>
              <a:t> (</a:t>
            </a:r>
            <a:r>
              <a:rPr lang="de-CH" sz="2000" i="1" smtClean="0">
                <a:solidFill>
                  <a:srgbClr val="3333FF"/>
                </a:solidFill>
              </a:rPr>
              <a:t>n</a:t>
            </a:r>
            <a:r>
              <a:rPr lang="de-CH" sz="1400" i="1" smtClean="0">
                <a:solidFill>
                  <a:srgbClr val="3333FF"/>
                </a:solidFill>
              </a:rPr>
              <a:t> </a:t>
            </a:r>
            <a:r>
              <a:rPr lang="de-CH" sz="2000" smtClean="0">
                <a:solidFill>
                  <a:srgbClr val="3333FF"/>
                </a:solidFill>
              </a:rPr>
              <a:t>) </a:t>
            </a:r>
          </a:p>
          <a:p>
            <a:pPr defTabSz="430213"/>
            <a:r>
              <a:rPr lang="de-CH" sz="2000" smtClean="0">
                <a:solidFill>
                  <a:srgbClr val="3333FF"/>
                </a:solidFill>
              </a:rPr>
              <a:t>	</a:t>
            </a:r>
            <a:r>
              <a:rPr lang="de-CH" sz="2000" b="1" smtClean="0">
                <a:solidFill>
                  <a:schemeClr val="accent2"/>
                </a:solidFill>
              </a:rPr>
              <a:t>do</a:t>
            </a:r>
          </a:p>
          <a:p>
            <a:pPr defTabSz="430213"/>
            <a:r>
              <a:rPr lang="de-CH" sz="2000" smtClean="0">
                <a:solidFill>
                  <a:srgbClr val="777777"/>
                </a:solidFill>
              </a:rPr>
              <a:t>start:	</a:t>
            </a:r>
            <a:r>
              <a:rPr lang="de-CH" sz="2000" smtClean="0">
                <a:solidFill>
                  <a:srgbClr val="3333FF"/>
                </a:solidFill>
              </a:rPr>
              <a:t>		</a:t>
            </a:r>
            <a:r>
              <a:rPr lang="de-CH" sz="2000" smtClean="0">
                <a:solidFill>
                  <a:srgbClr val="990000"/>
                </a:solidFill>
              </a:rPr>
              <a:t>... Einige Instruktionen...</a:t>
            </a:r>
          </a:p>
          <a:p>
            <a:pPr defTabSz="430213"/>
            <a:endParaRPr lang="de-CH" sz="2000" smtClean="0">
              <a:solidFill>
                <a:srgbClr val="3333FF"/>
              </a:solidFill>
            </a:endParaRPr>
          </a:p>
          <a:p>
            <a:pPr defTabSz="430213"/>
            <a:r>
              <a:rPr lang="de-CH" sz="2000" smtClean="0">
                <a:solidFill>
                  <a:srgbClr val="3333FF"/>
                </a:solidFill>
              </a:rPr>
              <a:t>				-- </a:t>
            </a:r>
            <a:r>
              <a:rPr lang="de-CH" sz="2000" i="1" smtClean="0">
                <a:solidFill>
                  <a:srgbClr val="3333FF"/>
                </a:solidFill>
              </a:rPr>
              <a:t>r</a:t>
            </a:r>
            <a:r>
              <a:rPr lang="de-CH" sz="2000" smtClean="0">
                <a:solidFill>
                  <a:srgbClr val="3333FF"/>
                </a:solidFill>
              </a:rPr>
              <a:t> (</a:t>
            </a:r>
            <a:r>
              <a:rPr lang="de-CH" sz="2000" i="1" smtClean="0">
                <a:solidFill>
                  <a:srgbClr val="3333FF"/>
                </a:solidFill>
              </a:rPr>
              <a:t>n’ </a:t>
            </a:r>
            <a:r>
              <a:rPr lang="de-CH" sz="2000" smtClean="0">
                <a:solidFill>
                  <a:srgbClr val="3333FF"/>
                </a:solidFill>
              </a:rPr>
              <a:t>)</a:t>
            </a:r>
          </a:p>
          <a:p>
            <a:pPr defTabSz="430213"/>
            <a:endParaRPr lang="de-CH" sz="2000" smtClean="0">
              <a:solidFill>
                <a:srgbClr val="3333FF"/>
              </a:solidFill>
            </a:endParaRPr>
          </a:p>
          <a:p>
            <a:pPr defTabSz="430213"/>
            <a:r>
              <a:rPr lang="de-CH" sz="2000" smtClean="0">
                <a:solidFill>
                  <a:srgbClr val="777777"/>
                </a:solidFill>
              </a:rPr>
              <a:t>after:</a:t>
            </a:r>
            <a:r>
              <a:rPr lang="de-CH" sz="2000" smtClean="0">
                <a:solidFill>
                  <a:srgbClr val="3333FF"/>
                </a:solidFill>
              </a:rPr>
              <a:t>			</a:t>
            </a:r>
            <a:r>
              <a:rPr lang="de-CH" sz="2000" smtClean="0">
                <a:solidFill>
                  <a:srgbClr val="990000"/>
                </a:solidFill>
              </a:rPr>
              <a:t>... Mehr Instruktionen ...</a:t>
            </a:r>
          </a:p>
          <a:p>
            <a:pPr defTabSz="430213"/>
            <a:r>
              <a:rPr lang="de-CH" sz="2000" b="1" smtClean="0">
                <a:solidFill>
                  <a:schemeClr val="accent2"/>
                </a:solidFill>
              </a:rPr>
              <a:t>	</a:t>
            </a:r>
          </a:p>
          <a:p>
            <a:pPr defTabSz="430213"/>
            <a:endParaRPr lang="de-CH" sz="2000" b="1" smtClean="0">
              <a:solidFill>
                <a:schemeClr val="accent2"/>
              </a:solidFill>
            </a:endParaRPr>
          </a:p>
          <a:p>
            <a:pPr defTabSz="430213"/>
            <a:r>
              <a:rPr lang="de-CH" sz="2000" b="1" smtClean="0">
                <a:solidFill>
                  <a:schemeClr val="accent2"/>
                </a:solidFill>
              </a:rPr>
              <a:t>	end</a:t>
            </a:r>
          </a:p>
          <a:p>
            <a:pPr defTabSz="430213"/>
            <a:endParaRPr lang="de-CH" sz="2000" b="1">
              <a:solidFill>
                <a:schemeClr val="accent2"/>
              </a:solidFill>
            </a:endParaRPr>
          </a:p>
        </p:txBody>
      </p:sp>
      <p:sp>
        <p:nvSpPr>
          <p:cNvPr id="912388" name="AutoShape 4"/>
          <p:cNvSpPr>
            <a:spLocks noChangeArrowheads="1"/>
          </p:cNvSpPr>
          <p:nvPr/>
        </p:nvSpPr>
        <p:spPr bwMode="auto">
          <a:xfrm>
            <a:off x="6646863" y="817563"/>
            <a:ext cx="1806575" cy="1098550"/>
          </a:xfrm>
          <a:prstGeom prst="wedgeRoundRectCallout">
            <a:avLst>
              <a:gd name="adj1" fmla="val -233747"/>
              <a:gd name="adj2" fmla="val 98926"/>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000" b="1" i="0" smtClean="0">
                <a:solidFill>
                  <a:srgbClr val="777777"/>
                </a:solidFill>
              </a:rPr>
              <a:t>Push Frame</a:t>
            </a:r>
          </a:p>
          <a:p>
            <a:pPr>
              <a:spcBef>
                <a:spcPct val="0"/>
              </a:spcBef>
            </a:pPr>
            <a:r>
              <a:rPr lang="de-CH" sz="2000" i="1" smtClean="0">
                <a:solidFill>
                  <a:srgbClr val="777777"/>
                </a:solidFill>
              </a:rPr>
              <a:t>n</a:t>
            </a:r>
            <a:r>
              <a:rPr lang="de-CH" sz="2000" i="0" smtClean="0">
                <a:solidFill>
                  <a:srgbClr val="777777"/>
                </a:solidFill>
              </a:rPr>
              <a:t> := </a:t>
            </a:r>
            <a:r>
              <a:rPr lang="de-CH" sz="2000" i="1" smtClean="0">
                <a:solidFill>
                  <a:srgbClr val="777777"/>
                </a:solidFill>
              </a:rPr>
              <a:t>n’</a:t>
            </a:r>
          </a:p>
          <a:p>
            <a:pPr>
              <a:spcBef>
                <a:spcPct val="0"/>
              </a:spcBef>
            </a:pPr>
            <a:r>
              <a:rPr lang="de-CH" sz="2000" b="1" i="0" smtClean="0">
                <a:solidFill>
                  <a:srgbClr val="777777"/>
                </a:solidFill>
              </a:rPr>
              <a:t>goto</a:t>
            </a:r>
            <a:r>
              <a:rPr lang="de-CH" sz="2000" smtClean="0">
                <a:solidFill>
                  <a:srgbClr val="777777"/>
                </a:solidFill>
              </a:rPr>
              <a:t> </a:t>
            </a:r>
            <a:r>
              <a:rPr lang="de-CH" sz="2000" i="0" smtClean="0">
                <a:solidFill>
                  <a:srgbClr val="777777"/>
                </a:solidFill>
              </a:rPr>
              <a:t>start</a:t>
            </a:r>
            <a:endParaRPr lang="de-CH" sz="2000" i="0">
              <a:solidFill>
                <a:srgbClr val="777777"/>
              </a:solidFill>
            </a:endParaRPr>
          </a:p>
        </p:txBody>
      </p:sp>
      <p:sp>
        <p:nvSpPr>
          <p:cNvPr id="912389" name="AutoShape 5"/>
          <p:cNvSpPr>
            <a:spLocks noChangeArrowheads="1"/>
          </p:cNvSpPr>
          <p:nvPr/>
        </p:nvSpPr>
        <p:spPr bwMode="auto">
          <a:xfrm>
            <a:off x="4654550" y="3775075"/>
            <a:ext cx="3379788" cy="1338263"/>
          </a:xfrm>
          <a:prstGeom prst="wedgeRoundRectCallout">
            <a:avLst>
              <a:gd name="adj1" fmla="val -151269"/>
              <a:gd name="adj2" fmla="val -15954"/>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defTabSz="444500">
              <a:spcBef>
                <a:spcPct val="0"/>
              </a:spcBef>
            </a:pPr>
            <a:r>
              <a:rPr lang="de-CH" sz="2000" b="1" i="0" smtClean="0">
                <a:solidFill>
                  <a:srgbClr val="777777"/>
                </a:solidFill>
              </a:rPr>
              <a:t>if </a:t>
            </a:r>
            <a:r>
              <a:rPr lang="de-CH" sz="2000" i="1" smtClean="0">
                <a:solidFill>
                  <a:srgbClr val="777777"/>
                </a:solidFill>
              </a:rPr>
              <a:t>Stack nicht leer  </a:t>
            </a:r>
            <a:r>
              <a:rPr lang="de-CH" sz="2000" b="1" i="0" smtClean="0">
                <a:solidFill>
                  <a:srgbClr val="777777"/>
                </a:solidFill>
              </a:rPr>
              <a:t>then</a:t>
            </a:r>
          </a:p>
          <a:p>
            <a:pPr defTabSz="444500">
              <a:spcBef>
                <a:spcPct val="0"/>
              </a:spcBef>
            </a:pPr>
            <a:r>
              <a:rPr lang="de-CH" sz="2000" b="1" i="0" smtClean="0">
                <a:solidFill>
                  <a:srgbClr val="777777"/>
                </a:solidFill>
              </a:rPr>
              <a:t>	</a:t>
            </a:r>
            <a:r>
              <a:rPr lang="de-CH" sz="2000" i="1" smtClean="0">
                <a:solidFill>
                  <a:srgbClr val="777777"/>
                </a:solidFill>
              </a:rPr>
              <a:t>Pop Frame</a:t>
            </a:r>
          </a:p>
          <a:p>
            <a:pPr defTabSz="444500">
              <a:spcBef>
                <a:spcPct val="0"/>
              </a:spcBef>
            </a:pPr>
            <a:r>
              <a:rPr lang="de-CH" sz="2000" b="1" i="0" smtClean="0">
                <a:solidFill>
                  <a:srgbClr val="777777"/>
                </a:solidFill>
              </a:rPr>
              <a:t>	goto</a:t>
            </a:r>
            <a:r>
              <a:rPr lang="de-CH" sz="2000" smtClean="0">
                <a:solidFill>
                  <a:srgbClr val="777777"/>
                </a:solidFill>
              </a:rPr>
              <a:t> </a:t>
            </a:r>
            <a:r>
              <a:rPr lang="de-CH" sz="2000" i="0" smtClean="0">
                <a:solidFill>
                  <a:srgbClr val="777777"/>
                </a:solidFill>
              </a:rPr>
              <a:t>after</a:t>
            </a:r>
          </a:p>
          <a:p>
            <a:pPr defTabSz="444500">
              <a:lnSpc>
                <a:spcPct val="90000"/>
              </a:lnSpc>
              <a:spcBef>
                <a:spcPct val="0"/>
              </a:spcBef>
            </a:pPr>
            <a:r>
              <a:rPr lang="de-CH" sz="2000" b="1" i="0" smtClean="0">
                <a:solidFill>
                  <a:srgbClr val="777777"/>
                </a:solidFill>
              </a:rPr>
              <a:t>end</a:t>
            </a:r>
            <a:endParaRPr lang="de-CH" sz="2000" b="1" i="0">
              <a:solidFill>
                <a:srgbClr val="777777"/>
              </a:solidFill>
            </a:endParaRPr>
          </a:p>
        </p:txBody>
      </p:sp>
      <p:sp>
        <p:nvSpPr>
          <p:cNvPr id="912390" name="AutoShape 6"/>
          <p:cNvSpPr>
            <a:spLocks noChangeArrowheads="1"/>
          </p:cNvSpPr>
          <p:nvPr/>
        </p:nvSpPr>
        <p:spPr bwMode="auto">
          <a:xfrm>
            <a:off x="6394450" y="2390775"/>
            <a:ext cx="2081213" cy="509588"/>
          </a:xfrm>
          <a:prstGeom prst="wedgeRoundRectCallout">
            <a:avLst>
              <a:gd name="adj1" fmla="val -199662"/>
              <a:gd name="adj2" fmla="val -3520"/>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000" i="0" smtClean="0">
                <a:solidFill>
                  <a:srgbClr val="990000"/>
                </a:solidFill>
              </a:rPr>
              <a:t>-- </a:t>
            </a:r>
            <a:r>
              <a:rPr lang="de-CH" sz="2000" smtClean="0">
                <a:solidFill>
                  <a:srgbClr val="990000"/>
                </a:solidFill>
              </a:rPr>
              <a:t>z.B</a:t>
            </a:r>
            <a:r>
              <a:rPr lang="de-CH" sz="2000" i="0" smtClean="0">
                <a:solidFill>
                  <a:srgbClr val="990000"/>
                </a:solidFill>
              </a:rPr>
              <a:t>.</a:t>
            </a:r>
            <a:r>
              <a:rPr lang="de-CH" sz="2000" smtClean="0"/>
              <a:t> </a:t>
            </a:r>
            <a:r>
              <a:rPr lang="de-CH" sz="2000" i="1" smtClean="0">
                <a:solidFill>
                  <a:srgbClr val="3333FF"/>
                </a:solidFill>
              </a:rPr>
              <a:t>r </a:t>
            </a:r>
            <a:r>
              <a:rPr lang="de-CH" sz="2000" smtClean="0">
                <a:solidFill>
                  <a:srgbClr val="3333FF"/>
                </a:solidFill>
              </a:rPr>
              <a:t>(</a:t>
            </a:r>
            <a:r>
              <a:rPr lang="de-CH" sz="2000" i="1" smtClean="0">
                <a:solidFill>
                  <a:srgbClr val="3333FF"/>
                </a:solidFill>
              </a:rPr>
              <a:t>n – 1</a:t>
            </a:r>
            <a:r>
              <a:rPr lang="de-CH" sz="1200" i="1" smtClean="0">
                <a:solidFill>
                  <a:srgbClr val="3333FF"/>
                </a:solidFill>
              </a:rPr>
              <a:t> </a:t>
            </a:r>
            <a:r>
              <a:rPr lang="de-CH" sz="2000" smtClean="0">
                <a:solidFill>
                  <a:srgbClr val="3333FF"/>
                </a:solidFill>
              </a:rPr>
              <a:t>)</a:t>
            </a:r>
            <a:endParaRPr lang="de-CH" sz="2000">
              <a:solidFill>
                <a:srgbClr val="3333FF"/>
              </a:solidFill>
            </a:endParaRPr>
          </a:p>
        </p:txBody>
      </p:sp>
      <p:sp>
        <p:nvSpPr>
          <p:cNvPr id="912391" name="AutoShape 7"/>
          <p:cNvSpPr>
            <a:spLocks noChangeArrowheads="1"/>
          </p:cNvSpPr>
          <p:nvPr/>
        </p:nvSpPr>
        <p:spPr bwMode="auto">
          <a:xfrm>
            <a:off x="252082" y="5516543"/>
            <a:ext cx="8277225" cy="1225868"/>
          </a:xfrm>
          <a:prstGeom prst="roundRect">
            <a:avLst>
              <a:gd name="adj" fmla="val 16667"/>
            </a:avLst>
          </a:prstGeom>
          <a:solidFill>
            <a:srgbClr val="99FF99"/>
          </a:solidFill>
          <a:ln w="9525" algn="ctr">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spAutoFit/>
          </a:bodyPr>
          <a:lstStyle/>
          <a:p>
            <a:r>
              <a:rPr lang="de-CH" sz="2400" i="0" smtClean="0">
                <a:solidFill>
                  <a:schemeClr val="tx1"/>
                </a:solidFill>
              </a:rPr>
              <a:t>Man muss simple Transformationen nicht auf dem Stack speichern oder von dort abrufen. Z.B.</a:t>
            </a:r>
            <a:r>
              <a:rPr lang="de-CH" sz="2400" i="0" smtClean="0"/>
              <a:t> </a:t>
            </a:r>
            <a:r>
              <a:rPr lang="de-CH" sz="2400" i="1" smtClean="0">
                <a:solidFill>
                  <a:srgbClr val="3333FF"/>
                </a:solidFill>
              </a:rPr>
              <a:t>n</a:t>
            </a:r>
            <a:r>
              <a:rPr lang="de-CH" sz="2400" i="0" smtClean="0">
                <a:solidFill>
                  <a:srgbClr val="3333FF"/>
                </a:solidFill>
              </a:rPr>
              <a:t> := </a:t>
            </a:r>
            <a:r>
              <a:rPr lang="de-CH" sz="2400" i="1" smtClean="0">
                <a:solidFill>
                  <a:srgbClr val="3333FF"/>
                </a:solidFill>
              </a:rPr>
              <a:t>n</a:t>
            </a:r>
            <a:r>
              <a:rPr lang="de-CH" sz="2400" i="0" smtClean="0">
                <a:solidFill>
                  <a:srgbClr val="3333FF"/>
                </a:solidFill>
              </a:rPr>
              <a:t> – </a:t>
            </a:r>
            <a:r>
              <a:rPr lang="de-CH" sz="2400" i="1" smtClean="0">
                <a:solidFill>
                  <a:srgbClr val="3333FF"/>
                </a:solidFill>
              </a:rPr>
              <a:t>1</a:t>
            </a:r>
            <a:r>
              <a:rPr lang="de-CH" sz="2400" i="0" smtClean="0">
                <a:solidFill>
                  <a:srgbClr val="3333FF"/>
                </a:solidFill>
              </a:rPr>
              <a:t> </a:t>
            </a:r>
            <a:r>
              <a:rPr lang="de-CH" sz="2400" i="0" smtClean="0">
                <a:solidFill>
                  <a:schemeClr val="tx1"/>
                </a:solidFill>
              </a:rPr>
              <a:t>, und umgekehrt</a:t>
            </a:r>
            <a:r>
              <a:rPr lang="de-CH" sz="2400" i="0" smtClean="0"/>
              <a:t> </a:t>
            </a:r>
            <a:r>
              <a:rPr lang="de-CH" sz="2400" i="1" smtClean="0">
                <a:solidFill>
                  <a:srgbClr val="3333FF"/>
                </a:solidFill>
              </a:rPr>
              <a:t>n</a:t>
            </a:r>
            <a:r>
              <a:rPr lang="de-CH" sz="2400" i="0" smtClean="0">
                <a:solidFill>
                  <a:srgbClr val="3333FF"/>
                </a:solidFill>
              </a:rPr>
              <a:t> := </a:t>
            </a:r>
            <a:r>
              <a:rPr lang="de-CH" sz="2400" i="1" smtClean="0">
                <a:solidFill>
                  <a:srgbClr val="3333FF"/>
                </a:solidFill>
              </a:rPr>
              <a:t>n</a:t>
            </a:r>
            <a:r>
              <a:rPr lang="de-CH" sz="2400" i="0" smtClean="0">
                <a:solidFill>
                  <a:srgbClr val="3333FF"/>
                </a:solidFill>
              </a:rPr>
              <a:t> + </a:t>
            </a:r>
            <a:r>
              <a:rPr lang="de-CH" sz="2400" i="1" smtClean="0">
                <a:solidFill>
                  <a:srgbClr val="3333FF"/>
                </a:solidFill>
              </a:rPr>
              <a:t>1</a:t>
            </a:r>
            <a:endParaRPr lang="de-CH" sz="2400" i="1">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2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2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9" grpId="0" animBg="1"/>
      <p:bldP spid="91239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243186" y="115888"/>
            <a:ext cx="8640762" cy="435600"/>
          </a:xfrm>
        </p:spPr>
        <p:txBody>
          <a:bodyPr/>
          <a:lstStyle/>
          <a:p>
            <a:r>
              <a:rPr lang="de-CH" sz="3000" noProof="0" dirty="0" smtClean="0"/>
              <a:t>Rekursion als Problemlösungstechnik</a:t>
            </a:r>
            <a:endParaRPr lang="de-CH" sz="3000" noProof="0" dirty="0"/>
          </a:p>
        </p:txBody>
      </p:sp>
      <p:sp>
        <p:nvSpPr>
          <p:cNvPr id="863235" name="Rectangle 3"/>
          <p:cNvSpPr>
            <a:spLocks noGrp="1" noChangeArrowheads="1"/>
          </p:cNvSpPr>
          <p:nvPr>
            <p:ph type="body" idx="1"/>
          </p:nvPr>
        </p:nvSpPr>
        <p:spPr>
          <a:xfrm>
            <a:off x="179388" y="1268413"/>
            <a:ext cx="8713787" cy="2736850"/>
          </a:xfrm>
        </p:spPr>
        <p:txBody>
          <a:bodyPr/>
          <a:lstStyle/>
          <a:p>
            <a:r>
              <a:rPr lang="de-CH" sz="2800" noProof="0" dirty="0" smtClean="0"/>
              <a:t>Anwendbar, falls Sie </a:t>
            </a:r>
            <a:r>
              <a:rPr lang="de-CH" sz="2800" dirty="0" smtClean="0"/>
              <a:t>eine Lösung eines Problems aus Lösungen für kleinere Teilprobleme zusammensetzen können. </a:t>
            </a:r>
            <a:endParaRPr lang="de-CH" sz="2800"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p:txBody>
          <a:bodyPr/>
          <a:lstStyle/>
          <a:p>
            <a:r>
              <a:rPr lang="de-CH" noProof="0" dirty="0" smtClean="0"/>
              <a:t>Was wir in dieser Vorlesung gesehen haben</a:t>
            </a:r>
            <a:endParaRPr lang="de-CH" noProof="0" dirty="0"/>
          </a:p>
        </p:txBody>
      </p:sp>
      <p:sp>
        <p:nvSpPr>
          <p:cNvPr id="916483" name="Rectangle 3"/>
          <p:cNvSpPr>
            <a:spLocks noGrp="1" noChangeArrowheads="1"/>
          </p:cNvSpPr>
          <p:nvPr>
            <p:ph type="body" idx="1"/>
          </p:nvPr>
        </p:nvSpPr>
        <p:spPr>
          <a:xfrm>
            <a:off x="179388" y="998538"/>
            <a:ext cx="8713787" cy="5624512"/>
          </a:xfrm>
        </p:spPr>
        <p:txBody>
          <a:bodyPr/>
          <a:lstStyle/>
          <a:p>
            <a:pPr marL="444500" lvl="1" indent="-263525">
              <a:lnSpc>
                <a:spcPct val="90000"/>
              </a:lnSpc>
            </a:pPr>
            <a:r>
              <a:rPr lang="de-CH" dirty="0" smtClean="0"/>
              <a:t>Definition des Begriffs der Rekursion</a:t>
            </a:r>
            <a:endParaRPr lang="de-CH" noProof="0" dirty="0" smtClean="0"/>
          </a:p>
          <a:p>
            <a:pPr marL="444500" lvl="1" indent="-263525">
              <a:lnSpc>
                <a:spcPct val="90000"/>
              </a:lnSpc>
            </a:pPr>
            <a:r>
              <a:rPr lang="de-CH" noProof="0" dirty="0" smtClean="0"/>
              <a:t>Viele rekursive Routinen</a:t>
            </a:r>
          </a:p>
          <a:p>
            <a:pPr marL="444500" lvl="1" indent="-263525">
              <a:lnSpc>
                <a:spcPct val="90000"/>
              </a:lnSpc>
            </a:pPr>
            <a:r>
              <a:rPr lang="de-CH" noProof="0" dirty="0" smtClean="0"/>
              <a:t>Rekursive Datenstrukturen</a:t>
            </a:r>
          </a:p>
          <a:p>
            <a:pPr marL="444500" lvl="1" indent="-263525">
              <a:lnSpc>
                <a:spcPct val="90000"/>
              </a:lnSpc>
            </a:pPr>
            <a:r>
              <a:rPr lang="de-CH" noProof="0" dirty="0" smtClean="0"/>
              <a:t>Rekursive Beweise</a:t>
            </a:r>
          </a:p>
          <a:p>
            <a:pPr marL="444500" lvl="1" indent="-263525">
              <a:lnSpc>
                <a:spcPct val="90000"/>
              </a:lnSpc>
            </a:pPr>
            <a:r>
              <a:rPr lang="de-CH" noProof="0" dirty="0" smtClean="0"/>
              <a:t>Die Anatomie eines rekursiven Algorithmus: Die Türme von Hanoi</a:t>
            </a:r>
          </a:p>
          <a:p>
            <a:pPr marL="444500" lvl="1" indent="-263525">
              <a:lnSpc>
                <a:spcPct val="90000"/>
              </a:lnSpc>
            </a:pPr>
            <a:r>
              <a:rPr lang="de-CH" noProof="0" dirty="0" smtClean="0"/>
              <a:t>Was eine </a:t>
            </a:r>
            <a:r>
              <a:rPr lang="de-CH" dirty="0" smtClean="0"/>
              <a:t>rekursive Definition „wohlgeformt“ macht</a:t>
            </a:r>
            <a:endParaRPr lang="de-CH" noProof="0" dirty="0" smtClean="0"/>
          </a:p>
          <a:p>
            <a:pPr marL="444500" lvl="1" indent="-263525">
              <a:lnSpc>
                <a:spcPct val="90000"/>
              </a:lnSpc>
            </a:pPr>
            <a:r>
              <a:rPr lang="de-CH" noProof="0" dirty="0" smtClean="0"/>
              <a:t>Binärbäume</a:t>
            </a:r>
          </a:p>
          <a:p>
            <a:pPr marL="444500" lvl="1" indent="-263525">
              <a:lnSpc>
                <a:spcPct val="90000"/>
              </a:lnSpc>
            </a:pPr>
            <a:r>
              <a:rPr lang="de-CH" noProof="0" dirty="0" smtClean="0"/>
              <a:t>Binäre Suchbäume</a:t>
            </a:r>
          </a:p>
          <a:p>
            <a:pPr marL="444500" lvl="1" indent="-263525">
              <a:lnSpc>
                <a:spcPct val="90000"/>
              </a:lnSpc>
            </a:pPr>
            <a:r>
              <a:rPr lang="de-CH" noProof="0" dirty="0" smtClean="0"/>
              <a:t>Anwendungen von Rekursion</a:t>
            </a:r>
          </a:p>
          <a:p>
            <a:pPr marL="444500" lvl="1" indent="-263525">
              <a:lnSpc>
                <a:spcPct val="90000"/>
              </a:lnSpc>
            </a:pPr>
            <a:r>
              <a:rPr lang="de-CH" noProof="0" dirty="0" smtClean="0"/>
              <a:t>Grundlagen von </a:t>
            </a:r>
            <a:r>
              <a:rPr lang="de-CH" dirty="0" smtClean="0"/>
              <a:t>Rekursionsimplementierung </a:t>
            </a:r>
            <a:endParaRPr lang="de-CH" noProof="0" dirty="0" smtClean="0"/>
          </a:p>
          <a:p>
            <a:pPr>
              <a:lnSpc>
                <a:spcPct val="90000"/>
              </a:lnSpc>
            </a:pPr>
            <a:endParaRPr lang="de-CH" sz="2000"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243186" y="115888"/>
            <a:ext cx="8353425" cy="435600"/>
          </a:xfrm>
        </p:spPr>
        <p:txBody>
          <a:bodyPr/>
          <a:lstStyle/>
          <a:p>
            <a:r>
              <a:rPr lang="de-CH" smtClean="0"/>
              <a:t>Die Geschichte des Universums*</a:t>
            </a:r>
            <a:endParaRPr lang="de-CH"/>
          </a:p>
        </p:txBody>
      </p:sp>
      <p:sp>
        <p:nvSpPr>
          <p:cNvPr id="538627" name="Rectangle 3"/>
          <p:cNvSpPr>
            <a:spLocks noGrp="1" noChangeArrowheads="1"/>
          </p:cNvSpPr>
          <p:nvPr>
            <p:ph type="body" idx="1"/>
          </p:nvPr>
        </p:nvSpPr>
        <p:spPr>
          <a:xfrm>
            <a:off x="323850" y="1628274"/>
            <a:ext cx="8785225" cy="4950947"/>
          </a:xfrm>
          <a:noFill/>
          <a:ln/>
        </p:spPr>
        <p:txBody>
          <a:bodyPr/>
          <a:lstStyle/>
          <a:p>
            <a:pPr>
              <a:spcAft>
                <a:spcPct val="50000"/>
              </a:spcAft>
            </a:pPr>
            <a:r>
              <a:rPr lang="de-CH" sz="2000" i="1" dirty="0" smtClean="0"/>
              <a:t>Im Tempel von </a:t>
            </a:r>
            <a:r>
              <a:rPr lang="de-CH" sz="2000" i="1" dirty="0" err="1"/>
              <a:t>Bénarès</a:t>
            </a:r>
            <a:r>
              <a:rPr lang="de-CH" sz="2000" i="1" dirty="0"/>
              <a:t>, </a:t>
            </a:r>
            <a:r>
              <a:rPr lang="de-CH" sz="2000" i="1" dirty="0" smtClean="0"/>
              <a:t>unterhalb des Doms, der das Zentrum der Welt kennzeichnet, stehen  auf einer Kupferplatte drei diamantene Nadeln, 50 Zentimeter hoch.</a:t>
            </a:r>
          </a:p>
          <a:p>
            <a:pPr>
              <a:spcAft>
                <a:spcPct val="50000"/>
              </a:spcAft>
            </a:pPr>
            <a:r>
              <a:rPr lang="de-CH" sz="2000" i="1" dirty="0" smtClean="0"/>
              <a:t>Bei der Erschaffung hat Gott 64 Scheiben aus reinem Gold auf eine dieser Nadeln gesteckt, die grösste zuunterst, und darauf die restlichen, immer kleiner . Dies ist der Turm von </a:t>
            </a:r>
            <a:r>
              <a:rPr lang="de-CH" sz="2000" i="1" dirty="0" err="1" smtClean="0"/>
              <a:t>Brahmâ</a:t>
            </a:r>
            <a:r>
              <a:rPr lang="de-CH" sz="2000" i="1" dirty="0" smtClean="0"/>
              <a:t>.</a:t>
            </a:r>
          </a:p>
          <a:p>
            <a:pPr>
              <a:spcAft>
                <a:spcPct val="50000"/>
              </a:spcAft>
            </a:pPr>
            <a:r>
              <a:rPr lang="de-CH" sz="2000" i="1" dirty="0" smtClean="0"/>
              <a:t>Die Mönche müssen die Scheiben stets versetzen, bis diese in der gleichen Konfiguration auf einer anderen Nadel liegen.</a:t>
            </a:r>
          </a:p>
          <a:p>
            <a:pPr>
              <a:spcAft>
                <a:spcPct val="50000"/>
              </a:spcAft>
            </a:pPr>
            <a:r>
              <a:rPr lang="de-CH" sz="2000" i="1" dirty="0" smtClean="0"/>
              <a:t>Die Regel von </a:t>
            </a:r>
            <a:r>
              <a:rPr lang="de-CH" sz="2000" i="1" dirty="0" err="1" smtClean="0"/>
              <a:t>Brahmâ</a:t>
            </a:r>
            <a:r>
              <a:rPr lang="de-CH" sz="2000" i="1" dirty="0" smtClean="0"/>
              <a:t> ist einfach: Nur eine Scheibe pro Schritt, und niemals eine grössere Scheibe auf eine kleinere legen.</a:t>
            </a:r>
          </a:p>
          <a:p>
            <a:pPr>
              <a:spcAft>
                <a:spcPct val="50000"/>
              </a:spcAft>
            </a:pPr>
            <a:r>
              <a:rPr lang="de-CH" sz="2000" i="1" dirty="0" smtClean="0"/>
              <a:t>Sobald sie dieses Ziel erreichen, wird die Welt zu Staub zerfallen und für immer verschwinden.</a:t>
            </a:r>
            <a:endParaRPr lang="de-CH" sz="2000" i="1" dirty="0"/>
          </a:p>
        </p:txBody>
      </p:sp>
      <p:sp>
        <p:nvSpPr>
          <p:cNvPr id="538628" name="Text Box 4"/>
          <p:cNvSpPr txBox="1">
            <a:spLocks noChangeArrowheads="1"/>
          </p:cNvSpPr>
          <p:nvPr/>
        </p:nvSpPr>
        <p:spPr bwMode="auto">
          <a:xfrm>
            <a:off x="3040093" y="799191"/>
            <a:ext cx="5640769" cy="406049"/>
          </a:xfrm>
          <a:prstGeom prst="roundRect">
            <a:avLst/>
          </a:prstGeom>
          <a:noFill/>
          <a:ln w="9525">
            <a:noFill/>
            <a:miter lim="800000"/>
            <a:headEnd/>
            <a:tailEnd/>
          </a:ln>
          <a:effectLst/>
        </p:spPr>
        <p:txBody>
          <a:bodyPr wrap="square" lIns="0" tIns="72000" rIns="0" bIns="72000">
            <a:spAutoFit/>
          </a:bodyPr>
          <a:lstStyle/>
          <a:p>
            <a:pPr>
              <a:lnSpc>
                <a:spcPct val="80000"/>
              </a:lnSpc>
              <a:spcBef>
                <a:spcPct val="20000"/>
              </a:spcBef>
              <a:buFont typeface="Wingdings" pitchFamily="2" charset="2"/>
              <a:buNone/>
            </a:pPr>
            <a:r>
              <a:rPr lang="de-CH" sz="1800" i="0" smtClean="0">
                <a:solidFill>
                  <a:srgbClr val="990000"/>
                </a:solidFill>
                <a:latin typeface="+mn-lt"/>
              </a:rPr>
              <a:t>*Übersetzung des Texts auf der vorigen Seite.</a:t>
            </a:r>
            <a:endParaRPr lang="de-CH" sz="1800" i="0">
              <a:solidFill>
                <a:srgbClr val="99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38628"/>
                                        </p:tgtEl>
                                        <p:attrNameLst>
                                          <p:attrName>style.visibility</p:attrName>
                                        </p:attrNameLst>
                                      </p:cBhvr>
                                      <p:to>
                                        <p:strVal val="visible"/>
                                      </p:to>
                                    </p:set>
                                    <p:animEffect transition="in" filter="fade">
                                      <p:cBhvr>
                                        <p:cTn id="7" dur="1000"/>
                                        <p:tgtEl>
                                          <p:spTgt spid="538628"/>
                                        </p:tgtEl>
                                      </p:cBhvr>
                                    </p:animEffect>
                                    <p:anim calcmode="lin" valueType="num">
                                      <p:cBhvr>
                                        <p:cTn id="8" dur="1000" fill="hold"/>
                                        <p:tgtEl>
                                          <p:spTgt spid="538628"/>
                                        </p:tgtEl>
                                        <p:attrNameLst>
                                          <p:attrName>ppt_x</p:attrName>
                                        </p:attrNameLst>
                                      </p:cBhvr>
                                      <p:tavLst>
                                        <p:tav tm="0">
                                          <p:val>
                                            <p:strVal val="#ppt_x"/>
                                          </p:val>
                                        </p:tav>
                                        <p:tav tm="100000">
                                          <p:val>
                                            <p:strVal val="#ppt_x"/>
                                          </p:val>
                                        </p:tav>
                                      </p:tavLst>
                                    </p:anim>
                                    <p:anim calcmode="lin" valueType="num">
                                      <p:cBhvr>
                                        <p:cTn id="9" dur="900" decel="100000" fill="hold"/>
                                        <p:tgtEl>
                                          <p:spTgt spid="5386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86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8" name="Rectangle 4"/>
          <p:cNvSpPr>
            <a:spLocks noGrp="1" noChangeArrowheads="1"/>
          </p:cNvSpPr>
          <p:nvPr>
            <p:ph type="title"/>
          </p:nvPr>
        </p:nvSpPr>
        <p:spPr/>
        <p:txBody>
          <a:bodyPr/>
          <a:lstStyle/>
          <a:p>
            <a:r>
              <a:rPr lang="de-CH" noProof="0" smtClean="0"/>
              <a:t>Die Türme von Hanoi</a:t>
            </a:r>
            <a:endParaRPr lang="de-CH" noProof="0"/>
          </a:p>
        </p:txBody>
      </p:sp>
      <p:pic>
        <p:nvPicPr>
          <p:cNvPr id="610309" name="Picture 5"/>
          <p:cNvPicPr>
            <a:picLocks noGrp="1" noChangeAspect="1" noChangeArrowheads="1"/>
          </p:cNvPicPr>
          <p:nvPr>
            <p:ph idx="1"/>
          </p:nvPr>
        </p:nvPicPr>
        <p:blipFill>
          <a:blip r:embed="rId3" cstate="print"/>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de-CH" noProof="0" smtClean="0"/>
              <a:t>Wieviele Schritte?</a:t>
            </a:r>
            <a:endParaRPr lang="de-CH" noProof="0"/>
          </a:p>
        </p:txBody>
      </p:sp>
      <p:sp>
        <p:nvSpPr>
          <p:cNvPr id="561155" name="Rectangle 3"/>
          <p:cNvSpPr>
            <a:spLocks noGrp="1" noChangeArrowheads="1"/>
          </p:cNvSpPr>
          <p:nvPr>
            <p:ph type="body" idx="1"/>
          </p:nvPr>
        </p:nvSpPr>
        <p:spPr>
          <a:xfrm>
            <a:off x="144966" y="792163"/>
            <a:ext cx="8842917" cy="4868862"/>
          </a:xfrm>
        </p:spPr>
        <p:txBody>
          <a:bodyPr/>
          <a:lstStyle/>
          <a:p>
            <a:pPr>
              <a:spcAft>
                <a:spcPct val="30000"/>
              </a:spcAft>
            </a:pPr>
            <a:r>
              <a:rPr lang="de-CH" noProof="0" dirty="0" smtClean="0"/>
              <a:t>Annahme: </a:t>
            </a:r>
            <a:r>
              <a:rPr lang="de-CH" i="1" noProof="0" dirty="0" smtClean="0">
                <a:solidFill>
                  <a:srgbClr val="3333FF"/>
                </a:solidFill>
              </a:rPr>
              <a:t>n</a:t>
            </a:r>
            <a:r>
              <a:rPr lang="de-CH" noProof="0" dirty="0" smtClean="0"/>
              <a:t> Scheiben (</a:t>
            </a:r>
            <a:r>
              <a:rPr lang="de-CH" i="1" noProof="0" dirty="0" smtClean="0">
                <a:solidFill>
                  <a:srgbClr val="3333FF"/>
                </a:solidFill>
              </a:rPr>
              <a:t>n</a:t>
            </a:r>
            <a:r>
              <a:rPr lang="de-CH" noProof="0" dirty="0" smtClean="0"/>
              <a:t> </a:t>
            </a:r>
            <a:r>
              <a:rPr lang="de-CH" noProof="0" dirty="0" smtClean="0">
                <a:solidFill>
                  <a:srgbClr val="3333FF"/>
                </a:solidFill>
              </a:rPr>
              <a:t>≥ 0</a:t>
            </a:r>
            <a:r>
              <a:rPr lang="de-CH" noProof="0" dirty="0" smtClean="0"/>
              <a:t>); 3 Nadeln </a:t>
            </a:r>
            <a:r>
              <a:rPr lang="de-CH" i="1" noProof="0" dirty="0" smtClean="0">
                <a:solidFill>
                  <a:srgbClr val="3333FF"/>
                </a:solidFill>
              </a:rPr>
              <a:t>quelle</a:t>
            </a:r>
            <a:r>
              <a:rPr lang="de-CH" noProof="0" dirty="0" smtClean="0"/>
              <a:t>, </a:t>
            </a:r>
            <a:r>
              <a:rPr lang="de-CH" i="1" noProof="0" dirty="0" smtClean="0">
                <a:solidFill>
                  <a:srgbClr val="3333FF"/>
                </a:solidFill>
              </a:rPr>
              <a:t>ziel</a:t>
            </a:r>
            <a:r>
              <a:rPr lang="de-CH" noProof="0" dirty="0" smtClean="0"/>
              <a:t>, </a:t>
            </a:r>
            <a:r>
              <a:rPr lang="de-CH" i="1" noProof="0" dirty="0" smtClean="0">
                <a:solidFill>
                  <a:srgbClr val="3333FF"/>
                </a:solidFill>
              </a:rPr>
              <a:t>andere</a:t>
            </a:r>
            <a:r>
              <a:rPr lang="de-CH" noProof="0" dirty="0" smtClean="0"/>
              <a:t> </a:t>
            </a:r>
          </a:p>
          <a:p>
            <a:pPr>
              <a:spcAft>
                <a:spcPct val="30000"/>
              </a:spcAft>
            </a:pPr>
            <a:r>
              <a:rPr lang="de-CH" noProof="0" dirty="0" smtClean="0"/>
              <a:t>Die grösste Scheibe kann nur von </a:t>
            </a:r>
            <a:r>
              <a:rPr lang="de-CH" i="1" noProof="0" dirty="0" smtClean="0">
                <a:solidFill>
                  <a:srgbClr val="3333FF"/>
                </a:solidFill>
              </a:rPr>
              <a:t>quelle</a:t>
            </a:r>
            <a:r>
              <a:rPr lang="de-CH" noProof="0" dirty="0" smtClean="0"/>
              <a:t> nach </a:t>
            </a:r>
            <a:r>
              <a:rPr lang="de-CH" i="1" noProof="0" dirty="0" smtClean="0">
                <a:solidFill>
                  <a:srgbClr val="3333FF"/>
                </a:solidFill>
              </a:rPr>
              <a:t>ziel </a:t>
            </a:r>
            <a:r>
              <a:rPr lang="de-CH" noProof="0" dirty="0" smtClean="0"/>
              <a:t>bewegt werden, falls Letzteres leer ist; alle anderen Scheiben müssen auf </a:t>
            </a:r>
            <a:r>
              <a:rPr lang="de-CH" i="1" noProof="0" dirty="0" smtClean="0">
                <a:solidFill>
                  <a:srgbClr val="3333FF"/>
                </a:solidFill>
              </a:rPr>
              <a:t>andere</a:t>
            </a:r>
            <a:r>
              <a:rPr lang="de-CH" noProof="0" dirty="0" smtClean="0"/>
              <a:t> liegen. </a:t>
            </a:r>
          </a:p>
          <a:p>
            <a:r>
              <a:rPr lang="de-CH" noProof="0" dirty="0" smtClean="0"/>
              <a:t>Also ergibt sich die minimale Anzahl Schritte zu:</a:t>
            </a:r>
          </a:p>
          <a:p>
            <a:endParaRPr lang="de-CH" noProof="0" dirty="0" smtClean="0"/>
          </a:p>
          <a:p>
            <a:pPr>
              <a:spcAft>
                <a:spcPct val="30000"/>
              </a:spcAft>
            </a:pPr>
            <a:endParaRPr lang="de-CH" noProof="0" dirty="0" smtClean="0"/>
          </a:p>
          <a:p>
            <a:pPr>
              <a:lnSpc>
                <a:spcPct val="120000"/>
              </a:lnSpc>
              <a:spcAft>
                <a:spcPct val="50000"/>
              </a:spcAft>
            </a:pPr>
            <a:r>
              <a:rPr lang="de-CH" noProof="0" dirty="0" smtClean="0"/>
              <a:t>		 </a:t>
            </a:r>
            <a:r>
              <a:rPr lang="de-CH" i="1" noProof="0" dirty="0" err="1" smtClean="0">
                <a:solidFill>
                  <a:srgbClr val="3333FF"/>
                </a:solidFill>
              </a:rPr>
              <a:t>H</a:t>
            </a:r>
            <a:r>
              <a:rPr lang="de-CH" sz="3200" i="1" baseline="-25000" noProof="0" dirty="0" err="1" smtClean="0">
                <a:solidFill>
                  <a:srgbClr val="3333FF"/>
                </a:solidFill>
              </a:rPr>
              <a:t>n</a:t>
            </a:r>
            <a:r>
              <a:rPr lang="de-CH" i="1" noProof="0" dirty="0" smtClean="0">
                <a:solidFill>
                  <a:srgbClr val="3333FF"/>
                </a:solidFill>
              </a:rPr>
              <a:t> 	</a:t>
            </a:r>
            <a:r>
              <a:rPr lang="de-CH" noProof="0" dirty="0" smtClean="0">
                <a:solidFill>
                  <a:srgbClr val="3333FF"/>
                </a:solidFill>
              </a:rPr>
              <a:t>=   </a:t>
            </a:r>
            <a:r>
              <a:rPr lang="de-CH" i="1" noProof="0" dirty="0" smtClean="0">
                <a:solidFill>
                  <a:srgbClr val="3333FF"/>
                </a:solidFill>
              </a:rPr>
              <a:t> </a:t>
            </a:r>
            <a:r>
              <a:rPr lang="de-CH" i="1" noProof="0" dirty="0" smtClean="0">
                <a:solidFill>
                  <a:srgbClr val="00FF00"/>
                </a:solidFill>
              </a:rPr>
              <a:t>    </a:t>
            </a:r>
            <a:r>
              <a:rPr lang="de-CH" i="1" noProof="0" dirty="0" smtClean="0">
                <a:solidFill>
                  <a:srgbClr val="3333FF"/>
                </a:solidFill>
              </a:rPr>
              <a:t>    </a:t>
            </a:r>
            <a:r>
              <a:rPr lang="de-CH" i="1" noProof="0" dirty="0" smtClean="0">
                <a:solidFill>
                  <a:schemeClr val="bg1"/>
                </a:solidFill>
              </a:rPr>
              <a:t> </a:t>
            </a:r>
            <a:r>
              <a:rPr lang="de-CH" noProof="0" dirty="0" smtClean="0">
                <a:solidFill>
                  <a:schemeClr val="bg1"/>
                </a:solidFill>
              </a:rPr>
              <a:t>+</a:t>
            </a:r>
            <a:r>
              <a:rPr lang="de-CH" i="1" noProof="0" dirty="0" smtClean="0">
                <a:solidFill>
                  <a:schemeClr val="bg1"/>
                </a:solidFill>
              </a:rPr>
              <a:t>  </a:t>
            </a:r>
            <a:r>
              <a:rPr lang="de-CH" noProof="0" dirty="0" smtClean="0">
                <a:solidFill>
                  <a:schemeClr val="bg1"/>
                </a:solidFill>
              </a:rPr>
              <a:t>1 </a:t>
            </a:r>
            <a:r>
              <a:rPr lang="de-CH" i="1" noProof="0" dirty="0" smtClean="0">
                <a:solidFill>
                  <a:srgbClr val="3333FF"/>
                </a:solidFill>
              </a:rPr>
              <a:t> </a:t>
            </a:r>
            <a:r>
              <a:rPr lang="de-CH" noProof="0" dirty="0" smtClean="0">
                <a:solidFill>
                  <a:schemeClr val="bg1"/>
                </a:solidFill>
              </a:rPr>
              <a:t>+</a:t>
            </a:r>
            <a:r>
              <a:rPr lang="de-CH" i="1" noProof="0" dirty="0" smtClean="0">
                <a:solidFill>
                  <a:srgbClr val="3333FF"/>
                </a:solidFill>
              </a:rPr>
              <a:t>      </a:t>
            </a:r>
          </a:p>
          <a:p>
            <a:r>
              <a:rPr lang="de-CH" i="1" noProof="0" dirty="0" smtClean="0">
                <a:solidFill>
                  <a:srgbClr val="3333FF"/>
                </a:solidFill>
              </a:rPr>
              <a:t>			</a:t>
            </a:r>
            <a:r>
              <a:rPr lang="de-CH" noProof="0" dirty="0" smtClean="0">
                <a:solidFill>
                  <a:srgbClr val="3333FF"/>
                </a:solidFill>
              </a:rPr>
              <a:t>= 2 </a:t>
            </a:r>
            <a:r>
              <a:rPr lang="de-CH" noProof="0" dirty="0" smtClean="0">
                <a:solidFill>
                  <a:srgbClr val="3333FF"/>
                </a:solidFill>
                <a:latin typeface="Symbol" pitchFamily="18" charset="2"/>
              </a:rPr>
              <a:t>*</a:t>
            </a:r>
            <a:r>
              <a:rPr lang="de-CH" i="1" noProof="0" dirty="0" smtClean="0">
                <a:solidFill>
                  <a:srgbClr val="3333FF"/>
                </a:solidFill>
              </a:rPr>
              <a:t>           </a:t>
            </a:r>
            <a:r>
              <a:rPr lang="de-CH" noProof="0" dirty="0" smtClean="0">
                <a:solidFill>
                  <a:srgbClr val="3333FF"/>
                </a:solidFill>
              </a:rPr>
              <a:t>+</a:t>
            </a:r>
            <a:r>
              <a:rPr lang="de-CH" i="1" noProof="0" dirty="0" smtClean="0">
                <a:solidFill>
                  <a:srgbClr val="3333FF"/>
                </a:solidFill>
              </a:rPr>
              <a:t> </a:t>
            </a:r>
            <a:r>
              <a:rPr lang="de-CH" noProof="0" dirty="0" smtClean="0">
                <a:solidFill>
                  <a:srgbClr val="3333FF"/>
                </a:solidFill>
              </a:rPr>
              <a:t>1</a:t>
            </a:r>
          </a:p>
          <a:p>
            <a:endParaRPr lang="de-CH" i="1" noProof="0" dirty="0"/>
          </a:p>
        </p:txBody>
      </p:sp>
      <p:sp>
        <p:nvSpPr>
          <p:cNvPr id="561156" name="AutoShape 4"/>
          <p:cNvSpPr>
            <a:spLocks noChangeArrowheads="1"/>
          </p:cNvSpPr>
          <p:nvPr/>
        </p:nvSpPr>
        <p:spPr bwMode="auto">
          <a:xfrm>
            <a:off x="0" y="3177982"/>
            <a:ext cx="2483431" cy="719137"/>
          </a:xfrm>
          <a:prstGeom prst="wedgeRoundRectCallout">
            <a:avLst>
              <a:gd name="adj1" fmla="val 96780"/>
              <a:gd name="adj2" fmla="val 95501"/>
              <a:gd name="adj3" fmla="val 16667"/>
            </a:avLst>
          </a:prstGeom>
          <a:solidFill>
            <a:srgbClr val="FFC0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gn="ctr">
              <a:spcBef>
                <a:spcPct val="0"/>
              </a:spcBef>
            </a:pPr>
            <a:r>
              <a:rPr lang="de-CH" sz="1800" i="1" smtClean="0">
                <a:solidFill>
                  <a:srgbClr val="3333FF"/>
                </a:solidFill>
              </a:rPr>
              <a:t>n </a:t>
            </a:r>
            <a:r>
              <a:rPr lang="de-CH" sz="1800" smtClean="0">
                <a:solidFill>
                  <a:srgbClr val="3333FF"/>
                </a:solidFill>
              </a:rPr>
              <a:t>−</a:t>
            </a:r>
            <a:r>
              <a:rPr lang="de-CH" sz="1100" smtClean="0">
                <a:solidFill>
                  <a:srgbClr val="3333FF"/>
                </a:solidFill>
              </a:rPr>
              <a:t> </a:t>
            </a:r>
            <a:r>
              <a:rPr lang="de-CH" sz="1800" smtClean="0">
                <a:solidFill>
                  <a:srgbClr val="3333FF"/>
                </a:solidFill>
              </a:rPr>
              <a:t>1</a:t>
            </a:r>
            <a:r>
              <a:rPr lang="de-CH" sz="1800" i="0" smtClean="0">
                <a:solidFill>
                  <a:schemeClr val="tx1"/>
                </a:solidFill>
              </a:rPr>
              <a:t> von </a:t>
            </a:r>
            <a:r>
              <a:rPr lang="de-CH" sz="1800" i="1" smtClean="0">
                <a:solidFill>
                  <a:srgbClr val="3333FF"/>
                </a:solidFill>
              </a:rPr>
              <a:t>quelle</a:t>
            </a:r>
            <a:r>
              <a:rPr lang="de-CH" sz="1800" i="0" smtClean="0">
                <a:solidFill>
                  <a:schemeClr val="tx1"/>
                </a:solidFill>
              </a:rPr>
              <a:t> </a:t>
            </a:r>
            <a:r>
              <a:rPr lang="de-CH" sz="1800" smtClean="0"/>
              <a:t>nach</a:t>
            </a:r>
            <a:r>
              <a:rPr lang="de-CH" sz="1800" i="0" smtClean="0">
                <a:solidFill>
                  <a:schemeClr val="tx1"/>
                </a:solidFill>
              </a:rPr>
              <a:t> </a:t>
            </a:r>
            <a:r>
              <a:rPr lang="de-CH" sz="1800" i="1" smtClean="0">
                <a:solidFill>
                  <a:srgbClr val="3333FF"/>
                </a:solidFill>
              </a:rPr>
              <a:t>andere  </a:t>
            </a:r>
            <a:r>
              <a:rPr lang="de-CH" sz="1800" smtClean="0"/>
              <a:t>bewegen</a:t>
            </a:r>
            <a:endParaRPr lang="de-CH" sz="1800"/>
          </a:p>
        </p:txBody>
      </p:sp>
      <p:sp>
        <p:nvSpPr>
          <p:cNvPr id="561157" name="AutoShape 5"/>
          <p:cNvSpPr>
            <a:spLocks noChangeArrowheads="1"/>
          </p:cNvSpPr>
          <p:nvPr/>
        </p:nvSpPr>
        <p:spPr bwMode="auto">
          <a:xfrm>
            <a:off x="6753225" y="5318125"/>
            <a:ext cx="2232025" cy="719138"/>
          </a:xfrm>
          <a:prstGeom prst="wedgeRoundRectCallout">
            <a:avLst>
              <a:gd name="adj1" fmla="val -69060"/>
              <a:gd name="adj2" fmla="val -136755"/>
              <a:gd name="adj3" fmla="val 16667"/>
            </a:avLst>
          </a:prstGeom>
          <a:solidFill>
            <a:srgbClr val="FFC0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gn="ctr">
              <a:spcBef>
                <a:spcPct val="0"/>
              </a:spcBef>
            </a:pPr>
            <a:r>
              <a:rPr lang="de-CH" sz="1800" i="1" smtClean="0">
                <a:solidFill>
                  <a:srgbClr val="3333FF"/>
                </a:solidFill>
              </a:rPr>
              <a:t>n−1</a:t>
            </a:r>
            <a:r>
              <a:rPr lang="de-CH" sz="1800" i="0" smtClean="0">
                <a:solidFill>
                  <a:schemeClr val="tx1"/>
                </a:solidFill>
              </a:rPr>
              <a:t> </a:t>
            </a:r>
            <a:r>
              <a:rPr lang="de-CH" sz="1800" smtClean="0"/>
              <a:t>von</a:t>
            </a:r>
            <a:r>
              <a:rPr lang="de-CH" sz="1800" i="0" smtClean="0">
                <a:solidFill>
                  <a:schemeClr val="tx1"/>
                </a:solidFill>
              </a:rPr>
              <a:t> </a:t>
            </a:r>
            <a:r>
              <a:rPr lang="de-CH" sz="1800" i="1" smtClean="0">
                <a:solidFill>
                  <a:srgbClr val="3333FF"/>
                </a:solidFill>
              </a:rPr>
              <a:t>andere</a:t>
            </a:r>
            <a:r>
              <a:rPr lang="de-CH" sz="1800" i="0" smtClean="0">
                <a:solidFill>
                  <a:schemeClr val="tx1"/>
                </a:solidFill>
              </a:rPr>
              <a:t> </a:t>
            </a:r>
            <a:r>
              <a:rPr lang="de-CH" sz="1800" smtClean="0"/>
              <a:t>nach</a:t>
            </a:r>
            <a:r>
              <a:rPr lang="de-CH" sz="1800" i="0" smtClean="0">
                <a:solidFill>
                  <a:schemeClr val="tx1"/>
                </a:solidFill>
              </a:rPr>
              <a:t> </a:t>
            </a:r>
            <a:r>
              <a:rPr lang="de-CH" sz="1800" i="1" smtClean="0">
                <a:solidFill>
                  <a:srgbClr val="3333FF"/>
                </a:solidFill>
              </a:rPr>
              <a:t>ziel </a:t>
            </a:r>
            <a:r>
              <a:rPr lang="de-CH" sz="1800" smtClean="0"/>
              <a:t>bewegen</a:t>
            </a:r>
            <a:endParaRPr lang="de-CH" sz="1800" i="1">
              <a:solidFill>
                <a:srgbClr val="3333FF"/>
              </a:solidFill>
            </a:endParaRPr>
          </a:p>
        </p:txBody>
      </p:sp>
      <p:sp>
        <p:nvSpPr>
          <p:cNvPr id="561158" name="AutoShape 6"/>
          <p:cNvSpPr>
            <a:spLocks noChangeArrowheads="1"/>
          </p:cNvSpPr>
          <p:nvPr/>
        </p:nvSpPr>
        <p:spPr bwMode="auto">
          <a:xfrm>
            <a:off x="5590677" y="3021400"/>
            <a:ext cx="2675131" cy="719137"/>
          </a:xfrm>
          <a:prstGeom prst="wedgeRoundRectCallout">
            <a:avLst>
              <a:gd name="adj1" fmla="val -69659"/>
              <a:gd name="adj2" fmla="val 105388"/>
              <a:gd name="adj3" fmla="val 16667"/>
            </a:avLst>
          </a:prstGeom>
          <a:solidFill>
            <a:srgbClr val="FFC0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gn="ctr">
              <a:spcBef>
                <a:spcPct val="0"/>
              </a:spcBef>
            </a:pPr>
            <a:r>
              <a:rPr lang="de-CH" sz="1800" i="0" dirty="0" smtClean="0">
                <a:solidFill>
                  <a:schemeClr val="tx1"/>
                </a:solidFill>
              </a:rPr>
              <a:t>grösste von </a:t>
            </a:r>
            <a:r>
              <a:rPr lang="de-CH" sz="1800" i="1" dirty="0" smtClean="0">
                <a:solidFill>
                  <a:srgbClr val="3333FF"/>
                </a:solidFill>
              </a:rPr>
              <a:t>quelle</a:t>
            </a:r>
            <a:r>
              <a:rPr lang="de-CH" sz="1800" i="0" dirty="0" smtClean="0">
                <a:solidFill>
                  <a:schemeClr val="tx1"/>
                </a:solidFill>
              </a:rPr>
              <a:t> </a:t>
            </a:r>
            <a:r>
              <a:rPr lang="de-CH" sz="1800" dirty="0" smtClean="0"/>
              <a:t>nach</a:t>
            </a:r>
            <a:r>
              <a:rPr lang="de-CH" sz="1800" i="0" dirty="0" smtClean="0">
                <a:solidFill>
                  <a:schemeClr val="tx1"/>
                </a:solidFill>
              </a:rPr>
              <a:t> </a:t>
            </a:r>
            <a:r>
              <a:rPr lang="de-CH" sz="1800" i="1" dirty="0" smtClean="0">
                <a:solidFill>
                  <a:srgbClr val="3333FF"/>
                </a:solidFill>
              </a:rPr>
              <a:t>ziel  </a:t>
            </a:r>
            <a:r>
              <a:rPr lang="de-CH" sz="1800" dirty="0" smtClean="0"/>
              <a:t>bewegen</a:t>
            </a:r>
            <a:endParaRPr lang="de-CH" sz="1800" i="1" dirty="0">
              <a:solidFill>
                <a:srgbClr val="3333FF"/>
              </a:solidFill>
            </a:endParaRPr>
          </a:p>
        </p:txBody>
      </p:sp>
      <p:grpSp>
        <p:nvGrpSpPr>
          <p:cNvPr id="2" name="Group 12"/>
          <p:cNvGrpSpPr>
            <a:grpSpLocks/>
          </p:cNvGrpSpPr>
          <p:nvPr/>
        </p:nvGrpSpPr>
        <p:grpSpPr bwMode="auto">
          <a:xfrm>
            <a:off x="294168" y="5619085"/>
            <a:ext cx="4392613" cy="1016000"/>
            <a:chOff x="2880" y="3294"/>
            <a:chExt cx="2767" cy="640"/>
          </a:xfrm>
        </p:grpSpPr>
        <p:sp>
          <p:nvSpPr>
            <p:cNvPr id="561163" name="AutoShape 11"/>
            <p:cNvSpPr>
              <a:spLocks noChangeArrowheads="1"/>
            </p:cNvSpPr>
            <p:nvPr/>
          </p:nvSpPr>
          <p:spPr bwMode="auto">
            <a:xfrm>
              <a:off x="2880" y="3294"/>
              <a:ext cx="2767" cy="640"/>
            </a:xfrm>
            <a:prstGeom prst="roundRect">
              <a:avLst>
                <a:gd name="adj" fmla="val 12727"/>
              </a:avLst>
            </a:prstGeom>
            <a:solidFill>
              <a:srgbClr val="FFFF00"/>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anchor="ctr"/>
            <a:lstStyle/>
            <a:p>
              <a:endParaRPr lang="de-CH"/>
            </a:p>
          </p:txBody>
        </p:sp>
        <p:sp>
          <p:nvSpPr>
            <p:cNvPr id="561161" name="AutoShape 9"/>
            <p:cNvSpPr>
              <a:spLocks noChangeArrowheads="1"/>
            </p:cNvSpPr>
            <p:nvPr/>
          </p:nvSpPr>
          <p:spPr bwMode="auto">
            <a:xfrm>
              <a:off x="2914" y="3328"/>
              <a:ext cx="2721" cy="579"/>
            </a:xfrm>
            <a:prstGeom prst="roundRect">
              <a:avLst>
                <a:gd name="adj" fmla="val 16667"/>
              </a:avLst>
            </a:prstGeom>
            <a:noFill/>
            <a:ln w="25400">
              <a:noFill/>
              <a:round/>
              <a:headEnd/>
              <a:tailEnd/>
            </a:ln>
            <a:effectLst/>
          </p:spPr>
          <p:txBody>
            <a:bodyPr>
              <a:spAutoFit/>
            </a:bodyPr>
            <a:lstStyle/>
            <a:p>
              <a:pPr>
                <a:lnSpc>
                  <a:spcPct val="90000"/>
                </a:lnSpc>
                <a:spcBef>
                  <a:spcPct val="20000"/>
                </a:spcBef>
                <a:buFont typeface="Wingdings" pitchFamily="2" charset="2"/>
                <a:buNone/>
              </a:pPr>
              <a:r>
                <a:rPr lang="de-CH" sz="2400" i="0" smtClean="0">
                  <a:solidFill>
                    <a:srgbClr val="C00000"/>
                  </a:solidFill>
                  <a:latin typeface="+mn-lt"/>
                </a:rPr>
                <a:t>Da</a:t>
              </a:r>
              <a:r>
                <a:rPr lang="de-CH" sz="2400" i="0" smtClean="0">
                  <a:solidFill>
                    <a:schemeClr val="tx1"/>
                  </a:solidFill>
                  <a:latin typeface="+mn-lt"/>
                </a:rPr>
                <a:t> </a:t>
              </a:r>
              <a:r>
                <a:rPr lang="de-CH" sz="2400" i="1" smtClean="0">
                  <a:solidFill>
                    <a:srgbClr val="3333FF"/>
                  </a:solidFill>
                  <a:latin typeface="+mn-lt"/>
                </a:rPr>
                <a:t>H</a:t>
              </a:r>
              <a:r>
                <a:rPr lang="de-CH" sz="3200" baseline="-25000" smtClean="0">
                  <a:solidFill>
                    <a:srgbClr val="3333FF"/>
                  </a:solidFill>
                  <a:latin typeface="+mn-lt"/>
                </a:rPr>
                <a:t>1</a:t>
              </a:r>
              <a:r>
                <a:rPr lang="de-CH" sz="2400" i="0" smtClean="0">
                  <a:solidFill>
                    <a:srgbClr val="3333FF"/>
                  </a:solidFill>
                  <a:latin typeface="+mn-lt"/>
                </a:rPr>
                <a:t> = 1</a:t>
              </a:r>
              <a:r>
                <a:rPr lang="de-CH" sz="2400" i="0" smtClean="0">
                  <a:solidFill>
                    <a:srgbClr val="C00000"/>
                  </a:solidFill>
                  <a:latin typeface="+mn-lt"/>
                </a:rPr>
                <a:t>:</a:t>
              </a:r>
            </a:p>
            <a:p>
              <a:pPr>
                <a:lnSpc>
                  <a:spcPct val="90000"/>
                </a:lnSpc>
                <a:spcBef>
                  <a:spcPct val="20000"/>
                </a:spcBef>
                <a:buFont typeface="Wingdings" pitchFamily="2" charset="2"/>
                <a:buNone/>
              </a:pPr>
              <a:r>
                <a:rPr lang="de-CH" smtClean="0">
                  <a:solidFill>
                    <a:srgbClr val="990000"/>
                  </a:solidFill>
                </a:rPr>
                <a:t>	</a:t>
              </a:r>
              <a:r>
                <a:rPr lang="de-CH" i="1" smtClean="0">
                  <a:solidFill>
                    <a:srgbClr val="3333FF"/>
                  </a:solidFill>
                </a:rPr>
                <a:t>H</a:t>
              </a:r>
              <a:r>
                <a:rPr lang="de-CH" sz="3200" i="1" baseline="-25000" smtClean="0">
                  <a:solidFill>
                    <a:srgbClr val="3333FF"/>
                  </a:solidFill>
                </a:rPr>
                <a:t>n</a:t>
              </a:r>
              <a:r>
                <a:rPr lang="de-CH" sz="3200" baseline="-25000" smtClean="0">
                  <a:solidFill>
                    <a:srgbClr val="3333FF"/>
                  </a:solidFill>
                </a:rPr>
                <a:t> </a:t>
              </a:r>
              <a:r>
                <a:rPr lang="de-CH" smtClean="0">
                  <a:solidFill>
                    <a:srgbClr val="3333FF"/>
                  </a:solidFill>
                </a:rPr>
                <a:t>= 2</a:t>
              </a:r>
              <a:r>
                <a:rPr lang="de-CH" sz="3200" baseline="30000" smtClean="0">
                  <a:solidFill>
                    <a:srgbClr val="3333FF"/>
                  </a:solidFill>
                </a:rPr>
                <a:t>n</a:t>
              </a:r>
              <a:r>
                <a:rPr lang="de-CH" smtClean="0">
                  <a:solidFill>
                    <a:srgbClr val="3333FF"/>
                  </a:solidFill>
                </a:rPr>
                <a:t> − 1</a:t>
              </a:r>
              <a:endParaRPr lang="de-CH" sz="2400" i="0">
                <a:solidFill>
                  <a:srgbClr val="3333FF"/>
                </a:solidFill>
                <a:latin typeface="+mn-lt"/>
              </a:endParaRPr>
            </a:p>
          </p:txBody>
        </p:sp>
        <p:sp>
          <p:nvSpPr>
            <p:cNvPr id="561162" name="AutoShape 10"/>
            <p:cNvSpPr>
              <a:spLocks noChangeArrowheads="1"/>
            </p:cNvSpPr>
            <p:nvPr/>
          </p:nvSpPr>
          <p:spPr bwMode="auto">
            <a:xfrm>
              <a:off x="3812" y="3599"/>
              <a:ext cx="1519" cy="296"/>
            </a:xfrm>
            <a:prstGeom prst="roundRect">
              <a:avLst>
                <a:gd name="adj" fmla="val 16667"/>
              </a:avLst>
            </a:prstGeom>
            <a:noFill/>
            <a:ln w="9525">
              <a:noFill/>
              <a:round/>
              <a:headEnd/>
              <a:tailEnd/>
            </a:ln>
            <a:effectLst/>
          </p:spPr>
          <p:txBody>
            <a:bodyPr>
              <a:spAutoFit/>
            </a:bodyPr>
            <a:lstStyle/>
            <a:p>
              <a:pPr>
                <a:lnSpc>
                  <a:spcPct val="90000"/>
                </a:lnSpc>
                <a:spcBef>
                  <a:spcPct val="20000"/>
                </a:spcBef>
                <a:buFont typeface="Wingdings" pitchFamily="2" charset="2"/>
                <a:buNone/>
              </a:pPr>
              <a:r>
                <a:rPr lang="de-CH" sz="2400" i="0" smtClean="0">
                  <a:solidFill>
                    <a:schemeClr val="tx1"/>
                  </a:solidFill>
                  <a:latin typeface="+mn-lt"/>
                </a:rPr>
                <a:t> </a:t>
              </a:r>
              <a:endParaRPr lang="de-CH" i="0">
                <a:solidFill>
                  <a:schemeClr val="tx1"/>
                </a:solidFill>
                <a:latin typeface="+mn-lt"/>
              </a:endParaRPr>
            </a:p>
          </p:txBody>
        </p:sp>
      </p:grpSp>
      <p:sp>
        <p:nvSpPr>
          <p:cNvPr id="561166" name="AutoShape 14"/>
          <p:cNvSpPr>
            <a:spLocks noChangeArrowheads="1"/>
          </p:cNvSpPr>
          <p:nvPr/>
        </p:nvSpPr>
        <p:spPr bwMode="auto">
          <a:xfrm>
            <a:off x="3535363" y="4075969"/>
            <a:ext cx="784225" cy="487362"/>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a:solidFill>
                  <a:srgbClr val="3333FF"/>
                </a:solidFill>
              </a:rPr>
              <a:t>H</a:t>
            </a:r>
            <a:r>
              <a:rPr lang="en-US" sz="3200" i="1" baseline="-25000">
                <a:solidFill>
                  <a:srgbClr val="3333FF"/>
                </a:solidFill>
              </a:rPr>
              <a:t>n</a:t>
            </a:r>
            <a:r>
              <a:rPr lang="en-US" baseline="-25000">
                <a:solidFill>
                  <a:srgbClr val="3333FF"/>
                </a:solidFill>
              </a:rPr>
              <a:t> </a:t>
            </a:r>
            <a:r>
              <a:rPr lang="en-US" sz="3200" i="0" baseline="-25000">
                <a:solidFill>
                  <a:srgbClr val="3333FF"/>
                </a:solidFill>
              </a:rPr>
              <a:t>−1</a:t>
            </a:r>
          </a:p>
        </p:txBody>
      </p:sp>
      <p:sp>
        <p:nvSpPr>
          <p:cNvPr id="561167" name="AutoShape 15"/>
          <p:cNvSpPr>
            <a:spLocks noChangeArrowheads="1"/>
          </p:cNvSpPr>
          <p:nvPr/>
        </p:nvSpPr>
        <p:spPr bwMode="auto">
          <a:xfrm>
            <a:off x="5427509" y="4061797"/>
            <a:ext cx="784225" cy="487362"/>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a:solidFill>
                  <a:srgbClr val="3333FF"/>
                </a:solidFill>
              </a:rPr>
              <a:t>H</a:t>
            </a:r>
            <a:r>
              <a:rPr lang="en-US" sz="3200" i="1" baseline="-25000">
                <a:solidFill>
                  <a:srgbClr val="3333FF"/>
                </a:solidFill>
              </a:rPr>
              <a:t>n</a:t>
            </a:r>
            <a:r>
              <a:rPr lang="en-US" baseline="-25000">
                <a:solidFill>
                  <a:srgbClr val="3333FF"/>
                </a:solidFill>
              </a:rPr>
              <a:t> </a:t>
            </a:r>
            <a:r>
              <a:rPr lang="en-US" sz="3200" i="0" baseline="-25000">
                <a:solidFill>
                  <a:srgbClr val="3333FF"/>
                </a:solidFill>
              </a:rPr>
              <a:t>−1</a:t>
            </a:r>
          </a:p>
        </p:txBody>
      </p:sp>
      <p:sp>
        <p:nvSpPr>
          <p:cNvPr id="561168" name="AutoShape 16"/>
          <p:cNvSpPr>
            <a:spLocks noChangeArrowheads="1"/>
          </p:cNvSpPr>
          <p:nvPr/>
        </p:nvSpPr>
        <p:spPr bwMode="auto">
          <a:xfrm>
            <a:off x="3765204" y="4749338"/>
            <a:ext cx="784225" cy="487363"/>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dirty="0" err="1">
                <a:solidFill>
                  <a:srgbClr val="3333FF"/>
                </a:solidFill>
              </a:rPr>
              <a:t>H</a:t>
            </a:r>
            <a:r>
              <a:rPr lang="en-US" sz="3200" i="1" baseline="-25000" dirty="0" err="1">
                <a:solidFill>
                  <a:srgbClr val="3333FF"/>
                </a:solidFill>
              </a:rPr>
              <a:t>n</a:t>
            </a:r>
            <a:r>
              <a:rPr lang="en-US" baseline="-25000" dirty="0">
                <a:solidFill>
                  <a:srgbClr val="3333FF"/>
                </a:solidFill>
              </a:rPr>
              <a:t> </a:t>
            </a:r>
            <a:r>
              <a:rPr lang="en-US" sz="3200" i="0" baseline="-25000" dirty="0">
                <a:solidFill>
                  <a:srgbClr val="3333FF"/>
                </a:solidFill>
              </a:rPr>
              <a:t>−1</a:t>
            </a:r>
          </a:p>
        </p:txBody>
      </p:sp>
      <p:sp>
        <p:nvSpPr>
          <p:cNvPr id="14" name="TextBox 13"/>
          <p:cNvSpPr txBox="1"/>
          <p:nvPr/>
        </p:nvSpPr>
        <p:spPr>
          <a:xfrm>
            <a:off x="4434798" y="4092642"/>
            <a:ext cx="787079" cy="461665"/>
          </a:xfrm>
          <a:prstGeom prst="rect">
            <a:avLst/>
          </a:prstGeom>
          <a:noFill/>
        </p:spPr>
        <p:txBody>
          <a:bodyPr wrap="square" rtlCol="0">
            <a:spAutoFit/>
          </a:bodyPr>
          <a:lstStyle/>
          <a:p>
            <a:r>
              <a:rPr lang="en-US" kern="0" dirty="0" smtClean="0">
                <a:solidFill>
                  <a:srgbClr val="3333FF"/>
                </a:solidFill>
                <a:latin typeface="Comic Sans MS"/>
              </a:rPr>
              <a:t>+</a:t>
            </a:r>
            <a:r>
              <a:rPr lang="en-US" i="1" kern="0" dirty="0" smtClean="0">
                <a:solidFill>
                  <a:srgbClr val="3333FF"/>
                </a:solidFill>
                <a:latin typeface="Comic Sans MS"/>
              </a:rPr>
              <a:t>  </a:t>
            </a:r>
            <a:r>
              <a:rPr lang="en-US" kern="0" dirty="0" smtClean="0">
                <a:solidFill>
                  <a:srgbClr val="3333FF"/>
                </a:solidFill>
                <a:latin typeface="Comic Sans MS"/>
              </a:rPr>
              <a:t>1</a:t>
            </a:r>
            <a:endParaRPr lang="fr-FR" dirty="0"/>
          </a:p>
        </p:txBody>
      </p:sp>
      <p:sp>
        <p:nvSpPr>
          <p:cNvPr id="15" name="TextBox 14"/>
          <p:cNvSpPr txBox="1"/>
          <p:nvPr/>
        </p:nvSpPr>
        <p:spPr>
          <a:xfrm>
            <a:off x="5015462" y="4106145"/>
            <a:ext cx="391611" cy="461665"/>
          </a:xfrm>
          <a:prstGeom prst="rect">
            <a:avLst/>
          </a:prstGeom>
          <a:noFill/>
        </p:spPr>
        <p:txBody>
          <a:bodyPr wrap="square" rtlCol="0">
            <a:spAutoFit/>
          </a:bodyPr>
          <a:lstStyle/>
          <a:p>
            <a:r>
              <a:rPr lang="en-US" kern="0" dirty="0" smtClean="0">
                <a:solidFill>
                  <a:srgbClr val="3333FF"/>
                </a:solidFill>
                <a:latin typeface="Comic Sans MS"/>
              </a:rPr>
              <a:t>+</a:t>
            </a:r>
            <a:r>
              <a:rPr lang="en-US" i="1" kern="0" dirty="0" smtClean="0">
                <a:solidFill>
                  <a:srgbClr val="3333FF"/>
                </a:solidFill>
                <a:latin typeface="Comic Sans MS"/>
              </a:rPr>
              <a:t> </a:t>
            </a:r>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1155">
                                            <p:txEl>
                                              <p:pRg st="1" end="1"/>
                                            </p:txEl>
                                          </p:spTgt>
                                        </p:tgtEl>
                                        <p:attrNameLst>
                                          <p:attrName>style.visibility</p:attrName>
                                        </p:attrNameLst>
                                      </p:cBhvr>
                                      <p:to>
                                        <p:strVal val="visible"/>
                                      </p:to>
                                    </p:set>
                                    <p:animEffect transition="in" filter="wipe(left)">
                                      <p:cBhvr>
                                        <p:cTn id="7" dur="500"/>
                                        <p:tgtEl>
                                          <p:spTgt spid="5611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1155">
                                            <p:txEl>
                                              <p:pRg st="2" end="2"/>
                                            </p:txEl>
                                          </p:spTgt>
                                        </p:tgtEl>
                                        <p:attrNameLst>
                                          <p:attrName>style.visibility</p:attrName>
                                        </p:attrNameLst>
                                      </p:cBhvr>
                                      <p:to>
                                        <p:strVal val="visible"/>
                                      </p:to>
                                    </p:set>
                                    <p:animEffect transition="in" filter="wipe(left)">
                                      <p:cBhvr>
                                        <p:cTn id="12" dur="500"/>
                                        <p:tgtEl>
                                          <p:spTgt spid="561155">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561155">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6116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61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56115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561167"/>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56115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61155">
                                            <p:txEl>
                                              <p:pRg st="6" end="6"/>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6116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6" grpId="0" animBg="1"/>
      <p:bldP spid="561157" grpId="0" animBg="1"/>
      <p:bldP spid="561158" grpId="0" animBg="1"/>
      <p:bldP spid="561166" grpId="0" animBg="1"/>
      <p:bldP spid="561167" grpId="0" animBg="1"/>
      <p:bldP spid="561168" grpId="0" animBg="1"/>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NORMAL">
  <a:themeElements>
    <a:clrScheme name="MEYER">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6600"/>
      </a:hlink>
      <a:folHlink>
        <a:srgbClr val="CC9900"/>
      </a:folHlink>
    </a:clrScheme>
    <a:fontScheme name="BASIC_EIFFEL">
      <a:majorFont>
        <a:latin typeface="Arial Black"/>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a:spPr>
      <a:bodyPr lIns="0" rIns="0"/>
      <a:lstStyle>
        <a:defPPr algn="ctr" rtl="0" fontAlgn="base">
          <a:lnSpc>
            <a:spcPct val="80000"/>
          </a:lnSpc>
          <a:spcBef>
            <a:spcPct val="50000"/>
          </a:spcBef>
          <a:spcAft>
            <a:spcPct val="0"/>
          </a:spcAft>
          <a:defRPr sz="2400" kern="1200">
            <a:solidFill>
              <a:srgbClr val="333399"/>
            </a:solidFill>
            <a:latin typeface="Comic Sans MS" pitchFamily="66" charset="0"/>
            <a:ea typeface="+mn-ea"/>
            <a:cs typeface="+mn-cs"/>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ASIC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_EIFF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_EIFF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_EIFF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_EIFF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_EIFF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_EIFF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_EIFF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_EIFF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_EIFF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_EIFF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_EIFF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SIC_EIFFEL 13">
        <a:dk1>
          <a:srgbClr val="000000"/>
        </a:dk1>
        <a:lt1>
          <a:srgbClr val="FFFFFF"/>
        </a:lt1>
        <a:dk2>
          <a:srgbClr val="3E609E"/>
        </a:dk2>
        <a:lt2>
          <a:srgbClr val="FF0000"/>
        </a:lt2>
        <a:accent1>
          <a:srgbClr val="FFFF99"/>
        </a:accent1>
        <a:accent2>
          <a:srgbClr val="CC0000"/>
        </a:accent2>
        <a:accent3>
          <a:srgbClr val="FFFFFF"/>
        </a:accent3>
        <a:accent4>
          <a:srgbClr val="000000"/>
        </a:accent4>
        <a:accent5>
          <a:srgbClr val="FFFFCA"/>
        </a:accent5>
        <a:accent6>
          <a:srgbClr val="B90000"/>
        </a:accent6>
        <a:hlink>
          <a:srgbClr val="3333FF"/>
        </a:hlink>
        <a:folHlink>
          <a:srgbClr val="006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NIMAL">
  <a:themeElements>
    <a:clrScheme name="MINIMAL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INIMAL_EIFFEL">
      <a:majorFont>
        <a:latin typeface="Arial Black"/>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INIMAL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NIMAL_EIFF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NIMAL_EIFF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NIMAL_EIFF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NIMAL_EIFF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NIMAL_EIFF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NIMAL_EIFF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NIMAL_EIFF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NIMAL_EIFF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NIMAL_EIFF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NIMAL_EIFF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NIMAL_EIFF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NIMAL_EIFFEL 13">
        <a:dk1>
          <a:srgbClr val="000000"/>
        </a:dk1>
        <a:lt1>
          <a:srgbClr val="FFFFFF"/>
        </a:lt1>
        <a:dk2>
          <a:srgbClr val="3E609E"/>
        </a:dk2>
        <a:lt2>
          <a:srgbClr val="FF0000"/>
        </a:lt2>
        <a:accent1>
          <a:srgbClr val="FFFF99"/>
        </a:accent1>
        <a:accent2>
          <a:srgbClr val="CC0000"/>
        </a:accent2>
        <a:accent3>
          <a:srgbClr val="FFFFFF"/>
        </a:accent3>
        <a:accent4>
          <a:srgbClr val="000000"/>
        </a:accent4>
        <a:accent5>
          <a:srgbClr val="FFFFCA"/>
        </a:accent5>
        <a:accent6>
          <a:srgbClr val="B90000"/>
        </a:accent6>
        <a:hlink>
          <a:srgbClr val="3333FF"/>
        </a:hlink>
        <a:folHlink>
          <a:srgbClr val="0064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2337</Words>
  <Application>Microsoft Office PowerPoint</Application>
  <PresentationFormat>On-screen Show (4:3)</PresentationFormat>
  <Paragraphs>775</Paragraphs>
  <Slides>64</Slides>
  <Notes>61</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NORMAL</vt:lpstr>
      <vt:lpstr>MINIMAL</vt:lpstr>
      <vt:lpstr>TITLE</vt:lpstr>
      <vt:lpstr>Einführung in die Programmierung   Prof. Dr. Bertrand Meyer</vt:lpstr>
      <vt:lpstr>Definition</vt:lpstr>
      <vt:lpstr>Rekursion</vt:lpstr>
      <vt:lpstr>Der allgemeine Begriff der Rekursion</vt:lpstr>
      <vt:lpstr>PowerPoint Presentation</vt:lpstr>
      <vt:lpstr>Die Geschichte des Universums*</vt:lpstr>
      <vt:lpstr>Die Geschichte des Universums*</vt:lpstr>
      <vt:lpstr>Die Türme von Hanoi</vt:lpstr>
      <vt:lpstr>Wieviele Schritte?</vt:lpstr>
      <vt:lpstr>Diese Logik ergibt einen Algorithmus!</vt:lpstr>
      <vt:lpstr>Die Türme von Hanoi</vt:lpstr>
      <vt:lpstr>Eine mögliche Implementation für verschiebe</vt:lpstr>
      <vt:lpstr>Die Türme von Hanoi</vt:lpstr>
      <vt:lpstr>Ein Beispiel</vt:lpstr>
      <vt:lpstr>Beispiele</vt:lpstr>
      <vt:lpstr>Rekursive Routine</vt:lpstr>
      <vt:lpstr>Rekursive Definition (aus der Generizität-Lektion) </vt:lpstr>
      <vt:lpstr>Rekursion: direkt und indirekt</vt:lpstr>
      <vt:lpstr>Rekursive Grammatik</vt:lpstr>
      <vt:lpstr>Die lexikographische Ordnung definieren</vt:lpstr>
      <vt:lpstr>Die Lexikographische Ordnung definieren</vt:lpstr>
      <vt:lpstr>Die lexikographische Ordnung: Beispiele</vt:lpstr>
      <vt:lpstr>Eine rekursive Definition</vt:lpstr>
      <vt:lpstr>Als eine rekursive Funktion ausgedrückt</vt:lpstr>
      <vt:lpstr>Eine rekursive Datenstruktur</vt:lpstr>
      <vt:lpstr>Knoten und Bäume: Ein rekursiver Beweis</vt:lpstr>
      <vt:lpstr>Skelett einer Klasse eines Binärbaums</vt:lpstr>
      <vt:lpstr>Rekursive Routine auf einer rekursiven Datenstruktur</vt:lpstr>
      <vt:lpstr>Traversieren eines Binärbaums</vt:lpstr>
      <vt:lpstr>Kinder und deren Väter</vt:lpstr>
      <vt:lpstr>Mehr Eigenschaften und Terminologie</vt:lpstr>
      <vt:lpstr>Mehr Eigenschaften und Terminologie</vt:lpstr>
      <vt:lpstr>Die Höhe eines Binärbaums</vt:lpstr>
      <vt:lpstr>Operationen auf binären Bäumen</vt:lpstr>
      <vt:lpstr>Traversieren eines Binärbaums</vt:lpstr>
      <vt:lpstr>Binärer Suchbaum</vt:lpstr>
      <vt:lpstr>Elemente geordnet ausgeben</vt:lpstr>
      <vt:lpstr>Suchen in einem Binärbaum</vt:lpstr>
      <vt:lpstr>Einfügen in einen Binärbaum</vt:lpstr>
      <vt:lpstr>Wieso binäre Suchbäume?</vt:lpstr>
      <vt:lpstr>Wohlgeformte rekursive Definitionen</vt:lpstr>
      <vt:lpstr>“Hanoi” ist wohlgeformt</vt:lpstr>
      <vt:lpstr>Was wir bisher gesehen haben:</vt:lpstr>
      <vt:lpstr>Rekursionsvariante</vt:lpstr>
      <vt:lpstr>Hanoi: Wie lautet die Variante?</vt:lpstr>
      <vt:lpstr>Suchbäume ausgeben: Was ist die Variante?</vt:lpstr>
      <vt:lpstr>Verträge für rekursive Routinen</vt:lpstr>
      <vt:lpstr>McCarthy’s 91-Funktion</vt:lpstr>
      <vt:lpstr>Noch eine Funktion</vt:lpstr>
      <vt:lpstr>Fibonacci-Zahlen</vt:lpstr>
      <vt:lpstr>Fakultät (factorial  )</vt:lpstr>
      <vt:lpstr>Unser ursprüngliches Schleifenbeispiel</vt:lpstr>
      <vt:lpstr>Eine rekursive Alternative</vt:lpstr>
      <vt:lpstr>Hilfsfunktion für Rekursion</vt:lpstr>
      <vt:lpstr>Eine Schleifenversion mit Argumenten</vt:lpstr>
      <vt:lpstr>Rekursive Version</vt:lpstr>
      <vt:lpstr>Jim Horning (details in Touch of Class)</vt:lpstr>
      <vt:lpstr>Rekursionseliminierung</vt:lpstr>
      <vt:lpstr>Rekursionseliminierung</vt:lpstr>
      <vt:lpstr>Einen Stack benutzen</vt:lpstr>
      <vt:lpstr>Rekursionseliminierung</vt:lpstr>
      <vt:lpstr>Die Stack-Nutzung minimieren</vt:lpstr>
      <vt:lpstr>Rekursion als Problemlösungstechnik</vt:lpstr>
      <vt:lpstr>Was wir in dieser Vorlesung gesehen haben</vt:lpstr>
    </vt:vector>
  </TitlesOfParts>
  <Company>ETH Zürich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Covariance</dc:title>
  <dc:creator>Prof. Dr. Bertrand Meyer</dc:creator>
  <cp:lastModifiedBy>Bertrand Meyer</cp:lastModifiedBy>
  <cp:revision>2199</cp:revision>
  <dcterms:created xsi:type="dcterms:W3CDTF">2010-06-28T06:21:44Z</dcterms:created>
  <dcterms:modified xsi:type="dcterms:W3CDTF">2013-11-05T06:55:17Z</dcterms:modified>
</cp:coreProperties>
</file>