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8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0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1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4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5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6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7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8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9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30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3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2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39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40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41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42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43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44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45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46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47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48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49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50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51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52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5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810" r:id="rId2"/>
  </p:sldMasterIdLst>
  <p:notesMasterIdLst>
    <p:notesMasterId r:id="rId58"/>
  </p:notesMasterIdLst>
  <p:handoutMasterIdLst>
    <p:handoutMasterId r:id="rId59"/>
  </p:handoutMasterIdLst>
  <p:sldIdLst>
    <p:sldId id="600" r:id="rId3"/>
    <p:sldId id="601" r:id="rId4"/>
    <p:sldId id="603" r:id="rId5"/>
    <p:sldId id="655" r:id="rId6"/>
    <p:sldId id="656" r:id="rId7"/>
    <p:sldId id="604" r:id="rId8"/>
    <p:sldId id="605" r:id="rId9"/>
    <p:sldId id="606" r:id="rId10"/>
    <p:sldId id="607" r:id="rId11"/>
    <p:sldId id="65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16" r:id="rId20"/>
    <p:sldId id="659" r:id="rId21"/>
    <p:sldId id="618" r:id="rId22"/>
    <p:sldId id="619" r:id="rId23"/>
    <p:sldId id="620" r:id="rId24"/>
    <p:sldId id="621" r:id="rId25"/>
    <p:sldId id="622" r:id="rId26"/>
    <p:sldId id="623" r:id="rId27"/>
    <p:sldId id="624" r:id="rId28"/>
    <p:sldId id="625" r:id="rId29"/>
    <p:sldId id="627" r:id="rId30"/>
    <p:sldId id="626" r:id="rId31"/>
    <p:sldId id="657" r:id="rId32"/>
    <p:sldId id="628" r:id="rId33"/>
    <p:sldId id="629" r:id="rId34"/>
    <p:sldId id="630" r:id="rId35"/>
    <p:sldId id="631" r:id="rId36"/>
    <p:sldId id="649" r:id="rId37"/>
    <p:sldId id="632" r:id="rId38"/>
    <p:sldId id="650" r:id="rId39"/>
    <p:sldId id="633" r:id="rId40"/>
    <p:sldId id="652" r:id="rId41"/>
    <p:sldId id="653" r:id="rId42"/>
    <p:sldId id="634" r:id="rId43"/>
    <p:sldId id="635" r:id="rId44"/>
    <p:sldId id="636" r:id="rId45"/>
    <p:sldId id="637" r:id="rId46"/>
    <p:sldId id="638" r:id="rId47"/>
    <p:sldId id="640" r:id="rId48"/>
    <p:sldId id="639" r:id="rId49"/>
    <p:sldId id="641" r:id="rId50"/>
    <p:sldId id="643" r:id="rId51"/>
    <p:sldId id="642" r:id="rId52"/>
    <p:sldId id="644" r:id="rId53"/>
    <p:sldId id="645" r:id="rId54"/>
    <p:sldId id="646" r:id="rId55"/>
    <p:sldId id="647" r:id="rId56"/>
    <p:sldId id="648" r:id="rId57"/>
  </p:sldIdLst>
  <p:sldSz cx="9144000" cy="6858000" type="screen4x3"/>
  <p:notesSz cx="6810375" cy="9942513"/>
  <p:custDataLst>
    <p:tags r:id="rId6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9900"/>
    <a:srgbClr val="FFFFCC"/>
    <a:srgbClr val="FFCC99"/>
    <a:srgbClr val="CC66FF"/>
    <a:srgbClr val="990000"/>
    <a:srgbClr val="3333FF"/>
    <a:srgbClr val="009900"/>
    <a:srgbClr val="3366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5" autoAdjust="0"/>
    <p:restoredTop sz="84392" autoAdjust="0"/>
  </p:normalViewPr>
  <p:slideViewPr>
    <p:cSldViewPr snapToGrid="0">
      <p:cViewPr varScale="1">
        <p:scale>
          <a:sx n="114" d="100"/>
          <a:sy n="114" d="100"/>
        </p:scale>
        <p:origin x="4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4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459" cy="4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68" tIns="44184" rIns="88368" bIns="441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68" tIns="44184" rIns="88368" bIns="441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68" tIns="44184" rIns="88368" bIns="4418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0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459" cy="4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13" tIns="46707" rIns="93413" bIns="46707" numCol="1" anchor="t" anchorCtr="0" compatLnSpc="1">
            <a:prstTxWarp prst="textNoShape">
              <a:avLst/>
            </a:prstTxWarp>
          </a:bodyPr>
          <a:lstStyle>
            <a:lvl1pPr defTabSz="934304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39" y="0"/>
            <a:ext cx="2951459" cy="4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13" tIns="46707" rIns="93413" bIns="46707" numCol="1" anchor="t" anchorCtr="0" compatLnSpc="1">
            <a:prstTxWarp prst="textNoShape">
              <a:avLst/>
            </a:prstTxWarp>
          </a:bodyPr>
          <a:lstStyle>
            <a:lvl1pPr algn="r" defTabSz="934304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34" y="4723024"/>
            <a:ext cx="5447709" cy="447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13" tIns="46707" rIns="93413" bIns="46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402"/>
            <a:ext cx="2951459" cy="4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13" tIns="46707" rIns="93413" bIns="46707" numCol="1" anchor="b" anchorCtr="0" compatLnSpc="1">
            <a:prstTxWarp prst="textNoShape">
              <a:avLst/>
            </a:prstTxWarp>
          </a:bodyPr>
          <a:lstStyle>
            <a:lvl1pPr defTabSz="934304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39" y="9444402"/>
            <a:ext cx="2951459" cy="4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13" tIns="46707" rIns="93413" bIns="46707" numCol="1" anchor="b" anchorCtr="0" compatLnSpc="1">
            <a:prstTxWarp prst="textNoShape">
              <a:avLst/>
            </a:prstTxWarp>
          </a:bodyPr>
          <a:lstStyle>
            <a:lvl1pPr algn="r" defTabSz="934304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85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4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EF2D6-56EA-403F-ACC8-9FA3EC096F5C}" type="slidenum">
              <a:rPr lang="en-US"/>
              <a:pPr/>
              <a:t>11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2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9416A-92B6-43FD-8899-3200F92282CD}" type="slidenum">
              <a:rPr lang="en-US"/>
              <a:pPr/>
              <a:t>12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2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2BBCC-F1F1-4882-A1D1-2714C1301949}" type="slidenum">
              <a:rPr lang="en-US"/>
              <a:pPr/>
              <a:t>13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373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5FE3C-7A18-47EA-87CD-18FFD5126679}" type="slidenum">
              <a:rPr lang="en-US"/>
              <a:pPr/>
              <a:t>14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48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64257-66D5-4E8C-AB80-1B2F568A9D47}" type="slidenum">
              <a:rPr lang="en-US"/>
              <a:pPr/>
              <a:t>15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1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8BCE7-C9D4-4536-A912-C2748C790A22}" type="slidenum">
              <a:rPr lang="en-US"/>
              <a:pPr/>
              <a:t>16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22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BD342-F97E-4129-BF2F-37336853C68B}" type="slidenum">
              <a:rPr lang="en-US"/>
              <a:pPr/>
              <a:t>17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720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520E1-4436-42A6-B702-A1758E55BCF9}" type="slidenum">
              <a:rPr lang="en-US"/>
              <a:pPr/>
              <a:t>18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63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2BBCC-F1F1-4882-A1D1-2714C1301949}" type="slidenum">
              <a:rPr lang="en-US"/>
              <a:pPr/>
              <a:t>19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962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6A1A6-28DB-47FC-9F95-407EDC5E1226}" type="slidenum">
              <a:rPr lang="en-US"/>
              <a:pPr/>
              <a:t>20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EE086-BA0D-404E-BBCB-A6176B8A15DE}" type="slidenum">
              <a:rPr lang="en-US"/>
              <a:pPr/>
              <a:t>2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43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03536-D954-4933-A672-65E7211835F3}" type="slidenum">
              <a:rPr lang="en-US"/>
              <a:pPr/>
              <a:t>21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56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9C342-A239-4C86-93F0-623E9CA1EDBE}" type="slidenum">
              <a:rPr lang="en-US"/>
              <a:pPr/>
              <a:t>22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10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EA1C0-E28E-470A-AEF1-2FA5CAD303FA}" type="slidenum">
              <a:rPr lang="en-US"/>
              <a:pPr/>
              <a:t>23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965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1E1B9-0E2F-49A4-A7CF-69AFCD56C321}" type="slidenum">
              <a:rPr lang="en-US"/>
              <a:pPr/>
              <a:t>24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113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DF93C-2566-4057-B6EC-4E4EDFA28A14}" type="slidenum">
              <a:rPr lang="en-US"/>
              <a:pPr/>
              <a:t>25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97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5CBC1-2641-4DF8-B5F1-843519B5D49E}" type="slidenum">
              <a:rPr lang="en-US"/>
              <a:pPr/>
              <a:t>26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15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1DF75-B27D-4D9A-9114-5535FFA13D79}" type="slidenum">
              <a:rPr lang="en-US"/>
              <a:pPr/>
              <a:t>27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61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A3BB1-4213-46B8-8A0C-C8F22F66D02F}" type="slidenum">
              <a:rPr lang="en-US"/>
              <a:pPr/>
              <a:t>28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050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84C23-EF33-447B-8D65-8A7D293DB8E1}" type="slidenum">
              <a:rPr lang="en-US"/>
              <a:pPr/>
              <a:t>29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05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64257-66D5-4E8C-AB80-1B2F568A9D47}" type="slidenum">
              <a:rPr lang="en-US"/>
              <a:pPr/>
              <a:t>30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6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C3817-93FA-4103-BBA2-313300D5F933}" type="slidenum">
              <a:rPr lang="en-US"/>
              <a:pPr/>
              <a:t>3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82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B4BC6-782B-4C4B-802E-0C8C42C27DD2}" type="slidenum">
              <a:rPr lang="en-US"/>
              <a:pPr/>
              <a:t>31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400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EAA15-751A-4521-8006-41D066B4DC65}" type="slidenum">
              <a:rPr lang="en-US"/>
              <a:pPr/>
              <a:t>32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910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C32D7-3FA2-45B0-8D7F-A5AA06091782}" type="slidenum">
              <a:rPr lang="en-US"/>
              <a:pPr/>
              <a:t>33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5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AAED0-53FC-4BAE-B67B-222979B3B124}" type="slidenum">
              <a:rPr lang="en-US"/>
              <a:pPr/>
              <a:t>34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486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67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DA066-C652-405F-A612-F319F28E4323}" type="slidenum">
              <a:rPr lang="en-US"/>
              <a:pPr/>
              <a:t>36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296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28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F31A4-F52B-433E-8BCA-1D5C4C3CAB70}" type="slidenum">
              <a:rPr lang="en-US"/>
              <a:pPr/>
              <a:t>38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367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8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F31A4-F52B-433E-8BCA-1D5C4C3CAB70}" type="slidenum">
              <a:rPr lang="en-US"/>
              <a:pPr/>
              <a:t>40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8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C3817-93FA-4103-BBA2-313300D5F933}" type="slidenum">
              <a:rPr lang="en-US"/>
              <a:pPr/>
              <a:t>5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614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D4E75-E082-4689-A688-9161E766D18B}" type="slidenum">
              <a:rPr lang="en-US"/>
              <a:pPr/>
              <a:t>41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45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D392B-32E2-4EC4-A2CA-39F76972E13E}" type="slidenum">
              <a:rPr lang="en-US"/>
              <a:pPr/>
              <a:t>42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488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B4030-2477-459E-A77B-D6B5FB1175AB}" type="slidenum">
              <a:rPr lang="en-US"/>
              <a:pPr/>
              <a:t>43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3081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E11D1-4ACE-4E6E-A582-E6F295EE3806}" type="slidenum">
              <a:rPr lang="en-US"/>
              <a:pPr/>
              <a:t>44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119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D24C1-520E-4FC2-B952-C722E503A1C6}" type="slidenum">
              <a:rPr lang="en-US"/>
              <a:pPr/>
              <a:t>45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5388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965A8-3461-49A4-895C-1705BAE3ADBA}" type="slidenum">
              <a:rPr lang="en-US"/>
              <a:pPr/>
              <a:t>46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3433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96275-F882-4E43-BD35-354D5D900E1B}" type="slidenum">
              <a:rPr lang="en-US"/>
              <a:pPr/>
              <a:t>47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347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328FD-AD72-4B6D-A5A9-58DEDFB3DBA9}" type="slidenum">
              <a:rPr lang="en-US"/>
              <a:pPr/>
              <a:t>48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18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11166-BDAB-4632-82E0-5263E78E6BE3}" type="slidenum">
              <a:rPr lang="en-US"/>
              <a:pPr/>
              <a:t>49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41319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65527-E326-4160-972E-B2B12DCA1C99}" type="slidenum">
              <a:rPr lang="en-US"/>
              <a:pPr/>
              <a:t>50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0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26AA0-96F0-4526-B14A-FB25591F1BF7}" type="slidenum">
              <a:rPr lang="en-US"/>
              <a:pPr/>
              <a:t>6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3726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D1A21-F155-4E9D-9B72-B3372F2C1970}" type="slidenum">
              <a:rPr lang="en-US"/>
              <a:pPr/>
              <a:t>51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2073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AC4B9-FE92-49BD-827A-930B6F6807B1}" type="slidenum">
              <a:rPr lang="en-US"/>
              <a:pPr/>
              <a:t>52</a:t>
            </a:fld>
            <a:endParaRPr lang="en-US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093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F7C6E-00B0-448A-887E-D2EA461A8526}" type="slidenum">
              <a:rPr lang="en-US"/>
              <a:pPr/>
              <a:t>53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602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AA299-09D1-4F06-B773-7D2BDA396FA2}" type="slidenum">
              <a:rPr lang="en-US"/>
              <a:pPr/>
              <a:t>54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772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2F27D-C195-4A73-8191-4046D179354A}" type="slidenum">
              <a:rPr lang="en-US"/>
              <a:pPr/>
              <a:t>55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44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293BC-8FC5-48B7-B781-34E5A13E8664}" type="slidenum">
              <a:rPr lang="en-US"/>
              <a:pPr/>
              <a:t>7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 smtClean="0"/>
              <a:t>Angebracht</a:t>
            </a:r>
            <a:r>
              <a:rPr lang="en-US" dirty="0" smtClean="0"/>
              <a:t> / </a:t>
            </a:r>
            <a:r>
              <a:rPr lang="en-US" dirty="0" err="1" smtClean="0"/>
              <a:t>Anwendbar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FFB2F-EA40-4ED0-A930-7B2B698D8BBD}" type="slidenum">
              <a:rPr lang="en-US"/>
              <a:pPr/>
              <a:t>8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4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34AF4-B65B-4E18-9979-23AEE1CEFC4E}" type="slidenum">
              <a:rPr lang="en-US"/>
              <a:pPr/>
              <a:t>9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9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34AF4-B65B-4E18-9979-23AEE1CEFC4E}" type="slidenum">
              <a:rPr lang="en-US"/>
              <a:pPr/>
              <a:t>10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8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CC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onstantia" panose="02030602050306030303" pitchFamily="18" charset="0"/>
              </a:defRPr>
            </a:lvl1pPr>
            <a:lvl2pPr>
              <a:buSzPct val="80000"/>
              <a:defRPr baseline="0"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latin typeface="Constantia" panose="02030602050306030303" pitchFamily="18" charset="0"/>
              </a:defRPr>
            </a:lvl3pPr>
            <a:lvl4pPr>
              <a:defRPr sz="2400" baseline="0">
                <a:latin typeface="Constantia" panose="02030602050306030303" pitchFamily="18" charset="0"/>
              </a:defRPr>
            </a:lvl4pPr>
            <a:lvl5pPr>
              <a:defRPr sz="2400" baseline="0"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23-Nov-14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1270">
            <a:solidFill>
              <a:srgbClr val="006699">
                <a:alpha val="49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8144" y="122239"/>
            <a:ext cx="204252" cy="228281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  <p:sp>
        <p:nvSpPr>
          <p:cNvPr id="8" name="Line 13"/>
          <p:cNvSpPr>
            <a:spLocks noChangeShapeType="1"/>
          </p:cNvSpPr>
          <p:nvPr userDrawn="1"/>
        </p:nvSpPr>
        <p:spPr bwMode="auto">
          <a:xfrm flipV="1">
            <a:off x="267165" y="80687"/>
            <a:ext cx="7200000" cy="458"/>
          </a:xfrm>
          <a:prstGeom prst="line">
            <a:avLst/>
          </a:prstGeom>
          <a:noFill/>
          <a:ln w="1270">
            <a:solidFill>
              <a:srgbClr val="006699">
                <a:alpha val="49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notesSlide" Target="../notesSlides/notesSlide9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notesSlide" Target="../notesSlides/notesSlide18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notesSlide" Target="../notesSlides/notesSlide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notesSlide" Target="../notesSlides/notesSlide37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12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10" Type="http://schemas.openxmlformats.org/officeDocument/2006/relationships/tags" Target="../tags/tag189.xml"/><Relationship Id="rId19" Type="http://schemas.openxmlformats.org/officeDocument/2006/relationships/notesSlide" Target="../notesSlides/notesSlide47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4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notesSlide" Target="../notesSlides/notesSlide50.xml"/><Relationship Id="rId3" Type="http://schemas.openxmlformats.org/officeDocument/2006/relationships/tags" Target="../tags/tag203.xml"/><Relationship Id="rId21" Type="http://schemas.openxmlformats.org/officeDocument/2006/relationships/tags" Target="../tags/tag221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30.xml"/><Relationship Id="rId7" Type="http://schemas.openxmlformats.org/officeDocument/2006/relationships/image" Target="../media/image15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4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 fontScale="90000"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Franklin Gothic Heavy" panose="020B0903020102020204" pitchFamily="34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Franklin Gothic Heavy" panose="020B0903020102020204" pitchFamily="34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Franklin Gothic Heavy" panose="020B0903020102020204" pitchFamily="34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Franklin Gothic Heavy" panose="020B0903020102020204" pitchFamily="34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Franklin Gothic Heavy" panose="020B0903020102020204" pitchFamily="34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Franklin Gothic Heavy" panose="020B0903020102020204" pitchFamily="34" charset="0"/>
              </a:rPr>
            </a:br>
            <a:r>
              <a:rPr lang="de-CH" sz="2800" noProof="0" dirty="0" smtClean="0">
                <a:latin typeface="Franklin Gothic Heavy" panose="020B0903020102020204" pitchFamily="34" charset="0"/>
              </a:rPr>
              <a:t>Prof. Dr. Bertrand Meyer</a:t>
            </a:r>
            <a:endParaRPr lang="de-CH" noProof="0" dirty="0">
              <a:latin typeface="Franklin Gothic Heavy" panose="020B09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16378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noProof="0" dirty="0" err="1" smtClean="0">
                <a:solidFill>
                  <a:srgbClr val="3E609E"/>
                </a:solidFill>
                <a:latin typeface="Verdana" pitchFamily="34" charset="0"/>
              </a:rPr>
              <a:t>Lecture</a:t>
            </a:r>
            <a:r>
              <a:rPr lang="de-CH" noProof="0" smtClean="0">
                <a:solidFill>
                  <a:srgbClr val="3E609E"/>
                </a:solidFill>
                <a:latin typeface="Verdana" pitchFamily="34" charset="0"/>
              </a:rPr>
              <a:t> 13: (Container-)Datenstrukturen</a:t>
            </a:r>
            <a:endParaRPr lang="de-CH" noProof="0">
              <a:solidFill>
                <a:srgbClr val="3E609E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Listen</a:t>
            </a:r>
            <a:endParaRPr lang="de-CH" noProof="0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4860" y="878114"/>
            <a:ext cx="8894762" cy="5644924"/>
          </a:xfrm>
        </p:spPr>
        <p:txBody>
          <a:bodyPr/>
          <a:lstStyle/>
          <a:p>
            <a:r>
              <a:rPr lang="de-CH" dirty="0"/>
              <a:t>Eine Liste ist ein Container, der Elemente in einer bestimmten Ordnung beinhaltet</a:t>
            </a:r>
          </a:p>
          <a:p>
            <a:endParaRPr lang="de-CH" dirty="0"/>
          </a:p>
          <a:p>
            <a:r>
              <a:rPr lang="de-CH" dirty="0"/>
              <a:t>Listen in EiffelBase haben Zeiger (</a:t>
            </a:r>
            <a:r>
              <a:rPr lang="de-CH" i="1" dirty="0" err="1">
                <a:solidFill>
                  <a:srgbClr val="990000"/>
                </a:solidFill>
              </a:rPr>
              <a:t>cursors</a:t>
            </a:r>
            <a:r>
              <a:rPr lang="de-CH" dirty="0"/>
              <a:t>)</a:t>
            </a:r>
          </a:p>
        </p:txBody>
      </p:sp>
      <p:sp>
        <p:nvSpPr>
          <p:cNvPr id="4" name="Line 8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39750" y="4149725"/>
            <a:ext cx="8064500" cy="0"/>
          </a:xfrm>
          <a:prstGeom prst="line">
            <a:avLst/>
          </a:prstGeom>
          <a:noFill/>
          <a:ln w="25400">
            <a:solidFill>
              <a:srgbClr val="0064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5" name="AutoShape 9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7088" y="3787775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6" name="AutoShape 9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39938" y="3787775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7" name="AutoShape 9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5825" y="3787775"/>
            <a:ext cx="865188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8" name="AutoShape 9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38513" y="3787775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F4F8C"/>
              </a:gs>
              <a:gs pos="100000">
                <a:schemeClr val="accent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F4F8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2000">
              <a:latin typeface="Constantia" panose="02030602050306030303" pitchFamily="18" charset="0"/>
            </a:endParaRPr>
          </a:p>
        </p:txBody>
      </p:sp>
      <p:sp>
        <p:nvSpPr>
          <p:cNvPr id="9" name="Text Box 9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48038" y="3871913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66FF33"/>
                </a:solidFill>
                <a:latin typeface="Constantia" panose="02030602050306030303" pitchFamily="18" charset="0"/>
              </a:rPr>
              <a:t>item</a:t>
            </a:r>
            <a:endParaRPr lang="en-US" sz="2000" b="1" i="1">
              <a:solidFill>
                <a:srgbClr val="66FF33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10" name="Line 9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779838" y="4903788"/>
            <a:ext cx="0" cy="86518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1" name="Text Box 9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2613" y="5768975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Zeiger</a:t>
            </a:r>
            <a:endParaRPr lang="en-US" sz="2000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Line 9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67175" y="5337175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3" name="Text Box 9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70350" y="4965700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forth</a:t>
            </a:r>
          </a:p>
        </p:txBody>
      </p:sp>
      <p:sp>
        <p:nvSpPr>
          <p:cNvPr id="14" name="AutoShape 9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8101013" y="3273425"/>
            <a:ext cx="865187" cy="407988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5" name="Text Box 10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12088" y="2816225"/>
            <a:ext cx="83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6400"/>
                </a:solidFill>
                <a:latin typeface="Constantia" panose="02030602050306030303" pitchFamily="18" charset="0"/>
              </a:rPr>
              <a:t>after</a:t>
            </a:r>
          </a:p>
        </p:txBody>
      </p:sp>
      <p:sp>
        <p:nvSpPr>
          <p:cNvPr id="16" name="AutoShape 10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1363" y="3787775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7" name="AutoShape 10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 flipV="1">
            <a:off x="179388" y="3233738"/>
            <a:ext cx="865187" cy="40798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8" name="Text Box 10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3050" y="2794000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6400"/>
                </a:solidFill>
                <a:latin typeface="Constantia" panose="02030602050306030303" pitchFamily="18" charset="0"/>
              </a:rPr>
              <a:t>before</a:t>
            </a:r>
          </a:p>
        </p:txBody>
      </p:sp>
      <p:sp>
        <p:nvSpPr>
          <p:cNvPr id="19" name="AutoShape 10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35663" y="3787775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0" name="Line 10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555875" y="5337175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1" name="Text Box 10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62238" y="4970463"/>
            <a:ext cx="83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back</a:t>
            </a:r>
          </a:p>
        </p:txBody>
      </p:sp>
      <p:sp>
        <p:nvSpPr>
          <p:cNvPr id="22" name="Text Box 10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311525" y="4519613"/>
            <a:ext cx="892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6400"/>
                </a:solidFill>
                <a:latin typeface="Constantia" panose="02030602050306030303" pitchFamily="18" charset="0"/>
              </a:rPr>
              <a:t>index</a:t>
            </a:r>
          </a:p>
        </p:txBody>
      </p:sp>
      <p:sp>
        <p:nvSpPr>
          <p:cNvPr id="23" name="Text Box 10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35825" y="4545013"/>
            <a:ext cx="952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6400"/>
                </a:solidFill>
                <a:latin typeface="Constantia" panose="02030602050306030303" pitchFamily="18" charset="0"/>
              </a:rPr>
              <a:t>count</a:t>
            </a:r>
          </a:p>
        </p:txBody>
      </p:sp>
      <p:sp>
        <p:nvSpPr>
          <p:cNvPr id="24" name="Text Box 10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55650" y="4600575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5" name="Line 1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1187450" y="5048250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6" name="Line 11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7667625" y="4976813"/>
            <a:ext cx="0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7" name="Text Box 11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08825" y="555307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finish</a:t>
            </a:r>
          </a:p>
        </p:txBody>
      </p:sp>
      <p:sp>
        <p:nvSpPr>
          <p:cNvPr id="28" name="Text Box 11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3250" y="5605463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4677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3255" y="115888"/>
            <a:ext cx="8441355" cy="435655"/>
          </a:xfrm>
        </p:spPr>
        <p:txBody>
          <a:bodyPr>
            <a:normAutofit/>
          </a:bodyPr>
          <a:lstStyle/>
          <a:p>
            <a:r>
              <a:rPr lang="de-CH" dirty="0" smtClean="0"/>
              <a:t>Zeiger-Eigenschaften </a:t>
            </a:r>
            <a:r>
              <a:rPr lang="de-CH" noProof="0" dirty="0" smtClean="0"/>
              <a:t>(Alle in der Klasseninvariante)</a:t>
            </a:r>
            <a:endParaRPr lang="de-CH" noProof="0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CH" noProof="0" dirty="0" smtClean="0"/>
              <a:t>Der Zeiger reicht von </a:t>
            </a:r>
            <a:r>
              <a:rPr lang="de-CH" noProof="0" dirty="0" smtClean="0">
                <a:solidFill>
                  <a:srgbClr val="3333FF"/>
                </a:solidFill>
              </a:rPr>
              <a:t>0</a:t>
            </a:r>
            <a:r>
              <a:rPr lang="de-CH" noProof="0" dirty="0" smtClean="0"/>
              <a:t> bis </a:t>
            </a:r>
            <a:r>
              <a:rPr lang="de-CH" i="1" noProof="0" dirty="0" smtClean="0">
                <a:solidFill>
                  <a:srgbClr val="3333FF"/>
                </a:solidFill>
              </a:rPr>
              <a:t>count </a:t>
            </a:r>
            <a:r>
              <a:rPr lang="de-CH" noProof="0" dirty="0" smtClean="0">
                <a:solidFill>
                  <a:srgbClr val="3333FF"/>
                </a:solidFill>
              </a:rPr>
              <a:t>+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</a:t>
            </a:r>
            <a:r>
              <a:rPr lang="de-CH" noProof="0" dirty="0" smtClean="0"/>
              <a:t>: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noProof="0" dirty="0" smtClean="0">
                <a:solidFill>
                  <a:srgbClr val="3333FF"/>
                </a:solidFill>
              </a:rPr>
              <a:t>0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&lt;=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&lt;=</a:t>
            </a:r>
            <a:r>
              <a:rPr lang="de-CH" i="1" noProof="0" dirty="0" smtClean="0">
                <a:solidFill>
                  <a:srgbClr val="3333FF"/>
                </a:solidFill>
              </a:rPr>
              <a:t> count </a:t>
            </a:r>
            <a:r>
              <a:rPr lang="de-CH" noProof="0" dirty="0" smtClean="0">
                <a:solidFill>
                  <a:srgbClr val="3333FF"/>
                </a:solidFill>
              </a:rPr>
              <a:t>+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de-CH" noProof="0" dirty="0" smtClean="0"/>
              <a:t>Der Zeiger ist auf Position </a:t>
            </a:r>
            <a:r>
              <a:rPr lang="de-CH" noProof="0" dirty="0" smtClean="0">
                <a:solidFill>
                  <a:srgbClr val="3333FF"/>
                </a:solidFill>
              </a:rPr>
              <a:t>0</a:t>
            </a:r>
            <a:r>
              <a:rPr lang="de-CH" noProof="0" dirty="0" smtClean="0"/>
              <a:t> </a:t>
            </a:r>
            <a:r>
              <a:rPr lang="de-CH" noProof="0" dirty="0" err="1" smtClean="0"/>
              <a:t>gdw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before</a:t>
            </a:r>
            <a:r>
              <a:rPr lang="de-CH" noProof="0" dirty="0" smtClean="0"/>
              <a:t> </a:t>
            </a:r>
            <a:r>
              <a:rPr lang="de-CH" sz="1600" noProof="0" dirty="0" smtClean="0"/>
              <a:t> </a:t>
            </a:r>
            <a:r>
              <a:rPr lang="de-CH" dirty="0" smtClean="0"/>
              <a:t>w</a:t>
            </a:r>
            <a:r>
              <a:rPr lang="de-CH" noProof="0" dirty="0" err="1" smtClean="0"/>
              <a:t>ahr</a:t>
            </a:r>
            <a:r>
              <a:rPr lang="de-CH" dirty="0" smtClean="0"/>
              <a:t> ist</a:t>
            </a:r>
            <a:r>
              <a:rPr lang="de-CH" noProof="0" dirty="0" smtClean="0"/>
              <a:t>: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before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 (</a:t>
            </a:r>
            <a:r>
              <a:rPr lang="de-CH" i="1" noProof="0" dirty="0" err="1" smtClean="0">
                <a:solidFill>
                  <a:srgbClr val="3333FF"/>
                </a:solidFill>
              </a:rPr>
              <a:t>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0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CH" noProof="0" dirty="0" smtClean="0"/>
              <a:t>Der Zeiger ist auf Position </a:t>
            </a:r>
            <a:r>
              <a:rPr lang="de-CH" noProof="0" dirty="0" smtClean="0">
                <a:solidFill>
                  <a:srgbClr val="3333FF"/>
                </a:solidFill>
              </a:rPr>
              <a:t>count + 1</a:t>
            </a:r>
            <a:r>
              <a:rPr lang="de-CH" noProof="0" dirty="0" smtClean="0"/>
              <a:t> </a:t>
            </a:r>
            <a:r>
              <a:rPr lang="de-CH" noProof="0" dirty="0" err="1" smtClean="0"/>
              <a:t>gdw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after</a:t>
            </a:r>
            <a:r>
              <a:rPr lang="de-CH" noProof="0" dirty="0" smtClean="0"/>
              <a:t> </a:t>
            </a:r>
            <a:r>
              <a:rPr lang="de-CH" sz="1600" noProof="0" dirty="0" smtClean="0"/>
              <a:t> </a:t>
            </a:r>
            <a:r>
              <a:rPr lang="de-CH" noProof="0" dirty="0" smtClean="0"/>
              <a:t>wahr</a:t>
            </a:r>
            <a:r>
              <a:rPr lang="de-CH" dirty="0" smtClean="0"/>
              <a:t> ist</a:t>
            </a:r>
            <a:r>
              <a:rPr lang="de-CH" noProof="0" dirty="0" smtClean="0"/>
              <a:t>: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smtClean="0">
                <a:solidFill>
                  <a:srgbClr val="3333FF"/>
                </a:solidFill>
              </a:rPr>
              <a:t>after </a:t>
            </a:r>
            <a:r>
              <a:rPr lang="de-CH" noProof="0" dirty="0" smtClean="0">
                <a:solidFill>
                  <a:srgbClr val="3333FF"/>
                </a:solidFill>
              </a:rPr>
              <a:t>= (</a:t>
            </a:r>
            <a:r>
              <a:rPr lang="de-CH" i="1" noProof="0" dirty="0" err="1" smtClean="0">
                <a:solidFill>
                  <a:srgbClr val="3333FF"/>
                </a:solidFill>
              </a:rPr>
              <a:t>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</a:t>
            </a:r>
            <a:r>
              <a:rPr lang="de-CH" i="1" noProof="0" dirty="0" smtClean="0">
                <a:solidFill>
                  <a:srgbClr val="3333FF"/>
                </a:solidFill>
              </a:rPr>
              <a:t> count </a:t>
            </a:r>
            <a:r>
              <a:rPr lang="de-CH" noProof="0" dirty="0" smtClean="0">
                <a:solidFill>
                  <a:srgbClr val="3333FF"/>
                </a:solidFill>
              </a:rPr>
              <a:t>+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CH" noProof="0" dirty="0" smtClean="0"/>
              <a:t>In einer </a:t>
            </a:r>
            <a:r>
              <a:rPr lang="de-CH" dirty="0" smtClean="0">
                <a:solidFill>
                  <a:srgbClr val="990000"/>
                </a:solidFill>
              </a:rPr>
              <a:t>leeren Liste </a:t>
            </a:r>
            <a:r>
              <a:rPr lang="de-CH" dirty="0" smtClean="0"/>
              <a:t>ist der Zeiger auf Position</a:t>
            </a:r>
            <a:r>
              <a:rPr lang="de-CH" dirty="0" smtClean="0">
                <a:solidFill>
                  <a:srgbClr val="3333FF"/>
                </a:solidFill>
              </a:rPr>
              <a:t> 0 </a:t>
            </a:r>
            <a:r>
              <a:rPr lang="de-CH" dirty="0" smtClean="0"/>
              <a:t>oder </a:t>
            </a:r>
            <a:r>
              <a:rPr lang="de-CH" dirty="0" smtClean="0">
                <a:solidFill>
                  <a:srgbClr val="3333FF"/>
                </a:solidFill>
              </a:rPr>
              <a:t>1</a:t>
            </a:r>
            <a:r>
              <a:rPr lang="de-CH" dirty="0" smtClean="0"/>
              <a:t>: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is_empty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b="1" noProof="0" dirty="0" smtClean="0">
                <a:solidFill>
                  <a:srgbClr val="002060"/>
                </a:solidFill>
              </a:rPr>
              <a:t>implies</a:t>
            </a:r>
            <a:r>
              <a:rPr lang="de-CH" noProof="0" dirty="0" smtClean="0">
                <a:solidFill>
                  <a:srgbClr val="3333FF"/>
                </a:solidFill>
              </a:rPr>
              <a:t> ((</a:t>
            </a:r>
            <a:r>
              <a:rPr lang="de-CH" i="1" noProof="0" dirty="0" err="1" smtClean="0">
                <a:solidFill>
                  <a:srgbClr val="3333FF"/>
                </a:solidFill>
              </a:rPr>
              <a:t>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0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  <a:r>
              <a:rPr lang="de-CH" b="1" noProof="0" dirty="0" err="1" smtClean="0">
                <a:solidFill>
                  <a:srgbClr val="002060"/>
                </a:solidFill>
              </a:rPr>
              <a:t>or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err="1" smtClean="0">
                <a:solidFill>
                  <a:srgbClr val="3333FF"/>
                </a:solidFill>
              </a:rPr>
              <a:t>index</a:t>
            </a:r>
            <a:r>
              <a:rPr lang="de-CH" noProof="0" dirty="0" smtClean="0">
                <a:solidFill>
                  <a:srgbClr val="3333FF"/>
                </a:solidFill>
              </a:rPr>
              <a:t> = 1))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3460" y="77388"/>
            <a:ext cx="8585735" cy="435600"/>
          </a:xfrm>
        </p:spPr>
        <p:txBody>
          <a:bodyPr>
            <a:normAutofit/>
          </a:bodyPr>
          <a:lstStyle/>
          <a:p>
            <a:r>
              <a:rPr lang="de-CH" sz="2600" noProof="0" dirty="0" smtClean="0"/>
              <a:t>Eine spezifische </a:t>
            </a:r>
            <a:r>
              <a:rPr lang="de-CH" sz="2600" noProof="0" dirty="0" err="1" smtClean="0"/>
              <a:t>Implementation</a:t>
            </a:r>
            <a:r>
              <a:rPr lang="de-CH" sz="2600" noProof="0" dirty="0" smtClean="0"/>
              <a:t>: (einfach) verkettete Liste</a:t>
            </a:r>
            <a:endParaRPr lang="de-CH" sz="2600" noProof="0" dirty="0"/>
          </a:p>
        </p:txBody>
      </p:sp>
      <p:pic>
        <p:nvPicPr>
          <p:cNvPr id="558087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420938"/>
            <a:ext cx="83915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Warnung</a:t>
            </a:r>
            <a:endParaRPr lang="de-CH" noProof="0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Vergessen Sie auf keinen Fall die </a:t>
            </a:r>
            <a:r>
              <a:rPr lang="de-CH" noProof="0" dirty="0"/>
              <a:t>G</a:t>
            </a:r>
            <a:r>
              <a:rPr lang="de-CH" noProof="0" dirty="0" smtClean="0"/>
              <a:t>renzfälle, wenn Sie eine Container-Datenstruktur </a:t>
            </a:r>
            <a:r>
              <a:rPr lang="de-CH" dirty="0" smtClean="0"/>
              <a:t>und die zugehörige Klasse </a:t>
            </a:r>
            <a:r>
              <a:rPr lang="de-CH" dirty="0" smtClean="0"/>
              <a:t>definieren</a:t>
            </a:r>
            <a:r>
              <a:rPr lang="de-CH" noProof="0" dirty="0" smtClean="0"/>
              <a:t>:</a:t>
            </a:r>
            <a:endParaRPr lang="de-CH" noProof="0" dirty="0" smtClean="0"/>
          </a:p>
          <a:p>
            <a:pPr lvl="1"/>
            <a:r>
              <a:rPr lang="de-CH" noProof="0" dirty="0" smtClean="0"/>
              <a:t>Leere Struktur</a:t>
            </a:r>
          </a:p>
          <a:p>
            <a:pPr lvl="1"/>
            <a:r>
              <a:rPr lang="de-CH" noProof="0" dirty="0" smtClean="0"/>
              <a:t>Volle Struktur (bei endlicher Kapazität)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36538" y="115888"/>
            <a:ext cx="8353425" cy="435600"/>
          </a:xfrm>
        </p:spPr>
        <p:txBody>
          <a:bodyPr/>
          <a:lstStyle/>
          <a:p>
            <a:r>
              <a:rPr lang="de-CH" noProof="0" dirty="0" smtClean="0"/>
              <a:t>Eine Zelle hinzufügen</a:t>
            </a:r>
            <a:endParaRPr lang="de-CH" i="1" noProof="0" dirty="0">
              <a:solidFill>
                <a:srgbClr val="3333FF"/>
              </a:solidFill>
            </a:endParaRPr>
          </a:p>
        </p:txBody>
      </p:sp>
      <p:pic>
        <p:nvPicPr>
          <p:cNvPr id="561157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513" y="2105025"/>
            <a:ext cx="8562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83313" y="3948300"/>
            <a:ext cx="2859087" cy="66262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Der dazugehörige Befehl (in </a:t>
            </a:r>
            <a:r>
              <a:rPr lang="de-CH" i="1" noProof="0" dirty="0" smtClean="0">
                <a:solidFill>
                  <a:srgbClr val="3333FF"/>
                </a:solidFill>
              </a:rPr>
              <a:t>LINKED_LIST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81113" y="771713"/>
            <a:ext cx="8424862" cy="5616575"/>
          </a:xfrm>
        </p:spPr>
        <p:txBody>
          <a:bodyPr/>
          <a:lstStyle/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err="1" smtClean="0">
                <a:solidFill>
                  <a:srgbClr val="3333FF"/>
                </a:solidFill>
              </a:rPr>
              <a:t>put_right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v </a:t>
            </a:r>
            <a:r>
              <a:rPr lang="de-CH" sz="1800" noProof="0" dirty="0" smtClean="0">
                <a:solidFill>
                  <a:srgbClr val="3333FF"/>
                </a:solidFill>
              </a:rPr>
              <a:t>:</a:t>
            </a:r>
            <a:r>
              <a:rPr lang="de-CH" sz="1800" i="1" noProof="0" dirty="0" smtClean="0">
                <a:solidFill>
                  <a:srgbClr val="3333FF"/>
                </a:solidFill>
              </a:rPr>
              <a:t> G</a:t>
            </a:r>
            <a:r>
              <a:rPr lang="de-CH" sz="105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noProof="0" dirty="0" smtClean="0">
                <a:solidFill>
                  <a:srgbClr val="990000"/>
                </a:solidFill>
              </a:rPr>
              <a:t>-- v rechts der </a:t>
            </a:r>
            <a:r>
              <a:rPr lang="de-CH" sz="1800" noProof="0" dirty="0" err="1" smtClean="0">
                <a:solidFill>
                  <a:srgbClr val="990000"/>
                </a:solidFill>
              </a:rPr>
              <a:t>Kursorposition</a:t>
            </a:r>
            <a:r>
              <a:rPr lang="de-CH" sz="1800" noProof="0" dirty="0" smtClean="0">
                <a:solidFill>
                  <a:srgbClr val="990000"/>
                </a:solidFill>
              </a:rPr>
              <a:t> einfügen, </a:t>
            </a:r>
            <a:r>
              <a:rPr lang="de-CH" sz="1800" noProof="0" dirty="0" err="1" smtClean="0">
                <a:solidFill>
                  <a:srgbClr val="990000"/>
                </a:solidFill>
              </a:rPr>
              <a:t>Kursor</a:t>
            </a:r>
            <a:r>
              <a:rPr lang="de-CH" sz="1800" noProof="0" dirty="0" smtClean="0">
                <a:solidFill>
                  <a:srgbClr val="990000"/>
                </a:solidFill>
              </a:rPr>
              <a:t> nicht bewegen.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noProof="0" dirty="0" err="1" smtClean="0">
                <a:solidFill>
                  <a:srgbClr val="3333FF"/>
                </a:solidFill>
              </a:rPr>
              <a:t>not_after</a:t>
            </a:r>
            <a:r>
              <a:rPr lang="de-CH" sz="1800" noProof="0" dirty="0" smtClean="0">
                <a:solidFill>
                  <a:srgbClr val="3333FF"/>
                </a:solidFill>
              </a:rPr>
              <a:t>: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not</a:t>
            </a:r>
            <a:r>
              <a:rPr lang="de-CH" sz="1800" i="1" noProof="0" dirty="0" smtClean="0">
                <a:solidFill>
                  <a:srgbClr val="3333FF"/>
                </a:solidFill>
              </a:rPr>
              <a:t> after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local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p </a:t>
            </a:r>
            <a:r>
              <a:rPr lang="de-CH" sz="1800" noProof="0" dirty="0" smtClean="0">
                <a:solidFill>
                  <a:srgbClr val="3333FF"/>
                </a:solidFill>
              </a:rPr>
              <a:t>:</a:t>
            </a:r>
            <a:r>
              <a:rPr lang="de-CH" sz="1800" i="1" noProof="0" dirty="0" smtClean="0">
                <a:solidFill>
                  <a:srgbClr val="3333FF"/>
                </a:solidFill>
              </a:rPr>
              <a:t> LINKABLE </a:t>
            </a:r>
            <a:r>
              <a:rPr lang="de-CH" sz="1800" noProof="0" dirty="0" smtClean="0">
                <a:solidFill>
                  <a:srgbClr val="3333FF"/>
                </a:solidFill>
              </a:rPr>
              <a:t>[</a:t>
            </a:r>
            <a:r>
              <a:rPr lang="de-CH" sz="1800" i="1" noProof="0" dirty="0" smtClean="0">
                <a:solidFill>
                  <a:srgbClr val="3333FF"/>
                </a:solidFill>
              </a:rPr>
              <a:t>G</a:t>
            </a:r>
            <a:r>
              <a:rPr lang="de-CH" sz="1800" noProof="0" dirty="0" smtClean="0">
                <a:solidFill>
                  <a:srgbClr val="3333FF"/>
                </a:solidFill>
              </a:rPr>
              <a:t>]</a:t>
            </a: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create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p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make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(v)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endParaRPr lang="de-CH" sz="1800" noProof="0" dirty="0" smtClean="0">
              <a:solidFill>
                <a:srgbClr val="3333FF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before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	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	 p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put_right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first_element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	first_element </a:t>
            </a:r>
            <a:r>
              <a:rPr lang="de-CH" sz="1800" noProof="0" dirty="0" smtClean="0">
                <a:solidFill>
                  <a:srgbClr val="3333FF"/>
                </a:solidFill>
              </a:rPr>
              <a:t>:= </a:t>
            </a:r>
            <a:r>
              <a:rPr lang="de-CH" sz="1800" i="1" noProof="0" dirty="0" smtClean="0">
                <a:solidFill>
                  <a:srgbClr val="3333FF"/>
                </a:solidFill>
              </a:rPr>
              <a:t>p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	active </a:t>
            </a:r>
            <a:r>
              <a:rPr lang="de-CH" sz="1800" noProof="0" dirty="0" smtClean="0">
                <a:solidFill>
                  <a:srgbClr val="3333FF"/>
                </a:solidFill>
              </a:rPr>
              <a:t>:=</a:t>
            </a:r>
            <a:r>
              <a:rPr lang="de-CH" sz="1800" i="1" noProof="0" dirty="0" smtClean="0">
                <a:solidFill>
                  <a:srgbClr val="3333FF"/>
                </a:solidFill>
              </a:rPr>
              <a:t> p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else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	p</a:t>
            </a:r>
            <a:r>
              <a:rPr lang="de-CH" sz="280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put_right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active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right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	active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put_right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100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smtClean="0">
                <a:solidFill>
                  <a:srgbClr val="3333FF"/>
                </a:solidFill>
              </a:rPr>
              <a:t>p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1800" i="1" noProof="0" dirty="0" smtClean="0">
                <a:solidFill>
                  <a:srgbClr val="3333FF"/>
                </a:solidFill>
              </a:rPr>
              <a:t>count</a:t>
            </a:r>
            <a:r>
              <a:rPr lang="de-CH" sz="1800" noProof="0" dirty="0" smtClean="0">
                <a:solidFill>
                  <a:srgbClr val="3333FF"/>
                </a:solidFill>
              </a:rPr>
              <a:t> := </a:t>
            </a:r>
            <a:r>
              <a:rPr lang="de-CH" sz="1800" i="1" noProof="0" dirty="0" smtClean="0">
                <a:solidFill>
                  <a:srgbClr val="3333FF"/>
                </a:solidFill>
              </a:rPr>
              <a:t>count</a:t>
            </a:r>
            <a:r>
              <a:rPr lang="de-CH" sz="1800" noProof="0" dirty="0" smtClean="0">
                <a:solidFill>
                  <a:srgbClr val="3333FF"/>
                </a:solidFill>
              </a:rPr>
              <a:t> + 1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ensure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b="1" dirty="0">
                <a:solidFill>
                  <a:srgbClr val="3333FF"/>
                </a:solidFill>
              </a:rPr>
              <a:t>	</a:t>
            </a:r>
            <a:r>
              <a:rPr lang="de-CH" sz="1800" b="1" dirty="0" smtClean="0">
                <a:solidFill>
                  <a:srgbClr val="3333FF"/>
                </a:solidFill>
              </a:rPr>
              <a:t>	-- </a:t>
            </a:r>
            <a:r>
              <a:rPr lang="de-CH" sz="1800" dirty="0" smtClean="0">
                <a:solidFill>
                  <a:srgbClr val="3333FF"/>
                </a:solidFill>
              </a:rPr>
              <a:t>Siehe auch Klauseln, von LIST geerbt</a:t>
            </a:r>
            <a:endParaRPr lang="de-CH" sz="1800" noProof="0" dirty="0" smtClean="0">
              <a:solidFill>
                <a:srgbClr val="3333FF"/>
              </a:solidFill>
            </a:endParaRP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noProof="0" dirty="0" smtClean="0">
                <a:solidFill>
                  <a:srgbClr val="3333FF"/>
                </a:solidFill>
              </a:rPr>
              <a:t>next_exists: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next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/= 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Void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noProof="0" dirty="0" smtClean="0">
                <a:solidFill>
                  <a:srgbClr val="3333FF"/>
                </a:solidFill>
              </a:rPr>
              <a:t>inserted: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not 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old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before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implies</a:t>
            </a:r>
            <a:r>
              <a:rPr lang="de-CH" sz="1800" i="1" noProof="0" dirty="0" smtClean="0">
                <a:solidFill>
                  <a:srgbClr val="3333FF"/>
                </a:solidFill>
              </a:rPr>
              <a:t> active</a:t>
            </a:r>
            <a:r>
              <a:rPr lang="de-CH" sz="2800" i="1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right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item </a:t>
            </a:r>
            <a:r>
              <a:rPr lang="de-CH" sz="1800" noProof="0" dirty="0" smtClean="0">
                <a:solidFill>
                  <a:srgbClr val="3333FF"/>
                </a:solidFill>
              </a:rPr>
              <a:t>=</a:t>
            </a:r>
            <a:r>
              <a:rPr lang="de-CH" sz="1800" i="1" noProof="0" dirty="0" smtClean="0">
                <a:solidFill>
                  <a:srgbClr val="3333FF"/>
                </a:solidFill>
              </a:rPr>
              <a:t> v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noProof="0" dirty="0" smtClean="0">
                <a:solidFill>
                  <a:srgbClr val="3333FF"/>
                </a:solidFill>
              </a:rPr>
              <a:t>inserted_before: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old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before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implies</a:t>
            </a:r>
            <a:r>
              <a:rPr lang="de-CH" sz="1800" i="1" noProof="0" dirty="0" smtClean="0">
                <a:solidFill>
                  <a:srgbClr val="3333FF"/>
                </a:solidFill>
              </a:rPr>
              <a:t> active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item </a:t>
            </a:r>
            <a:r>
              <a:rPr lang="de-CH" sz="1800" noProof="0" dirty="0" smtClean="0">
                <a:solidFill>
                  <a:srgbClr val="3333FF"/>
                </a:solidFill>
              </a:rPr>
              <a:t>= </a:t>
            </a:r>
            <a:r>
              <a:rPr lang="de-CH" sz="1800" i="1" noProof="0" dirty="0" smtClean="0">
                <a:solidFill>
                  <a:srgbClr val="3333FF"/>
                </a:solidFill>
              </a:rPr>
              <a:t>v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end</a:t>
            </a:r>
            <a:endParaRPr lang="de-CH" sz="18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 Zelle löschen</a:t>
            </a:r>
            <a:endParaRPr lang="de-CH" i="1" noProof="0" dirty="0">
              <a:solidFill>
                <a:srgbClr val="3333FF"/>
              </a:solidFill>
            </a:endParaRPr>
          </a:p>
        </p:txBody>
      </p:sp>
      <p:pic>
        <p:nvPicPr>
          <p:cNvPr id="56627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" y="1909763"/>
            <a:ext cx="8763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Der zugehörige Befehl</a:t>
            </a:r>
            <a:endParaRPr lang="de-CH" noProof="0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Entwerfen Sie </a:t>
            </a:r>
            <a:r>
              <a:rPr lang="de-CH" i="1" noProof="0" dirty="0" err="1" smtClean="0">
                <a:solidFill>
                  <a:srgbClr val="3333FF"/>
                </a:solidFill>
              </a:rPr>
              <a:t>remove</a:t>
            </a:r>
            <a:r>
              <a:rPr lang="de-CH" noProof="0" dirty="0" smtClean="0"/>
              <a:t> als Übung!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Am Ende einfügen: </a:t>
            </a:r>
            <a:r>
              <a:rPr lang="de-CH" i="1" noProof="0" dirty="0" err="1" smtClean="0">
                <a:solidFill>
                  <a:srgbClr val="3333FF"/>
                </a:solidFill>
              </a:rPr>
              <a:t>extend</a:t>
            </a:r>
            <a:endParaRPr lang="de-CH" i="1" noProof="0" dirty="0">
              <a:solidFill>
                <a:srgbClr val="3333FF"/>
              </a:solidFill>
            </a:endParaRPr>
          </a:p>
        </p:txBody>
      </p:sp>
      <p:pic>
        <p:nvPicPr>
          <p:cNvPr id="56934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8" y="2005013"/>
            <a:ext cx="85439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Arrays</a:t>
            </a:r>
            <a:endParaRPr lang="de-CH" noProof="0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/>
              <a:t>Ein Array ist ein Container-Speicher, der Elemente in zusammenhängende Speicherstellen speichert, wobei jede solche durch einen Integer-Index identifiziert wird.</a:t>
            </a:r>
          </a:p>
        </p:txBody>
      </p:sp>
      <p:sp>
        <p:nvSpPr>
          <p:cNvPr id="4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9250" y="4148138"/>
            <a:ext cx="792163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1413" y="4148138"/>
            <a:ext cx="792162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3575" y="4148138"/>
            <a:ext cx="792163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87900" y="4148138"/>
            <a:ext cx="792163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80063" y="4148138"/>
            <a:ext cx="792162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72225" y="4148138"/>
            <a:ext cx="792163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0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19250" y="5448300"/>
            <a:ext cx="5545138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19475" y="5613400"/>
            <a:ext cx="1870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nstantia" panose="02030602050306030303" pitchFamily="18" charset="0"/>
              </a:rPr>
              <a:t>Gültige</a:t>
            </a:r>
            <a:r>
              <a:rPr lang="en-US" sz="1600" dirty="0" smtClean="0">
                <a:latin typeface="Constantia" panose="02030602050306030303" pitchFamily="18" charset="0"/>
              </a:rPr>
              <a:t> </a:t>
            </a:r>
            <a:r>
              <a:rPr lang="en-US" sz="1600" dirty="0" err="1" smtClean="0">
                <a:latin typeface="Constantia" panose="02030602050306030303" pitchFamily="18" charset="0"/>
              </a:rPr>
              <a:t>Indexwerte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47813" y="35734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3333FF"/>
                </a:solidFill>
                <a:latin typeface="Constantia" panose="02030602050306030303" pitchFamily="18" charset="0"/>
              </a:rPr>
              <a:t>lower</a:t>
            </a:r>
          </a:p>
        </p:txBody>
      </p:sp>
      <p:sp>
        <p:nvSpPr>
          <p:cNvPr id="13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99200" y="35734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3333FF"/>
                </a:solidFill>
                <a:latin typeface="Constantia" panose="02030602050306030303" pitchFamily="18" charset="0"/>
              </a:rPr>
              <a:t>upper</a:t>
            </a:r>
          </a:p>
        </p:txBody>
      </p:sp>
      <p:sp>
        <p:nvSpPr>
          <p:cNvPr id="14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19250" y="4797425"/>
            <a:ext cx="79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06813" y="3573463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3333FF"/>
                </a:solidFill>
                <a:latin typeface="Constantia" panose="02030602050306030303" pitchFamily="18" charset="0"/>
              </a:rPr>
              <a:t>item</a:t>
            </a:r>
            <a:r>
              <a:rPr lang="en-US" sz="2000">
                <a:solidFill>
                  <a:srgbClr val="3333FF"/>
                </a:solidFill>
                <a:latin typeface="Constantia" panose="02030602050306030303" pitchFamily="18" charset="0"/>
              </a:rPr>
              <a:t> (</a:t>
            </a:r>
            <a:r>
              <a:rPr lang="en-US" sz="2000" smtClean="0">
                <a:solidFill>
                  <a:srgbClr val="3333FF"/>
                </a:solidFill>
                <a:latin typeface="Constantia" panose="02030602050306030303" pitchFamily="18" charset="0"/>
              </a:rPr>
              <a:t>4</a:t>
            </a:r>
            <a:r>
              <a:rPr lang="en-US" sz="140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en-US" sz="200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11413" y="4797425"/>
            <a:ext cx="79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7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03575" y="4797425"/>
            <a:ext cx="79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95738" y="4797425"/>
            <a:ext cx="79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9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87900" y="4797425"/>
            <a:ext cx="79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5</a:t>
            </a:r>
          </a:p>
        </p:txBody>
      </p:sp>
      <p:sp>
        <p:nvSpPr>
          <p:cNvPr id="2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80063" y="4797425"/>
            <a:ext cx="79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6</a:t>
            </a:r>
          </a:p>
        </p:txBody>
      </p:sp>
      <p:sp>
        <p:nvSpPr>
          <p:cNvPr id="21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72225" y="4797425"/>
            <a:ext cx="79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7</a:t>
            </a:r>
          </a:p>
        </p:txBody>
      </p:sp>
      <p:sp>
        <p:nvSpPr>
          <p:cNvPr id="22" name="AutoShap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154488"/>
            <a:ext cx="792162" cy="504825"/>
          </a:xfrm>
          <a:prstGeom prst="flowChartProcess">
            <a:avLst/>
          </a:prstGeom>
          <a:solidFill>
            <a:srgbClr val="99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Themen dieser Lektion</a:t>
            </a:r>
            <a:endParaRPr lang="de-CH" noProof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CH" noProof="0" dirty="0" smtClean="0"/>
              <a:t>Container und Generizität</a:t>
            </a:r>
          </a:p>
          <a:p>
            <a:pPr>
              <a:lnSpc>
                <a:spcPct val="150000"/>
              </a:lnSpc>
            </a:pPr>
            <a:r>
              <a:rPr lang="de-CH" noProof="0" dirty="0" smtClean="0"/>
              <a:t>Container-Operationen</a:t>
            </a:r>
          </a:p>
          <a:p>
            <a:r>
              <a:rPr lang="de-CH" noProof="0" dirty="0" smtClean="0"/>
              <a:t>Die Performance eines Algorithmus beurteilen: Die Landau-Symbole (Big-O-Notation)</a:t>
            </a:r>
          </a:p>
          <a:p>
            <a:pPr>
              <a:lnSpc>
                <a:spcPct val="150000"/>
              </a:lnSpc>
            </a:pPr>
            <a:r>
              <a:rPr lang="de-CH" noProof="0" dirty="0" smtClean="0"/>
              <a:t>Wichtige Datenstrukturen:</a:t>
            </a:r>
          </a:p>
          <a:p>
            <a:pPr lvl="1">
              <a:spcBef>
                <a:spcPts val="500"/>
              </a:spcBef>
            </a:pPr>
            <a:r>
              <a:rPr lang="de-CH" noProof="0" dirty="0" smtClean="0"/>
              <a:t>Listen</a:t>
            </a:r>
          </a:p>
          <a:p>
            <a:pPr lvl="1">
              <a:spcBef>
                <a:spcPts val="500"/>
              </a:spcBef>
            </a:pPr>
            <a:r>
              <a:rPr lang="de-CH" dirty="0" smtClean="0"/>
              <a:t>Arrays</a:t>
            </a:r>
            <a:endParaRPr lang="de-CH" noProof="0" dirty="0" smtClean="0"/>
          </a:p>
          <a:p>
            <a:pPr lvl="1">
              <a:spcBef>
                <a:spcPts val="500"/>
              </a:spcBef>
            </a:pPr>
            <a:r>
              <a:rPr lang="de-CH" noProof="0" dirty="0" smtClean="0"/>
              <a:t>Hashtabellen</a:t>
            </a:r>
          </a:p>
          <a:p>
            <a:pPr lvl="1">
              <a:spcBef>
                <a:spcPts val="500"/>
              </a:spcBef>
            </a:pPr>
            <a:r>
              <a:rPr lang="de-CH" noProof="0" dirty="0" smtClean="0"/>
              <a:t>Stapelspeicher (</a:t>
            </a:r>
            <a:r>
              <a:rPr lang="de-CH" i="1" noProof="0" dirty="0" err="1" smtClean="0">
                <a:solidFill>
                  <a:srgbClr val="990000"/>
                </a:solidFill>
              </a:rPr>
              <a:t>Stacks</a:t>
            </a:r>
            <a:r>
              <a:rPr lang="de-CH" noProof="0" dirty="0" smtClean="0"/>
              <a:t>, fortan Stapel)</a:t>
            </a:r>
          </a:p>
          <a:p>
            <a:pPr lvl="1">
              <a:spcBef>
                <a:spcPts val="500"/>
              </a:spcBef>
            </a:pPr>
            <a:r>
              <a:rPr lang="de-CH" noProof="0" dirty="0" smtClean="0"/>
              <a:t>Warteschlangen (</a:t>
            </a:r>
            <a:r>
              <a:rPr lang="de-CH" i="1" dirty="0" smtClean="0">
                <a:solidFill>
                  <a:srgbClr val="990000"/>
                </a:solidFill>
              </a:rPr>
              <a:t>Q</a:t>
            </a:r>
            <a:r>
              <a:rPr lang="de-CH" i="1" noProof="0" dirty="0" err="1" smtClean="0">
                <a:solidFill>
                  <a:srgbClr val="990000"/>
                </a:solidFill>
              </a:rPr>
              <a:t>ueues</a:t>
            </a:r>
            <a:r>
              <a:rPr lang="de-CH" noProof="0" dirty="0" smtClean="0"/>
              <a:t>)</a:t>
            </a:r>
            <a:endParaRPr lang="de-CH" sz="3200" noProof="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Grenzen und Indizes</a:t>
            </a:r>
            <a:endParaRPr lang="de-CH" noProof="0" dirty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25000"/>
              </a:lnSpc>
              <a:tabLst>
                <a:tab pos="715963" algn="l"/>
              </a:tabLst>
            </a:pPr>
            <a:r>
              <a:rPr lang="de-CH" sz="2600" noProof="0" dirty="0" smtClean="0"/>
              <a:t>Arrays haben Grenzen:</a:t>
            </a:r>
            <a:br>
              <a:rPr lang="de-CH" sz="2600" noProof="0" dirty="0" smtClean="0"/>
            </a:br>
            <a:r>
              <a:rPr lang="de-CH" sz="2600" noProof="0" dirty="0" smtClean="0"/>
              <a:t>	</a:t>
            </a:r>
            <a:r>
              <a:rPr lang="de-CH" sz="2600" i="1" noProof="0" dirty="0" err="1" smtClean="0">
                <a:solidFill>
                  <a:srgbClr val="3333FF"/>
                </a:solidFill>
              </a:rPr>
              <a:t>lower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:</a:t>
            </a:r>
            <a:r>
              <a:rPr lang="de-CH" sz="2600" i="1" noProof="0" dirty="0" smtClean="0">
                <a:solidFill>
                  <a:srgbClr val="3333FF"/>
                </a:solidFill>
              </a:rPr>
              <a:t> INTEGER</a:t>
            </a:r>
            <a:r>
              <a:rPr lang="de-CH" sz="2600" noProof="0" dirty="0" smtClean="0"/>
              <a:t/>
            </a:r>
            <a:br>
              <a:rPr lang="de-CH" sz="2600" noProof="0" dirty="0" smtClean="0"/>
            </a:br>
            <a:r>
              <a:rPr lang="de-CH" sz="2600" noProof="0" dirty="0" smtClean="0"/>
              <a:t>			</a:t>
            </a:r>
            <a:r>
              <a:rPr lang="de-CH" sz="2600" noProof="0" dirty="0" smtClean="0">
                <a:solidFill>
                  <a:srgbClr val="990000"/>
                </a:solidFill>
              </a:rPr>
              <a:t>-- Minimaler </a:t>
            </a:r>
            <a:r>
              <a:rPr lang="de-CH" sz="2600" dirty="0" err="1" smtClean="0">
                <a:solidFill>
                  <a:srgbClr val="990000"/>
                </a:solidFill>
              </a:rPr>
              <a:t>I</a:t>
            </a:r>
            <a:r>
              <a:rPr lang="de-CH" sz="2600" noProof="0" dirty="0" err="1" smtClean="0">
                <a:solidFill>
                  <a:srgbClr val="990000"/>
                </a:solidFill>
              </a:rPr>
              <a:t>ndex</a:t>
            </a:r>
            <a:r>
              <a:rPr lang="de-CH" sz="2600" noProof="0" dirty="0" smtClean="0">
                <a:solidFill>
                  <a:srgbClr val="990000"/>
                </a:solidFill>
              </a:rPr>
              <a:t>.</a:t>
            </a:r>
            <a:r>
              <a:rPr lang="de-CH" sz="2600" noProof="0" dirty="0" smtClean="0"/>
              <a:t/>
            </a:r>
            <a:br>
              <a:rPr lang="de-CH" sz="2600" noProof="0" dirty="0" smtClean="0"/>
            </a:br>
            <a:r>
              <a:rPr lang="de-CH" sz="2600" noProof="0" dirty="0" smtClean="0"/>
              <a:t>	</a:t>
            </a:r>
            <a:r>
              <a:rPr lang="de-CH" sz="2600" i="1" noProof="0" dirty="0" err="1" smtClean="0">
                <a:solidFill>
                  <a:srgbClr val="3333FF"/>
                </a:solidFill>
              </a:rPr>
              <a:t>upper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:</a:t>
            </a:r>
            <a:r>
              <a:rPr lang="de-CH" sz="2600" i="1" noProof="0" dirty="0" smtClean="0">
                <a:solidFill>
                  <a:srgbClr val="3333FF"/>
                </a:solidFill>
              </a:rPr>
              <a:t> INTEGER</a:t>
            </a:r>
            <a:r>
              <a:rPr lang="de-CH" sz="2600" noProof="0" dirty="0" smtClean="0"/>
              <a:t/>
            </a:r>
            <a:br>
              <a:rPr lang="de-CH" sz="2600" noProof="0" dirty="0" smtClean="0"/>
            </a:br>
            <a:r>
              <a:rPr lang="de-CH" sz="2600" noProof="0" dirty="0" smtClean="0"/>
              <a:t>			</a:t>
            </a:r>
            <a:r>
              <a:rPr lang="de-CH" sz="2600" noProof="0" dirty="0" smtClean="0">
                <a:solidFill>
                  <a:srgbClr val="990000"/>
                </a:solidFill>
              </a:rPr>
              <a:t>-- Maximaler Index.</a:t>
            </a:r>
            <a:endParaRPr lang="de-CH" sz="2600" noProof="0" dirty="0" smtClean="0"/>
          </a:p>
          <a:p>
            <a:pPr>
              <a:lnSpc>
                <a:spcPct val="125000"/>
              </a:lnSpc>
              <a:tabLst>
                <a:tab pos="715963" algn="l"/>
              </a:tabLst>
            </a:pPr>
            <a:endParaRPr lang="de-CH" sz="2600" noProof="0" dirty="0" smtClean="0"/>
          </a:p>
          <a:p>
            <a:pPr>
              <a:lnSpc>
                <a:spcPct val="125000"/>
              </a:lnSpc>
              <a:tabLst>
                <a:tab pos="715963" algn="l"/>
              </a:tabLst>
            </a:pPr>
            <a:r>
              <a:rPr lang="de-CH" sz="2600" noProof="0" dirty="0" smtClean="0"/>
              <a:t>Die Kapazität eines Arrays ist durch die Grenzen bestimmt:</a:t>
            </a:r>
            <a:br>
              <a:rPr lang="de-CH" sz="2600" noProof="0" dirty="0" smtClean="0"/>
            </a:br>
            <a:r>
              <a:rPr lang="de-CH" sz="2600" noProof="0" dirty="0" smtClean="0"/>
              <a:t>	</a:t>
            </a:r>
            <a:r>
              <a:rPr lang="de-CH" sz="2600" i="1" noProof="0" dirty="0" err="1" smtClean="0">
                <a:solidFill>
                  <a:srgbClr val="3333FF"/>
                </a:solidFill>
              </a:rPr>
              <a:t>capacity</a:t>
            </a:r>
            <a:r>
              <a:rPr lang="de-CH" sz="26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=</a:t>
            </a:r>
            <a:r>
              <a:rPr lang="de-CH" sz="26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i="1" noProof="0" dirty="0" err="1" smtClean="0">
                <a:solidFill>
                  <a:srgbClr val="3333FF"/>
                </a:solidFill>
              </a:rPr>
              <a:t>upper</a:t>
            </a:r>
            <a:r>
              <a:rPr lang="de-CH" sz="26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– </a:t>
            </a:r>
            <a:r>
              <a:rPr lang="de-CH" sz="2600" i="1" noProof="0" dirty="0" err="1" smtClean="0">
                <a:solidFill>
                  <a:srgbClr val="3333FF"/>
                </a:solidFill>
              </a:rPr>
              <a:t>lower</a:t>
            </a:r>
            <a:r>
              <a:rPr lang="de-CH" sz="26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+</a:t>
            </a:r>
            <a:r>
              <a:rPr lang="de-CH" sz="26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1</a:t>
            </a:r>
            <a:endParaRPr lang="de-CH" sz="2600" noProof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8952" y="115888"/>
            <a:ext cx="8698230" cy="435600"/>
          </a:xfrm>
        </p:spPr>
        <p:txBody>
          <a:bodyPr>
            <a:normAutofit/>
          </a:bodyPr>
          <a:lstStyle/>
          <a:p>
            <a:r>
              <a:rPr lang="de-CH" sz="2600" noProof="0" dirty="0" smtClean="0"/>
              <a:t>Auf Elemente eines Arrays zugreifen und diese verändern</a:t>
            </a:r>
            <a:endParaRPr lang="de-CH" sz="2600" noProof="0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item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INTEGER</a:t>
            </a:r>
            <a:r>
              <a:rPr lang="de-CH" noProof="0" dirty="0" smtClean="0">
                <a:solidFill>
                  <a:srgbClr val="3333FF"/>
                </a:solidFill>
              </a:rPr>
              <a:t>) :</a:t>
            </a:r>
            <a:r>
              <a:rPr lang="de-CH" i="1" noProof="0" dirty="0" smtClean="0">
                <a:solidFill>
                  <a:srgbClr val="3333FF"/>
                </a:solidFill>
              </a:rPr>
              <a:t> G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sz="2200" noProof="0" dirty="0" smtClean="0">
                <a:solidFill>
                  <a:srgbClr val="990000"/>
                </a:solidFill>
              </a:rPr>
              <a:t>-- Eintrag an Stelle 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2200" noProof="0" dirty="0" smtClean="0">
                <a:solidFill>
                  <a:srgbClr val="990000"/>
                </a:solidFill>
              </a:rPr>
              <a:t>, sofern im Index-Intervall.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require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noProof="0" dirty="0" err="1" smtClean="0">
                <a:solidFill>
                  <a:srgbClr val="3333FF"/>
                </a:solidFill>
              </a:rPr>
              <a:t>valid_key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valid_index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err="1" smtClean="0">
                <a:solidFill>
                  <a:srgbClr val="3333FF"/>
                </a:solidFill>
              </a:rPr>
              <a:t>put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v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G</a:t>
            </a:r>
            <a:r>
              <a:rPr lang="de-CH" noProof="0" dirty="0" smtClean="0">
                <a:solidFill>
                  <a:srgbClr val="3333FF"/>
                </a:solidFill>
              </a:rPr>
              <a:t>;</a:t>
            </a:r>
            <a:r>
              <a:rPr lang="de-CH" i="1" noProof="0" dirty="0" smtClean="0">
                <a:solidFill>
                  <a:srgbClr val="3333FF"/>
                </a:solidFill>
              </a:rPr>
              <a:t> 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INTEGER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sz="2200" noProof="0" dirty="0" smtClean="0">
                <a:solidFill>
                  <a:srgbClr val="990000"/>
                </a:solidFill>
              </a:rPr>
              <a:t>-- Ersetze 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2200" noProof="0" dirty="0" smtClean="0">
                <a:solidFill>
                  <a:srgbClr val="990000"/>
                </a:solidFill>
              </a:rPr>
              <a:t>-</a:t>
            </a:r>
            <a:r>
              <a:rPr lang="de-CH" sz="2200" noProof="0" dirty="0" err="1" smtClean="0">
                <a:solidFill>
                  <a:srgbClr val="990000"/>
                </a:solidFill>
              </a:rPr>
              <a:t>ten</a:t>
            </a:r>
            <a:r>
              <a:rPr lang="de-CH" sz="2200" noProof="0" dirty="0" smtClean="0">
                <a:solidFill>
                  <a:srgbClr val="990000"/>
                </a:solidFill>
              </a:rPr>
              <a:t> Eintrag, sofern im Index-Intervall,</a:t>
            </a:r>
            <a:br>
              <a:rPr lang="de-CH" sz="2200" noProof="0" dirty="0" smtClean="0">
                <a:solidFill>
                  <a:srgbClr val="990000"/>
                </a:solidFill>
              </a:rPr>
            </a:br>
            <a:r>
              <a:rPr lang="de-CH" sz="2200" noProof="0" dirty="0" smtClean="0">
                <a:solidFill>
                  <a:srgbClr val="990000"/>
                </a:solidFill>
              </a:rPr>
              <a:t>		-- durch </a:t>
            </a:r>
            <a:r>
              <a:rPr lang="de-CH" i="1" noProof="0" dirty="0" smtClean="0">
                <a:solidFill>
                  <a:srgbClr val="3333FF"/>
                </a:solidFill>
              </a:rPr>
              <a:t>v</a:t>
            </a:r>
            <a:r>
              <a:rPr lang="de-CH" sz="2200" i="1" noProof="0" dirty="0" smtClean="0">
                <a:solidFill>
                  <a:srgbClr val="990000"/>
                </a:solidFill>
              </a:rPr>
              <a:t>.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require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noProof="0" dirty="0" err="1" smtClean="0">
                <a:solidFill>
                  <a:srgbClr val="3333FF"/>
                </a:solidFill>
              </a:rPr>
              <a:t>valid_key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valid_index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ensure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noProof="0" dirty="0" smtClean="0">
                <a:solidFill>
                  <a:srgbClr val="3333FF"/>
                </a:solidFill>
              </a:rPr>
              <a:t>inserted:</a:t>
            </a:r>
            <a:r>
              <a:rPr lang="de-CH" i="1" noProof="0" dirty="0" smtClean="0">
                <a:solidFill>
                  <a:srgbClr val="3333FF"/>
                </a:solidFill>
              </a:rPr>
              <a:t> item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 </a:t>
            </a:r>
            <a:r>
              <a:rPr lang="de-CH" i="1" noProof="0" dirty="0" smtClean="0">
                <a:solidFill>
                  <a:srgbClr val="3333FF"/>
                </a:solidFill>
              </a:rPr>
              <a:t>v</a:t>
            </a:r>
            <a:endParaRPr lang="de-CH" i="1" noProof="0" dirty="0">
              <a:solidFill>
                <a:srgbClr val="3333FF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326840" y="3031635"/>
            <a:ext cx="3540999" cy="490954"/>
          </a:xfrm>
          <a:prstGeom prst="wedgeRoundRectCallout">
            <a:avLst>
              <a:gd name="adj1" fmla="val -69118"/>
              <a:gd name="adj2" fmla="val -129490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2400" i="1" kern="1200" dirty="0" smtClean="0">
                <a:solidFill>
                  <a:srgbClr val="3333FF"/>
                </a:solidFill>
                <a:latin typeface="Comic Sans MS" pitchFamily="66" charset="0"/>
                <a:ea typeface="+mn-ea"/>
                <a:cs typeface="+mn-cs"/>
              </a:rPr>
              <a:t>i</a:t>
            </a:r>
            <a:r>
              <a:rPr lang="fr-FR" sz="2400" kern="1200" dirty="0" smtClean="0">
                <a:solidFill>
                  <a:srgbClr val="3333FF"/>
                </a:solidFill>
                <a:latin typeface="Comic Sans MS" pitchFamily="66" charset="0"/>
                <a:ea typeface="+mn-ea"/>
                <a:cs typeface="+mn-cs"/>
              </a:rPr>
              <a:t> &gt;= </a:t>
            </a:r>
            <a:r>
              <a:rPr lang="fr-FR" sz="2400" i="1" kern="1200" dirty="0" err="1" smtClean="0">
                <a:solidFill>
                  <a:srgbClr val="3333FF"/>
                </a:solidFill>
                <a:latin typeface="Comic Sans MS" pitchFamily="66" charset="0"/>
                <a:ea typeface="+mn-ea"/>
                <a:cs typeface="+mn-cs"/>
              </a:rPr>
              <a:t>lower</a:t>
            </a:r>
            <a:r>
              <a:rPr lang="fr-FR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fr-FR" sz="2400" b="1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and</a:t>
            </a:r>
            <a:r>
              <a:rPr lang="fr-FR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fr-FR" sz="2400" i="1" kern="1200" dirty="0" smtClean="0">
                <a:solidFill>
                  <a:srgbClr val="3333FF"/>
                </a:solidFill>
                <a:latin typeface="Comic Sans MS" pitchFamily="66" charset="0"/>
                <a:ea typeface="+mn-ea"/>
                <a:cs typeface="+mn-cs"/>
              </a:rPr>
              <a:t>i</a:t>
            </a:r>
            <a:r>
              <a:rPr lang="fr-FR" sz="2400" kern="1200" dirty="0" smtClean="0">
                <a:solidFill>
                  <a:srgbClr val="3333FF"/>
                </a:solidFill>
                <a:latin typeface="Comic Sans MS" pitchFamily="66" charset="0"/>
                <a:ea typeface="+mn-ea"/>
                <a:cs typeface="+mn-cs"/>
              </a:rPr>
              <a:t> &lt;= </a:t>
            </a:r>
            <a:r>
              <a:rPr lang="fr-FR" sz="2400" i="1" kern="1200" dirty="0" err="1" smtClean="0">
                <a:solidFill>
                  <a:srgbClr val="3333FF"/>
                </a:solidFill>
                <a:latin typeface="Comic Sans MS" pitchFamily="66" charset="0"/>
                <a:ea typeface="+mn-ea"/>
                <a:cs typeface="+mn-cs"/>
              </a:rPr>
              <a:t>upper</a:t>
            </a:r>
            <a:endParaRPr lang="fr-FR" sz="2400" i="1" kern="1200" dirty="0">
              <a:solidFill>
                <a:srgbClr val="3333FF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9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5801" y="1268730"/>
            <a:ext cx="1531620" cy="445769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579588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9599" y="1268730"/>
            <a:ext cx="1332230" cy="4464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36538" y="115888"/>
            <a:ext cx="8280400" cy="435600"/>
          </a:xfrm>
        </p:spPr>
        <p:txBody>
          <a:bodyPr>
            <a:normAutofit/>
          </a:bodyPr>
          <a:lstStyle/>
          <a:p>
            <a:r>
              <a:rPr lang="de-CH" noProof="0" dirty="0" smtClean="0"/>
              <a:t>Bemerkung zu Eiffel: Vereinfachung der Notation</a:t>
            </a:r>
            <a:endParaRPr lang="de-CH" noProof="0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noProof="0" dirty="0" smtClean="0"/>
              <a:t>Das Feature</a:t>
            </a:r>
            <a:r>
              <a:rPr lang="de-CH" i="1" noProof="0" dirty="0" smtClean="0">
                <a:solidFill>
                  <a:srgbClr val="3333FF"/>
                </a:solidFill>
              </a:rPr>
              <a:t> item </a:t>
            </a:r>
            <a:r>
              <a:rPr lang="de-CH" noProof="0" dirty="0" smtClean="0"/>
              <a:t>ist wie folgt deklariert:</a:t>
            </a:r>
            <a:endParaRPr lang="de-CH" i="1" noProof="0" dirty="0" smtClean="0"/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item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INTEGER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  <a:r>
              <a:rPr lang="de-CH" b="1" noProof="0" dirty="0" smtClean="0">
                <a:solidFill>
                  <a:schemeClr val="accent2"/>
                </a:solidFill>
              </a:rPr>
              <a:t>alias</a:t>
            </a:r>
            <a:r>
              <a:rPr lang="de-CH" noProof="0" dirty="0" smtClean="0">
                <a:solidFill>
                  <a:srgbClr val="3333FF"/>
                </a:solidFill>
              </a:rPr>
              <a:t> ″[</a:t>
            </a:r>
            <a:r>
              <a:rPr lang="de-CH" sz="1400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]″ :</a:t>
            </a:r>
            <a:r>
              <a:rPr lang="de-CH" i="1" noProof="0" dirty="0" smtClean="0">
                <a:solidFill>
                  <a:srgbClr val="3333FF"/>
                </a:solidFill>
              </a:rPr>
              <a:t> G  </a:t>
            </a:r>
            <a:r>
              <a:rPr lang="de-CH" sz="1000" i="1" noProof="0" dirty="0" smtClean="0">
                <a:solidFill>
                  <a:srgbClr val="3333FF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assign</a:t>
            </a:r>
            <a:r>
              <a:rPr lang="de-CH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put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noProof="0" dirty="0" smtClean="0"/>
              <a:t>Dies ermöglicht </a:t>
            </a:r>
            <a:r>
              <a:rPr lang="de-CH" dirty="0" smtClean="0"/>
              <a:t>folgende synonyme Notationen:</a:t>
            </a:r>
            <a:endParaRPr lang="de-CH" noProof="0" dirty="0" smtClean="0"/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endParaRPr lang="de-CH" i="1" noProof="0" dirty="0" smtClean="0"/>
          </a:p>
          <a:p>
            <a:pPr>
              <a:lnSpc>
                <a:spcPct val="6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/>
              <a:t>	</a:t>
            </a:r>
            <a:r>
              <a:rPr lang="de-CH" i="1" noProof="0" dirty="0" smtClean="0">
                <a:solidFill>
                  <a:srgbClr val="3333FF"/>
                </a:solidFill>
              </a:rPr>
              <a:t>a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i="1" noProof="0" dirty="0" smtClean="0">
                <a:solidFill>
                  <a:srgbClr val="3333FF"/>
                </a:solidFill>
              </a:rPr>
              <a:t> 				</a:t>
            </a:r>
            <a:r>
              <a:rPr lang="de-CH" noProof="0" dirty="0" smtClean="0"/>
              <a:t>für</a:t>
            </a:r>
            <a:r>
              <a:rPr lang="de-CH" i="1" noProof="0" dirty="0" smtClean="0">
                <a:solidFill>
                  <a:srgbClr val="3333FF"/>
                </a:solidFill>
              </a:rPr>
              <a:t> 	</a:t>
            </a:r>
            <a:r>
              <a:rPr lang="de-CH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40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6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40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 := </a:t>
            </a:r>
            <a:r>
              <a:rPr lang="de-CH" i="1" noProof="0" dirty="0" smtClean="0">
                <a:solidFill>
                  <a:srgbClr val="3333FF"/>
                </a:solidFill>
              </a:rPr>
              <a:t>x 		</a:t>
            </a:r>
            <a:r>
              <a:rPr lang="de-CH" noProof="0" dirty="0" smtClean="0"/>
              <a:t>für</a:t>
            </a:r>
            <a:r>
              <a:rPr lang="de-CH" i="1" noProof="0" dirty="0" smtClean="0">
                <a:solidFill>
                  <a:srgbClr val="3333FF"/>
                </a:solidFill>
              </a:rPr>
              <a:t> 	a</a:t>
            </a:r>
            <a:r>
              <a:rPr lang="de-CH" sz="40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x, 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6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	 </a:t>
            </a:r>
            <a:r>
              <a:rPr lang="de-CH" i="1" noProof="0" dirty="0" smtClean="0">
                <a:solidFill>
                  <a:srgbClr val="3333FF"/>
                </a:solidFill>
              </a:rPr>
              <a:t>a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:= </a:t>
            </a:r>
            <a:r>
              <a:rPr lang="de-CH" i="1" noProof="0" dirty="0" smtClean="0">
                <a:solidFill>
                  <a:srgbClr val="3333FF"/>
                </a:solidFill>
              </a:rPr>
              <a:t>x			</a:t>
            </a:r>
            <a:r>
              <a:rPr lang="de-CH" noProof="0" dirty="0" smtClean="0"/>
              <a:t>für</a:t>
            </a:r>
            <a:r>
              <a:rPr lang="de-CH" i="1" noProof="0" dirty="0" smtClean="0">
                <a:solidFill>
                  <a:srgbClr val="3333FF"/>
                </a:solidFill>
              </a:rPr>
              <a:t> 	a</a:t>
            </a:r>
            <a:r>
              <a:rPr lang="de-CH" sz="40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x, 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noProof="0" dirty="0" smtClean="0"/>
              <a:t>Diese Vereinfachungen sind für alle Klassen möglich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dirty="0" smtClean="0"/>
              <a:t>Eine Klasse darf maximal ein Feature mit Alias</a:t>
            </a:r>
            <a:r>
              <a:rPr lang="de-CH" dirty="0" smtClean="0">
                <a:solidFill>
                  <a:srgbClr val="3333FF"/>
                </a:solidFill>
              </a:rPr>
              <a:t> “[]”</a:t>
            </a:r>
            <a:r>
              <a:rPr lang="de-CH" dirty="0" smtClean="0"/>
              <a:t> haben</a:t>
            </a:r>
            <a:endParaRPr lang="de-CH" i="1" noProof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Grösse </a:t>
            </a:r>
            <a:r>
              <a:rPr lang="de-CH" dirty="0" smtClean="0"/>
              <a:t>eines </a:t>
            </a:r>
            <a:r>
              <a:rPr lang="de-CH" smtClean="0"/>
              <a:t>Arrays ändern</a:t>
            </a:r>
            <a:endParaRPr lang="de-CH" noProof="0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de-CH" noProof="0" dirty="0" smtClean="0"/>
              <a:t>Arrays haben immer eine fixe obere und untere Grenze, und deshalb auch eine fixe Kapazität</a:t>
            </a:r>
          </a:p>
          <a:p>
            <a:pPr>
              <a:spcBef>
                <a:spcPts val="1600"/>
              </a:spcBef>
            </a:pPr>
            <a:r>
              <a:rPr lang="de-CH" noProof="0" dirty="0" smtClean="0"/>
              <a:t>Eiffel erlaubt - anders als die meisten Programmiersprachen – das Verändern der Grösse </a:t>
            </a:r>
            <a:r>
              <a:rPr lang="de-CH" dirty="0" smtClean="0"/>
              <a:t>eines Arrays (</a:t>
            </a:r>
            <a:r>
              <a:rPr lang="de-CH" i="1" dirty="0" err="1" smtClean="0">
                <a:solidFill>
                  <a:srgbClr val="3333FF"/>
                </a:solidFill>
              </a:rPr>
              <a:t>resize</a:t>
            </a:r>
            <a:r>
              <a:rPr lang="de-CH" dirty="0" smtClean="0"/>
              <a:t>)</a:t>
            </a:r>
            <a:endParaRPr lang="de-CH" noProof="0" dirty="0" smtClean="0"/>
          </a:p>
          <a:p>
            <a:pPr>
              <a:spcBef>
                <a:spcPts val="1600"/>
              </a:spcBef>
            </a:pPr>
            <a:r>
              <a:rPr lang="de-CH" noProof="0" dirty="0" smtClean="0"/>
              <a:t>Das Feature </a:t>
            </a:r>
            <a:r>
              <a:rPr lang="de-CH" i="1" noProof="0" dirty="0" err="1" smtClean="0">
                <a:solidFill>
                  <a:srgbClr val="3333FF"/>
                </a:solidFill>
              </a:rPr>
              <a:t>force</a:t>
            </a:r>
            <a:r>
              <a:rPr lang="de-CH" noProof="0" dirty="0" smtClean="0"/>
              <a:t> verändert die Grösse eines </a:t>
            </a:r>
            <a:r>
              <a:rPr lang="de-CH" dirty="0" smtClean="0"/>
              <a:t>Arrays: im Unterschied zu </a:t>
            </a:r>
            <a:r>
              <a:rPr lang="de-CH" i="1" noProof="0" dirty="0" err="1" smtClean="0">
                <a:solidFill>
                  <a:srgbClr val="3333FF"/>
                </a:solidFill>
              </a:rPr>
              <a:t>put</a:t>
            </a:r>
            <a:r>
              <a:rPr lang="de-CH" noProof="0" dirty="0" smtClean="0"/>
              <a:t> hat es keine Vorbedingung</a:t>
            </a:r>
          </a:p>
          <a:p>
            <a:pPr>
              <a:spcBef>
                <a:spcPts val="1600"/>
              </a:spcBef>
            </a:pPr>
            <a:endParaRPr lang="de-CH" noProof="0" dirty="0" smtClean="0"/>
          </a:p>
          <a:p>
            <a:pPr>
              <a:spcBef>
                <a:spcPts val="1600"/>
              </a:spcBef>
            </a:pPr>
            <a:r>
              <a:rPr lang="de-CH" noProof="0" dirty="0" smtClean="0"/>
              <a:t>Das Verändern der Grösse bedingt meistens </a:t>
            </a:r>
            <a:r>
              <a:rPr lang="de-CH" dirty="0" smtClean="0"/>
              <a:t>eine Neu—Allokation des Arrays und das Kopieren der alten Werte. Solche Operationen sind teuer!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84" y="115888"/>
            <a:ext cx="8431730" cy="435655"/>
          </a:xfrm>
        </p:spPr>
        <p:txBody>
          <a:bodyPr>
            <a:normAutofit/>
          </a:bodyPr>
          <a:lstStyle/>
          <a:p>
            <a:r>
              <a:rPr lang="de-CH" sz="2600" noProof="0" dirty="0" smtClean="0"/>
              <a:t>Einen Array benutzen, um eine Liste zu repräsentieren</a:t>
            </a:r>
            <a:endParaRPr lang="de-CH" sz="2600" noProof="0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603" y="878114"/>
            <a:ext cx="8894762" cy="5644924"/>
          </a:xfrm>
        </p:spPr>
        <p:txBody>
          <a:bodyPr/>
          <a:lstStyle/>
          <a:p>
            <a:r>
              <a:rPr lang="de-CH" noProof="0" dirty="0" smtClean="0"/>
              <a:t>Siehe Klasse </a:t>
            </a:r>
            <a:r>
              <a:rPr lang="de-CH" i="1" noProof="0" dirty="0" smtClean="0">
                <a:solidFill>
                  <a:srgbClr val="3333FF"/>
                </a:solidFill>
              </a:rPr>
              <a:t>ARRAYED_LIST</a:t>
            </a:r>
            <a:r>
              <a:rPr lang="de-CH" noProof="0" dirty="0" smtClean="0"/>
              <a:t>  in </a:t>
            </a:r>
            <a:r>
              <a:rPr lang="de-CH" noProof="0" dirty="0" err="1" smtClean="0"/>
              <a:t>EiffelBase</a:t>
            </a:r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Einführung des Features </a:t>
            </a:r>
            <a:r>
              <a:rPr lang="de-CH" i="1" noProof="0" dirty="0" smtClean="0">
                <a:solidFill>
                  <a:srgbClr val="3333FF"/>
                </a:solidFill>
              </a:rPr>
              <a:t>count </a:t>
            </a:r>
            <a:r>
              <a:rPr lang="de-CH" noProof="0" dirty="0" smtClean="0"/>
              <a:t>(Anzahl der Elemente in der Liste)</a:t>
            </a:r>
          </a:p>
          <a:p>
            <a:endParaRPr lang="de-CH" noProof="0" dirty="0" smtClean="0"/>
          </a:p>
          <a:p>
            <a:pPr>
              <a:lnSpc>
                <a:spcPct val="125000"/>
              </a:lnSpc>
            </a:pPr>
            <a:r>
              <a:rPr lang="de-CH" noProof="0" dirty="0" smtClean="0"/>
              <a:t>Die Anzahl der Listenelemente reicht von 0 bis </a:t>
            </a:r>
            <a:r>
              <a:rPr lang="de-CH" i="1" noProof="0" dirty="0" err="1" smtClean="0">
                <a:solidFill>
                  <a:srgbClr val="3333FF"/>
                </a:solidFill>
              </a:rPr>
              <a:t>capacity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/>
              <a:t>: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noProof="0" dirty="0" smtClean="0">
                <a:solidFill>
                  <a:srgbClr val="3333FF"/>
                </a:solidFill>
              </a:rPr>
              <a:t>0 &lt;= </a:t>
            </a:r>
            <a:r>
              <a:rPr lang="de-CH" i="1" noProof="0" dirty="0" smtClean="0">
                <a:solidFill>
                  <a:srgbClr val="3333FF"/>
                </a:solidFill>
              </a:rPr>
              <a:t>count </a:t>
            </a:r>
            <a:r>
              <a:rPr lang="de-CH" noProof="0" dirty="0" smtClean="0">
                <a:solidFill>
                  <a:srgbClr val="3333FF"/>
                </a:solidFill>
              </a:rPr>
              <a:t>&lt;= </a:t>
            </a:r>
            <a:r>
              <a:rPr lang="de-CH" i="1" noProof="0" dirty="0" err="1" smtClean="0">
                <a:solidFill>
                  <a:srgbClr val="3333FF"/>
                </a:solidFill>
              </a:rPr>
              <a:t>capacity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125000"/>
              </a:lnSpc>
            </a:pPr>
            <a:r>
              <a:rPr lang="de-CH" noProof="0" dirty="0" smtClean="0"/>
              <a:t>Eine leere Liste hat </a:t>
            </a:r>
            <a:r>
              <a:rPr lang="de-CH" dirty="0" smtClean="0"/>
              <a:t>keine Elemente</a:t>
            </a:r>
            <a:r>
              <a:rPr lang="de-CH" noProof="0" dirty="0" smtClean="0"/>
              <a:t>: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is_empty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 (</a:t>
            </a:r>
            <a:r>
              <a:rPr lang="de-CH" i="1" noProof="0" dirty="0" smtClean="0">
                <a:solidFill>
                  <a:srgbClr val="3333FF"/>
                </a:solidFill>
              </a:rPr>
              <a:t>count </a:t>
            </a:r>
            <a:r>
              <a:rPr lang="de-CH" noProof="0" dirty="0" smtClean="0">
                <a:solidFill>
                  <a:srgbClr val="3333FF"/>
                </a:solidFill>
              </a:rPr>
              <a:t>= 0)</a:t>
            </a:r>
          </a:p>
          <a:p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7968" y="115888"/>
            <a:ext cx="8280400" cy="435600"/>
          </a:xfrm>
        </p:spPr>
        <p:txBody>
          <a:bodyPr/>
          <a:lstStyle/>
          <a:p>
            <a:r>
              <a:rPr lang="de-CH" i="1" noProof="0" dirty="0" smtClean="0"/>
              <a:t>LINKED_LIST</a:t>
            </a:r>
            <a:r>
              <a:rPr lang="de-CH" noProof="0" dirty="0" smtClean="0"/>
              <a:t> oder  </a:t>
            </a:r>
            <a:r>
              <a:rPr lang="de-CH" i="1" noProof="0" dirty="0" smtClean="0"/>
              <a:t>ARRAYED_LIST</a:t>
            </a:r>
            <a:r>
              <a:rPr lang="de-CH" sz="1800" i="1" noProof="0" dirty="0" smtClean="0"/>
              <a:t> </a:t>
            </a:r>
            <a:r>
              <a:rPr lang="de-CH" noProof="0" dirty="0" smtClean="0"/>
              <a:t>?</a:t>
            </a:r>
            <a:endParaRPr lang="de-CH" noProof="0" dirty="0"/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Wahl der Datenstruktur hängt von der Geschwindigkeit ihrer Containeroperationen ab</a:t>
            </a:r>
          </a:p>
          <a:p>
            <a:endParaRPr lang="de-CH" noProof="0" dirty="0" smtClean="0"/>
          </a:p>
          <a:p>
            <a:r>
              <a:rPr lang="de-CH" noProof="0" dirty="0" smtClean="0"/>
              <a:t>Die Geschwindigkeit einer </a:t>
            </a:r>
            <a:r>
              <a:rPr lang="de-CH" dirty="0" smtClean="0"/>
              <a:t>Containeroperation hängt von ihrer Implementation </a:t>
            </a:r>
            <a:r>
              <a:rPr lang="de-CH" dirty="0"/>
              <a:t>u</a:t>
            </a:r>
            <a:r>
              <a:rPr lang="de-CH" dirty="0" smtClean="0"/>
              <a:t>nd dem zugrundeliegenden Algorithmus ab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Wie schnell ist ein Algorithmus?</a:t>
            </a:r>
            <a:endParaRPr lang="de-CH" noProof="0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Abhängig von der Hardware, dem Betriebssystem, der Auslastung der Maschine…</a:t>
            </a:r>
          </a:p>
          <a:p>
            <a:endParaRPr lang="de-CH" noProof="0" dirty="0" smtClean="0"/>
          </a:p>
          <a:p>
            <a:r>
              <a:rPr lang="de-CH" noProof="0" dirty="0" smtClean="0"/>
              <a:t>Aber am meisten hängt die Geschwindigkeit vom Algorithmus selbst ab!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Komplexität eines Algorithmus: die O-Notation</a:t>
            </a:r>
            <a:endParaRPr lang="de-CH" noProof="0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3556" y="3709988"/>
            <a:ext cx="8713787" cy="2887662"/>
          </a:xfrm>
        </p:spPr>
        <p:txBody>
          <a:bodyPr/>
          <a:lstStyle/>
          <a:p>
            <a:r>
              <a:rPr lang="de-CH" noProof="0" dirty="0" smtClean="0"/>
              <a:t>Definiert die Funktion nicht mithilfe einer exakten Formel, </a:t>
            </a:r>
            <a:r>
              <a:rPr lang="de-CH" dirty="0" smtClean="0"/>
              <a:t>sondern</a:t>
            </a:r>
            <a:r>
              <a:rPr lang="de-CH" noProof="0" dirty="0" smtClean="0"/>
              <a:t> durch Grössenordnungen, z.B.</a:t>
            </a:r>
          </a:p>
          <a:p>
            <a:r>
              <a:rPr lang="de-CH" noProof="0" dirty="0" smtClean="0"/>
              <a:t>	</a:t>
            </a:r>
            <a:r>
              <a:rPr lang="de-CH" b="1" dirty="0">
                <a:solidFill>
                  <a:srgbClr val="990000"/>
                </a:solidFill>
                <a:latin typeface="Comic Sans MS"/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(1), </a:t>
            </a:r>
            <a:r>
              <a:rPr lang="de-CH" b="1" dirty="0">
                <a:solidFill>
                  <a:srgbClr val="990000"/>
                </a:solidFill>
                <a:latin typeface="Comic Sans MS"/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(log 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), </a:t>
            </a:r>
            <a:r>
              <a:rPr lang="de-CH" b="1" dirty="0">
                <a:solidFill>
                  <a:srgbClr val="990000"/>
                </a:solidFill>
                <a:latin typeface="Comic Sans MS"/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), </a:t>
            </a:r>
            <a:r>
              <a:rPr lang="de-CH" b="1" dirty="0">
                <a:solidFill>
                  <a:srgbClr val="990000"/>
                </a:solidFill>
                <a:latin typeface="Comic Sans MS"/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  <a:r>
              <a:rPr lang="de-CH" baseline="30000" noProof="0" dirty="0" smtClean="0">
                <a:solidFill>
                  <a:srgbClr val="3333FF"/>
                </a:solidFill>
              </a:rPr>
              <a:t> 2</a:t>
            </a:r>
            <a:r>
              <a:rPr lang="de-CH" noProof="0" dirty="0" smtClean="0">
                <a:solidFill>
                  <a:srgbClr val="3333FF"/>
                </a:solidFill>
              </a:rPr>
              <a:t>), </a:t>
            </a:r>
            <a:r>
              <a:rPr lang="de-CH" b="1" dirty="0">
                <a:solidFill>
                  <a:srgbClr val="990000"/>
                </a:solidFill>
                <a:latin typeface="Comic Sans MS"/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(2</a:t>
            </a:r>
            <a:r>
              <a:rPr lang="de-CH" baseline="30000" noProof="0" dirty="0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  <a:r>
              <a:rPr lang="de-CH" noProof="0" dirty="0" smtClean="0"/>
              <a:t>.</a:t>
            </a:r>
          </a:p>
          <a:p>
            <a:endParaRPr lang="de-CH" noProof="0" dirty="0" smtClean="0"/>
          </a:p>
          <a:p>
            <a:r>
              <a:rPr lang="de-CH" noProof="0" dirty="0" smtClean="0">
                <a:solidFill>
                  <a:srgbClr val="3333FF"/>
                </a:solidFill>
              </a:rPr>
              <a:t>7  </a:t>
            </a:r>
            <a:r>
              <a:rPr lang="de-CH" i="1" noProof="0" dirty="0" err="1" smtClean="0">
                <a:solidFill>
                  <a:srgbClr val="3333FF"/>
                </a:solidFill>
              </a:rPr>
              <a:t>count</a:t>
            </a:r>
            <a:r>
              <a:rPr lang="de-CH" baseline="30000" noProof="0" dirty="0" smtClean="0">
                <a:solidFill>
                  <a:srgbClr val="3333FF"/>
                </a:solidFill>
              </a:rPr>
              <a:t> 2  </a:t>
            </a:r>
            <a:r>
              <a:rPr lang="de-CH" noProof="0" dirty="0" smtClean="0">
                <a:solidFill>
                  <a:srgbClr val="3333FF"/>
                </a:solidFill>
              </a:rPr>
              <a:t>+  20  </a:t>
            </a:r>
            <a:r>
              <a:rPr lang="de-CH" i="1" noProof="0" dirty="0" err="1" smtClean="0">
                <a:solidFill>
                  <a:srgbClr val="3333FF"/>
                </a:solidFill>
              </a:rPr>
              <a:t>count</a:t>
            </a:r>
            <a:r>
              <a:rPr lang="de-CH" i="1" noProof="0" dirty="0" smtClean="0">
                <a:solidFill>
                  <a:srgbClr val="3333FF"/>
                </a:solidFill>
              </a:rPr>
              <a:t>  </a:t>
            </a:r>
            <a:r>
              <a:rPr lang="de-CH" noProof="0" dirty="0" smtClean="0">
                <a:solidFill>
                  <a:srgbClr val="3333FF"/>
                </a:solidFill>
              </a:rPr>
              <a:t>+  4  </a:t>
            </a:r>
            <a:r>
              <a:rPr lang="de-CH" noProof="0" dirty="0" smtClean="0">
                <a:sym typeface="Symbol" pitchFamily="18" charset="2"/>
              </a:rPr>
              <a:t>ist</a:t>
            </a:r>
            <a:r>
              <a:rPr lang="de-CH" noProof="0" dirty="0" smtClean="0"/>
              <a:t>  </a:t>
            </a:r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/>
              <a:t>  </a:t>
            </a:r>
            <a:endParaRPr lang="de-CH" noProof="0" dirty="0"/>
          </a:p>
        </p:txBody>
      </p:sp>
      <p:sp>
        <p:nvSpPr>
          <p:cNvPr id="58573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1268413"/>
            <a:ext cx="8424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58573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0000" y="1052513"/>
            <a:ext cx="83518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Sei </a:t>
            </a:r>
            <a:r>
              <a:rPr lang="de-CH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n</a:t>
            </a:r>
            <a:r>
              <a:rPr lang="de-CH" sz="2400" dirty="0" smtClean="0">
                <a:latin typeface="Constantia" panose="02030602050306030303" pitchFamily="18" charset="0"/>
              </a:rPr>
              <a:t> die Grösse einer Datenstruktur (</a:t>
            </a:r>
            <a:r>
              <a:rPr lang="de-CH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count </a:t>
            </a:r>
            <a:r>
              <a:rPr lang="de-CH" sz="2400" dirty="0" smtClean="0">
                <a:latin typeface="Constantia" panose="02030602050306030303" pitchFamily="18" charset="0"/>
              </a:rPr>
              <a:t>).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	“</a:t>
            </a:r>
            <a:r>
              <a:rPr lang="de-CH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f</a:t>
            </a:r>
            <a:r>
              <a:rPr lang="de-CH" sz="24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latin typeface="Constantia" panose="02030602050306030303" pitchFamily="18" charset="0"/>
              </a:rPr>
              <a:t>ist</a:t>
            </a:r>
            <a:r>
              <a:rPr lang="de-CH" sz="24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de-CH" sz="24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O</a:t>
            </a: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(</a:t>
            </a:r>
            <a:r>
              <a:rPr lang="de-CH" sz="1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g</a:t>
            </a: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(</a:t>
            </a:r>
            <a:r>
              <a:rPr lang="de-CH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n</a:t>
            </a: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))</a:t>
            </a:r>
            <a:r>
              <a:rPr lang="de-CH" sz="2400" dirty="0" smtClean="0">
                <a:latin typeface="Constantia" panose="02030602050306030303" pitchFamily="18" charset="0"/>
              </a:rPr>
              <a:t>”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dirty="0" smtClean="0">
                <a:latin typeface="Constantia" panose="02030602050306030303" pitchFamily="18" charset="0"/>
              </a:rPr>
              <a:t>h</a:t>
            </a:r>
            <a:r>
              <a:rPr lang="de-CH" sz="2400" dirty="0" smtClean="0">
                <a:latin typeface="Constantia" panose="02030602050306030303" pitchFamily="18" charset="0"/>
              </a:rPr>
              <a:t>eisst, dass </a:t>
            </a:r>
            <a:r>
              <a:rPr lang="de-CH" dirty="0" smtClean="0">
                <a:latin typeface="Constantia" panose="02030602050306030303" pitchFamily="18" charset="0"/>
              </a:rPr>
              <a:t>es eine Konstante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k</a:t>
            </a:r>
            <a:r>
              <a:rPr lang="de-CH" sz="2400" dirty="0" smtClean="0">
                <a:latin typeface="Constantia" panose="02030602050306030303" pitchFamily="18" charset="0"/>
              </a:rPr>
              <a:t> gibt, so dass:</a:t>
            </a:r>
            <a:br>
              <a:rPr lang="de-CH" sz="2400" dirty="0" smtClean="0">
                <a:latin typeface="Constantia" panose="02030602050306030303" pitchFamily="18" charset="0"/>
              </a:rPr>
            </a:br>
            <a:endParaRPr lang="de-CH" sz="2400" dirty="0" smtClean="0">
              <a:latin typeface="Constantia" panose="02030602050306030303" pitchFamily="18" charset="0"/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</a:t>
            </a:r>
            <a:r>
              <a:rPr lang="en-US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n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, |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f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 (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n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)|</a:t>
            </a:r>
            <a:r>
              <a:rPr lang="en-US" sz="2400" dirty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</a:t>
            </a:r>
            <a:r>
              <a:rPr lang="en-US" sz="2400" dirty="0">
                <a:solidFill>
                  <a:srgbClr val="990000"/>
                </a:solidFill>
                <a:latin typeface="Constantia" panose="02030602050306030303" pitchFamily="18" charset="0"/>
              </a:rPr>
              <a:t> k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|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g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n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)|</a:t>
            </a:r>
          </a:p>
        </p:txBody>
      </p:sp>
      <p:sp>
        <p:nvSpPr>
          <p:cNvPr id="585739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8415" y="5506949"/>
            <a:ext cx="431800" cy="288925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585740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18415" y="5506949"/>
            <a:ext cx="431800" cy="288925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585741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502102" y="5515658"/>
            <a:ext cx="431800" cy="288925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585742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502102" y="5515658"/>
            <a:ext cx="431800" cy="288925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11124" y="5524367"/>
            <a:ext cx="1194849" cy="288925"/>
            <a:chOff x="2312223" y="5524367"/>
            <a:chExt cx="793750" cy="288925"/>
          </a:xfrm>
        </p:grpSpPr>
        <p:sp>
          <p:nvSpPr>
            <p:cNvPr id="585743" name="Line 1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312223" y="5524367"/>
              <a:ext cx="720725" cy="287337"/>
            </a:xfrm>
            <a:prstGeom prst="line">
              <a:avLst/>
            </a:prstGeom>
            <a:noFill/>
            <a:ln w="508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onstantia" panose="02030602050306030303" pitchFamily="18" charset="0"/>
              </a:endParaRPr>
            </a:p>
          </p:txBody>
        </p:sp>
        <p:sp>
          <p:nvSpPr>
            <p:cNvPr id="585744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2385248" y="5524367"/>
              <a:ext cx="720725" cy="288925"/>
            </a:xfrm>
            <a:prstGeom prst="line">
              <a:avLst/>
            </a:prstGeom>
            <a:noFill/>
            <a:ln w="508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onstantia" panose="02030602050306030303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68457" y="5411734"/>
            <a:ext cx="206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O</a:t>
            </a:r>
            <a:r>
              <a:rPr lang="en-US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(</a:t>
            </a:r>
            <a:r>
              <a:rPr lang="en-US" i="1" kern="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count </a:t>
            </a:r>
            <a:r>
              <a:rPr lang="en-US" kern="0" baseline="30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</a:t>
            </a:r>
            <a:r>
              <a:rPr lang="en-US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)</a:t>
            </a:r>
            <a:endParaRPr lang="fr-FR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3610" y="5412757"/>
            <a:ext cx="122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count </a:t>
            </a:r>
            <a:r>
              <a:rPr lang="en-US" kern="0" baseline="30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2</a:t>
            </a:r>
            <a:endParaRPr lang="fr-FR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4664" y="5393325"/>
            <a:ext cx="41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?</a:t>
            </a:r>
            <a:endParaRPr lang="fr-FR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9" grpId="0" animBg="1"/>
      <p:bldP spid="585740" grpId="0" animBg="1"/>
      <p:bldP spid="585741" grpId="0" animBg="1"/>
      <p:bldP spid="585742" grpId="0" animBg="1"/>
      <p:bldP spid="1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Wieso konstante Faktoren ignorieren?</a:t>
            </a:r>
            <a:endParaRPr lang="de-CH" noProof="0" dirty="0"/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Betrachten wir Algorithmen mit Komplexitäten</a:t>
            </a:r>
          </a:p>
          <a:p>
            <a:pPr>
              <a:lnSpc>
                <a:spcPct val="140000"/>
              </a:lnSpc>
            </a:pPr>
            <a:r>
              <a:rPr lang="de-CH" noProof="0" dirty="0" smtClean="0"/>
              <a:t>	</a:t>
            </a:r>
            <a:r>
              <a:rPr lang="de-CH" b="1" noProof="0" dirty="0" smtClean="0">
                <a:solidFill>
                  <a:srgbClr val="990000"/>
                </a:solidFill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smtClean="0">
                <a:solidFill>
                  <a:srgbClr val="990000"/>
                </a:solidFill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3200" baseline="30000" noProof="0" dirty="0" smtClean="0">
                <a:solidFill>
                  <a:srgbClr val="3333FF"/>
                </a:solidFill>
              </a:rPr>
              <a:t>2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smtClean="0">
                <a:solidFill>
                  <a:srgbClr val="990000"/>
                </a:solidFill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(2</a:t>
            </a:r>
            <a:r>
              <a:rPr lang="de-CH" sz="3200" i="1" baseline="30000" noProof="0" dirty="0" smtClean="0">
                <a:solidFill>
                  <a:srgbClr val="3333FF"/>
                </a:solidFill>
              </a:rPr>
              <a:t>n</a:t>
            </a:r>
            <a:r>
              <a:rPr lang="de-CH" i="1" baseline="30000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/>
              <a:t>Nehmen Sie an, </a:t>
            </a:r>
            <a:r>
              <a:rPr lang="de-CH" dirty="0" smtClean="0"/>
              <a:t>Ihr neuer PC (Weihnachten steht vor der Tür!) ist 1000 mal schneller als Ihre alte Maschine.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dirty="0" smtClean="0"/>
              <a:t>Wie viel grösser kann ein Problem sein, damit Sie es immer noch in einem Tag lösen können?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7968" y="115888"/>
            <a:ext cx="8137525" cy="435600"/>
          </a:xfrm>
        </p:spPr>
        <p:txBody>
          <a:bodyPr/>
          <a:lstStyle/>
          <a:p>
            <a:r>
              <a:rPr lang="de-CH" dirty="0" smtClean="0"/>
              <a:t>Beispiele</a:t>
            </a:r>
            <a:endParaRPr lang="de-CH" noProof="0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i="1" noProof="0" dirty="0" err="1" smtClean="0">
                <a:solidFill>
                  <a:srgbClr val="3333FF"/>
                </a:solidFill>
              </a:rPr>
              <a:t>put_right</a:t>
            </a:r>
            <a:r>
              <a:rPr lang="de-CH" noProof="0" dirty="0" smtClean="0"/>
              <a:t>  </a:t>
            </a:r>
            <a:r>
              <a:rPr lang="de-CH" dirty="0" smtClean="0"/>
              <a:t>von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LINKED_LIST </a:t>
            </a:r>
            <a:r>
              <a:rPr lang="de-CH" noProof="0" dirty="0" smtClean="0"/>
              <a:t>: </a:t>
            </a:r>
            <a:r>
              <a:rPr lang="de-CH" b="1" noProof="0" dirty="0" smtClean="0">
                <a:solidFill>
                  <a:srgbClr val="990000"/>
                </a:solidFill>
              </a:rPr>
              <a:t>O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(1)</a:t>
            </a:r>
            <a:r>
              <a:rPr lang="de-CH" noProof="0" dirty="0" smtClean="0">
                <a:solidFill>
                  <a:srgbClr val="990000"/>
                </a:solidFill>
              </a:rPr>
              <a:t/>
            </a:r>
            <a:br>
              <a:rPr lang="de-CH" noProof="0" dirty="0" smtClean="0">
                <a:solidFill>
                  <a:srgbClr val="990000"/>
                </a:solidFill>
              </a:rPr>
            </a:b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Unabhängig von der Anzahl </a:t>
            </a:r>
            <a:r>
              <a:rPr lang="de-CH" dirty="0" smtClean="0"/>
              <a:t>Elementen in einer verketteten Liste: Es braucht nur konstante Zeit, um ein Element bei der Zeigerposition einzufügen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i="1" noProof="0" dirty="0" err="1" smtClean="0">
                <a:solidFill>
                  <a:srgbClr val="3333FF"/>
                </a:solidFill>
              </a:rPr>
              <a:t>force</a:t>
            </a:r>
            <a:r>
              <a:rPr lang="de-CH" noProof="0" dirty="0" smtClean="0"/>
              <a:t> </a:t>
            </a:r>
            <a:r>
              <a:rPr lang="de-CH" dirty="0" smtClean="0"/>
              <a:t>von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ARRAY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/>
              <a:t>: </a:t>
            </a:r>
            <a:r>
              <a:rPr lang="de-CH" b="1" noProof="0" dirty="0" smtClean="0">
                <a:solidFill>
                  <a:srgbClr val="990000"/>
                </a:solidFill>
              </a:rPr>
              <a:t>O</a:t>
            </a:r>
            <a:r>
              <a:rPr lang="de-CH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(count)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Im schlechtesten Fall </a:t>
            </a:r>
            <a:r>
              <a:rPr lang="de-CH" dirty="0" smtClean="0"/>
              <a:t>wächst die Zeit für diese Operation proportional mit der Anzahl Elemente im Array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>
                <a:solidFill>
                  <a:srgbClr val="990000"/>
                </a:solidFill>
              </a:rPr>
              <a:t>Container</a:t>
            </a:r>
            <a:r>
              <a:rPr lang="de-CH" noProof="0" smtClean="0"/>
              <a:t>-Datenstrukturen</a:t>
            </a:r>
            <a:endParaRPr lang="de-CH" noProof="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823415"/>
            <a:ext cx="8839484" cy="554355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de-CH" sz="2000" noProof="0" dirty="0" smtClean="0"/>
              <a:t>Beinhalten andere Objekte (Elemente, engl. “</a:t>
            </a:r>
            <a:r>
              <a:rPr lang="de-CH" sz="2000" i="1" noProof="0" dirty="0" err="1" smtClean="0">
                <a:solidFill>
                  <a:srgbClr val="990000"/>
                </a:solidFill>
              </a:rPr>
              <a:t>items</a:t>
            </a:r>
            <a:r>
              <a:rPr lang="de-CH" sz="1400" i="1" noProof="0" dirty="0" smtClean="0">
                <a:solidFill>
                  <a:srgbClr val="990000"/>
                </a:solidFill>
              </a:rPr>
              <a:t> </a:t>
            </a:r>
            <a:r>
              <a:rPr lang="de-CH" sz="2000" noProof="0" dirty="0" smtClean="0"/>
              <a:t>”)</a:t>
            </a:r>
          </a:p>
          <a:p>
            <a:pPr>
              <a:spcBef>
                <a:spcPct val="60000"/>
              </a:spcBef>
            </a:pPr>
            <a:r>
              <a:rPr lang="de-CH" sz="2000" noProof="0" dirty="0" smtClean="0"/>
              <a:t>Fundamentale Operationen (siehe nächste Folie):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Einfügen</a:t>
            </a:r>
            <a:r>
              <a:rPr lang="de-CH" sz="2000" noProof="0" dirty="0" smtClean="0"/>
              <a:t>: Ein Element hinzufügen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Löschen</a:t>
            </a:r>
            <a:r>
              <a:rPr lang="de-CH" sz="2000" noProof="0" dirty="0" smtClean="0"/>
              <a:t>: Ein Vorkommen eines Elements (falls vorhanden) löschen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Ausradieren (</a:t>
            </a:r>
            <a:r>
              <a:rPr lang="de-CH" sz="2000" noProof="0" dirty="0" err="1" smtClean="0">
                <a:solidFill>
                  <a:srgbClr val="990000"/>
                </a:solidFill>
              </a:rPr>
              <a:t>Wipeout</a:t>
            </a:r>
            <a:r>
              <a:rPr lang="de-CH" sz="2000" noProof="0" dirty="0" smtClean="0">
                <a:solidFill>
                  <a:srgbClr val="990000"/>
                </a:solidFill>
              </a:rPr>
              <a:t>)</a:t>
            </a:r>
            <a:r>
              <a:rPr lang="de-CH" sz="2000" noProof="0" dirty="0" smtClean="0"/>
              <a:t>: Alle Vorkommen eines Elements löschen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Suchen</a:t>
            </a:r>
            <a:r>
              <a:rPr lang="de-CH" sz="2000" noProof="0" dirty="0" smtClean="0"/>
              <a:t>: Ist ein bestimmtes Element vorhanden?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Traversierung/Iteration</a:t>
            </a:r>
            <a:r>
              <a:rPr lang="de-CH" sz="2000" noProof="0" dirty="0" smtClean="0"/>
              <a:t>: Eine gegebene Operation auf jedes Element anwenden</a:t>
            </a:r>
          </a:p>
          <a:p>
            <a:r>
              <a:rPr lang="de-CH" sz="2000" noProof="0" dirty="0" smtClean="0"/>
              <a:t>Die Implementation eines Containers bestimmt:</a:t>
            </a:r>
          </a:p>
          <a:p>
            <a:pPr lvl="1"/>
            <a:r>
              <a:rPr lang="de-CH" sz="2000" noProof="0" dirty="0" smtClean="0"/>
              <a:t>Welche dieser Operationen verfügbar sind</a:t>
            </a:r>
          </a:p>
          <a:p>
            <a:pPr lvl="1"/>
            <a:r>
              <a:rPr lang="de-CH" sz="2000" noProof="0" dirty="0" smtClean="0"/>
              <a:t>Ihre Geschwindigkeiten</a:t>
            </a:r>
          </a:p>
          <a:p>
            <a:pPr lvl="1"/>
            <a:r>
              <a:rPr lang="de-CH" sz="2000" noProof="0" dirty="0" smtClean="0"/>
              <a:t>Die Speicheranforderungen</a:t>
            </a:r>
          </a:p>
          <a:p>
            <a:r>
              <a:rPr lang="de-CH" sz="2000" noProof="0" dirty="0" smtClean="0"/>
              <a:t>Diese Lektion ist nur eine Einführung. Mehr dazu im zweiten Semester in der Vorlesung “Datenstrukturen und Algorithmen”</a:t>
            </a:r>
            <a:endParaRPr lang="de-CH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83313" y="3948300"/>
            <a:ext cx="2859087" cy="66262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(Erinnerung) </a:t>
            </a:r>
            <a:r>
              <a:rPr lang="de-CH" i="1" dirty="0" err="1">
                <a:solidFill>
                  <a:srgbClr val="3333FF"/>
                </a:solidFill>
              </a:rPr>
              <a:t>put_right</a:t>
            </a:r>
            <a:r>
              <a:rPr lang="de-CH" noProof="0" dirty="0" smtClean="0"/>
              <a:t>  in </a:t>
            </a:r>
            <a:r>
              <a:rPr lang="de-CH" i="1" noProof="0" dirty="0" smtClean="0">
                <a:solidFill>
                  <a:srgbClr val="3333FF"/>
                </a:solidFill>
              </a:rPr>
              <a:t>LINKED_LIST</a:t>
            </a:r>
            <a:endParaRPr lang="de-CH" noProof="0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81113" y="771713"/>
            <a:ext cx="8424862" cy="5616575"/>
          </a:xfrm>
        </p:spPr>
        <p:txBody>
          <a:bodyPr/>
          <a:lstStyle/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err="1" smtClean="0">
                <a:solidFill>
                  <a:srgbClr val="3333FF"/>
                </a:solidFill>
              </a:rPr>
              <a:t>put_right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v </a:t>
            </a:r>
            <a:r>
              <a:rPr lang="de-CH" sz="1800" noProof="0" dirty="0" smtClean="0">
                <a:solidFill>
                  <a:srgbClr val="3333FF"/>
                </a:solidFill>
              </a:rPr>
              <a:t>:</a:t>
            </a:r>
            <a:r>
              <a:rPr lang="de-CH" sz="1800" i="1" noProof="0" dirty="0" smtClean="0">
                <a:solidFill>
                  <a:srgbClr val="3333FF"/>
                </a:solidFill>
              </a:rPr>
              <a:t> G</a:t>
            </a:r>
            <a:r>
              <a:rPr lang="de-CH" sz="105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noProof="0" dirty="0" smtClean="0">
                <a:solidFill>
                  <a:srgbClr val="990000"/>
                </a:solidFill>
              </a:rPr>
              <a:t>-- v rechts der Zeigerposition einfügen, Zeiger nicht bewegen.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noProof="0" dirty="0" err="1" smtClean="0">
                <a:solidFill>
                  <a:srgbClr val="3333FF"/>
                </a:solidFill>
              </a:rPr>
              <a:t>not_after</a:t>
            </a:r>
            <a:r>
              <a:rPr lang="de-CH" sz="1800" noProof="0" dirty="0" smtClean="0">
                <a:solidFill>
                  <a:srgbClr val="3333FF"/>
                </a:solidFill>
              </a:rPr>
              <a:t>: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not</a:t>
            </a:r>
            <a:r>
              <a:rPr lang="de-CH" sz="1800" i="1" noProof="0" dirty="0" smtClean="0">
                <a:solidFill>
                  <a:srgbClr val="3333FF"/>
                </a:solidFill>
              </a:rPr>
              <a:t> after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local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p </a:t>
            </a:r>
            <a:r>
              <a:rPr lang="de-CH" sz="1800" noProof="0" dirty="0" smtClean="0">
                <a:solidFill>
                  <a:srgbClr val="3333FF"/>
                </a:solidFill>
              </a:rPr>
              <a:t>:</a:t>
            </a:r>
            <a:r>
              <a:rPr lang="de-CH" sz="1800" i="1" noProof="0" dirty="0" smtClean="0">
                <a:solidFill>
                  <a:srgbClr val="3333FF"/>
                </a:solidFill>
              </a:rPr>
              <a:t> LINKABLE </a:t>
            </a:r>
            <a:r>
              <a:rPr lang="de-CH" sz="1800" noProof="0" dirty="0" smtClean="0">
                <a:solidFill>
                  <a:srgbClr val="3333FF"/>
                </a:solidFill>
              </a:rPr>
              <a:t>[</a:t>
            </a:r>
            <a:r>
              <a:rPr lang="de-CH" sz="1800" i="1" noProof="0" dirty="0" smtClean="0">
                <a:solidFill>
                  <a:srgbClr val="3333FF"/>
                </a:solidFill>
              </a:rPr>
              <a:t>G</a:t>
            </a:r>
            <a:r>
              <a:rPr lang="de-CH" sz="1800" noProof="0" dirty="0" smtClean="0">
                <a:solidFill>
                  <a:srgbClr val="3333FF"/>
                </a:solidFill>
              </a:rPr>
              <a:t>]</a:t>
            </a: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create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p</a:t>
            </a:r>
            <a:r>
              <a:rPr lang="de-CH" sz="2800" noProof="0" dirty="0" err="1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make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(v)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endParaRPr lang="de-CH" sz="1800" noProof="0" dirty="0" smtClean="0">
              <a:solidFill>
                <a:srgbClr val="3333FF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before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then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	 p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put_right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first_element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	first_element </a:t>
            </a:r>
            <a:r>
              <a:rPr lang="de-CH" sz="1800" noProof="0" dirty="0" smtClean="0">
                <a:solidFill>
                  <a:srgbClr val="3333FF"/>
                </a:solidFill>
              </a:rPr>
              <a:t>:= </a:t>
            </a:r>
            <a:r>
              <a:rPr lang="de-CH" sz="1800" i="1" noProof="0" dirty="0" smtClean="0">
                <a:solidFill>
                  <a:srgbClr val="3333FF"/>
                </a:solidFill>
              </a:rPr>
              <a:t>p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	active </a:t>
            </a:r>
            <a:r>
              <a:rPr lang="de-CH" sz="1800" noProof="0" dirty="0" smtClean="0">
                <a:solidFill>
                  <a:srgbClr val="3333FF"/>
                </a:solidFill>
              </a:rPr>
              <a:t>:=</a:t>
            </a:r>
            <a:r>
              <a:rPr lang="de-CH" sz="1800" i="1" noProof="0" dirty="0" smtClean="0">
                <a:solidFill>
                  <a:srgbClr val="3333FF"/>
                </a:solidFill>
              </a:rPr>
              <a:t> p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else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	p</a:t>
            </a:r>
            <a:r>
              <a:rPr lang="de-CH" sz="280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put_right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i="1" noProof="0" dirty="0" smtClean="0">
                <a:solidFill>
                  <a:srgbClr val="3333FF"/>
                </a:solidFill>
              </a:rPr>
              <a:t>active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right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	active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put_right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100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smtClean="0">
                <a:solidFill>
                  <a:srgbClr val="3333FF"/>
                </a:solidFill>
              </a:rPr>
              <a:t>p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1800" i="1" noProof="0" dirty="0" smtClean="0">
                <a:solidFill>
                  <a:srgbClr val="3333FF"/>
                </a:solidFill>
              </a:rPr>
              <a:t>count</a:t>
            </a:r>
            <a:r>
              <a:rPr lang="de-CH" sz="1800" noProof="0" dirty="0" smtClean="0">
                <a:solidFill>
                  <a:srgbClr val="3333FF"/>
                </a:solidFill>
              </a:rPr>
              <a:t> := </a:t>
            </a:r>
            <a:r>
              <a:rPr lang="de-CH" sz="1800" i="1" noProof="0" dirty="0" smtClean="0">
                <a:solidFill>
                  <a:srgbClr val="3333FF"/>
                </a:solidFill>
              </a:rPr>
              <a:t>count</a:t>
            </a:r>
            <a:r>
              <a:rPr lang="de-CH" sz="1800" noProof="0" dirty="0" smtClean="0">
                <a:solidFill>
                  <a:srgbClr val="3333FF"/>
                </a:solidFill>
              </a:rPr>
              <a:t> + 1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ensure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noProof="0" dirty="0" smtClean="0">
                <a:solidFill>
                  <a:srgbClr val="3333FF"/>
                </a:solidFill>
              </a:rPr>
              <a:t>next_exists:</a:t>
            </a:r>
            <a:r>
              <a:rPr lang="de-CH" sz="1800" i="1" noProof="0" dirty="0" smtClean="0">
                <a:solidFill>
                  <a:srgbClr val="3333FF"/>
                </a:solidFill>
              </a:rPr>
              <a:t> active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right </a:t>
            </a:r>
            <a:r>
              <a:rPr lang="de-CH" sz="1800" noProof="0" dirty="0" smtClean="0">
                <a:solidFill>
                  <a:srgbClr val="3333FF"/>
                </a:solidFill>
              </a:rPr>
              <a:t>/= 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Void</a:t>
            </a:r>
            <a:endParaRPr lang="de-CH" sz="18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noProof="0" dirty="0" smtClean="0">
                <a:solidFill>
                  <a:srgbClr val="3333FF"/>
                </a:solidFill>
              </a:rPr>
              <a:t>inserted: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not 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old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before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implies</a:t>
            </a:r>
            <a:r>
              <a:rPr lang="de-CH" sz="1800" i="1" noProof="0" dirty="0" smtClean="0">
                <a:solidFill>
                  <a:srgbClr val="3333FF"/>
                </a:solidFill>
              </a:rPr>
              <a:t> active</a:t>
            </a:r>
            <a:r>
              <a:rPr lang="de-CH" sz="2800" i="1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right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item </a:t>
            </a:r>
            <a:r>
              <a:rPr lang="de-CH" sz="1800" noProof="0" dirty="0" smtClean="0">
                <a:solidFill>
                  <a:srgbClr val="3333FF"/>
                </a:solidFill>
              </a:rPr>
              <a:t>=</a:t>
            </a:r>
            <a:r>
              <a:rPr lang="de-CH" sz="1800" i="1" noProof="0" dirty="0" smtClean="0">
                <a:solidFill>
                  <a:srgbClr val="3333FF"/>
                </a:solidFill>
              </a:rPr>
              <a:t> v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	</a:t>
            </a:r>
            <a:r>
              <a:rPr lang="de-CH" sz="1800" noProof="0" dirty="0" smtClean="0">
                <a:solidFill>
                  <a:srgbClr val="3333FF"/>
                </a:solidFill>
              </a:rPr>
              <a:t>inserted_before: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noProof="0" dirty="0" smtClean="0">
                <a:solidFill>
                  <a:srgbClr val="3333FF"/>
                </a:solidFill>
              </a:rPr>
              <a:t>(</a:t>
            </a:r>
            <a:r>
              <a:rPr lang="de-CH" sz="1800" b="1" noProof="0" dirty="0" err="1" smtClean="0">
                <a:solidFill>
                  <a:schemeClr val="accent2"/>
                </a:solidFill>
              </a:rPr>
              <a:t>old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err="1" smtClean="0">
                <a:solidFill>
                  <a:srgbClr val="3333FF"/>
                </a:solidFill>
              </a:rPr>
              <a:t>before</a:t>
            </a:r>
            <a:r>
              <a:rPr lang="de-CH" sz="1800" noProof="0" dirty="0" smtClean="0">
                <a:solidFill>
                  <a:srgbClr val="3333FF"/>
                </a:solidFill>
              </a:rPr>
              <a:t>)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implies</a:t>
            </a:r>
            <a:r>
              <a:rPr lang="de-CH" sz="1800" i="1" noProof="0" dirty="0" smtClean="0">
                <a:solidFill>
                  <a:srgbClr val="3333FF"/>
                </a:solidFill>
              </a:rPr>
              <a:t> active</a:t>
            </a:r>
            <a:r>
              <a:rPr lang="de-CH" sz="2800" noProof="0" dirty="0" smtClean="0">
                <a:solidFill>
                  <a:srgbClr val="3333FF"/>
                </a:solidFill>
              </a:rPr>
              <a:t>.</a:t>
            </a:r>
            <a:r>
              <a:rPr lang="de-CH" sz="1800" i="1" noProof="0" dirty="0" smtClean="0">
                <a:solidFill>
                  <a:srgbClr val="3333FF"/>
                </a:solidFill>
              </a:rPr>
              <a:t>item </a:t>
            </a:r>
            <a:r>
              <a:rPr lang="de-CH" sz="1800" noProof="0" dirty="0" smtClean="0">
                <a:solidFill>
                  <a:srgbClr val="3333FF"/>
                </a:solidFill>
              </a:rPr>
              <a:t>= </a:t>
            </a:r>
            <a:r>
              <a:rPr lang="de-CH" sz="1800" i="1" noProof="0" dirty="0" smtClean="0">
                <a:solidFill>
                  <a:srgbClr val="3333FF"/>
                </a:solidFill>
              </a:rPr>
              <a:t>v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noProof="0" dirty="0" smtClean="0">
                <a:solidFill>
                  <a:srgbClr val="3333FF"/>
                </a:solidFill>
              </a:rPr>
              <a:t>	</a:t>
            </a:r>
            <a:r>
              <a:rPr lang="de-CH" sz="1800" b="1" noProof="0" dirty="0" smtClean="0">
                <a:solidFill>
                  <a:schemeClr val="accent2"/>
                </a:solidFill>
              </a:rPr>
              <a:t>end</a:t>
            </a:r>
            <a:endParaRPr lang="de-CH" sz="18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Varianten der </a:t>
            </a:r>
            <a:r>
              <a:rPr lang="de-CH" noProof="0" dirty="0" err="1" smtClean="0"/>
              <a:t>Algorithmenkomplexitäten</a:t>
            </a:r>
            <a:endParaRPr lang="de-CH" noProof="0" dirty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Wir sind interessiert </a:t>
            </a:r>
            <a:r>
              <a:rPr lang="de-CH" dirty="0" smtClean="0"/>
              <a:t>an</a:t>
            </a:r>
            <a:r>
              <a:rPr lang="de-CH" noProof="0" dirty="0" smtClean="0"/>
              <a:t> </a:t>
            </a:r>
          </a:p>
          <a:p>
            <a:pPr lvl="1"/>
            <a:r>
              <a:rPr lang="de-CH" noProof="0" dirty="0"/>
              <a:t>D</a:t>
            </a:r>
            <a:r>
              <a:rPr lang="de-CH" noProof="0" dirty="0" smtClean="0"/>
              <a:t>er Leistung im </a:t>
            </a:r>
            <a:r>
              <a:rPr lang="de-CH" dirty="0" smtClean="0"/>
              <a:t>schlechtesten Fall (</a:t>
            </a:r>
            <a:r>
              <a:rPr lang="de-CH" dirty="0" err="1" smtClean="0"/>
              <a:t>worst</a:t>
            </a:r>
            <a:r>
              <a:rPr lang="de-CH" dirty="0" smtClean="0"/>
              <a:t> </a:t>
            </a:r>
            <a:r>
              <a:rPr lang="de-CH" dirty="0" err="1" smtClean="0"/>
              <a:t>case</a:t>
            </a:r>
            <a:r>
              <a:rPr lang="de-CH" dirty="0" smtClean="0"/>
              <a:t>)</a:t>
            </a:r>
            <a:endParaRPr lang="de-CH" noProof="0" dirty="0" smtClean="0"/>
          </a:p>
          <a:p>
            <a:pPr lvl="1"/>
            <a:r>
              <a:rPr lang="de-CH" noProof="0" dirty="0"/>
              <a:t>D</a:t>
            </a:r>
            <a:r>
              <a:rPr lang="de-CH" noProof="0" dirty="0" smtClean="0"/>
              <a:t>er Leistung im besten Fall (</a:t>
            </a:r>
            <a:r>
              <a:rPr lang="de-CH" noProof="0" dirty="0" err="1" smtClean="0"/>
              <a:t>best</a:t>
            </a:r>
            <a:r>
              <a:rPr lang="de-CH" noProof="0" dirty="0" smtClean="0"/>
              <a:t> </a:t>
            </a:r>
            <a:r>
              <a:rPr lang="de-CH" noProof="0" dirty="0" err="1" smtClean="0"/>
              <a:t>case</a:t>
            </a:r>
            <a:r>
              <a:rPr lang="de-CH" noProof="0" dirty="0" smtClean="0"/>
              <a:t>, eher selten)</a:t>
            </a:r>
          </a:p>
          <a:p>
            <a:pPr lvl="1"/>
            <a:r>
              <a:rPr lang="de-CH" dirty="0"/>
              <a:t>D</a:t>
            </a:r>
            <a:r>
              <a:rPr lang="de-CH" dirty="0" smtClean="0"/>
              <a:t>er d</a:t>
            </a:r>
            <a:r>
              <a:rPr lang="de-CH" noProof="0" dirty="0" err="1" smtClean="0"/>
              <a:t>urchschnittlichen</a:t>
            </a:r>
            <a:r>
              <a:rPr lang="de-CH" noProof="0" dirty="0" smtClean="0"/>
              <a:t> Leistung (benötigt statistische Verteilung)</a:t>
            </a:r>
          </a:p>
          <a:p>
            <a:pPr lvl="1"/>
            <a:endParaRPr lang="de-CH" noProof="0" dirty="0" smtClean="0"/>
          </a:p>
          <a:p>
            <a:pPr lvl="1"/>
            <a:endParaRPr lang="de-CH" noProof="0" dirty="0" smtClean="0"/>
          </a:p>
          <a:p>
            <a:r>
              <a:rPr lang="de-CH" noProof="0" dirty="0" smtClean="0"/>
              <a:t>Solange nicht explizit anders erwähnt, beziehen wir uns in dieser Diskussion auf die Leistung im schlechtesten Fall</a:t>
            </a:r>
          </a:p>
          <a:p>
            <a:endParaRPr lang="de-CH" noProof="0" dirty="0" smtClean="0"/>
          </a:p>
          <a:p>
            <a:r>
              <a:rPr lang="de-CH" noProof="0" dirty="0" smtClean="0"/>
              <a:t>Notation der unteren Grenze: </a:t>
            </a:r>
            <a:r>
              <a:rPr lang="de-CH" b="1" noProof="0" dirty="0" smtClean="0">
                <a:solidFill>
                  <a:srgbClr val="990000"/>
                </a:solidFill>
                <a:sym typeface="Symbol" pitchFamily="18" charset="2"/>
              </a:rPr>
              <a:t></a:t>
            </a:r>
            <a:r>
              <a:rPr lang="de-CH" noProof="0" dirty="0" smtClean="0">
                <a:solidFill>
                  <a:srgbClr val="3333FF"/>
                </a:solidFill>
                <a:sym typeface="Symbol" pitchFamily="18" charset="2"/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  <a:sym typeface="Symbol" pitchFamily="18" charset="2"/>
              </a:rPr>
              <a:t>f</a:t>
            </a:r>
            <a:r>
              <a:rPr lang="de-CH" noProof="0" dirty="0" smtClean="0">
                <a:solidFill>
                  <a:srgbClr val="3333FF"/>
                </a:solidFill>
                <a:sym typeface="Symbol" pitchFamily="18" charset="2"/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  <a:sym typeface="Symbol" pitchFamily="18" charset="2"/>
              </a:rPr>
              <a:t>n</a:t>
            </a:r>
            <a:r>
              <a:rPr lang="de-CH" sz="1800" i="1" noProof="0" dirty="0" smtClean="0">
                <a:solidFill>
                  <a:srgbClr val="3333FF"/>
                </a:solidFill>
                <a:sym typeface="Symbol" pitchFamily="18" charset="2"/>
              </a:rPr>
              <a:t> </a:t>
            </a:r>
            <a:r>
              <a:rPr lang="de-CH" noProof="0" dirty="0" smtClean="0">
                <a:solidFill>
                  <a:srgbClr val="3333FF"/>
                </a:solidFill>
                <a:sym typeface="Symbol" pitchFamily="18" charset="2"/>
              </a:rPr>
              <a:t>))</a:t>
            </a:r>
          </a:p>
          <a:p>
            <a:r>
              <a:rPr lang="de-CH" dirty="0" smtClean="0"/>
              <a:t>Für beide Grenzen: </a:t>
            </a:r>
            <a:r>
              <a:rPr lang="en-US" dirty="0" smtClean="0">
                <a:solidFill>
                  <a:srgbClr val="990000"/>
                </a:solidFill>
                <a:latin typeface="Symbol"/>
              </a:rPr>
              <a:t>Q</a:t>
            </a:r>
            <a:r>
              <a:rPr lang="en-US" dirty="0">
                <a:solidFill>
                  <a:srgbClr val="0000FF"/>
                </a:solidFill>
                <a:latin typeface="Symbol"/>
              </a:rPr>
              <a:t> </a:t>
            </a:r>
            <a:r>
              <a:rPr lang="de-CH" dirty="0"/>
              <a:t> </a:t>
            </a:r>
            <a:r>
              <a:rPr lang="de-CH" dirty="0" smtClean="0">
                <a:solidFill>
                  <a:srgbClr val="3333FF"/>
                </a:solidFill>
                <a:sym typeface="Symbol" pitchFamily="18" charset="2"/>
              </a:rPr>
              <a:t>(</a:t>
            </a:r>
            <a:r>
              <a:rPr lang="de-CH" i="1" dirty="0" smtClean="0">
                <a:solidFill>
                  <a:srgbClr val="3333FF"/>
                </a:solidFill>
                <a:sym typeface="Symbol" pitchFamily="18" charset="2"/>
              </a:rPr>
              <a:t>f </a:t>
            </a:r>
            <a:r>
              <a:rPr lang="de-CH" dirty="0" smtClean="0">
                <a:solidFill>
                  <a:srgbClr val="3333FF"/>
                </a:solidFill>
                <a:sym typeface="Symbol" pitchFamily="18" charset="2"/>
              </a:rPr>
              <a:t>(</a:t>
            </a:r>
            <a:r>
              <a:rPr lang="de-CH" i="1" dirty="0" smtClean="0">
                <a:solidFill>
                  <a:srgbClr val="3333FF"/>
                </a:solidFill>
                <a:sym typeface="Symbol" pitchFamily="18" charset="2"/>
              </a:rPr>
              <a:t>n</a:t>
            </a:r>
            <a:r>
              <a:rPr lang="de-CH" sz="1100" i="1" dirty="0" smtClean="0">
                <a:solidFill>
                  <a:srgbClr val="3333FF"/>
                </a:solidFill>
                <a:sym typeface="Symbol" pitchFamily="18" charset="2"/>
              </a:rPr>
              <a:t> </a:t>
            </a:r>
            <a:r>
              <a:rPr lang="de-CH" dirty="0" smtClean="0">
                <a:solidFill>
                  <a:srgbClr val="3333FF"/>
                </a:solidFill>
                <a:sym typeface="Symbol" pitchFamily="18" charset="2"/>
              </a:rPr>
              <a:t>))</a:t>
            </a:r>
            <a:br>
              <a:rPr lang="de-CH" dirty="0" smtClean="0">
                <a:solidFill>
                  <a:srgbClr val="3333FF"/>
                </a:solidFill>
                <a:sym typeface="Symbol" pitchFamily="18" charset="2"/>
              </a:rPr>
            </a:br>
            <a:r>
              <a:rPr lang="de-CH" dirty="0" smtClean="0">
                <a:solidFill>
                  <a:srgbClr val="3333FF"/>
                </a:solidFill>
                <a:sym typeface="Symbol" pitchFamily="18" charset="2"/>
              </a:rPr>
              <a:t>	</a:t>
            </a:r>
            <a:r>
              <a:rPr lang="de-CH" dirty="0" smtClean="0"/>
              <a:t>(wir benutzen </a:t>
            </a:r>
            <a:r>
              <a:rPr lang="de-CH" b="1" dirty="0">
                <a:solidFill>
                  <a:srgbClr val="990000"/>
                </a:solidFill>
              </a:rPr>
              <a:t>O</a:t>
            </a:r>
            <a:r>
              <a:rPr lang="de-CH" i="1" dirty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</a:t>
            </a:r>
            <a:r>
              <a:rPr lang="de-CH" i="1" dirty="0">
                <a:solidFill>
                  <a:srgbClr val="3333FF"/>
                </a:solidFill>
                <a:sym typeface="Symbol" pitchFamily="18" charset="2"/>
              </a:rPr>
              <a:t>f </a:t>
            </a:r>
            <a:r>
              <a:rPr lang="de-CH" dirty="0">
                <a:solidFill>
                  <a:srgbClr val="3333FF"/>
                </a:solidFill>
                <a:sym typeface="Symbol" pitchFamily="18" charset="2"/>
              </a:rPr>
              <a:t>(</a:t>
            </a:r>
            <a:r>
              <a:rPr lang="de-CH" i="1" dirty="0">
                <a:solidFill>
                  <a:srgbClr val="3333FF"/>
                </a:solidFill>
                <a:sym typeface="Symbol" pitchFamily="18" charset="2"/>
              </a:rPr>
              <a:t>n</a:t>
            </a:r>
            <a:r>
              <a:rPr lang="de-CH" sz="1100" i="1" dirty="0">
                <a:solidFill>
                  <a:srgbClr val="3333FF"/>
                </a:solidFill>
                <a:sym typeface="Symbol" pitchFamily="18" charset="2"/>
              </a:rPr>
              <a:t> </a:t>
            </a:r>
            <a:r>
              <a:rPr lang="de-CH" dirty="0">
                <a:solidFill>
                  <a:srgbClr val="3333FF"/>
                </a:solidFill>
                <a:sym typeface="Symbol" pitchFamily="18" charset="2"/>
              </a:rPr>
              <a:t>)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  <a:r>
              <a:rPr lang="de-CH" dirty="0" smtClean="0"/>
              <a:t> der Einfachheit halber)</a:t>
            </a:r>
            <a:endParaRPr lang="en-US" dirty="0">
              <a:solidFill>
                <a:srgbClr val="000000"/>
              </a:solidFill>
              <a:latin typeface="Times"/>
            </a:endParaRPr>
          </a:p>
          <a:p>
            <a:endParaRPr lang="de-CH" noProof="0" dirty="0">
              <a:solidFill>
                <a:srgbClr val="3333FF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1851" y="83230"/>
            <a:ext cx="8643256" cy="435655"/>
          </a:xfrm>
        </p:spPr>
        <p:txBody>
          <a:bodyPr>
            <a:normAutofit/>
          </a:bodyPr>
          <a:lstStyle/>
          <a:p>
            <a:r>
              <a:rPr lang="de-CH" noProof="0" dirty="0" smtClean="0"/>
              <a:t>Kosten der Operationen einer </a:t>
            </a:r>
            <a:r>
              <a:rPr lang="de-CH" dirty="0" smtClean="0">
                <a:solidFill>
                  <a:srgbClr val="990000"/>
                </a:solidFill>
              </a:rPr>
              <a:t>einfach verketteten Liste</a:t>
            </a:r>
            <a:endParaRPr lang="de-CH" noProof="0" dirty="0"/>
          </a:p>
        </p:txBody>
      </p:sp>
      <p:graphicFrame>
        <p:nvGraphicFramePr>
          <p:cNvPr id="614500" name="Group 100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7139481"/>
              </p:ext>
            </p:extLst>
          </p:nvPr>
        </p:nvGraphicFramePr>
        <p:xfrm>
          <a:off x="468313" y="1125538"/>
          <a:ext cx="8207375" cy="5360164"/>
        </p:xfrm>
        <a:graphic>
          <a:graphicData uri="http://schemas.openxmlformats.org/drawingml/2006/table">
            <a:tbl>
              <a:tblPr/>
              <a:tblGrid>
                <a:gridCol w="3690030"/>
                <a:gridCol w="1913845"/>
                <a:gridCol w="2603500"/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Operation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Feature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Komplexität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Einfügen rechts vom Zeiger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put_right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noProof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Einfügen am Ende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extend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120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Rechten Nachbarn löschen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remove_right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120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Element beim Zeiger löschen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remove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120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Index-basierter Zugriff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i_th</a:t>
                      </a:r>
                      <a:endParaRPr kumimoji="0" lang="de-CH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120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Suchen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has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120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3001" y="105002"/>
            <a:ext cx="8535489" cy="435655"/>
          </a:xfrm>
        </p:spPr>
        <p:txBody>
          <a:bodyPr>
            <a:normAutofit/>
          </a:bodyPr>
          <a:lstStyle/>
          <a:p>
            <a:r>
              <a:rPr lang="de-CH" sz="2700" noProof="0" dirty="0" smtClean="0"/>
              <a:t>Kosten der Operationen </a:t>
            </a:r>
            <a:r>
              <a:rPr lang="de-CH" sz="2700" dirty="0" err="1" smtClean="0"/>
              <a:t>e</a:t>
            </a:r>
            <a:r>
              <a:rPr lang="de-CH" sz="2700" noProof="0" dirty="0" err="1" smtClean="0"/>
              <a:t>iner</a:t>
            </a:r>
            <a:r>
              <a:rPr lang="de-CH" sz="2700" noProof="0" dirty="0" smtClean="0"/>
              <a:t> </a:t>
            </a:r>
            <a:r>
              <a:rPr lang="de-CH" sz="2700" dirty="0" smtClean="0">
                <a:solidFill>
                  <a:srgbClr val="990000"/>
                </a:solidFill>
              </a:rPr>
              <a:t>doppelt verketteten Liste</a:t>
            </a:r>
            <a:endParaRPr lang="de-CH" sz="2700" dirty="0">
              <a:solidFill>
                <a:srgbClr val="990000"/>
              </a:solidFill>
            </a:endParaRPr>
          </a:p>
        </p:txBody>
      </p:sp>
      <p:graphicFrame>
        <p:nvGraphicFramePr>
          <p:cNvPr id="700478" name="Group 62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2104782"/>
              </p:ext>
            </p:extLst>
          </p:nvPr>
        </p:nvGraphicFramePr>
        <p:xfrm>
          <a:off x="468313" y="1125538"/>
          <a:ext cx="8207375" cy="5327653"/>
        </p:xfrm>
        <a:graphic>
          <a:graphicData uri="http://schemas.openxmlformats.org/drawingml/2006/table">
            <a:tbl>
              <a:tblPr/>
              <a:tblGrid>
                <a:gridCol w="3646487"/>
                <a:gridCol w="1957388"/>
                <a:gridCol w="2603500"/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Operation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Feature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Komplexität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Einfügen rechts vom Zeiger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put_right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Einfügen am Ende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extend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Rechten Nachbarn löschen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remove_right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Element beim Zeiger löschen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remove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Index-basierter Zugriff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i_th</a:t>
                      </a:r>
                      <a:endParaRPr kumimoji="0" lang="de-CH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Suchen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has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Kosten der Operationen eines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A</a:t>
            </a:r>
            <a:r>
              <a:rPr lang="de-CH" noProof="0" dirty="0" err="1" smtClean="0">
                <a:solidFill>
                  <a:srgbClr val="990000"/>
                </a:solidFill>
              </a:rPr>
              <a:t>rrays</a:t>
            </a:r>
            <a:endParaRPr lang="de-CH" noProof="0" dirty="0"/>
          </a:p>
        </p:txBody>
      </p:sp>
      <p:graphicFrame>
        <p:nvGraphicFramePr>
          <p:cNvPr id="612601" name="Group 249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8216171"/>
              </p:ext>
            </p:extLst>
          </p:nvPr>
        </p:nvGraphicFramePr>
        <p:xfrm>
          <a:off x="468313" y="1196975"/>
          <a:ext cx="8064500" cy="5184777"/>
        </p:xfrm>
        <a:graphic>
          <a:graphicData uri="http://schemas.openxmlformats.org/drawingml/2006/table">
            <a:tbl>
              <a:tblPr/>
              <a:tblGrid>
                <a:gridCol w="3598862"/>
                <a:gridCol w="2233613"/>
                <a:gridCol w="2232025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Operation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Feature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Complexity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Index-basierter Zugriff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item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Index-basierte Ersetzung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put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Index-basierte Ersetzung ausserhalb der Grenzen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force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Suchen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has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Suchen in sortiertem Array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(log 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Hashtabellen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878114"/>
            <a:ext cx="8594725" cy="3644791"/>
          </a:xfrm>
        </p:spPr>
        <p:txBody>
          <a:bodyPr/>
          <a:lstStyle/>
          <a:p>
            <a:r>
              <a:rPr lang="de-CH" noProof="0" dirty="0" smtClean="0"/>
              <a:t>Können wir die Effizienz von Arrays erreichen:</a:t>
            </a:r>
          </a:p>
          <a:p>
            <a:endParaRPr lang="de-CH" noProof="0" dirty="0" smtClean="0"/>
          </a:p>
          <a:p>
            <a:pPr lvl="1"/>
            <a:r>
              <a:rPr lang="de-CH" dirty="0" smtClean="0"/>
              <a:t>Zeitlich k</a:t>
            </a:r>
            <a:r>
              <a:rPr lang="de-CH" noProof="0" dirty="0" err="1" smtClean="0"/>
              <a:t>onstanter</a:t>
            </a:r>
            <a:r>
              <a:rPr lang="de-CH" noProof="0" dirty="0" smtClean="0"/>
              <a:t> Zugriff</a:t>
            </a:r>
          </a:p>
          <a:p>
            <a:pPr lvl="1"/>
            <a:r>
              <a:rPr lang="de-CH" noProof="0" dirty="0" smtClean="0"/>
              <a:t>Zeitlich </a:t>
            </a:r>
            <a:r>
              <a:rPr lang="de-CH" dirty="0" smtClean="0"/>
              <a:t>konstante Änderungen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endParaRPr lang="de-CH" noProof="0" dirty="0" smtClean="0"/>
          </a:p>
          <a:p>
            <a:r>
              <a:rPr lang="de-CH" noProof="0" dirty="0" smtClean="0"/>
              <a:t>… ohne </a:t>
            </a:r>
            <a:r>
              <a:rPr lang="de-CH" dirty="0" smtClean="0"/>
              <a:t>uns dabei auf ganze Zahlen als Schlüssel zu beschränken?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endParaRPr lang="de-CH" noProof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3667" y="5013858"/>
            <a:ext cx="795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Die </a:t>
            </a:r>
            <a:r>
              <a:rPr lang="fr-FR" dirty="0" err="1" smtClean="0"/>
              <a:t>Antwort</a:t>
            </a:r>
            <a:r>
              <a:rPr lang="fr-FR" dirty="0" smtClean="0"/>
              <a:t>: </a:t>
            </a:r>
            <a:r>
              <a:rPr lang="fr-FR" dirty="0" err="1" smtClean="0"/>
              <a:t>Hashtabellen</a:t>
            </a:r>
            <a:r>
              <a:rPr lang="fr-FR" dirty="0" smtClean="0"/>
              <a:t> (… </a:t>
            </a:r>
            <a:r>
              <a:rPr lang="fr-FR" dirty="0" err="1" smtClean="0"/>
              <a:t>jedenfalls</a:t>
            </a:r>
            <a:r>
              <a:rPr lang="fr-FR" dirty="0" smtClean="0"/>
              <a:t> </a:t>
            </a:r>
            <a:r>
              <a:rPr lang="fr-FR" dirty="0" err="1" smtClean="0"/>
              <a:t>beinahe</a:t>
            </a:r>
            <a:r>
              <a:rPr lang="fr-FR" dirty="0" smtClean="0"/>
              <a:t>)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Hashtabellen</a:t>
            </a:r>
            <a:endParaRPr lang="de-CH" noProof="0" dirty="0"/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953093"/>
            <a:ext cx="8713787" cy="1871662"/>
          </a:xfrm>
        </p:spPr>
        <p:txBody>
          <a:bodyPr/>
          <a:lstStyle/>
          <a:p>
            <a:r>
              <a:rPr lang="de-CH" noProof="0" dirty="0" smtClean="0"/>
              <a:t>Arrays und Hashtabellen sind beide indexierte Strukturen; Das Verändern eines Elements benötigt einen </a:t>
            </a:r>
            <a:r>
              <a:rPr lang="de-CH" dirty="0" smtClean="0">
                <a:solidFill>
                  <a:srgbClr val="990000"/>
                </a:solidFill>
              </a:rPr>
              <a:t>Index</a:t>
            </a:r>
            <a:r>
              <a:rPr lang="de-CH" noProof="0" dirty="0" smtClean="0"/>
              <a:t> oder, im Fall </a:t>
            </a:r>
            <a:r>
              <a:rPr lang="de-CH" dirty="0" smtClean="0"/>
              <a:t>von Hashtabellen, einen </a:t>
            </a:r>
            <a:r>
              <a:rPr lang="de-CH" dirty="0" smtClean="0">
                <a:solidFill>
                  <a:srgbClr val="990000"/>
                </a:solidFill>
              </a:rPr>
              <a:t>Schlüssel</a:t>
            </a:r>
            <a:r>
              <a:rPr lang="de-CH" dirty="0" smtClean="0"/>
              <a:t> (</a:t>
            </a:r>
            <a:r>
              <a:rPr lang="de-CH" i="1" dirty="0" err="1" smtClean="0">
                <a:solidFill>
                  <a:srgbClr val="990000"/>
                </a:solidFill>
              </a:rPr>
              <a:t>key</a:t>
            </a:r>
            <a:r>
              <a:rPr lang="de-CH" dirty="0" smtClean="0"/>
              <a:t>).</a:t>
            </a:r>
            <a:endParaRPr lang="de-CH" noProof="0" dirty="0" smtClean="0"/>
          </a:p>
          <a:p>
            <a:r>
              <a:rPr lang="de-CH" noProof="0" dirty="0" smtClean="0"/>
              <a:t>Im </a:t>
            </a:r>
            <a:r>
              <a:rPr lang="de-CH" dirty="0" smtClean="0"/>
              <a:t>Unterschied zu Arrays sind bei Hashtabellen auch nicht-Integer als Schlüssel möglich.</a:t>
            </a:r>
            <a:endParaRPr lang="de-CH" noProof="0" dirty="0"/>
          </a:p>
        </p:txBody>
      </p:sp>
      <p:pic>
        <p:nvPicPr>
          <p:cNvPr id="59392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4300" y="3246438"/>
            <a:ext cx="6643688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Eine Abbildung (</a:t>
            </a:r>
            <a:r>
              <a:rPr lang="de-CH" noProof="0" dirty="0" err="1" smtClean="0"/>
              <a:t>mapping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75" y="879483"/>
            <a:ext cx="8091733" cy="455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66979" y="2078038"/>
            <a:ext cx="1143204" cy="431800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021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28656" y="1241637"/>
            <a:ext cx="1324839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021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93648" y="1260294"/>
            <a:ext cx="1377658" cy="4318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Der Gebrauch von Hashtabellen</a:t>
            </a:r>
            <a:endParaRPr lang="de-CH" noProof="0" dirty="0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08642" y="878114"/>
            <a:ext cx="9035358" cy="56449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i="1" noProof="0" dirty="0" err="1" smtClean="0">
                <a:solidFill>
                  <a:srgbClr val="3333FF"/>
                </a:solidFill>
              </a:rPr>
              <a:t>person</a:t>
            </a:r>
            <a:r>
              <a:rPr lang="de-CH" i="1" noProof="0" dirty="0" smtClean="0">
                <a:solidFill>
                  <a:srgbClr val="3333FF"/>
                </a:solidFill>
              </a:rPr>
              <a:t>, person1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PERSON</a:t>
            </a:r>
          </a:p>
          <a:p>
            <a:pPr>
              <a:lnSpc>
                <a:spcPct val="90000"/>
              </a:lnSpc>
            </a:pP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 </a:t>
            </a:r>
            <a:r>
              <a:rPr lang="de-CH" i="1" noProof="0" dirty="0" smtClean="0">
                <a:solidFill>
                  <a:srgbClr val="3333FF"/>
                </a:solidFill>
              </a:rPr>
              <a:t>HASH_TABLE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PERSON 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r>
              <a:rPr lang="de-CH" i="1" noProof="0" dirty="0" smtClean="0">
                <a:solidFill>
                  <a:srgbClr val="3333FF"/>
                </a:solidFill>
              </a:rPr>
              <a:t>   STRING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CH" b="1" noProof="0" dirty="0" err="1" smtClean="0">
                <a:solidFill>
                  <a:schemeClr val="accent2"/>
                </a:solidFill>
              </a:rPr>
              <a:t>create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make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 </a:t>
            </a:r>
            <a:r>
              <a:rPr lang="de-CH" sz="1600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100000</a:t>
            </a:r>
            <a:r>
              <a:rPr lang="de-CH" sz="1600" noProof="0" dirty="0" smtClean="0">
                <a:solidFill>
                  <a:srgbClr val="3333FF"/>
                </a:solidFill>
              </a:rPr>
              <a:t>  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CH" noProof="0" dirty="0" smtClean="0"/>
              <a:t>Ein Element speichern:</a:t>
            </a:r>
          </a:p>
          <a:p>
            <a:pPr>
              <a:lnSpc>
                <a:spcPct val="90000"/>
              </a:lnSpc>
            </a:pPr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create</a:t>
            </a:r>
            <a:r>
              <a:rPr lang="de-CH" i="1" noProof="0" dirty="0" smtClean="0">
                <a:solidFill>
                  <a:srgbClr val="3333FF"/>
                </a:solidFill>
              </a:rPr>
              <a:t> person1 </a:t>
            </a:r>
          </a:p>
          <a:p>
            <a:pPr>
              <a:lnSpc>
                <a:spcPct val="90000"/>
              </a:lnSpc>
            </a:pPr>
            <a:r>
              <a:rPr lang="de-CH" i="1" noProof="0" dirty="0" smtClean="0">
                <a:solidFill>
                  <a:srgbClr val="3333FF"/>
                </a:solidFill>
              </a:rPr>
              <a:t>	personal_verzeichnis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sz="1400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person1</a:t>
            </a:r>
            <a:r>
              <a:rPr lang="de-CH" noProof="0" dirty="0" smtClean="0">
                <a:solidFill>
                  <a:srgbClr val="3333FF"/>
                </a:solidFill>
              </a:rPr>
              <a:t>, ”Annie”)</a:t>
            </a: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Ein Element abfragen:</a:t>
            </a:r>
            <a:endParaRPr lang="de-CH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:= 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sz="36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(”Annie”)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" y="105002"/>
            <a:ext cx="8737003" cy="435655"/>
          </a:xfrm>
        </p:spPr>
        <p:txBody>
          <a:bodyPr>
            <a:normAutofit/>
          </a:bodyPr>
          <a:lstStyle/>
          <a:p>
            <a:r>
              <a:rPr lang="de-CH" noProof="0" dirty="0" smtClean="0"/>
              <a:t>Eingeschränkte Generizität und die Klassenschnittstelle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878114"/>
            <a:ext cx="8594725" cy="5979886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447675" algn="l"/>
              </a:tabLst>
            </a:pPr>
            <a:r>
              <a:rPr lang="de-CH" sz="2000" b="1" noProof="0" dirty="0" err="1" smtClean="0">
                <a:solidFill>
                  <a:srgbClr val="002060"/>
                </a:solidFill>
              </a:rPr>
              <a:t>class</a:t>
            </a:r>
            <a:endParaRPr lang="de-CH" sz="2000" b="1" noProof="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smtClean="0">
                <a:solidFill>
                  <a:srgbClr val="3333FF"/>
                </a:solidFill>
              </a:rPr>
              <a:t>HASH_TABLE</a:t>
            </a:r>
            <a:r>
              <a:rPr lang="de-CH" sz="2000" noProof="0" dirty="0" smtClean="0">
                <a:solidFill>
                  <a:srgbClr val="3333FF"/>
                </a:solidFill>
              </a:rPr>
              <a:t> [</a:t>
            </a:r>
            <a:r>
              <a:rPr lang="de-CH" sz="2000" i="1" noProof="0" dirty="0" smtClean="0">
                <a:solidFill>
                  <a:srgbClr val="3333FF"/>
                </a:solidFill>
              </a:rPr>
              <a:t>G</a:t>
            </a:r>
            <a:r>
              <a:rPr lang="de-CH" sz="2000" noProof="0" dirty="0" smtClean="0">
                <a:solidFill>
                  <a:srgbClr val="3333FF"/>
                </a:solidFill>
              </a:rPr>
              <a:t>, </a:t>
            </a:r>
            <a:r>
              <a:rPr lang="de-CH" sz="2000" i="1" noProof="0" dirty="0" smtClean="0">
                <a:solidFill>
                  <a:srgbClr val="3333FF"/>
                </a:solidFill>
              </a:rPr>
              <a:t>K</a:t>
            </a:r>
            <a:r>
              <a:rPr lang="de-CH" sz="2000" noProof="0" dirty="0" smtClean="0">
                <a:solidFill>
                  <a:srgbClr val="3333FF"/>
                </a:solidFill>
              </a:rPr>
              <a:t> -&gt; </a:t>
            </a:r>
            <a:r>
              <a:rPr lang="de-CH" sz="2000" i="1" noProof="0" dirty="0" smtClean="0">
                <a:solidFill>
                  <a:srgbClr val="3333FF"/>
                </a:solidFill>
              </a:rPr>
              <a:t>HASHABLE</a:t>
            </a:r>
            <a:r>
              <a:rPr lang="de-CH" sz="1400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]</a:t>
            </a:r>
          </a:p>
          <a:p>
            <a:pPr>
              <a:spcBef>
                <a:spcPts val="0"/>
              </a:spcBef>
              <a:tabLst>
                <a:tab pos="447675" algn="l"/>
              </a:tabLst>
            </a:pPr>
            <a:endParaRPr lang="de-CH" sz="2000" b="1" noProof="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tabLst>
                <a:tab pos="447675" algn="l"/>
              </a:tabLst>
            </a:pPr>
            <a:endParaRPr lang="de-CH" sz="2000" b="1" noProof="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tabLst>
                <a:tab pos="447675" algn="l"/>
              </a:tabLst>
            </a:pPr>
            <a:r>
              <a:rPr lang="de-CH" sz="2000" b="1" noProof="0" dirty="0" err="1" smtClean="0">
                <a:solidFill>
                  <a:srgbClr val="002060"/>
                </a:solidFill>
              </a:rPr>
              <a:t>feature</a:t>
            </a:r>
            <a:endParaRPr lang="de-CH" sz="2000" b="1" noProof="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smtClean="0">
                <a:solidFill>
                  <a:srgbClr val="3333FF"/>
                </a:solidFill>
              </a:rPr>
              <a:t>item                    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key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 </a:t>
            </a:r>
            <a:r>
              <a:rPr lang="de-CH" sz="2000" i="1" noProof="0" dirty="0" smtClean="0">
                <a:solidFill>
                  <a:srgbClr val="3333FF"/>
                </a:solidFill>
              </a:rPr>
              <a:t>K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): </a:t>
            </a:r>
            <a:r>
              <a:rPr lang="de-CH" sz="2000" i="1" noProof="0" dirty="0" smtClean="0">
                <a:solidFill>
                  <a:srgbClr val="3333FF"/>
                </a:solidFill>
              </a:rPr>
              <a:t>G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endParaRPr lang="de-CH" sz="2000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endParaRPr lang="de-CH" sz="2000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endParaRPr lang="de-CH" sz="200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endParaRPr lang="de-CH" sz="2000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put</a:t>
            </a:r>
            <a:r>
              <a:rPr lang="de-CH" sz="2000" noProof="0" dirty="0" smtClean="0">
                <a:solidFill>
                  <a:srgbClr val="3333FF"/>
                </a:solidFill>
              </a:rPr>
              <a:t> (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new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 </a:t>
            </a:r>
            <a:r>
              <a:rPr lang="de-CH" sz="2000" i="1" noProof="0" dirty="0" smtClean="0">
                <a:solidFill>
                  <a:srgbClr val="3333FF"/>
                </a:solidFill>
              </a:rPr>
              <a:t>G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;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key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 </a:t>
            </a:r>
            <a:r>
              <a:rPr lang="de-CH" sz="2000" i="1" noProof="0" dirty="0" smtClean="0">
                <a:solidFill>
                  <a:srgbClr val="3333FF"/>
                </a:solidFill>
              </a:rPr>
              <a:t>K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-- Füge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new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mit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key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noProof="0" dirty="0" smtClean="0">
                <a:solidFill>
                  <a:srgbClr val="990000"/>
                </a:solidFill>
              </a:rPr>
              <a:t>ein, sofern kein anderes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-- Element mit diesem Schlüssel existiert.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b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err="1" smtClean="0">
                <a:solidFill>
                  <a:srgbClr val="002060"/>
                </a:solidFill>
              </a:rPr>
              <a:t>require</a:t>
            </a:r>
            <a:r>
              <a:rPr lang="de-CH" sz="2000" b="1" noProof="0" dirty="0" smtClean="0">
                <a:solidFill>
                  <a:srgbClr val="002060"/>
                </a:solidFill>
              </a:rPr>
              <a:t> .. do</a:t>
            </a:r>
            <a:r>
              <a:rPr lang="de-CH" sz="2000" noProof="0" dirty="0" smtClean="0">
                <a:solidFill>
                  <a:srgbClr val="3333FF"/>
                </a:solidFill>
              </a:rPr>
              <a:t> … </a:t>
            </a:r>
            <a:r>
              <a:rPr lang="de-CH" sz="2000" b="1" noProof="0" dirty="0" smtClean="0">
                <a:solidFill>
                  <a:srgbClr val="002060"/>
                </a:solidFill>
              </a:rPr>
              <a:t>end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endParaRPr lang="de-CH" sz="2000" b="1" noProof="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force</a:t>
            </a:r>
            <a:r>
              <a:rPr lang="de-CH" sz="2000" noProof="0" dirty="0" smtClean="0">
                <a:solidFill>
                  <a:srgbClr val="3333FF"/>
                </a:solidFill>
              </a:rPr>
              <a:t> (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new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 G;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key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 </a:t>
            </a:r>
            <a:r>
              <a:rPr lang="de-CH" sz="2000" i="1" noProof="0" dirty="0" smtClean="0">
                <a:solidFill>
                  <a:srgbClr val="3333FF"/>
                </a:solidFill>
              </a:rPr>
              <a:t>K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-- Tabelle aktualisieren, so dass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new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noProof="0" dirty="0" smtClean="0">
                <a:solidFill>
                  <a:srgbClr val="990000"/>
                </a:solidFill>
              </a:rPr>
              <a:t>das Element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990000"/>
                </a:solidFill>
              </a:rPr>
              <a:t>			-- ist, das mit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key</a:t>
            </a:r>
            <a:r>
              <a:rPr lang="de-CH" sz="2000" dirty="0" smtClean="0">
                <a:solidFill>
                  <a:srgbClr val="C0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assoziiert wird.</a:t>
            </a:r>
            <a:endParaRPr lang="de-CH" sz="2000" noProof="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000" noProof="0" dirty="0" smtClean="0">
                <a:solidFill>
                  <a:srgbClr val="3333FF"/>
                </a:solidFill>
              </a:rPr>
              <a:t>	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000" b="1" noProof="0" dirty="0" smtClean="0">
                <a:solidFill>
                  <a:srgbClr val="002060"/>
                </a:solidFill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2848" y="2371719"/>
            <a:ext cx="1546502" cy="340519"/>
          </a:xfrm>
          <a:prstGeom prst="roundRect">
            <a:avLst/>
          </a:prstGeom>
          <a:solidFill>
            <a:srgbClr val="99FF99"/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rIns="0" bIns="0" rtlCol="0">
            <a:noAutofit/>
          </a:bodyPr>
          <a:lstStyle/>
          <a:p>
            <a:r>
              <a:rPr lang="en-US" sz="2000" b="1" kern="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assign</a:t>
            </a:r>
            <a:r>
              <a:rPr lang="en-US" sz="2000" i="1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force</a:t>
            </a:r>
            <a:endParaRPr lang="fr-FR" sz="20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0190" y="2379076"/>
            <a:ext cx="1111806" cy="340519"/>
          </a:xfrm>
          <a:prstGeom prst="roundRect">
            <a:avLst/>
          </a:prstGeom>
          <a:solidFill>
            <a:srgbClr val="99FF99"/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rIns="0" bIns="0" rtlCol="0">
            <a:spAutoFit/>
          </a:bodyPr>
          <a:lstStyle/>
          <a:p>
            <a:r>
              <a:rPr lang="en-US" sz="2000" b="1" kern="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alias</a:t>
            </a:r>
            <a:r>
              <a:rPr lang="en-US" sz="2000" i="1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"[]"</a:t>
            </a:r>
            <a:r>
              <a:rPr lang="en-US" sz="2000" i="1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endParaRPr lang="fr-FR" sz="2000" dirty="0">
              <a:latin typeface="Constantia" panose="02030602050306030303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45714" y="1581846"/>
            <a:ext cx="4572697" cy="398898"/>
          </a:xfrm>
          <a:prstGeom prst="wedgeRoundRectCallout">
            <a:avLst>
              <a:gd name="adj1" fmla="val -23107"/>
              <a:gd name="adj2" fmla="val 119477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kern="1200" dirty="0" err="1" smtClean="0">
                <a:latin typeface="Constantia" panose="02030602050306030303" pitchFamily="18" charset="0"/>
              </a:rPr>
              <a:t>Erlaubt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[“ABC”] </a:t>
            </a:r>
            <a:r>
              <a:rPr lang="en-US" sz="2000" dirty="0" err="1" smtClean="0">
                <a:latin typeface="Constantia" panose="02030602050306030303" pitchFamily="18" charset="0"/>
              </a:rPr>
              <a:t>für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</a:t>
            </a:r>
            <a:r>
              <a:rPr lang="en-US" sz="1000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600" kern="0" dirty="0" smtClean="0">
                <a:solidFill>
                  <a:srgbClr val="0000FF"/>
                </a:solidFill>
                <a:latin typeface="Constantia" panose="02030602050306030303" pitchFamily="18" charset="0"/>
                <a:sym typeface="Wingdings" pitchFamily="2" charset="2"/>
              </a:rPr>
              <a:t>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item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(“ABC”)</a:t>
            </a:r>
            <a:endParaRPr lang="en-US" sz="2000" kern="1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562168" y="782316"/>
            <a:ext cx="3465831" cy="705745"/>
          </a:xfrm>
          <a:prstGeom prst="wedgeRoundRectCallout">
            <a:avLst>
              <a:gd name="adj1" fmla="val -53222"/>
              <a:gd name="adj2" fmla="val 166614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kern="1200" dirty="0" err="1" smtClean="0">
                <a:latin typeface="Constantia" panose="02030602050306030303" pitchFamily="18" charset="0"/>
              </a:rPr>
              <a:t>Erlaubt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 </a:t>
            </a:r>
            <a:r>
              <a:rPr lang="en-US" sz="600" kern="0" dirty="0">
                <a:solidFill>
                  <a:srgbClr val="0000FF"/>
                </a:solidFill>
                <a:latin typeface="Constantia" panose="02030602050306030303" pitchFamily="18" charset="0"/>
                <a:sym typeface="Wingdings" pitchFamily="2" charset="2"/>
              </a:rPr>
              <a:t> </a:t>
            </a: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  <a:sym typeface="Wingdings" pitchFamily="2" charset="2"/>
              </a:rPr>
              <a:t>item</a:t>
            </a: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Constantia" panose="02030602050306030303" pitchFamily="18" charset="0"/>
              </a:rPr>
              <a:t>(“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ABC”) :=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endParaRPr lang="en-US" sz="2000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 err="1" smtClean="0">
                <a:latin typeface="Constantia" panose="02030602050306030303" pitchFamily="18" charset="0"/>
              </a:rPr>
              <a:t>für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</a:t>
            </a:r>
            <a:r>
              <a:rPr lang="en-US" sz="1000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600" kern="0" dirty="0" smtClean="0">
                <a:solidFill>
                  <a:srgbClr val="0000FF"/>
                </a:solidFill>
                <a:latin typeface="Constantia" panose="02030602050306030303" pitchFamily="18" charset="0"/>
                <a:sym typeface="Wingdings" pitchFamily="2" charset="2"/>
              </a:rPr>
              <a:t>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force 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, “ABC”)</a:t>
            </a:r>
            <a:endParaRPr lang="en-US" sz="2000" kern="1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562947" y="3370873"/>
            <a:ext cx="4465053" cy="762042"/>
          </a:xfrm>
          <a:prstGeom prst="wedgeRoundRectCallout">
            <a:avLst>
              <a:gd name="adj1" fmla="val -40968"/>
              <a:gd name="adj2" fmla="val -120459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kern="1200" dirty="0" err="1" smtClean="0">
                <a:latin typeface="Constantia" panose="02030602050306030303" pitchFamily="18" charset="0"/>
              </a:rPr>
              <a:t>Zusammen</a:t>
            </a:r>
            <a:r>
              <a:rPr lang="en-US" sz="2000" kern="1200" dirty="0" smtClean="0">
                <a:latin typeface="Constantia" panose="02030602050306030303" pitchFamily="18" charset="0"/>
              </a:rPr>
              <a:t>: </a:t>
            </a:r>
            <a:r>
              <a:rPr lang="en-US" sz="2000" dirty="0" err="1" smtClean="0">
                <a:latin typeface="Constantia" panose="02030602050306030303" pitchFamily="18" charset="0"/>
              </a:rPr>
              <a:t>E</a:t>
            </a:r>
            <a:r>
              <a:rPr lang="en-US" sz="2000" kern="1200" dirty="0" err="1" smtClean="0">
                <a:latin typeface="Constantia" panose="02030602050306030303" pitchFamily="18" charset="0"/>
              </a:rPr>
              <a:t>rlauben</a:t>
            </a:r>
            <a:r>
              <a:rPr lang="en-US" sz="2000" kern="1200" dirty="0" smtClean="0"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</a:t>
            </a: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[“ABC”] :=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endParaRPr lang="en-US" sz="2000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tantia" panose="02030602050306030303" pitchFamily="18" charset="0"/>
              </a:rPr>
              <a:t>für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</a:t>
            </a:r>
            <a:r>
              <a:rPr lang="en-US" sz="1000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600" kern="0" dirty="0" smtClean="0">
                <a:solidFill>
                  <a:srgbClr val="0000FF"/>
                </a:solidFill>
                <a:latin typeface="Constantia" panose="02030602050306030303" pitchFamily="18" charset="0"/>
                <a:sym typeface="Wingdings" pitchFamily="2" charset="2"/>
              </a:rPr>
              <a:t>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force 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, “ABC”)</a:t>
            </a:r>
            <a:endParaRPr lang="en-US" sz="2000" kern="1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Container-</a:t>
            </a:r>
            <a:r>
              <a:rPr lang="en-US" dirty="0" err="1" smtClean="0"/>
              <a:t>Operationen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339" y="772097"/>
            <a:ext cx="3637723" cy="5615451"/>
          </a:xfrm>
        </p:spPr>
        <p:txBody>
          <a:bodyPr/>
          <a:lstStyle/>
          <a:p>
            <a:pPr marL="357188" lvl="1" indent="-357188"/>
            <a:r>
              <a:rPr lang="de-CH" sz="2000" dirty="0" smtClean="0">
                <a:solidFill>
                  <a:srgbClr val="990000"/>
                </a:solidFill>
              </a:rPr>
              <a:t>Einfügen</a:t>
            </a:r>
            <a:r>
              <a:rPr lang="de-CH" sz="2000" dirty="0"/>
              <a:t>: Ein Element hinzufügen</a:t>
            </a:r>
          </a:p>
          <a:p>
            <a:pPr marL="357188" lvl="1" indent="-357188"/>
            <a:r>
              <a:rPr lang="de-CH" sz="2000" dirty="0">
                <a:solidFill>
                  <a:srgbClr val="990000"/>
                </a:solidFill>
              </a:rPr>
              <a:t>Löschen</a:t>
            </a:r>
            <a:r>
              <a:rPr lang="de-CH" sz="2000" dirty="0"/>
              <a:t>: Ein Vorkommen eines Elements (falls vorhanden) löschen</a:t>
            </a:r>
          </a:p>
          <a:p>
            <a:pPr marL="357188" lvl="1" indent="-357188"/>
            <a:r>
              <a:rPr lang="de-CH" sz="2000" dirty="0">
                <a:solidFill>
                  <a:srgbClr val="990000"/>
                </a:solidFill>
              </a:rPr>
              <a:t>Ausradieren (</a:t>
            </a:r>
            <a:r>
              <a:rPr lang="de-CH" sz="2000" dirty="0" err="1">
                <a:solidFill>
                  <a:srgbClr val="990000"/>
                </a:solidFill>
              </a:rPr>
              <a:t>Wipeout</a:t>
            </a:r>
            <a:r>
              <a:rPr lang="de-CH" sz="2000" dirty="0">
                <a:solidFill>
                  <a:srgbClr val="990000"/>
                </a:solidFill>
              </a:rPr>
              <a:t>)</a:t>
            </a:r>
            <a:r>
              <a:rPr lang="de-CH" sz="2000" dirty="0"/>
              <a:t>: Alle </a:t>
            </a:r>
            <a:r>
              <a:rPr lang="de-CH" sz="2000" dirty="0" smtClean="0"/>
              <a:t>Elemente </a:t>
            </a:r>
            <a:r>
              <a:rPr lang="de-CH" sz="2000" dirty="0"/>
              <a:t>löschen</a:t>
            </a:r>
          </a:p>
          <a:p>
            <a:pPr marL="357188" lvl="1" indent="-357188"/>
            <a:r>
              <a:rPr lang="de-CH" sz="2000" dirty="0">
                <a:solidFill>
                  <a:srgbClr val="990000"/>
                </a:solidFill>
              </a:rPr>
              <a:t>Suchen</a:t>
            </a:r>
            <a:r>
              <a:rPr lang="de-CH" sz="2000" dirty="0"/>
              <a:t>: Ist ein bestimmtes Element vorhanden?</a:t>
            </a:r>
          </a:p>
          <a:p>
            <a:pPr marL="357188" lvl="1" indent="-357188"/>
            <a:r>
              <a:rPr lang="de-CH" sz="2000" dirty="0">
                <a:solidFill>
                  <a:srgbClr val="990000"/>
                </a:solidFill>
              </a:rPr>
              <a:t>Traversierung/Iteration</a:t>
            </a:r>
            <a:r>
              <a:rPr lang="de-CH" sz="2000" dirty="0"/>
              <a:t>: Eine gegebene Operation auf jedes Element </a:t>
            </a:r>
            <a:r>
              <a:rPr lang="de-CH" sz="2000" dirty="0" smtClean="0"/>
              <a:t>anwenden</a:t>
            </a:r>
            <a:endParaRPr lang="de-CH" sz="2000" dirty="0"/>
          </a:p>
        </p:txBody>
      </p:sp>
      <p:sp>
        <p:nvSpPr>
          <p:cNvPr id="4" name="Freeform 3"/>
          <p:cNvSpPr/>
          <p:nvPr/>
        </p:nvSpPr>
        <p:spPr>
          <a:xfrm rot="16200000">
            <a:off x="344737" y="1881989"/>
            <a:ext cx="3315023" cy="2793867"/>
          </a:xfrm>
          <a:custGeom>
            <a:avLst/>
            <a:gdLst>
              <a:gd name="connsiteX0" fmla="*/ 1784985 w 3163036"/>
              <a:gd name="connsiteY0" fmla="*/ 54399 h 4405041"/>
              <a:gd name="connsiteX1" fmla="*/ 201350 w 3163036"/>
              <a:gd name="connsiteY1" fmla="*/ 1253721 h 4405041"/>
              <a:gd name="connsiteX2" fmla="*/ 300742 w 3163036"/>
              <a:gd name="connsiteY2" fmla="*/ 4228834 h 4405041"/>
              <a:gd name="connsiteX3" fmla="*/ 2732515 w 3163036"/>
              <a:gd name="connsiteY3" fmla="*/ 3725251 h 4405041"/>
              <a:gd name="connsiteX4" fmla="*/ 3123455 w 3163036"/>
              <a:gd name="connsiteY4" fmla="*/ 948921 h 4405041"/>
              <a:gd name="connsiteX5" fmla="*/ 2255437 w 3163036"/>
              <a:gd name="connsiteY5" fmla="*/ 279686 h 4405041"/>
              <a:gd name="connsiteX6" fmla="*/ 1784985 w 3163036"/>
              <a:gd name="connsiteY6" fmla="*/ 54399 h 4405041"/>
              <a:gd name="connsiteX0" fmla="*/ 2286083 w 3193682"/>
              <a:gd name="connsiteY0" fmla="*/ 9396 h 4134751"/>
              <a:gd name="connsiteX1" fmla="*/ 231996 w 3193682"/>
              <a:gd name="connsiteY1" fmla="*/ 983431 h 4134751"/>
              <a:gd name="connsiteX2" fmla="*/ 331388 w 3193682"/>
              <a:gd name="connsiteY2" fmla="*/ 3958544 h 4134751"/>
              <a:gd name="connsiteX3" fmla="*/ 2763161 w 3193682"/>
              <a:gd name="connsiteY3" fmla="*/ 3454961 h 4134751"/>
              <a:gd name="connsiteX4" fmla="*/ 3154101 w 3193682"/>
              <a:gd name="connsiteY4" fmla="*/ 678631 h 4134751"/>
              <a:gd name="connsiteX5" fmla="*/ 2286083 w 3193682"/>
              <a:gd name="connsiteY5" fmla="*/ 9396 h 41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3682" h="4134751">
                <a:moveTo>
                  <a:pt x="2286083" y="9396"/>
                </a:moveTo>
                <a:cubicBezTo>
                  <a:pt x="1799066" y="60196"/>
                  <a:pt x="557778" y="325240"/>
                  <a:pt x="231996" y="983431"/>
                </a:cubicBezTo>
                <a:cubicBezTo>
                  <a:pt x="-93786" y="1641622"/>
                  <a:pt x="-90473" y="3546622"/>
                  <a:pt x="331388" y="3958544"/>
                </a:cubicBezTo>
                <a:cubicBezTo>
                  <a:pt x="753249" y="4370466"/>
                  <a:pt x="2292709" y="4001613"/>
                  <a:pt x="2763161" y="3454961"/>
                </a:cubicBezTo>
                <a:cubicBezTo>
                  <a:pt x="3233613" y="2908309"/>
                  <a:pt x="3233614" y="1252892"/>
                  <a:pt x="3154101" y="678631"/>
                </a:cubicBezTo>
                <a:cubicBezTo>
                  <a:pt x="3074588" y="104370"/>
                  <a:pt x="2773101" y="-41404"/>
                  <a:pt x="2286083" y="9396"/>
                </a:cubicBezTo>
                <a:close/>
              </a:path>
            </a:pathLst>
          </a:custGeom>
          <a:ln w="28575">
            <a:solidFill>
              <a:srgbClr val="990000"/>
            </a:solidFill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392063" y="2239617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637229" y="4227443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2200446" y="2239617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1292671" y="2902226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2412480" y="2584172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2107680" y="3657600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1544463" y="3458816"/>
            <a:ext cx="92766" cy="99391"/>
          </a:xfrm>
          <a:prstGeom prst="ellipse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2154063" y="3018181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2684151" y="3922644"/>
            <a:ext cx="92766" cy="99391"/>
          </a:xfrm>
          <a:prstGeom prst="ellipse">
            <a:avLst/>
          </a:prstGeom>
          <a:solidFill>
            <a:srgbClr val="CC66FF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4302920" y="1095390"/>
            <a:ext cx="92766" cy="99391"/>
          </a:xfrm>
          <a:prstGeom prst="ellipse">
            <a:avLst/>
          </a:prstGeom>
          <a:solidFill>
            <a:srgbClr val="0099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1893575" y="3293358"/>
            <a:ext cx="2241820" cy="165458"/>
          </a:xfrm>
          <a:prstGeom prst="line">
            <a:avLst/>
          </a:prstGeom>
          <a:noFill/>
          <a:ln w="38100" cap="flat" cmpd="sng" algn="ctr">
            <a:solidFill>
              <a:srgbClr val="3366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324494" y="3293358"/>
            <a:ext cx="536129" cy="430306"/>
          </a:xfrm>
          <a:prstGeom prst="ellipse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430483" y="2289313"/>
            <a:ext cx="808383" cy="0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7" idx="5"/>
            <a:endCxn id="9" idx="1"/>
          </p:cNvCxnSpPr>
          <p:nvPr/>
        </p:nvCxnSpPr>
        <p:spPr bwMode="auto">
          <a:xfrm>
            <a:off x="2279627" y="2324453"/>
            <a:ext cx="146438" cy="274274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9" idx="1"/>
          </p:cNvCxnSpPr>
          <p:nvPr/>
        </p:nvCxnSpPr>
        <p:spPr bwMode="auto">
          <a:xfrm>
            <a:off x="2426065" y="2598727"/>
            <a:ext cx="498110" cy="402890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</p:cNvCxnSpPr>
          <p:nvPr/>
        </p:nvCxnSpPr>
        <p:spPr bwMode="auto">
          <a:xfrm flipV="1">
            <a:off x="2154063" y="2983707"/>
            <a:ext cx="770112" cy="84170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endCxn id="12" idx="6"/>
          </p:cNvCxnSpPr>
          <p:nvPr/>
        </p:nvCxnSpPr>
        <p:spPr bwMode="auto">
          <a:xfrm>
            <a:off x="1311807" y="2954303"/>
            <a:ext cx="935022" cy="113574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8" idx="4"/>
            <a:endCxn id="11" idx="1"/>
          </p:cNvCxnSpPr>
          <p:nvPr/>
        </p:nvCxnSpPr>
        <p:spPr bwMode="auto">
          <a:xfrm>
            <a:off x="1339054" y="3001617"/>
            <a:ext cx="218994" cy="471754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11" idx="6"/>
            <a:endCxn id="10" idx="6"/>
          </p:cNvCxnSpPr>
          <p:nvPr/>
        </p:nvCxnSpPr>
        <p:spPr bwMode="auto">
          <a:xfrm>
            <a:off x="1637229" y="3508512"/>
            <a:ext cx="563217" cy="198784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10" idx="7"/>
            <a:endCxn id="6" idx="4"/>
          </p:cNvCxnSpPr>
          <p:nvPr/>
        </p:nvCxnSpPr>
        <p:spPr bwMode="auto">
          <a:xfrm flipH="1">
            <a:off x="1683612" y="3672155"/>
            <a:ext cx="503249" cy="654679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4177202" y="3222938"/>
            <a:ext cx="92766" cy="99391"/>
          </a:xfrm>
          <a:prstGeom prst="ellipse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99 0.26979 " pathEditMode="relative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1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4364E-6 L 0.14792 0.23855 " pathEditMode="relative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repeatCount="1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12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"/>
                            </p:stCondLst>
                            <p:childTnLst>
                              <p:par>
                                <p:cTn id="57" presetID="2" presetClass="exit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35" presetClass="emph" presetSubtype="0" repeatCount="12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1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00"/>
                            </p:stCondLst>
                            <p:childTnLst>
                              <p:par>
                                <p:cTn id="1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8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3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"/>
                            </p:stCondLst>
                            <p:childTnLst>
                              <p:par>
                                <p:cTn id="178" presetID="35" presetClass="emph" presetSubtype="0" repeatCount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9" grpId="0" animBg="1"/>
      <p:bldP spid="19" grpId="1" animBg="1"/>
      <p:bldP spid="31" grpId="0" animBg="1"/>
      <p:bldP spid="31" grpId="3" animBg="1"/>
      <p:bldP spid="31" grpId="4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6698" y="2078038"/>
            <a:ext cx="1169452" cy="431800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021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41592" y="1251585"/>
            <a:ext cx="1342837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021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65853" y="1251585"/>
            <a:ext cx="1272540" cy="4318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Das Beispiel, neu geschrieben</a:t>
            </a:r>
            <a:endParaRPr lang="de-CH" noProof="0" dirty="0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26749" y="878114"/>
            <a:ext cx="8899555" cy="56449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i="1" noProof="0" dirty="0" err="1" smtClean="0">
                <a:solidFill>
                  <a:srgbClr val="3333FF"/>
                </a:solidFill>
              </a:rPr>
              <a:t>person</a:t>
            </a:r>
            <a:r>
              <a:rPr lang="de-CH" i="1" noProof="0" dirty="0" smtClean="0">
                <a:solidFill>
                  <a:srgbClr val="3333FF"/>
                </a:solidFill>
              </a:rPr>
              <a:t>, person1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PERSON</a:t>
            </a:r>
          </a:p>
          <a:p>
            <a:pPr>
              <a:lnSpc>
                <a:spcPct val="90000"/>
              </a:lnSpc>
            </a:pP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 </a:t>
            </a:r>
            <a:r>
              <a:rPr lang="de-CH" i="1" noProof="0" dirty="0" smtClean="0">
                <a:solidFill>
                  <a:srgbClr val="3333FF"/>
                </a:solidFill>
              </a:rPr>
              <a:t>HASH_TABLE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PERSON 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r>
              <a:rPr lang="de-CH" i="1" noProof="0" dirty="0" smtClean="0">
                <a:solidFill>
                  <a:srgbClr val="3333FF"/>
                </a:solidFill>
              </a:rPr>
              <a:t> STRING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CH" b="1" noProof="0" dirty="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CH" b="1" noProof="0" dirty="0" err="1" smtClean="0">
                <a:solidFill>
                  <a:schemeClr val="accent2"/>
                </a:solidFill>
              </a:rPr>
              <a:t>create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make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sz="1600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100000</a:t>
            </a:r>
            <a:r>
              <a:rPr lang="de-CH" sz="1600" noProof="0" dirty="0" smtClean="0">
                <a:solidFill>
                  <a:srgbClr val="3333FF"/>
                </a:solidFill>
              </a:rPr>
              <a:t> 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CH" dirty="0" smtClean="0"/>
              <a:t>Ein Element speichern</a:t>
            </a:r>
            <a:r>
              <a:rPr lang="de-CH" noProof="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de-CH" b="1" noProof="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de-CH" b="1" noProof="0" dirty="0" err="1" smtClean="0">
                <a:solidFill>
                  <a:schemeClr val="bg1">
                    <a:lumMod val="65000"/>
                  </a:schemeClr>
                </a:solidFill>
              </a:rPr>
              <a:t>create</a:t>
            </a:r>
            <a:r>
              <a:rPr lang="de-CH" i="1" noProof="0" dirty="0" smtClean="0">
                <a:solidFill>
                  <a:schemeClr val="bg1">
                    <a:lumMod val="65000"/>
                  </a:schemeClr>
                </a:solidFill>
              </a:rPr>
              <a:t> person1 </a:t>
            </a:r>
          </a:p>
          <a:p>
            <a:pPr>
              <a:lnSpc>
                <a:spcPct val="90000"/>
              </a:lnSpc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sz="3600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[”Annie”]</a:t>
            </a:r>
            <a:r>
              <a:rPr lang="de-CH" noProof="0" dirty="0" smtClean="0">
                <a:solidFill>
                  <a:srgbClr val="C00000"/>
                </a:solidFill>
              </a:rPr>
              <a:t> :=</a:t>
            </a:r>
            <a:r>
              <a:rPr lang="de-CH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person1</a:t>
            </a: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Ein Element abfragen:</a:t>
            </a:r>
          </a:p>
          <a:p>
            <a:pPr>
              <a:lnSpc>
                <a:spcPct val="90000"/>
              </a:lnSpc>
            </a:pPr>
            <a:r>
              <a:rPr lang="de-CH" i="1" dirty="0" smtClean="0">
                <a:solidFill>
                  <a:srgbClr val="3333FF"/>
                </a:solidFill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person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:= 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i="1" noProof="0" dirty="0" smtClean="0">
                <a:solidFill>
                  <a:srgbClr val="3333FF"/>
                </a:solidFill>
              </a:rPr>
              <a:t>  </a:t>
            </a:r>
            <a:r>
              <a:rPr lang="de-CH" noProof="0" dirty="0" smtClean="0">
                <a:solidFill>
                  <a:srgbClr val="990000"/>
                </a:solidFill>
              </a:rPr>
              <a:t>[”Annie”]</a:t>
            </a:r>
            <a:endParaRPr lang="de-CH" noProof="0" dirty="0">
              <a:solidFill>
                <a:srgbClr val="99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201672" y="3213965"/>
            <a:ext cx="3849666" cy="506994"/>
          </a:xfrm>
          <a:prstGeom prst="wedgeRoundRectCallout">
            <a:avLst>
              <a:gd name="adj1" fmla="val -18041"/>
              <a:gd name="adj2" fmla="val -179637"/>
              <a:gd name="adj3" fmla="val 16667"/>
            </a:avLst>
          </a:prstGeom>
          <a:solidFill>
            <a:srgbClr val="FFC0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2400" kern="1200" dirty="0" err="1" smtClean="0">
                <a:latin typeface="Comic Sans MS" pitchFamily="66" charset="0"/>
                <a:ea typeface="+mn-ea"/>
                <a:cs typeface="+mn-cs"/>
              </a:rPr>
              <a:t>Kein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fr-FR" sz="2400" kern="1200" dirty="0" err="1" smtClean="0">
                <a:latin typeface="Comic Sans MS" pitchFamily="66" charset="0"/>
                <a:ea typeface="+mn-ea"/>
                <a:cs typeface="+mn-cs"/>
              </a:rPr>
              <a:t>guter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fr-FR" sz="2400" kern="1200" dirty="0" err="1" smtClean="0">
                <a:latin typeface="Comic Sans MS" pitchFamily="66" charset="0"/>
                <a:ea typeface="+mn-ea"/>
                <a:cs typeface="+mn-cs"/>
              </a:rPr>
              <a:t>Stil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- </a:t>
            </a:r>
            <a:r>
              <a:rPr lang="fr-FR" sz="2400" kern="1200" dirty="0" err="1" smtClean="0">
                <a:latin typeface="Comic Sans MS" pitchFamily="66" charset="0"/>
                <a:ea typeface="+mn-ea"/>
                <a:cs typeface="+mn-cs"/>
              </a:rPr>
              <a:t>Wieso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?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Hashfunktion</a:t>
            </a:r>
            <a:endParaRPr lang="de-CH" noProof="0" dirty="0"/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Hashfunktion bildet </a:t>
            </a:r>
            <a:r>
              <a:rPr lang="de-CH" i="1" dirty="0" smtClean="0">
                <a:solidFill>
                  <a:srgbClr val="3333FF"/>
                </a:solidFill>
              </a:rPr>
              <a:t>K</a:t>
            </a:r>
            <a:r>
              <a:rPr lang="de-CH" noProof="0" dirty="0" smtClean="0"/>
              <a:t>, die Menge der möglichen Schlüssel, auf ein ganzzahliges Intervall </a:t>
            </a:r>
            <a:r>
              <a:rPr lang="de-CH" i="1" dirty="0" err="1" smtClean="0">
                <a:solidFill>
                  <a:srgbClr val="3333FF"/>
                </a:solidFill>
              </a:rPr>
              <a:t>a..b</a:t>
            </a:r>
            <a:r>
              <a:rPr lang="de-CH" i="1" dirty="0" smtClean="0">
                <a:solidFill>
                  <a:srgbClr val="3333FF"/>
                </a:solidFill>
              </a:rPr>
              <a:t>  </a:t>
            </a:r>
            <a:r>
              <a:rPr lang="de-CH" noProof="0" dirty="0" smtClean="0"/>
              <a:t>ab.</a:t>
            </a:r>
          </a:p>
          <a:p>
            <a:endParaRPr lang="de-CH" noProof="0" dirty="0" smtClean="0"/>
          </a:p>
          <a:p>
            <a:r>
              <a:rPr lang="de-CH" dirty="0" smtClean="0"/>
              <a:t>Eine </a:t>
            </a:r>
            <a:r>
              <a:rPr lang="de-CH" dirty="0" smtClean="0">
                <a:solidFill>
                  <a:srgbClr val="990000"/>
                </a:solidFill>
              </a:rPr>
              <a:t>perfekte</a:t>
            </a:r>
            <a:r>
              <a:rPr lang="de-CH" dirty="0" smtClean="0"/>
              <a:t> Hashfunktion ergibt für jedes Element von </a:t>
            </a:r>
            <a:r>
              <a:rPr lang="de-CH" i="1" dirty="0" smtClean="0">
                <a:solidFill>
                  <a:srgbClr val="3333FF"/>
                </a:solidFill>
              </a:rPr>
              <a:t>K</a:t>
            </a:r>
            <a:r>
              <a:rPr lang="de-CH" dirty="0" smtClean="0"/>
              <a:t> einen anderen Integer.</a:t>
            </a:r>
          </a:p>
          <a:p>
            <a:endParaRPr lang="de-CH" noProof="0" dirty="0" smtClean="0"/>
          </a:p>
          <a:p>
            <a:r>
              <a:rPr lang="de-CH" noProof="0" dirty="0" smtClean="0"/>
              <a:t>Immer wenn zwei unterschiedliche Schlüssel denselben Hashwert ergeben, entsteht eine Kollision.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Behandlung von Kollisionen</a:t>
            </a:r>
            <a:endParaRPr lang="de-CH" noProof="0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1081087"/>
          </a:xfrm>
        </p:spPr>
        <p:txBody>
          <a:bodyPr/>
          <a:lstStyle/>
          <a:p>
            <a:r>
              <a:rPr lang="de-CH" noProof="0" dirty="0" smtClean="0"/>
              <a:t>Offenes </a:t>
            </a:r>
            <a:r>
              <a:rPr lang="de-CH" noProof="0" dirty="0" err="1" smtClean="0"/>
              <a:t>Hashing</a:t>
            </a:r>
            <a:r>
              <a:rPr lang="de-CH" noProof="0" dirty="0" smtClean="0"/>
              <a:t>:</a:t>
            </a:r>
          </a:p>
          <a:p>
            <a:r>
              <a:rPr lang="de-CH" i="1" noProof="0" dirty="0" smtClean="0">
                <a:solidFill>
                  <a:srgbClr val="3333FF"/>
                </a:solidFill>
              </a:rPr>
              <a:t>	ARRAY</a:t>
            </a:r>
            <a:r>
              <a:rPr lang="de-CH" noProof="0" dirty="0" smtClean="0">
                <a:solidFill>
                  <a:srgbClr val="3333FF"/>
                </a:solidFill>
              </a:rPr>
              <a:t> [</a:t>
            </a:r>
            <a:r>
              <a:rPr lang="de-CH" i="1" noProof="0" dirty="0" smtClean="0">
                <a:solidFill>
                  <a:srgbClr val="3333FF"/>
                </a:solidFill>
              </a:rPr>
              <a:t>LINKED_LIST</a:t>
            </a:r>
            <a:r>
              <a:rPr lang="de-CH" noProof="0" dirty="0" smtClean="0">
                <a:solidFill>
                  <a:srgbClr val="3333FF"/>
                </a:solidFill>
              </a:rPr>
              <a:t> [</a:t>
            </a:r>
            <a:r>
              <a:rPr lang="de-CH" i="1" noProof="0" dirty="0" smtClean="0">
                <a:solidFill>
                  <a:srgbClr val="3333FF"/>
                </a:solidFill>
              </a:rPr>
              <a:t>G</a:t>
            </a:r>
            <a:r>
              <a:rPr lang="de-CH" noProof="0" dirty="0" smtClean="0">
                <a:solidFill>
                  <a:srgbClr val="3333FF"/>
                </a:solidFill>
              </a:rPr>
              <a:t>]]</a:t>
            </a:r>
            <a:endParaRPr lang="de-CH" noProof="0" dirty="0">
              <a:solidFill>
                <a:srgbClr val="3333FF"/>
              </a:solidFill>
            </a:endParaRPr>
          </a:p>
        </p:txBody>
      </p:sp>
      <p:pic>
        <p:nvPicPr>
          <p:cNvPr id="595973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3" y="2852738"/>
            <a:ext cx="81248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7968" y="115888"/>
            <a:ext cx="8208962" cy="435600"/>
          </a:xfrm>
        </p:spPr>
        <p:txBody>
          <a:bodyPr/>
          <a:lstStyle/>
          <a:p>
            <a:r>
              <a:rPr lang="de-CH" noProof="0" dirty="0" smtClean="0"/>
              <a:t>Eine andere Technik: Geschlossenes </a:t>
            </a:r>
            <a:r>
              <a:rPr lang="de-CH" dirty="0" err="1" smtClean="0"/>
              <a:t>Hashing</a:t>
            </a:r>
            <a:endParaRPr lang="de-CH" noProof="0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952501"/>
            <a:ext cx="8713787" cy="2413000"/>
          </a:xfrm>
        </p:spPr>
        <p:txBody>
          <a:bodyPr/>
          <a:lstStyle/>
          <a:p>
            <a:r>
              <a:rPr lang="de-CH" noProof="0" dirty="0" smtClean="0"/>
              <a:t>Die Klasse </a:t>
            </a:r>
            <a:r>
              <a:rPr lang="de-CH" i="1" noProof="0" dirty="0" smtClean="0">
                <a:solidFill>
                  <a:srgbClr val="3333FF"/>
                </a:solidFill>
              </a:rPr>
              <a:t>HASH_TABLE</a:t>
            </a:r>
            <a:r>
              <a:rPr lang="de-CH" noProof="0" dirty="0" smtClean="0">
                <a:solidFill>
                  <a:srgbClr val="3333FF"/>
                </a:solidFill>
              </a:rPr>
              <a:t> [</a:t>
            </a:r>
            <a:r>
              <a:rPr lang="de-CH" i="1" noProof="0" dirty="0" smtClean="0">
                <a:solidFill>
                  <a:srgbClr val="3333FF"/>
                </a:solidFill>
              </a:rPr>
              <a:t>G, H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noProof="0" dirty="0" smtClean="0"/>
              <a:t> implementiert geschlossenes </a:t>
            </a:r>
            <a:r>
              <a:rPr lang="de-CH" noProof="0" dirty="0" err="1" smtClean="0"/>
              <a:t>Hashing</a:t>
            </a:r>
            <a:r>
              <a:rPr lang="de-CH" noProof="0" dirty="0" smtClean="0"/>
              <a:t>:</a:t>
            </a:r>
          </a:p>
          <a:p>
            <a:endParaRPr lang="de-CH" noProof="0" dirty="0" smtClean="0"/>
          </a:p>
          <a:p>
            <a:r>
              <a:rPr lang="de-CH" i="1" noProof="0" dirty="0" smtClean="0">
                <a:solidFill>
                  <a:srgbClr val="3333FF"/>
                </a:solidFill>
              </a:rPr>
              <a:t>HASH_TABLE</a:t>
            </a:r>
            <a:r>
              <a:rPr lang="de-CH" noProof="0" dirty="0" smtClean="0">
                <a:solidFill>
                  <a:srgbClr val="3333FF"/>
                </a:solidFill>
              </a:rPr>
              <a:t> [</a:t>
            </a:r>
            <a:r>
              <a:rPr lang="de-CH" i="1" noProof="0" dirty="0" smtClean="0">
                <a:solidFill>
                  <a:srgbClr val="3333FF"/>
                </a:solidFill>
              </a:rPr>
              <a:t>G, H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noProof="0" dirty="0" smtClean="0"/>
              <a:t> benutzt einen einzigen </a:t>
            </a:r>
            <a:r>
              <a:rPr lang="de-CH" i="1" noProof="0" dirty="0" smtClean="0">
                <a:solidFill>
                  <a:srgbClr val="3333FF"/>
                </a:solidFill>
              </a:rPr>
              <a:t>ARRAY</a:t>
            </a:r>
            <a:r>
              <a:rPr lang="de-CH" noProof="0" dirty="0" smtClean="0">
                <a:solidFill>
                  <a:srgbClr val="3333FF"/>
                </a:solidFill>
              </a:rPr>
              <a:t> [</a:t>
            </a:r>
            <a:r>
              <a:rPr lang="de-CH" i="1" noProof="0" dirty="0" smtClean="0">
                <a:solidFill>
                  <a:srgbClr val="3333FF"/>
                </a:solidFill>
              </a:rPr>
              <a:t>G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dirty="0" smtClean="0"/>
              <a:t>, um die Elemente zu speichern. Zu jeder Zeit sind einige Positionen frei und einige besetzt</a:t>
            </a:r>
            <a:r>
              <a:rPr lang="de-CH" noProof="0" dirty="0" smtClean="0"/>
              <a:t>:</a:t>
            </a:r>
            <a:endParaRPr lang="de-CH" noProof="0" dirty="0"/>
          </a:p>
        </p:txBody>
      </p:sp>
      <p:pic>
        <p:nvPicPr>
          <p:cNvPr id="59802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6813" y="3859213"/>
            <a:ext cx="68103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7968" y="115888"/>
            <a:ext cx="8208962" cy="435600"/>
          </a:xfrm>
        </p:spPr>
        <p:txBody>
          <a:bodyPr/>
          <a:lstStyle/>
          <a:p>
            <a:r>
              <a:rPr lang="de-CH" noProof="0" dirty="0" smtClean="0"/>
              <a:t>Geschlossenes </a:t>
            </a:r>
            <a:r>
              <a:rPr lang="de-CH" noProof="0" dirty="0" err="1" smtClean="0"/>
              <a:t>Hashing</a:t>
            </a:r>
            <a:endParaRPr lang="de-CH" noProof="0" dirty="0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1435100"/>
          </a:xfrm>
        </p:spPr>
        <p:txBody>
          <a:bodyPr/>
          <a:lstStyle/>
          <a:p>
            <a:r>
              <a:rPr lang="de-CH" noProof="0" dirty="0" smtClean="0"/>
              <a:t>Falls die Hashfunktion eine bereits besetzte Position ergibt, wird der Mechanismus probieren, eine Folge von </a:t>
            </a:r>
            <a:r>
              <a:rPr lang="de-CH" dirty="0" smtClean="0"/>
              <a:t>anderen Positionen (</a:t>
            </a:r>
            <a:r>
              <a:rPr lang="de-CH" i="1" dirty="0" smtClean="0">
                <a:solidFill>
                  <a:srgbClr val="3333FF"/>
                </a:solidFill>
              </a:rPr>
              <a:t>i1, i2, i3</a:t>
            </a:r>
            <a:r>
              <a:rPr lang="de-CH" dirty="0" smtClean="0"/>
              <a:t>) </a:t>
            </a:r>
            <a:r>
              <a:rPr lang="de-CH" noProof="0" dirty="0" smtClean="0"/>
              <a:t>zu erreichen, bis er eine freie Stelle findet. </a:t>
            </a:r>
            <a:endParaRPr lang="de-CH" noProof="0" dirty="0"/>
          </a:p>
        </p:txBody>
      </p:sp>
      <p:pic>
        <p:nvPicPr>
          <p:cNvPr id="60006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6338" y="2781300"/>
            <a:ext cx="6791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007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3513" y="4581525"/>
            <a:ext cx="8424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/>
              <a:t>Mit dieser Richtlinie und </a:t>
            </a:r>
            <a:r>
              <a:rPr lang="de-CH" dirty="0" smtClean="0"/>
              <a:t>einer guten Wahl der Hashfunktion ist das Suchen und das Einfügen in Hashtabellen in </a:t>
            </a:r>
            <a:r>
              <a:rPr lang="de-CH" b="1" dirty="0" smtClean="0">
                <a:solidFill>
                  <a:srgbClr val="3333FF"/>
                </a:solidFill>
              </a:rPr>
              <a:t>O</a:t>
            </a:r>
            <a:r>
              <a:rPr lang="de-CH" dirty="0" smtClean="0">
                <a:solidFill>
                  <a:srgbClr val="3333FF"/>
                </a:solidFill>
              </a:rPr>
              <a:t> (1)</a:t>
            </a:r>
            <a:r>
              <a:rPr lang="de-CH" dirty="0" smtClean="0"/>
              <a:t> erreichbar.</a:t>
            </a:r>
            <a:r>
              <a:rPr lang="de-CH" sz="2400" dirty="0" smtClean="0"/>
              <a:t> 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628900" y="3611880"/>
            <a:ext cx="3863340" cy="6248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659380" y="3611881"/>
            <a:ext cx="3642360" cy="548640"/>
          </a:xfrm>
          <a:custGeom>
            <a:avLst/>
            <a:gdLst>
              <a:gd name="connsiteX0" fmla="*/ 0 w 3642360"/>
              <a:gd name="connsiteY0" fmla="*/ 24295 h 532685"/>
              <a:gd name="connsiteX1" fmla="*/ 236220 w 3642360"/>
              <a:gd name="connsiteY1" fmla="*/ 481495 h 532685"/>
              <a:gd name="connsiteX2" fmla="*/ 868680 w 3642360"/>
              <a:gd name="connsiteY2" fmla="*/ 473875 h 532685"/>
              <a:gd name="connsiteX3" fmla="*/ 1264920 w 3642360"/>
              <a:gd name="connsiteY3" fmla="*/ 54775 h 532685"/>
              <a:gd name="connsiteX4" fmla="*/ 1424940 w 3642360"/>
              <a:gd name="connsiteY4" fmla="*/ 451015 h 532685"/>
              <a:gd name="connsiteX5" fmla="*/ 1798320 w 3642360"/>
              <a:gd name="connsiteY5" fmla="*/ 511975 h 532685"/>
              <a:gd name="connsiteX6" fmla="*/ 2110740 w 3642360"/>
              <a:gd name="connsiteY6" fmla="*/ 451015 h 532685"/>
              <a:gd name="connsiteX7" fmla="*/ 2438400 w 3642360"/>
              <a:gd name="connsiteY7" fmla="*/ 1435 h 532685"/>
              <a:gd name="connsiteX8" fmla="*/ 2575560 w 3642360"/>
              <a:gd name="connsiteY8" fmla="*/ 313855 h 532685"/>
              <a:gd name="connsiteX9" fmla="*/ 2743200 w 3642360"/>
              <a:gd name="connsiteY9" fmla="*/ 473875 h 532685"/>
              <a:gd name="connsiteX10" fmla="*/ 3169920 w 3642360"/>
              <a:gd name="connsiteY10" fmla="*/ 481495 h 532685"/>
              <a:gd name="connsiteX11" fmla="*/ 3421380 w 3642360"/>
              <a:gd name="connsiteY11" fmla="*/ 367195 h 532685"/>
              <a:gd name="connsiteX12" fmla="*/ 3642360 w 3642360"/>
              <a:gd name="connsiteY12" fmla="*/ 62395 h 532685"/>
              <a:gd name="connsiteX13" fmla="*/ 3642360 w 3642360"/>
              <a:gd name="connsiteY13" fmla="*/ 62395 h 532685"/>
              <a:gd name="connsiteX14" fmla="*/ 3642360 w 3642360"/>
              <a:gd name="connsiteY14" fmla="*/ 62395 h 532685"/>
              <a:gd name="connsiteX0" fmla="*/ 0 w 3642360"/>
              <a:gd name="connsiteY0" fmla="*/ 0 h 508390"/>
              <a:gd name="connsiteX1" fmla="*/ 236220 w 3642360"/>
              <a:gd name="connsiteY1" fmla="*/ 457200 h 508390"/>
              <a:gd name="connsiteX2" fmla="*/ 868680 w 3642360"/>
              <a:gd name="connsiteY2" fmla="*/ 449580 h 508390"/>
              <a:gd name="connsiteX3" fmla="*/ 1264920 w 3642360"/>
              <a:gd name="connsiteY3" fmla="*/ 30480 h 508390"/>
              <a:gd name="connsiteX4" fmla="*/ 1424940 w 3642360"/>
              <a:gd name="connsiteY4" fmla="*/ 426720 h 508390"/>
              <a:gd name="connsiteX5" fmla="*/ 1798320 w 3642360"/>
              <a:gd name="connsiteY5" fmla="*/ 487680 h 508390"/>
              <a:gd name="connsiteX6" fmla="*/ 2110740 w 3642360"/>
              <a:gd name="connsiteY6" fmla="*/ 426720 h 508390"/>
              <a:gd name="connsiteX7" fmla="*/ 2369820 w 3642360"/>
              <a:gd name="connsiteY7" fmla="*/ 7620 h 508390"/>
              <a:gd name="connsiteX8" fmla="*/ 2575560 w 3642360"/>
              <a:gd name="connsiteY8" fmla="*/ 289560 h 508390"/>
              <a:gd name="connsiteX9" fmla="*/ 2743200 w 3642360"/>
              <a:gd name="connsiteY9" fmla="*/ 449580 h 508390"/>
              <a:gd name="connsiteX10" fmla="*/ 3169920 w 3642360"/>
              <a:gd name="connsiteY10" fmla="*/ 457200 h 508390"/>
              <a:gd name="connsiteX11" fmla="*/ 3421380 w 3642360"/>
              <a:gd name="connsiteY11" fmla="*/ 342900 h 508390"/>
              <a:gd name="connsiteX12" fmla="*/ 3642360 w 3642360"/>
              <a:gd name="connsiteY12" fmla="*/ 38100 h 508390"/>
              <a:gd name="connsiteX13" fmla="*/ 3642360 w 3642360"/>
              <a:gd name="connsiteY13" fmla="*/ 38100 h 508390"/>
              <a:gd name="connsiteX14" fmla="*/ 3642360 w 3642360"/>
              <a:gd name="connsiteY14" fmla="*/ 38100 h 508390"/>
              <a:gd name="connsiteX0" fmla="*/ 0 w 3642360"/>
              <a:gd name="connsiteY0" fmla="*/ 0 h 548640"/>
              <a:gd name="connsiteX1" fmla="*/ 236220 w 3642360"/>
              <a:gd name="connsiteY1" fmla="*/ 457200 h 548640"/>
              <a:gd name="connsiteX2" fmla="*/ 868680 w 3642360"/>
              <a:gd name="connsiteY2" fmla="*/ 449580 h 548640"/>
              <a:gd name="connsiteX3" fmla="*/ 1264920 w 3642360"/>
              <a:gd name="connsiteY3" fmla="*/ 30480 h 548640"/>
              <a:gd name="connsiteX4" fmla="*/ 1424940 w 3642360"/>
              <a:gd name="connsiteY4" fmla="*/ 426720 h 548640"/>
              <a:gd name="connsiteX5" fmla="*/ 1805940 w 3642360"/>
              <a:gd name="connsiteY5" fmla="*/ 548640 h 548640"/>
              <a:gd name="connsiteX6" fmla="*/ 2110740 w 3642360"/>
              <a:gd name="connsiteY6" fmla="*/ 426720 h 548640"/>
              <a:gd name="connsiteX7" fmla="*/ 2369820 w 3642360"/>
              <a:gd name="connsiteY7" fmla="*/ 7620 h 548640"/>
              <a:gd name="connsiteX8" fmla="*/ 2575560 w 3642360"/>
              <a:gd name="connsiteY8" fmla="*/ 289560 h 548640"/>
              <a:gd name="connsiteX9" fmla="*/ 2743200 w 3642360"/>
              <a:gd name="connsiteY9" fmla="*/ 449580 h 548640"/>
              <a:gd name="connsiteX10" fmla="*/ 3169920 w 3642360"/>
              <a:gd name="connsiteY10" fmla="*/ 457200 h 548640"/>
              <a:gd name="connsiteX11" fmla="*/ 3421380 w 3642360"/>
              <a:gd name="connsiteY11" fmla="*/ 342900 h 548640"/>
              <a:gd name="connsiteX12" fmla="*/ 3642360 w 3642360"/>
              <a:gd name="connsiteY12" fmla="*/ 38100 h 548640"/>
              <a:gd name="connsiteX13" fmla="*/ 3642360 w 3642360"/>
              <a:gd name="connsiteY13" fmla="*/ 38100 h 548640"/>
              <a:gd name="connsiteX14" fmla="*/ 3642360 w 3642360"/>
              <a:gd name="connsiteY14" fmla="*/ 3810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42360" h="548640">
                <a:moveTo>
                  <a:pt x="0" y="0"/>
                </a:moveTo>
                <a:cubicBezTo>
                  <a:pt x="45720" y="191135"/>
                  <a:pt x="91440" y="382270"/>
                  <a:pt x="236220" y="457200"/>
                </a:cubicBezTo>
                <a:cubicBezTo>
                  <a:pt x="381000" y="532130"/>
                  <a:pt x="697230" y="520700"/>
                  <a:pt x="868680" y="449580"/>
                </a:cubicBezTo>
                <a:cubicBezTo>
                  <a:pt x="1040130" y="378460"/>
                  <a:pt x="1172210" y="34290"/>
                  <a:pt x="1264920" y="30480"/>
                </a:cubicBezTo>
                <a:cubicBezTo>
                  <a:pt x="1357630" y="26670"/>
                  <a:pt x="1334770" y="340360"/>
                  <a:pt x="1424940" y="426720"/>
                </a:cubicBezTo>
                <a:cubicBezTo>
                  <a:pt x="1515110" y="513080"/>
                  <a:pt x="1691640" y="548640"/>
                  <a:pt x="1805940" y="548640"/>
                </a:cubicBezTo>
                <a:cubicBezTo>
                  <a:pt x="1920240" y="548640"/>
                  <a:pt x="2016760" y="516890"/>
                  <a:pt x="2110740" y="426720"/>
                </a:cubicBezTo>
                <a:cubicBezTo>
                  <a:pt x="2204720" y="336550"/>
                  <a:pt x="2292350" y="30480"/>
                  <a:pt x="2369820" y="7620"/>
                </a:cubicBezTo>
                <a:cubicBezTo>
                  <a:pt x="2447290" y="-15240"/>
                  <a:pt x="2513330" y="215900"/>
                  <a:pt x="2575560" y="289560"/>
                </a:cubicBezTo>
                <a:cubicBezTo>
                  <a:pt x="2637790" y="363220"/>
                  <a:pt x="2644140" y="421640"/>
                  <a:pt x="2743200" y="449580"/>
                </a:cubicBezTo>
                <a:cubicBezTo>
                  <a:pt x="2842260" y="477520"/>
                  <a:pt x="3056890" y="474980"/>
                  <a:pt x="3169920" y="457200"/>
                </a:cubicBezTo>
                <a:cubicBezTo>
                  <a:pt x="3282950" y="439420"/>
                  <a:pt x="3342640" y="412750"/>
                  <a:pt x="3421380" y="342900"/>
                </a:cubicBezTo>
                <a:cubicBezTo>
                  <a:pt x="3500120" y="273050"/>
                  <a:pt x="3642360" y="38100"/>
                  <a:pt x="3642360" y="38100"/>
                </a:cubicBezTo>
                <a:lnTo>
                  <a:pt x="3642360" y="38100"/>
                </a:lnTo>
                <a:lnTo>
                  <a:pt x="3642360" y="38100"/>
                </a:lnTo>
              </a:path>
            </a:pathLst>
          </a:custGeom>
          <a:ln w="38100">
            <a:solidFill>
              <a:srgbClr val="C00000"/>
            </a:solidFill>
            <a:tailEnd type="stealth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Kosten der Operationen einer </a:t>
            </a:r>
            <a:r>
              <a:rPr lang="de-CH" dirty="0" smtClean="0">
                <a:solidFill>
                  <a:srgbClr val="990000"/>
                </a:solidFill>
              </a:rPr>
              <a:t>Hashtabelle</a:t>
            </a:r>
            <a:endParaRPr lang="de-CH" noProof="0" dirty="0"/>
          </a:p>
        </p:txBody>
      </p:sp>
      <p:graphicFrame>
        <p:nvGraphicFramePr>
          <p:cNvPr id="616506" name="Group 58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6088306"/>
              </p:ext>
            </p:extLst>
          </p:nvPr>
        </p:nvGraphicFramePr>
        <p:xfrm>
          <a:off x="468313" y="1349375"/>
          <a:ext cx="8274050" cy="5032376"/>
        </p:xfrm>
        <a:graphic>
          <a:graphicData uri="http://schemas.openxmlformats.org/drawingml/2006/table">
            <a:tbl>
              <a:tblPr/>
              <a:tblGrid>
                <a:gridCol w="3853316"/>
                <a:gridCol w="2018846"/>
                <a:gridCol w="2401888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Operation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Feature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Komplexität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Schlüsselbasierter Zugriff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item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 (1)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count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Schlüsselbasierte Einfügung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put, extend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 (1)</a:t>
                      </a: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count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Löschung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remove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 (1)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count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Schlüsselbasiertes Ersetzen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replace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 (1)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count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Suchen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has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 (1)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count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err="1" smtClean="0"/>
              <a:t>Dispenser</a:t>
            </a:r>
            <a:endParaRPr lang="de-CH" noProof="0" dirty="0"/>
          </a:p>
        </p:txBody>
      </p:sp>
      <p:pic>
        <p:nvPicPr>
          <p:cNvPr id="76288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052513"/>
            <a:ext cx="38131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err="1" smtClean="0"/>
              <a:t>Dispenser</a:t>
            </a:r>
            <a:endParaRPr lang="de-CH" noProof="0" dirty="0"/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F</a:t>
            </a:r>
            <a:r>
              <a:rPr lang="de-CH" dirty="0" err="1" smtClean="0"/>
              <a:t>ür</a:t>
            </a:r>
            <a:r>
              <a:rPr lang="de-CH" dirty="0" smtClean="0"/>
              <a:t> </a:t>
            </a:r>
            <a:r>
              <a:rPr lang="de-CH" dirty="0"/>
              <a:t>Elemente von </a:t>
            </a:r>
            <a:r>
              <a:rPr lang="de-CH" b="1" dirty="0" err="1">
                <a:solidFill>
                  <a:srgbClr val="990000"/>
                </a:solidFill>
              </a:rPr>
              <a:t>Dispensern</a:t>
            </a:r>
            <a:r>
              <a:rPr lang="de-CH" dirty="0">
                <a:solidFill>
                  <a:srgbClr val="990000"/>
                </a:solidFill>
              </a:rPr>
              <a:t> </a:t>
            </a:r>
            <a:r>
              <a:rPr lang="de-CH" dirty="0" smtClean="0"/>
              <a:t>gibt es keinen Schlüssel oder andere identifizierende Informationen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err="1" smtClean="0"/>
              <a:t>Dispenser</a:t>
            </a:r>
            <a:r>
              <a:rPr lang="de-CH" noProof="0" dirty="0" smtClean="0"/>
              <a:t> besitzen eine spezifische Ausgaberegel, z.B.:</a:t>
            </a:r>
          </a:p>
          <a:p>
            <a:endParaRPr lang="de-CH" sz="1800" noProof="0" dirty="0" smtClean="0"/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Last In First Out</a:t>
            </a:r>
            <a:r>
              <a:rPr lang="de-CH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smtClean="0"/>
              <a:t>(LIFO): Wähle das Element, das zuletzt eingefügt wurde</a:t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noProof="0" dirty="0" smtClean="0">
                <a:sym typeface="Wingdings" pitchFamily="2" charset="2"/>
              </a:rPr>
              <a:t>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Stapel (</a:t>
            </a:r>
            <a:r>
              <a:rPr lang="de-CH" i="1" dirty="0" err="1" smtClean="0">
                <a:solidFill>
                  <a:srgbClr val="990000"/>
                </a:solidFill>
              </a:rPr>
              <a:t>stack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endParaRPr lang="de-CH" noProof="0" dirty="0" smtClean="0"/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First In First Out</a:t>
            </a:r>
            <a:r>
              <a:rPr lang="de-CH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smtClean="0"/>
              <a:t>(FIFO): Wähle das </a:t>
            </a:r>
            <a:r>
              <a:rPr lang="de-CH" dirty="0" smtClean="0"/>
              <a:t>älteste, noch nicht entfernte Element</a:t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noProof="0" dirty="0" smtClean="0">
                <a:sym typeface="Wingdings" pitchFamily="2" charset="2"/>
              </a:rPr>
              <a:t>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Warteschlange (</a:t>
            </a:r>
            <a:r>
              <a:rPr lang="de-CH" i="1" dirty="0" err="1" smtClean="0">
                <a:solidFill>
                  <a:srgbClr val="990000"/>
                </a:solidFill>
              </a:rPr>
              <a:t>queue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endParaRPr lang="de-CH" noProof="0" dirty="0" smtClean="0"/>
          </a:p>
          <a:p>
            <a:pPr lvl="1"/>
            <a:r>
              <a:rPr lang="de-CH" dirty="0">
                <a:solidFill>
                  <a:srgbClr val="3333FF"/>
                </a:solidFill>
              </a:rPr>
              <a:t>Wähle das Element mit der höchsten </a:t>
            </a:r>
            <a:r>
              <a:rPr lang="de-CH" dirty="0" smtClean="0">
                <a:solidFill>
                  <a:srgbClr val="3333FF"/>
                </a:solidFill>
              </a:rPr>
              <a:t>Priorität</a:t>
            </a:r>
            <a:r>
              <a:rPr lang="de-CH" dirty="0"/>
              <a:t>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dirty="0">
                <a:sym typeface="Wingdings" pitchFamily="2" charset="2"/>
              </a:rPr>
              <a:t>  </a:t>
            </a:r>
            <a:r>
              <a:rPr lang="de-CH" noProof="0" dirty="0" err="1" smtClean="0">
                <a:solidFill>
                  <a:srgbClr val="990000"/>
                </a:solidFill>
              </a:rPr>
              <a:t>Vorrangswarteschlange</a:t>
            </a:r>
            <a:r>
              <a:rPr lang="de-CH" noProof="0" dirty="0" smtClean="0">
                <a:solidFill>
                  <a:srgbClr val="990000"/>
                </a:solidFill>
              </a:rPr>
              <a:t> (</a:t>
            </a:r>
            <a:r>
              <a:rPr lang="de-CH" i="1" dirty="0" err="1" smtClean="0">
                <a:solidFill>
                  <a:srgbClr val="990000"/>
                </a:solidFill>
              </a:rPr>
              <a:t>p</a:t>
            </a:r>
            <a:r>
              <a:rPr lang="de-CH" i="1" noProof="0" dirty="0" err="1" smtClean="0">
                <a:solidFill>
                  <a:srgbClr val="990000"/>
                </a:solidFill>
              </a:rPr>
              <a:t>riority</a:t>
            </a:r>
            <a:r>
              <a:rPr lang="de-CH" i="1" noProof="0" dirty="0" smtClean="0">
                <a:solidFill>
                  <a:srgbClr val="990000"/>
                </a:solidFill>
              </a:rPr>
              <a:t> </a:t>
            </a:r>
            <a:r>
              <a:rPr lang="de-CH" i="1" noProof="0" dirty="0" err="1" smtClean="0">
                <a:solidFill>
                  <a:srgbClr val="990000"/>
                </a:solidFill>
              </a:rPr>
              <a:t>queue</a:t>
            </a:r>
            <a:r>
              <a:rPr lang="de-CH" noProof="0" dirty="0" smtClean="0">
                <a:solidFill>
                  <a:srgbClr val="990000"/>
                </a:solidFill>
              </a:rPr>
              <a:t>)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Stapel</a:t>
            </a:r>
            <a:endParaRPr lang="de-CH" noProof="0" dirty="0"/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871537"/>
          </a:xfrm>
        </p:spPr>
        <p:txBody>
          <a:bodyPr/>
          <a:lstStyle/>
          <a:p>
            <a:r>
              <a:rPr lang="de-CH" noProof="0" dirty="0" smtClean="0"/>
              <a:t>Ein Stapel ist ein </a:t>
            </a:r>
            <a:r>
              <a:rPr lang="de-CH" noProof="0" dirty="0" err="1" smtClean="0"/>
              <a:t>Dispenser</a:t>
            </a:r>
            <a:r>
              <a:rPr lang="de-CH" noProof="0" dirty="0" smtClean="0"/>
              <a:t>, der die LIFO-Regel anwendet. Die </a:t>
            </a:r>
            <a:r>
              <a:rPr lang="de-CH" dirty="0" smtClean="0"/>
              <a:t>grundlegenden Operationen sind:</a:t>
            </a:r>
            <a:endParaRPr lang="de-CH" noProof="0" dirty="0" smtClean="0"/>
          </a:p>
          <a:p>
            <a:endParaRPr lang="de-CH" noProof="0" dirty="0"/>
          </a:p>
        </p:txBody>
      </p:sp>
      <p:sp>
        <p:nvSpPr>
          <p:cNvPr id="6051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2636838"/>
            <a:ext cx="41036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/>
              <a:t>Ein Element auf den Stapel “drücken” (</a:t>
            </a:r>
            <a:r>
              <a:rPr lang="de-CH" sz="2400" i="1" dirty="0" err="1" smtClean="0">
                <a:solidFill>
                  <a:srgbClr val="3333FF"/>
                </a:solidFill>
              </a:rPr>
              <a:t>put</a:t>
            </a:r>
            <a:r>
              <a:rPr lang="de-CH" sz="2400" dirty="0" smtClean="0"/>
              <a:t>)</a:t>
            </a:r>
          </a:p>
          <a:p>
            <a:pPr marL="357188" indent="-357188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dirty="0" smtClean="0"/>
              <a:t>Das oberste Element wegnehmen</a:t>
            </a:r>
            <a:r>
              <a:rPr lang="de-CH" sz="2400" dirty="0" smtClean="0"/>
              <a:t> (</a:t>
            </a:r>
            <a:r>
              <a:rPr lang="de-CH" sz="2400" i="1" dirty="0" err="1" smtClean="0">
                <a:solidFill>
                  <a:srgbClr val="3333FF"/>
                </a:solidFill>
              </a:rPr>
              <a:t>remove</a:t>
            </a:r>
            <a:r>
              <a:rPr lang="de-CH" sz="2400" dirty="0" smtClean="0"/>
              <a:t>)</a:t>
            </a:r>
          </a:p>
          <a:p>
            <a:pPr marL="357188" indent="-357188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/>
              <a:t>Zugriff auf das oberste Element (</a:t>
            </a:r>
            <a:r>
              <a:rPr lang="de-CH" sz="2400" i="1" dirty="0" smtClean="0">
                <a:solidFill>
                  <a:srgbClr val="3333FF"/>
                </a:solidFill>
              </a:rPr>
              <a:t>item</a:t>
            </a:r>
            <a:r>
              <a:rPr lang="de-CH" sz="2400" dirty="0" smtClean="0"/>
              <a:t>)</a:t>
            </a:r>
            <a:endParaRPr lang="de-CH" sz="2400" dirty="0"/>
          </a:p>
        </p:txBody>
      </p:sp>
      <p:sp>
        <p:nvSpPr>
          <p:cNvPr id="605190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14026" y="5302250"/>
            <a:ext cx="1008062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5191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14026" y="4799013"/>
            <a:ext cx="1008062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5192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14026" y="4294188"/>
            <a:ext cx="1008062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5193" name="AutoShap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14026" y="3790950"/>
            <a:ext cx="1008062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5194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14026" y="3284538"/>
            <a:ext cx="1008062" cy="4318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519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80213" y="2858363"/>
            <a:ext cx="2572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000" dirty="0" smtClean="0"/>
              <a:t>Oberstes Element (top)</a:t>
            </a:r>
            <a:endParaRPr lang="de-CH" dirty="0"/>
          </a:p>
        </p:txBody>
      </p:sp>
      <p:sp>
        <p:nvSpPr>
          <p:cNvPr id="60519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66326" y="3500438"/>
            <a:ext cx="5762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051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67833" y="3462338"/>
            <a:ext cx="15209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000" smtClean="0"/>
              <a:t>Ein neues Element würde hierhin “</a:t>
            </a:r>
            <a:r>
              <a:rPr lang="de-CH" sz="2000" b="1" smtClean="0">
                <a:solidFill>
                  <a:srgbClr val="990000"/>
                </a:solidFill>
              </a:rPr>
              <a:t>gepusht</a:t>
            </a:r>
            <a:r>
              <a:rPr lang="de-CH" sz="2000" smtClean="0"/>
              <a:t>“</a:t>
            </a:r>
            <a:endParaRPr lang="de-CH" sz="2000" dirty="0"/>
          </a:p>
        </p:txBody>
      </p:sp>
      <p:sp>
        <p:nvSpPr>
          <p:cNvPr id="60519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142813" y="2924175"/>
            <a:ext cx="0" cy="576263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0519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7206188" y="2924175"/>
            <a:ext cx="93662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0520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198126" y="3789363"/>
            <a:ext cx="0" cy="1944687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0520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98126" y="3789363"/>
            <a:ext cx="1444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0520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198126" y="5734050"/>
            <a:ext cx="1444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0520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75235" y="3830955"/>
            <a:ext cx="16987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000" dirty="0" smtClean="0"/>
              <a:t>Der Rumpf, der nach einem </a:t>
            </a:r>
            <a:r>
              <a:rPr lang="de-CH" sz="2000" b="1" dirty="0" err="1" smtClean="0">
                <a:solidFill>
                  <a:srgbClr val="990000"/>
                </a:solidFill>
              </a:rPr>
              <a:t>pop</a:t>
            </a:r>
            <a:r>
              <a:rPr lang="de-CH" sz="2000" dirty="0" smtClean="0"/>
              <a:t> übrig bleiben würde</a:t>
            </a:r>
            <a:endParaRPr lang="de-CH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Anwendungen von Stapel</a:t>
            </a:r>
            <a:endParaRPr lang="de-CH" noProof="0" dirty="0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>
            <a:noFill/>
          </a:ln>
        </p:spPr>
        <p:txBody>
          <a:bodyPr/>
          <a:lstStyle/>
          <a:p>
            <a:r>
              <a:rPr lang="de-CH" dirty="0" smtClean="0"/>
              <a:t>Viele</a:t>
            </a:r>
            <a:r>
              <a:rPr lang="de-CH" noProof="0" dirty="0" smtClean="0"/>
              <a:t>!</a:t>
            </a:r>
          </a:p>
          <a:p>
            <a:endParaRPr lang="de-CH" noProof="0" dirty="0" smtClean="0"/>
          </a:p>
          <a:p>
            <a:r>
              <a:rPr lang="de-CH" noProof="0" dirty="0" smtClean="0"/>
              <a:t>Allgegenwärtig in der </a:t>
            </a:r>
            <a:r>
              <a:rPr lang="de-CH" noProof="0" dirty="0" err="1" smtClean="0"/>
              <a:t>Implementation</a:t>
            </a:r>
            <a:r>
              <a:rPr lang="de-CH" noProof="0" dirty="0" smtClean="0"/>
              <a:t> von </a:t>
            </a:r>
            <a:r>
              <a:rPr lang="de-CH" dirty="0" smtClean="0"/>
              <a:t>Programmiersprachen</a:t>
            </a:r>
            <a:r>
              <a:rPr lang="de-CH" noProof="0" dirty="0" smtClean="0"/>
              <a:t>:</a:t>
            </a:r>
          </a:p>
          <a:p>
            <a:pPr lvl="1"/>
            <a:r>
              <a:rPr lang="de-CH" noProof="0" dirty="0" smtClean="0"/>
              <a:t>Parsen von Ausdrücken (</a:t>
            </a:r>
            <a:r>
              <a:rPr lang="de-CH" dirty="0" smtClean="0"/>
              <a:t>bald</a:t>
            </a:r>
            <a:r>
              <a:rPr lang="de-CH" noProof="0" dirty="0" smtClean="0"/>
              <a:t>)</a:t>
            </a:r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Ausführung von Routinen managen (“</a:t>
            </a:r>
            <a:r>
              <a:rPr lang="de-CH" dirty="0" smtClean="0">
                <a:solidFill>
                  <a:srgbClr val="990000"/>
                </a:solidFill>
              </a:rPr>
              <a:t>DER</a:t>
            </a:r>
            <a:r>
              <a:rPr lang="de-CH" noProof="0" dirty="0" smtClean="0"/>
              <a:t> </a:t>
            </a:r>
            <a:r>
              <a:rPr lang="de-CH" dirty="0" smtClean="0"/>
              <a:t>Stapel</a:t>
            </a:r>
            <a:r>
              <a:rPr lang="de-CH" noProof="0" dirty="0" smtClean="0"/>
              <a:t>”)</a:t>
            </a:r>
            <a:br>
              <a:rPr lang="de-CH" noProof="0" dirty="0" smtClean="0"/>
            </a:br>
            <a:r>
              <a:rPr lang="de-CH" noProof="0" dirty="0" smtClean="0"/>
              <a:t>		Spezialfall: </a:t>
            </a:r>
            <a:r>
              <a:rPr lang="de-CH" dirty="0" smtClean="0">
                <a:solidFill>
                  <a:srgbClr val="990000"/>
                </a:solidFill>
              </a:rPr>
              <a:t>Rekursion</a:t>
            </a:r>
            <a:r>
              <a:rPr lang="de-CH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smtClean="0"/>
              <a:t>implementieren</a:t>
            </a:r>
            <a:endParaRPr lang="de-CH" noProof="0" dirty="0" smtClean="0">
              <a:solidFill>
                <a:srgbClr val="C00000"/>
              </a:solidFill>
            </a:endParaRPr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Bäume traversieren</a:t>
            </a:r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…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>
                <a:solidFill>
                  <a:srgbClr val="990000"/>
                </a:solidFill>
              </a:rPr>
              <a:t>Container</a:t>
            </a:r>
            <a:r>
              <a:rPr lang="de-CH" noProof="0" smtClean="0"/>
              <a:t>-Datenstrukturen</a:t>
            </a:r>
            <a:endParaRPr lang="de-CH" noProof="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823415"/>
            <a:ext cx="8839484" cy="554355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de-CH" sz="2000" noProof="0" dirty="0" smtClean="0"/>
              <a:t> </a:t>
            </a:r>
          </a:p>
          <a:p>
            <a:pPr>
              <a:spcBef>
                <a:spcPct val="60000"/>
              </a:spcBef>
            </a:pPr>
            <a:r>
              <a:rPr lang="de-CH" sz="2000" noProof="0" dirty="0" smtClean="0"/>
              <a:t>Fundamentale Operationen: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Einfügen</a:t>
            </a:r>
            <a:r>
              <a:rPr lang="de-CH" sz="2000" noProof="0" dirty="0" smtClean="0"/>
              <a:t>: Ein Element hinzufügen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Löschen</a:t>
            </a:r>
            <a:r>
              <a:rPr lang="de-CH" sz="2000" noProof="0" dirty="0" smtClean="0"/>
              <a:t>: Ein Vorkommen eines Elements (falls vorhanden) löschen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Ausradieren (</a:t>
            </a:r>
            <a:r>
              <a:rPr lang="de-CH" sz="2000" noProof="0" dirty="0" err="1" smtClean="0">
                <a:solidFill>
                  <a:srgbClr val="990000"/>
                </a:solidFill>
              </a:rPr>
              <a:t>Wipeout</a:t>
            </a:r>
            <a:r>
              <a:rPr lang="de-CH" sz="2000" noProof="0" dirty="0" smtClean="0">
                <a:solidFill>
                  <a:srgbClr val="990000"/>
                </a:solidFill>
              </a:rPr>
              <a:t>)</a:t>
            </a:r>
            <a:r>
              <a:rPr lang="de-CH" sz="2000" noProof="0" dirty="0" smtClean="0"/>
              <a:t>: Alle Vorkommen eines Elements löschen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Suchen</a:t>
            </a:r>
            <a:r>
              <a:rPr lang="de-CH" sz="2000" noProof="0" dirty="0" smtClean="0"/>
              <a:t>: Ist ein bestimmtes Element vorhanden?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Traversierung/Iteration</a:t>
            </a:r>
            <a:r>
              <a:rPr lang="de-CH" sz="2000" noProof="0" dirty="0" smtClean="0"/>
              <a:t>: Eine gegebene Operation auf jedes Element anwenden</a:t>
            </a:r>
          </a:p>
          <a:p>
            <a:r>
              <a:rPr lang="de-CH" sz="2000" noProof="0" dirty="0" smtClean="0"/>
              <a:t>Die Implementation eines Containers bestimmt:</a:t>
            </a:r>
          </a:p>
          <a:p>
            <a:pPr lvl="1"/>
            <a:r>
              <a:rPr lang="de-CH" sz="2000" noProof="0" dirty="0" smtClean="0"/>
              <a:t>Welche dieser Operationen verfügbar sind</a:t>
            </a:r>
          </a:p>
          <a:p>
            <a:pPr lvl="1"/>
            <a:r>
              <a:rPr lang="de-CH" sz="2000" noProof="0" dirty="0" smtClean="0"/>
              <a:t>Ihre Geschwindigkeiten</a:t>
            </a:r>
          </a:p>
          <a:p>
            <a:pPr lvl="1"/>
            <a:r>
              <a:rPr lang="de-CH" sz="2000" noProof="0" dirty="0" smtClean="0"/>
              <a:t>Die Speicheranforderungen</a:t>
            </a:r>
          </a:p>
        </p:txBody>
      </p:sp>
    </p:spTree>
    <p:extLst>
      <p:ext uri="{BB962C8B-B14F-4D97-AF65-F5344CB8AC3E}">
        <p14:creationId xmlns:p14="http://schemas.microsoft.com/office/powerpoint/2010/main" val="9844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5506" y="91758"/>
            <a:ext cx="8640762" cy="435600"/>
          </a:xfrm>
        </p:spPr>
        <p:txBody>
          <a:bodyPr>
            <a:normAutofit/>
          </a:bodyPr>
          <a:lstStyle/>
          <a:p>
            <a:r>
              <a:rPr lang="de-CH" sz="2600" noProof="0" dirty="0" smtClean="0"/>
              <a:t>Ein Beispiel: Die Präfixnotation (auch: Polnische Notation)</a:t>
            </a:r>
            <a:endParaRPr lang="de-CH" sz="2600" noProof="0" dirty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from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until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</a:t>
            </a:r>
            <a:r>
              <a:rPr lang="de-CH" sz="2000" noProof="0" dirty="0" smtClean="0">
                <a:solidFill>
                  <a:srgbClr val="990000"/>
                </a:solidFill>
              </a:rPr>
              <a:t>“Alle Token wurden gelesen”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</a:t>
            </a:r>
            <a:r>
              <a:rPr lang="de-CH" sz="2000" noProof="0" dirty="0" smtClean="0">
                <a:solidFill>
                  <a:srgbClr val="990000"/>
                </a:solidFill>
              </a:rPr>
              <a:t>“Lese </a:t>
            </a:r>
            <a:r>
              <a:rPr lang="de-CH" sz="2000" noProof="0" smtClean="0">
                <a:solidFill>
                  <a:srgbClr val="990000"/>
                </a:solidFill>
              </a:rPr>
              <a:t>nächsten Token x ”</a:t>
            </a:r>
            <a:endParaRPr lang="de-CH" sz="2000" noProof="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000" noProof="0" dirty="0" smtClean="0"/>
              <a:t> </a:t>
            </a:r>
            <a:r>
              <a:rPr lang="de-CH" sz="2000" noProof="0" dirty="0" smtClean="0">
                <a:solidFill>
                  <a:srgbClr val="990000"/>
                </a:solidFill>
              </a:rPr>
              <a:t>“x ist ein Operand”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	</a:t>
            </a:r>
            <a:r>
              <a:rPr lang="de-CH" sz="2000" i="1" noProof="0" dirty="0" smtClean="0">
                <a:solidFill>
                  <a:srgbClr val="3333FF"/>
                </a:solidFill>
              </a:rPr>
              <a:t>s</a:t>
            </a:r>
            <a:r>
              <a:rPr lang="de-CH" sz="3200" noProof="0" dirty="0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smtClean="0">
                <a:solidFill>
                  <a:srgbClr val="3333FF"/>
                </a:solidFill>
              </a:rPr>
              <a:t>put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else</a:t>
            </a:r>
            <a:r>
              <a:rPr lang="de-CH" sz="2000" noProof="0" dirty="0" smtClean="0"/>
              <a:t> </a:t>
            </a:r>
            <a:r>
              <a:rPr lang="de-CH" sz="2000" noProof="0" dirty="0" smtClean="0">
                <a:solidFill>
                  <a:srgbClr val="990000"/>
                </a:solidFill>
              </a:rPr>
              <a:t>-- x ist ein binärer Operator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Erhalte die beiden Operanden</a:t>
            </a:r>
            <a:r>
              <a:rPr lang="de-CH" sz="2000" noProof="0" dirty="0" smtClean="0">
                <a:solidFill>
                  <a:srgbClr val="990000"/>
                </a:solidFill>
              </a:rPr>
              <a:t>:</a:t>
            </a:r>
          </a:p>
          <a:p>
            <a:pPr>
              <a:lnSpc>
                <a:spcPct val="5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	</a:t>
            </a:r>
            <a:r>
              <a:rPr lang="de-CH" sz="2000" i="1" noProof="0" dirty="0" smtClean="0">
                <a:solidFill>
                  <a:srgbClr val="3333FF"/>
                </a:solidFill>
              </a:rPr>
              <a:t>op1 </a:t>
            </a:r>
            <a:r>
              <a:rPr lang="de-CH" sz="2000" noProof="0" dirty="0" smtClean="0">
                <a:solidFill>
                  <a:srgbClr val="3333FF"/>
                </a:solidFill>
              </a:rPr>
              <a:t>:=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s</a:t>
            </a:r>
            <a:r>
              <a:rPr lang="de-CH" sz="3200" noProof="0" dirty="0" err="1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sz="2000" noProof="0" dirty="0" smtClean="0">
                <a:solidFill>
                  <a:srgbClr val="3333FF"/>
                </a:solidFill>
              </a:rPr>
              <a:t>;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s</a:t>
            </a:r>
            <a:r>
              <a:rPr lang="de-CH" sz="3200" noProof="0" dirty="0" err="1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remove</a:t>
            </a:r>
            <a:endParaRPr lang="de-CH" sz="20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5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op2 </a:t>
            </a:r>
            <a:r>
              <a:rPr lang="de-CH" sz="2000" noProof="0" dirty="0" smtClean="0">
                <a:solidFill>
                  <a:srgbClr val="3333FF"/>
                </a:solidFill>
              </a:rPr>
              <a:t>:=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s</a:t>
            </a:r>
            <a:r>
              <a:rPr lang="de-CH" sz="3200" noProof="0" dirty="0" err="1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sz="2000" noProof="0" dirty="0" smtClean="0">
                <a:solidFill>
                  <a:srgbClr val="3333FF"/>
                </a:solidFill>
              </a:rPr>
              <a:t>;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s</a:t>
            </a:r>
            <a:r>
              <a:rPr lang="de-CH" sz="3200" noProof="0" dirty="0" err="1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remove</a:t>
            </a:r>
            <a:endParaRPr lang="de-CH" sz="20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-- Wende Operator auf Operanden an und pushe 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-- das </a:t>
            </a:r>
            <a:r>
              <a:rPr lang="de-CH" sz="2000" noProof="0" dirty="0" smtClean="0">
                <a:solidFill>
                  <a:srgbClr val="990000"/>
                </a:solidFill>
              </a:rPr>
              <a:t>Resultat:</a:t>
            </a:r>
          </a:p>
          <a:p>
            <a:pPr>
              <a:lnSpc>
                <a:spcPct val="5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	</a:t>
            </a:r>
            <a:r>
              <a:rPr lang="de-CH" sz="2000" i="1" noProof="0" dirty="0" smtClean="0">
                <a:solidFill>
                  <a:srgbClr val="3333FF"/>
                </a:solidFill>
              </a:rPr>
              <a:t>s</a:t>
            </a:r>
            <a:r>
              <a:rPr lang="de-CH" sz="3200" noProof="0" dirty="0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smtClean="0">
                <a:solidFill>
                  <a:srgbClr val="3333FF"/>
                </a:solidFill>
              </a:rPr>
              <a:t>put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application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op2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op1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))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Auswertung von 2 a b + c d - </a:t>
            </a:r>
            <a:r>
              <a:rPr lang="de-CH" noProof="0" dirty="0" smtClean="0">
                <a:latin typeface="Symbol" pitchFamily="18" charset="2"/>
              </a:rPr>
              <a:t>*</a:t>
            </a:r>
            <a:r>
              <a:rPr lang="de-CH" noProof="0" dirty="0" smtClean="0"/>
              <a:t> +</a:t>
            </a:r>
            <a:endParaRPr lang="de-CH" noProof="0" dirty="0"/>
          </a:p>
        </p:txBody>
      </p:sp>
      <p:sp>
        <p:nvSpPr>
          <p:cNvPr id="609285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299720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294" name="AutoShap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24075" y="299720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295" name="AutoShap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249237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 dirty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09298" name="AutoShape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81425" y="299720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299" name="AutoShape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81425" y="249237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09300" name="AutoShap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81425" y="1989138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09302" name="AutoShap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37188" y="299720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303" name="AutoShap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37188" y="249237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609306" name="AutoShap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92950" y="299720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307" name="AutoShap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2950" y="249237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609308" name="AutoShap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92950" y="1989138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609310" name="AutoShap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8313" y="551815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311" name="AutoShap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8313" y="501332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609312" name="AutoShape 3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8313" y="4510088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609313" name="AutoShap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8313" y="4005263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>
                <a:solidFill>
                  <a:srgbClr val="3333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609314" name="AutoShape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24075" y="551815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315" name="AutoShape 3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501332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609316" name="AutoShape 3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510088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–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d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en-US" sz="17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9318" name="AutoShape 3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81425" y="551815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319" name="AutoShape 3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81425" y="501332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r>
              <a:rPr lang="en-US" sz="1700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en-US" sz="1700" dirty="0" smtClean="0">
                <a:solidFill>
                  <a:srgbClr val="3333FF"/>
                </a:solidFill>
                <a:latin typeface="Symbol" panose="05050102010706020507" pitchFamily="18" charset="2"/>
              </a:rPr>
              <a:t>*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–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d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en-US" sz="17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9322" name="AutoShape 4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64480" y="5518150"/>
            <a:ext cx="2020389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2 + 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 </a:t>
            </a:r>
            <a:r>
              <a:rPr lang="en-US" sz="1700" dirty="0" smtClean="0">
                <a:solidFill>
                  <a:srgbClr val="3333FF"/>
                </a:solidFill>
                <a:latin typeface="Symbol" panose="05050102010706020507" pitchFamily="18" charset="2"/>
              </a:rPr>
              <a:t>*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–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d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en-US" sz="17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9326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68313" y="3644900"/>
            <a:ext cx="8351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700">
              <a:latin typeface="Constantia" panose="02030602050306030303" pitchFamily="18" charset="0"/>
            </a:endParaRPr>
          </a:p>
        </p:txBody>
      </p:sp>
      <p:sp>
        <p:nvSpPr>
          <p:cNvPr id="609332" name="Line 5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68312" y="6165850"/>
            <a:ext cx="8351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70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94" grpId="0" animBg="1"/>
      <p:bldP spid="609295" grpId="0" animBg="1"/>
      <p:bldP spid="609298" grpId="0" animBg="1"/>
      <p:bldP spid="609299" grpId="0" animBg="1"/>
      <p:bldP spid="609300" grpId="0" animBg="1"/>
      <p:bldP spid="609302" grpId="0" animBg="1"/>
      <p:bldP spid="609303" grpId="0" animBg="1"/>
      <p:bldP spid="609306" grpId="0" animBg="1"/>
      <p:bldP spid="609307" grpId="0" animBg="1"/>
      <p:bldP spid="609308" grpId="0" animBg="1"/>
      <p:bldP spid="609310" grpId="0" animBg="1"/>
      <p:bldP spid="609311" grpId="0" animBg="1"/>
      <p:bldP spid="609312" grpId="0" animBg="1"/>
      <p:bldP spid="609313" grpId="0" animBg="1"/>
      <p:bldP spid="609314" grpId="0" animBg="1"/>
      <p:bldP spid="609315" grpId="0" animBg="1"/>
      <p:bldP spid="609316" grpId="0" animBg="1"/>
      <p:bldP spid="609318" grpId="0" animBg="1"/>
      <p:bldP spid="609319" grpId="0" animBg="1"/>
      <p:bldP spid="6093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Der Laufzeit-Stapel</a:t>
            </a:r>
            <a:endParaRPr lang="de-CH" noProof="0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1871662"/>
          </a:xfrm>
        </p:spPr>
        <p:txBody>
          <a:bodyPr/>
          <a:lstStyle/>
          <a:p>
            <a:r>
              <a:rPr lang="de-CH" noProof="0" dirty="0" smtClean="0"/>
              <a:t>Der Laufzeit-Stapel enthält Aktivierungseinträge für alle zur Zeit aktiven Routinen.</a:t>
            </a:r>
          </a:p>
          <a:p>
            <a:r>
              <a:rPr lang="de-CH" noProof="0" dirty="0" smtClean="0"/>
              <a:t>Ein Aktivierungseintrag beinhaltet die lokalen Variablen einer Routine (Argumente und lokale Entitäten).</a:t>
            </a:r>
            <a:endParaRPr lang="de-CH" noProof="0" dirty="0"/>
          </a:p>
        </p:txBody>
      </p:sp>
      <p:pic>
        <p:nvPicPr>
          <p:cNvPr id="60621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88" y="3070225"/>
            <a:ext cx="76041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Stapel implementieren</a:t>
            </a:r>
            <a:endParaRPr lang="de-CH" noProof="0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1000125"/>
          </a:xfrm>
        </p:spPr>
        <p:txBody>
          <a:bodyPr/>
          <a:lstStyle/>
          <a:p>
            <a:r>
              <a:rPr lang="de-CH" noProof="0" dirty="0" smtClean="0"/>
              <a:t>Die </a:t>
            </a:r>
            <a:r>
              <a:rPr lang="de-CH" dirty="0" smtClean="0"/>
              <a:t>häufigsten Implementationen </a:t>
            </a:r>
            <a:r>
              <a:rPr lang="de-CH" smtClean="0"/>
              <a:t>eines Stapels </a:t>
            </a:r>
            <a:r>
              <a:rPr lang="de-CH" dirty="0" smtClean="0"/>
              <a:t>sind entweder verkettet oder indiziert (</a:t>
            </a:r>
            <a:r>
              <a:rPr lang="de-CH" dirty="0" err="1" smtClean="0"/>
              <a:t>arrayed</a:t>
            </a:r>
            <a:r>
              <a:rPr lang="de-CH" dirty="0" smtClean="0"/>
              <a:t>)</a:t>
            </a:r>
            <a:r>
              <a:rPr lang="de-CH" noProof="0" dirty="0" smtClean="0"/>
              <a:t>.</a:t>
            </a:r>
            <a:endParaRPr lang="de-CH" noProof="0" dirty="0"/>
          </a:p>
        </p:txBody>
      </p:sp>
      <p:pic>
        <p:nvPicPr>
          <p:cNvPr id="61030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435225"/>
            <a:ext cx="2705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0311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2767013"/>
            <a:ext cx="51038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Zwischen den Datenstrukturen auswählen</a:t>
            </a:r>
            <a:endParaRPr lang="de-CH" noProof="0" dirty="0"/>
          </a:p>
        </p:txBody>
      </p:sp>
      <p:sp>
        <p:nvSpPr>
          <p:cNvPr id="620547" name="AutoShap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8400" y="935354"/>
            <a:ext cx="4105275" cy="5694046"/>
          </a:xfrm>
          <a:prstGeom prst="roundRect">
            <a:avLst>
              <a:gd name="adj" fmla="val 7333"/>
            </a:avLst>
          </a:prstGeom>
          <a:solidFill>
            <a:srgbClr val="99FF99"/>
          </a:solidFill>
          <a:ln>
            <a:solidFill>
              <a:srgbClr val="990000"/>
            </a:solidFill>
            <a:round/>
            <a:headEnd type="none" w="med" len="med"/>
            <a:tailEnd type="none" w="med" len="med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72000" tIns="72000" rIns="72000" bIns="72000"/>
          <a:lstStyle/>
          <a:p>
            <a:pPr>
              <a:lnSpc>
                <a:spcPct val="90000"/>
              </a:lnSpc>
              <a:tabLst>
                <a:tab pos="360363" algn="l"/>
              </a:tabLst>
            </a:pPr>
            <a:r>
              <a:rPr lang="de-CH" sz="2000" noProof="0" dirty="0" smtClean="0">
                <a:solidFill>
                  <a:srgbClr val="990000"/>
                </a:solidFill>
              </a:rPr>
              <a:t>Benutzen Sie eine verkettete Liste, falls:</a:t>
            </a:r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</a:pPr>
            <a:r>
              <a:rPr lang="de-CH" sz="2000" noProof="0" dirty="0" smtClean="0"/>
              <a:t>Die Ordnung der Elemente wichtig ist</a:t>
            </a:r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</a:pPr>
            <a:r>
              <a:rPr lang="de-CH" sz="2000" noProof="0" dirty="0" smtClean="0"/>
              <a:t>Die meisten Zugriffe in dieser Ordnung erfolgen</a:t>
            </a:r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</a:pPr>
            <a:r>
              <a:rPr lang="de-CH" sz="2000" noProof="0" dirty="0" smtClean="0"/>
              <a:t>(Bonusbedingung) Kein festes Grössenlimit</a:t>
            </a:r>
          </a:p>
          <a:p>
            <a:pPr>
              <a:lnSpc>
                <a:spcPct val="90000"/>
              </a:lnSpc>
              <a:tabLst>
                <a:tab pos="360363" algn="l"/>
              </a:tabLst>
            </a:pPr>
            <a:endParaRPr lang="de-CH" sz="2000" noProof="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tabLst>
                <a:tab pos="360363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Benutzen Sie einen Array, falls:</a:t>
            </a:r>
            <a:endParaRPr lang="de-CH" sz="2000" noProof="0" dirty="0" smtClean="0">
              <a:solidFill>
                <a:srgbClr val="990000"/>
              </a:solidFill>
            </a:endParaRPr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  <a:defRPr/>
            </a:pPr>
            <a:r>
              <a:rPr lang="de-CH" sz="2000" noProof="0" dirty="0" smtClean="0"/>
              <a:t>Jedes Element mit einem Integer-Index identifiziert werden kann</a:t>
            </a:r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  <a:defRPr/>
            </a:pPr>
            <a:r>
              <a:rPr lang="de-CH" sz="2000" dirty="0" smtClean="0"/>
              <a:t>Die meisten Zugriffe über diesen Index erfolgen</a:t>
            </a:r>
            <a:endParaRPr lang="de-CH" sz="2000" noProof="0" dirty="0" smtClean="0"/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  <a:defRPr/>
            </a:pPr>
            <a:r>
              <a:rPr lang="de-CH" sz="2000" noProof="0" dirty="0" smtClean="0"/>
              <a:t>Feste Grössengrenze (zumindest für </a:t>
            </a:r>
            <a:r>
              <a:rPr lang="de-CH" sz="2000" dirty="0" smtClean="0"/>
              <a:t>längere Ausführungszeit)</a:t>
            </a:r>
            <a:endParaRPr lang="de-CH" sz="2000" noProof="0" dirty="0" smtClean="0"/>
          </a:p>
          <a:p>
            <a:pPr marL="360363" lvl="1" indent="-180975">
              <a:lnSpc>
                <a:spcPct val="90000"/>
              </a:lnSpc>
              <a:buNone/>
              <a:tabLst>
                <a:tab pos="360363" algn="l"/>
              </a:tabLst>
            </a:pPr>
            <a:endParaRPr lang="de-CH" sz="2000" noProof="0" dirty="0" smtClean="0"/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</a:pPr>
            <a:endParaRPr lang="de-CH" sz="2000" noProof="0" dirty="0"/>
          </a:p>
        </p:txBody>
      </p:sp>
      <p:sp>
        <p:nvSpPr>
          <p:cNvPr id="62054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1" y="935998"/>
            <a:ext cx="4331970" cy="5472000"/>
          </a:xfrm>
          <a:prstGeom prst="roundRect">
            <a:avLst>
              <a:gd name="adj" fmla="val 6519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72000" tIns="72000" rIns="72000" bIns="72000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Benutzen Sie eine Hashtabelle, falls: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mic Sans MS" pitchFamily="66" charset="0"/>
              </a:rPr>
              <a:t>Jedes Item einen entsprechenden Schlüssel hat.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mic Sans MS" pitchFamily="66" charset="0"/>
              </a:rPr>
              <a:t>Die meisten Zugriffe über diese Schlüssel erfolgen.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mic Sans MS" pitchFamily="66" charset="0"/>
              </a:rPr>
              <a:t>Die Struktur beschränkt ist.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endParaRPr lang="de-CH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Benutzen Sie einen Stapel: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mic Sans MS" pitchFamily="66" charset="0"/>
              </a:rPr>
              <a:t>Für eine LIFO-Regel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mic Sans MS" pitchFamily="66" charset="0"/>
              </a:rPr>
              <a:t>Beispiel: Traversieren von verschachtelten Strukturen (z.B. Bäume)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000" dirty="0" smtClean="0">
              <a:latin typeface="Comic Sans MS" pitchFamily="66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Benutzen Sie eine Warteschlange: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mic Sans MS" pitchFamily="66" charset="0"/>
              </a:rPr>
              <a:t>Für eine FIFO-Regel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mic Sans MS" pitchFamily="66" charset="0"/>
              </a:rPr>
              <a:t>Beispiel: Simulation eines FIFO-Phänomens.</a:t>
            </a:r>
            <a:endParaRPr lang="de-CH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Was wir in </a:t>
            </a:r>
            <a:r>
              <a:rPr lang="de-CH" noProof="0" smtClean="0"/>
              <a:t>dieser Vorlesung gesehen </a:t>
            </a:r>
            <a:r>
              <a:rPr lang="de-CH" noProof="0" dirty="0" smtClean="0"/>
              <a:t>haben</a:t>
            </a:r>
            <a:endParaRPr lang="de-CH" noProof="0" dirty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Container-Datenstrukturen: Grundlegende Begriffe, Schlüsselbeispiele</a:t>
            </a:r>
          </a:p>
          <a:p>
            <a:endParaRPr lang="de-CH" noProof="0" dirty="0" smtClean="0"/>
          </a:p>
          <a:p>
            <a:r>
              <a:rPr lang="de-CH" dirty="0" smtClean="0"/>
              <a:t>Ein wenig Komplexitätstheorie</a:t>
            </a:r>
            <a:r>
              <a:rPr lang="de-CH" noProof="0" dirty="0" smtClean="0"/>
              <a:t> (“Big-O”)</a:t>
            </a:r>
          </a:p>
          <a:p>
            <a:endParaRPr lang="de-CH" noProof="0" dirty="0" smtClean="0"/>
          </a:p>
          <a:p>
            <a:r>
              <a:rPr lang="de-CH" noProof="0" dirty="0" smtClean="0"/>
              <a:t>Wann welcher Container zu wählen ist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 bekannter Container: Die Liste</a:t>
            </a:r>
            <a:endParaRPr lang="de-CH" noProof="0" dirty="0"/>
          </a:p>
        </p:txBody>
      </p:sp>
      <p:sp>
        <p:nvSpPr>
          <p:cNvPr id="748595" name="Line 5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39750" y="2565400"/>
            <a:ext cx="8064500" cy="0"/>
          </a:xfrm>
          <a:prstGeom prst="line">
            <a:avLst/>
          </a:prstGeom>
          <a:noFill/>
          <a:ln w="25400">
            <a:solidFill>
              <a:srgbClr val="0064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4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37088" y="2203450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50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39938" y="2203450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51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5825" y="2203450"/>
            <a:ext cx="865188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49" name="AutoShap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8513" y="2203450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F4F8C"/>
              </a:gs>
              <a:gs pos="100000">
                <a:schemeClr val="accent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F4F8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 sz="2000">
              <a:latin typeface="Constantia" panose="02030602050306030303" pitchFamily="18" charset="0"/>
            </a:endParaRPr>
          </a:p>
        </p:txBody>
      </p:sp>
      <p:sp>
        <p:nvSpPr>
          <p:cNvPr id="74855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48038" y="2287588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66FF33"/>
                </a:solidFill>
                <a:latin typeface="Constantia" panose="02030602050306030303" pitchFamily="18" charset="0"/>
              </a:rPr>
              <a:t>item</a:t>
            </a:r>
            <a:endParaRPr lang="en-US" sz="2000" b="1" i="1" dirty="0">
              <a:solidFill>
                <a:srgbClr val="66FF33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74855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779838" y="3319463"/>
            <a:ext cx="0" cy="86518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5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2613" y="4184650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Zeiger</a:t>
            </a:r>
            <a:endParaRPr lang="en-US" sz="2000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74855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67175" y="375285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5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70350" y="3381375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forth</a:t>
            </a:r>
          </a:p>
        </p:txBody>
      </p:sp>
      <p:sp>
        <p:nvSpPr>
          <p:cNvPr id="748558" name="AutoShap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V="1">
            <a:off x="8101013" y="1689100"/>
            <a:ext cx="865187" cy="407988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5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12088" y="1231900"/>
            <a:ext cx="83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6400"/>
                </a:solidFill>
                <a:latin typeface="Constantia" panose="02030602050306030303" pitchFamily="18" charset="0"/>
              </a:rPr>
              <a:t>after</a:t>
            </a:r>
          </a:p>
        </p:txBody>
      </p:sp>
      <p:sp>
        <p:nvSpPr>
          <p:cNvPr id="748579" name="AutoShape 3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1363" y="2203450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82" name="AutoShape 3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flipH="1" flipV="1">
            <a:off x="179388" y="1649413"/>
            <a:ext cx="865187" cy="40798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83" name="Text Box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3050" y="1209675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6400"/>
                </a:solidFill>
                <a:latin typeface="Constantia" panose="02030602050306030303" pitchFamily="18" charset="0"/>
              </a:rPr>
              <a:t>before</a:t>
            </a:r>
          </a:p>
        </p:txBody>
      </p:sp>
      <p:sp>
        <p:nvSpPr>
          <p:cNvPr id="748584" name="AutoShape 4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35663" y="2203450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85" name="Line 4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555875" y="375285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86" name="Text Box 4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2238" y="3386138"/>
            <a:ext cx="83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back</a:t>
            </a:r>
          </a:p>
        </p:txBody>
      </p:sp>
      <p:sp>
        <p:nvSpPr>
          <p:cNvPr id="748587" name="Text Box 4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11525" y="2935288"/>
            <a:ext cx="858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6400"/>
                </a:solidFill>
                <a:latin typeface="Constantia" panose="02030602050306030303" pitchFamily="18" charset="0"/>
              </a:rPr>
              <a:t>index</a:t>
            </a:r>
          </a:p>
        </p:txBody>
      </p:sp>
      <p:sp>
        <p:nvSpPr>
          <p:cNvPr id="748588" name="Text Box 4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09698" y="2960688"/>
            <a:ext cx="952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6400"/>
                </a:solidFill>
                <a:latin typeface="Constantia" panose="02030602050306030303" pitchFamily="18" charset="0"/>
              </a:rPr>
              <a:t>count</a:t>
            </a:r>
          </a:p>
        </p:txBody>
      </p:sp>
      <p:sp>
        <p:nvSpPr>
          <p:cNvPr id="748589" name="Text Box 4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55650" y="3016250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748590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 flipV="1">
            <a:off x="1187450" y="3463925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91" name="Line 4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7667625" y="3392488"/>
            <a:ext cx="0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92" name="Text Box 4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08825" y="396875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finish</a:t>
            </a:r>
          </a:p>
        </p:txBody>
      </p:sp>
      <p:sp>
        <p:nvSpPr>
          <p:cNvPr id="748593" name="Text Box 4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3250" y="40211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33CC"/>
                </a:solidFill>
                <a:latin typeface="Constantia" panose="02030602050306030303" pitchFamily="18" charset="0"/>
              </a:rPr>
              <a:t>start</a:t>
            </a:r>
          </a:p>
        </p:txBody>
      </p:sp>
      <p:sp>
        <p:nvSpPr>
          <p:cNvPr id="748594" name="AutoShape 5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7175" y="5267326"/>
            <a:ext cx="5441496" cy="115796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tantia" panose="02030602050306030303" pitchFamily="18" charset="0"/>
              </a:rPr>
              <a:t>Um die Iteration und </a:t>
            </a:r>
            <a:r>
              <a:rPr lang="en-US" sz="2000" b="1" dirty="0" err="1" smtClean="0">
                <a:latin typeface="Constantia" panose="02030602050306030303" pitchFamily="18" charset="0"/>
              </a:rPr>
              <a:t>andere</a:t>
            </a:r>
            <a:r>
              <a:rPr lang="en-US" sz="2000" b="1" dirty="0" smtClean="0"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latin typeface="Constantia" panose="02030602050306030303" pitchFamily="18" charset="0"/>
              </a:rPr>
              <a:t>Operationen</a:t>
            </a:r>
            <a:r>
              <a:rPr lang="en-US" sz="2000" b="1" dirty="0" smtClean="0"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latin typeface="Constantia" panose="02030602050306030303" pitchFamily="18" charset="0"/>
              </a:rPr>
              <a:t>zu</a:t>
            </a:r>
            <a:r>
              <a:rPr lang="en-US" sz="2000" b="1" dirty="0" smtClean="0"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latin typeface="Constantia" panose="02030602050306030303" pitchFamily="18" charset="0"/>
              </a:rPr>
              <a:t>vereinfachen</a:t>
            </a:r>
            <a:r>
              <a:rPr lang="en-US" sz="2000" b="1" dirty="0" smtClean="0"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latin typeface="Constantia" panose="02030602050306030303" pitchFamily="18" charset="0"/>
              </a:rPr>
              <a:t>haben</a:t>
            </a:r>
            <a:r>
              <a:rPr lang="en-US" sz="2000" b="1" dirty="0" smtClean="0"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latin typeface="Constantia" panose="02030602050306030303" pitchFamily="18" charset="0"/>
              </a:rPr>
              <a:t>unsere</a:t>
            </a:r>
            <a:r>
              <a:rPr lang="en-US" sz="2000" b="1" dirty="0" smtClean="0">
                <a:latin typeface="Constantia" panose="02030602050306030303" pitchFamily="18" charset="0"/>
              </a:rPr>
              <a:t> Listen </a:t>
            </a:r>
            <a:r>
              <a:rPr lang="en-US" sz="2000" b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Zeiger</a:t>
            </a:r>
            <a:r>
              <a:rPr lang="en-US" sz="20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smtClean="0">
                <a:latin typeface="Constantia" panose="02030602050306030303" pitchFamily="18" charset="0"/>
              </a:rPr>
              <a:t>(intern </a:t>
            </a:r>
            <a:r>
              <a:rPr lang="en-US" sz="2000" b="1" dirty="0" err="1" smtClean="0">
                <a:latin typeface="Constantia" panose="02030602050306030303" pitchFamily="18" charset="0"/>
              </a:rPr>
              <a:t>oder</a:t>
            </a:r>
            <a:r>
              <a:rPr lang="en-US" sz="2000" b="1" dirty="0" smtClean="0">
                <a:latin typeface="Constantia" panose="02030602050306030303" pitchFamily="18" charset="0"/>
              </a:rPr>
              <a:t> extern)</a:t>
            </a:r>
            <a:endParaRPr lang="en-US" sz="2000" b="1" dirty="0">
              <a:latin typeface="Constantia" panose="02030602050306030303" pitchFamily="18" charset="0"/>
            </a:endParaRPr>
          </a:p>
        </p:txBody>
      </p:sp>
      <p:sp>
        <p:nvSpPr>
          <p:cNvPr id="748596" name="AutoShape 5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380288" y="4841875"/>
            <a:ext cx="1574800" cy="79083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 tIns="14400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Abfragen</a:t>
            </a:r>
            <a:endParaRPr lang="en-US" sz="2000" b="1" i="1" dirty="0">
              <a:solidFill>
                <a:srgbClr val="006400"/>
              </a:solidFill>
              <a:latin typeface="Constantia" panose="02030602050306030303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i="1" dirty="0" err="1" smtClean="0">
                <a:solidFill>
                  <a:srgbClr val="0033CC"/>
                </a:solidFill>
                <a:latin typeface="Constantia" panose="02030602050306030303" pitchFamily="18" charset="0"/>
              </a:rPr>
              <a:t>Befehle</a:t>
            </a:r>
            <a:endParaRPr lang="en-US" sz="2000" b="1" i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3186" y="115888"/>
            <a:ext cx="8137525" cy="435600"/>
          </a:xfrm>
        </p:spPr>
        <p:txBody>
          <a:bodyPr/>
          <a:lstStyle/>
          <a:p>
            <a:r>
              <a:rPr lang="de-CH" noProof="0" dirty="0" smtClean="0"/>
              <a:t>Ein standardisiertes Namensschema</a:t>
            </a:r>
            <a:endParaRPr lang="de-CH" noProof="0" dirty="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116016"/>
            <a:ext cx="8713787" cy="935037"/>
          </a:xfrm>
        </p:spPr>
        <p:txBody>
          <a:bodyPr/>
          <a:lstStyle/>
          <a:p>
            <a:r>
              <a:rPr lang="de-CH" noProof="0" dirty="0" smtClean="0"/>
              <a:t>Containerklassen in </a:t>
            </a:r>
            <a:r>
              <a:rPr lang="de-CH" noProof="0" dirty="0" err="1" smtClean="0"/>
              <a:t>EiffelBase</a:t>
            </a:r>
            <a:r>
              <a:rPr lang="de-CH" noProof="0" dirty="0" smtClean="0"/>
              <a:t> benutzen standardisierte Namen für grundlegende Containeroperationen:</a:t>
            </a:r>
            <a:endParaRPr lang="de-CH" noProof="0" dirty="0"/>
          </a:p>
        </p:txBody>
      </p:sp>
      <p:sp>
        <p:nvSpPr>
          <p:cNvPr id="545796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2781300"/>
            <a:ext cx="3598862" cy="2016125"/>
          </a:xfrm>
          <a:prstGeom prst="roundRect">
            <a:avLst>
              <a:gd name="adj" fmla="val 929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is_empty</a:t>
            </a:r>
            <a:r>
              <a:rPr lang="en-US" i="1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BOOLEAN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has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v</a:t>
            </a:r>
            <a:r>
              <a:rPr lang="en-US" i="1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 G</a:t>
            </a:r>
            <a:r>
              <a:rPr lang="en-US" sz="1600" i="1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):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 BOOLEAN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  <a:r>
              <a:rPr lang="en-US" i="1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 INTEGER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item</a:t>
            </a:r>
            <a:r>
              <a:rPr lang="en-US" sz="1600" i="1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 G</a:t>
            </a:r>
          </a:p>
        </p:txBody>
      </p:sp>
      <p:sp>
        <p:nvSpPr>
          <p:cNvPr id="5457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825" y="5589588"/>
            <a:ext cx="8713788" cy="87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Stilregel</a:t>
            </a:r>
            <a:r>
              <a:rPr lang="de-CH" sz="2400" dirty="0" smtClean="0">
                <a:latin typeface="Constantia" panose="02030602050306030303" pitchFamily="18" charset="0"/>
              </a:rPr>
              <a:t>: wenn angebracht, benutzen </a:t>
            </a:r>
            <a:r>
              <a:rPr lang="de-CH" dirty="0" smtClean="0">
                <a:latin typeface="Constantia" panose="02030602050306030303" pitchFamily="18" charset="0"/>
              </a:rPr>
              <a:t>auch Sie diese Namen in Ihren eigenen Klassen</a:t>
            </a:r>
            <a:endParaRPr lang="de-CH" sz="2400" dirty="0">
              <a:latin typeface="Constantia" panose="02030602050306030303" pitchFamily="18" charset="0"/>
            </a:endParaRPr>
          </a:p>
        </p:txBody>
      </p:sp>
      <p:sp>
        <p:nvSpPr>
          <p:cNvPr id="545798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05388" y="2133601"/>
            <a:ext cx="2523172" cy="2758440"/>
          </a:xfrm>
          <a:prstGeom prst="roundRect">
            <a:avLst>
              <a:gd name="adj" fmla="val 7805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make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put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v</a:t>
            </a:r>
            <a:r>
              <a:rPr lang="en-US" sz="1600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 G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remove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v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 G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 err="1">
                <a:solidFill>
                  <a:srgbClr val="3333FF"/>
                </a:solidFill>
                <a:latin typeface="Constantia" panose="02030602050306030303" pitchFamily="18" charset="0"/>
              </a:rPr>
              <a:t>wipe_out</a:t>
            </a:r>
            <a:endParaRPr lang="en-US" sz="2400" i="1" dirty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start, finish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forth,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Begrenzte Repräsentationen</a:t>
            </a:r>
            <a:endParaRPr lang="de-CH" noProof="0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Beim Entwurf von </a:t>
            </a:r>
            <a:r>
              <a:rPr lang="de-CH" dirty="0" smtClean="0"/>
              <a:t>Containerstrukturen sollte man festgelegte Grenzen vermeiden!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 </a:t>
            </a:r>
          </a:p>
          <a:p>
            <a:r>
              <a:rPr lang="de-CH" noProof="0" dirty="0" smtClean="0"/>
              <a:t>“</a:t>
            </a:r>
            <a:r>
              <a:rPr lang="de-CH" noProof="0" dirty="0" smtClean="0">
                <a:solidFill>
                  <a:srgbClr val="990000"/>
                </a:solidFill>
              </a:rPr>
              <a:t>Eng mich nicht ein!</a:t>
            </a:r>
            <a:r>
              <a:rPr lang="de-CH" noProof="0" dirty="0" smtClean="0"/>
              <a:t>”: </a:t>
            </a:r>
            <a:r>
              <a:rPr lang="de-CH" noProof="0" dirty="0" err="1" smtClean="0"/>
              <a:t>EiffelBase</a:t>
            </a:r>
            <a:r>
              <a:rPr lang="de-CH" noProof="0" dirty="0" smtClean="0"/>
              <a:t> mag harte </a:t>
            </a:r>
            <a:r>
              <a:rPr lang="de-CH" noProof="0" smtClean="0"/>
              <a:t>Grenzen </a:t>
            </a:r>
            <a:r>
              <a:rPr lang="de-CH" noProof="0" smtClean="0"/>
              <a:t>nicht</a:t>
            </a:r>
            <a:endParaRPr lang="de-CH" noProof="0" dirty="0" smtClean="0"/>
          </a:p>
          <a:p>
            <a:endParaRPr lang="de-CH" noProof="0" dirty="0" smtClean="0"/>
          </a:p>
          <a:p>
            <a:pPr lvl="1"/>
            <a:r>
              <a:rPr lang="de-CH" noProof="0" dirty="0" smtClean="0"/>
              <a:t>Die </a:t>
            </a:r>
            <a:r>
              <a:rPr lang="de-CH" dirty="0" smtClean="0"/>
              <a:t>meisten Strukturen sind unbegrenzt</a:t>
            </a:r>
            <a:endParaRPr lang="de-CH" noProof="0" dirty="0" smtClean="0"/>
          </a:p>
          <a:p>
            <a:pPr lvl="1"/>
            <a:r>
              <a:rPr lang="de-CH" noProof="0" dirty="0" smtClean="0"/>
              <a:t>Auch die </a:t>
            </a:r>
            <a:r>
              <a:rPr lang="de-CH" dirty="0" smtClean="0"/>
              <a:t>Grösse</a:t>
            </a:r>
            <a:r>
              <a:rPr lang="de-CH" noProof="0" dirty="0" smtClean="0"/>
              <a:t> von Arrays (zu jeder Zeit begrenzt) kann verändert werden</a:t>
            </a:r>
          </a:p>
          <a:p>
            <a:endParaRPr lang="de-CH" noProof="0" dirty="0" smtClean="0"/>
          </a:p>
          <a:p>
            <a:r>
              <a:rPr lang="de-CH" noProof="0" dirty="0" smtClean="0"/>
              <a:t>Wenn eine Struktur begrenzt ist, nennt man die maximale Anzahl Elemente </a:t>
            </a:r>
            <a:r>
              <a:rPr lang="de-CH" i="1" noProof="0" dirty="0" err="1" smtClean="0">
                <a:solidFill>
                  <a:srgbClr val="3333FF"/>
                </a:solidFill>
              </a:rPr>
              <a:t>capacity</a:t>
            </a:r>
            <a:r>
              <a:rPr lang="de-CH" noProof="0" dirty="0" smtClean="0"/>
              <a:t>, und die Invariante lautet</a:t>
            </a:r>
          </a:p>
          <a:p>
            <a:r>
              <a:rPr lang="de-CH" noProof="0" dirty="0" smtClean="0"/>
              <a:t>	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&lt;=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capacity</a:t>
            </a:r>
            <a:endParaRPr lang="de-CH" i="1" noProof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Container und Generizität</a:t>
            </a:r>
            <a:endParaRPr lang="de-CH" noProof="0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4860" y="878114"/>
            <a:ext cx="8894762" cy="564492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943350" algn="l"/>
              </a:tabLst>
            </a:pPr>
            <a:r>
              <a:rPr lang="de-CH" noProof="0" dirty="0" smtClean="0"/>
              <a:t>Wie behandeln wir Varianten von Containerklassen, die sich nur in ihrem Elementtyp unterscheiden?</a:t>
            </a:r>
          </a:p>
          <a:p>
            <a:pPr>
              <a:lnSpc>
                <a:spcPct val="90000"/>
              </a:lnSpc>
              <a:tabLst>
                <a:tab pos="3943350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3943350" algn="l"/>
              </a:tabLst>
            </a:pPr>
            <a:r>
              <a:rPr lang="de-CH" noProof="0" dirty="0" smtClean="0"/>
              <a:t>Lösung: </a:t>
            </a:r>
            <a:r>
              <a:rPr lang="de-CH" dirty="0" smtClean="0">
                <a:solidFill>
                  <a:srgbClr val="990000"/>
                </a:solidFill>
              </a:rPr>
              <a:t>Generizität</a:t>
            </a:r>
            <a:r>
              <a:rPr lang="de-CH" noProof="0" dirty="0" smtClean="0"/>
              <a:t> ermöglicht explizite Typ-Parametrisierung, konsistent mit statischer Typisierung.</a:t>
            </a:r>
          </a:p>
          <a:p>
            <a:pPr>
              <a:lnSpc>
                <a:spcPct val="90000"/>
              </a:lnSpc>
              <a:tabLst>
                <a:tab pos="3943350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3943350" algn="l"/>
              </a:tabLst>
            </a:pPr>
            <a:r>
              <a:rPr lang="de-CH" noProof="0" dirty="0" smtClean="0"/>
              <a:t>Containerstrukturen sind als generische Klassen implementiert:</a:t>
            </a:r>
          </a:p>
          <a:p>
            <a:pPr>
              <a:lnSpc>
                <a:spcPct val="90000"/>
              </a:lnSpc>
              <a:tabLst>
                <a:tab pos="3943350" algn="l"/>
              </a:tabLst>
            </a:pPr>
            <a:endParaRPr lang="de-CH" dirty="0" smtClean="0"/>
          </a:p>
          <a:p>
            <a:pPr>
              <a:lnSpc>
                <a:spcPct val="90000"/>
              </a:lnSpc>
              <a:tabLst>
                <a:tab pos="3943350" algn="l"/>
              </a:tabLst>
            </a:pP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i="1" noProof="0" dirty="0" smtClean="0">
                <a:solidFill>
                  <a:srgbClr val="3333FF"/>
                </a:solidFill>
              </a:rPr>
              <a:t>LINKED_LIST 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G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pl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LINKED_LIST 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PERSON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i="1" noProof="0" dirty="0" smtClean="0">
                <a:solidFill>
                  <a:srgbClr val="3333FF"/>
                </a:solidFill>
              </a:rPr>
              <a:t/>
            </a:r>
            <a:br>
              <a:rPr lang="de-CH" i="1" noProof="0" dirty="0" smtClean="0">
                <a:solidFill>
                  <a:srgbClr val="3333FF"/>
                </a:solidFill>
              </a:rPr>
            </a:b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sl</a:t>
            </a:r>
            <a:r>
              <a:rPr lang="de-CH" sz="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LINKED_LIST 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STRING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i="1" noProof="0" dirty="0" smtClean="0">
                <a:solidFill>
                  <a:srgbClr val="3333FF"/>
                </a:solidFill>
              </a:rPr>
              <a:t/>
            </a:r>
            <a:br>
              <a:rPr lang="de-CH" i="1" noProof="0" dirty="0" smtClean="0">
                <a:solidFill>
                  <a:srgbClr val="3333FF"/>
                </a:solidFill>
              </a:rPr>
            </a:br>
            <a:r>
              <a:rPr lang="de-CH" i="1" noProof="0" dirty="0" smtClean="0">
                <a:solidFill>
                  <a:srgbClr val="3333FF"/>
                </a:solidFill>
              </a:rPr>
              <a:t>	al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LINKED_LIST 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ANY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</TotalTime>
  <Words>2011</Words>
  <Application>Microsoft Office PowerPoint</Application>
  <PresentationFormat>On-screen Show (4:3)</PresentationFormat>
  <Paragraphs>596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Arial Black</vt:lpstr>
      <vt:lpstr>Calibri</vt:lpstr>
      <vt:lpstr>Comic Sans MS</vt:lpstr>
      <vt:lpstr>Constantia</vt:lpstr>
      <vt:lpstr>Franklin Gothic Heavy</vt:lpstr>
      <vt:lpstr>Symbol</vt:lpstr>
      <vt:lpstr>Times</vt:lpstr>
      <vt:lpstr>Verdana</vt:lpstr>
      <vt:lpstr>Wingdings</vt:lpstr>
      <vt:lpstr>NORMAL</vt:lpstr>
      <vt:lpstr>TITLE</vt:lpstr>
      <vt:lpstr>Einführung in die Programmierung   Prof. Dr. Bertrand Meyer</vt:lpstr>
      <vt:lpstr>Themen dieser Lektion</vt:lpstr>
      <vt:lpstr>Container-Datenstrukturen</vt:lpstr>
      <vt:lpstr>Container-Operationen</vt:lpstr>
      <vt:lpstr>Container-Datenstrukturen</vt:lpstr>
      <vt:lpstr>Ein bekannter Container: Die Liste</vt:lpstr>
      <vt:lpstr>Ein standardisiertes Namensschema</vt:lpstr>
      <vt:lpstr>Begrenzte Repräsentationen</vt:lpstr>
      <vt:lpstr>Container und Generizität</vt:lpstr>
      <vt:lpstr>Listen</vt:lpstr>
      <vt:lpstr>Zeiger-Eigenschaften (Alle in der Klasseninvariante)</vt:lpstr>
      <vt:lpstr>Eine spezifische Implementation: (einfach) verkettete Liste</vt:lpstr>
      <vt:lpstr>Warnung</vt:lpstr>
      <vt:lpstr>Eine Zelle hinzufügen</vt:lpstr>
      <vt:lpstr>Der dazugehörige Befehl (in LINKED_LIST)</vt:lpstr>
      <vt:lpstr>Eine Zelle löschen</vt:lpstr>
      <vt:lpstr>Der zugehörige Befehl</vt:lpstr>
      <vt:lpstr>Am Ende einfügen: extend</vt:lpstr>
      <vt:lpstr>Arrays</vt:lpstr>
      <vt:lpstr>Grenzen und Indizes</vt:lpstr>
      <vt:lpstr>Auf Elemente eines Arrays zugreifen und diese verändern</vt:lpstr>
      <vt:lpstr>Bemerkung zu Eiffel: Vereinfachung der Notation</vt:lpstr>
      <vt:lpstr>Die Grösse eines Arrays ändern</vt:lpstr>
      <vt:lpstr>Einen Array benutzen, um eine Liste zu repräsentieren</vt:lpstr>
      <vt:lpstr>LINKED_LIST oder  ARRAYED_LIST ?</vt:lpstr>
      <vt:lpstr>Wie schnell ist ein Algorithmus?</vt:lpstr>
      <vt:lpstr>Komplexität eines Algorithmus: die O-Notation</vt:lpstr>
      <vt:lpstr>Wieso konstante Faktoren ignorieren?</vt:lpstr>
      <vt:lpstr>Beispiele</vt:lpstr>
      <vt:lpstr>(Erinnerung) put_right  in LINKED_LIST</vt:lpstr>
      <vt:lpstr>Varianten der Algorithmenkomplexitäten</vt:lpstr>
      <vt:lpstr>Kosten der Operationen einer einfach verketteten Liste</vt:lpstr>
      <vt:lpstr>Kosten der Operationen einer doppelt verketteten Liste</vt:lpstr>
      <vt:lpstr>Kosten der Operationen eines Arrays</vt:lpstr>
      <vt:lpstr>Hashtabellen</vt:lpstr>
      <vt:lpstr>Hashtabellen</vt:lpstr>
      <vt:lpstr>Eine Abbildung (mapping)</vt:lpstr>
      <vt:lpstr>Der Gebrauch von Hashtabellen</vt:lpstr>
      <vt:lpstr>Eingeschränkte Generizität und die Klassenschnittstelle</vt:lpstr>
      <vt:lpstr>Das Beispiel, neu geschrieben</vt:lpstr>
      <vt:lpstr>Die Hashfunktion</vt:lpstr>
      <vt:lpstr>Behandlung von Kollisionen</vt:lpstr>
      <vt:lpstr>Eine andere Technik: Geschlossenes Hashing</vt:lpstr>
      <vt:lpstr>Geschlossenes Hashing</vt:lpstr>
      <vt:lpstr>Kosten der Operationen einer Hashtabelle</vt:lpstr>
      <vt:lpstr>Dispenser</vt:lpstr>
      <vt:lpstr>Dispenser</vt:lpstr>
      <vt:lpstr>Stapel</vt:lpstr>
      <vt:lpstr>Anwendungen von Stapel</vt:lpstr>
      <vt:lpstr>Ein Beispiel: Die Präfixnotation (auch: Polnische Notation)</vt:lpstr>
      <vt:lpstr>Auswertung von 2 a b + c d - * +</vt:lpstr>
      <vt:lpstr>Der Laufzeit-Stapel</vt:lpstr>
      <vt:lpstr>Stapel implementieren</vt:lpstr>
      <vt:lpstr>Zwischen den Datenstrukturen auswählen</vt:lpstr>
      <vt:lpstr>Was wir in dieser Vorlesung gesehen haben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meyer</cp:lastModifiedBy>
  <cp:revision>1830</cp:revision>
  <cp:lastPrinted>2014-11-22T16:01:59Z</cp:lastPrinted>
  <dcterms:created xsi:type="dcterms:W3CDTF">2010-06-28T07:06:47Z</dcterms:created>
  <dcterms:modified xsi:type="dcterms:W3CDTF">2014-11-24T13:15:19Z</dcterms:modified>
</cp:coreProperties>
</file>