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embeddings/oleObject1.bin" ContentType="application/vnd.openxmlformats-officedocument.oleObject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  <p:sldMasterId id="2147483653" r:id="rId2"/>
    <p:sldMasterId id="2147483810" r:id="rId3"/>
  </p:sldMasterIdLst>
  <p:notesMasterIdLst>
    <p:notesMasterId r:id="rId60"/>
  </p:notesMasterIdLst>
  <p:handoutMasterIdLst>
    <p:handoutMasterId r:id="rId61"/>
  </p:handoutMasterIdLst>
  <p:sldIdLst>
    <p:sldId id="600" r:id="rId4"/>
    <p:sldId id="601" r:id="rId5"/>
    <p:sldId id="612" r:id="rId6"/>
    <p:sldId id="614" r:id="rId7"/>
    <p:sldId id="613" r:id="rId8"/>
    <p:sldId id="616" r:id="rId9"/>
    <p:sldId id="617" r:id="rId10"/>
    <p:sldId id="618" r:id="rId11"/>
    <p:sldId id="619" r:id="rId12"/>
    <p:sldId id="673" r:id="rId13"/>
    <p:sldId id="620" r:id="rId14"/>
    <p:sldId id="621" r:id="rId15"/>
    <p:sldId id="622" r:id="rId16"/>
    <p:sldId id="623" r:id="rId17"/>
    <p:sldId id="624" r:id="rId18"/>
    <p:sldId id="625" r:id="rId19"/>
    <p:sldId id="626" r:id="rId20"/>
    <p:sldId id="627" r:id="rId21"/>
    <p:sldId id="628" r:id="rId22"/>
    <p:sldId id="629" r:id="rId23"/>
    <p:sldId id="630" r:id="rId24"/>
    <p:sldId id="631" r:id="rId25"/>
    <p:sldId id="632" r:id="rId26"/>
    <p:sldId id="633" r:id="rId27"/>
    <p:sldId id="634" r:id="rId28"/>
    <p:sldId id="635" r:id="rId29"/>
    <p:sldId id="636" r:id="rId30"/>
    <p:sldId id="637" r:id="rId31"/>
    <p:sldId id="638" r:id="rId32"/>
    <p:sldId id="639" r:id="rId33"/>
    <p:sldId id="640" r:id="rId34"/>
    <p:sldId id="641" r:id="rId35"/>
    <p:sldId id="666" r:id="rId36"/>
    <p:sldId id="643" r:id="rId37"/>
    <p:sldId id="644" r:id="rId38"/>
    <p:sldId id="645" r:id="rId39"/>
    <p:sldId id="646" r:id="rId40"/>
    <p:sldId id="647" r:id="rId41"/>
    <p:sldId id="667" r:id="rId42"/>
    <p:sldId id="670" r:id="rId43"/>
    <p:sldId id="672" r:id="rId44"/>
    <p:sldId id="650" r:id="rId45"/>
    <p:sldId id="651" r:id="rId46"/>
    <p:sldId id="652" r:id="rId47"/>
    <p:sldId id="664" r:id="rId48"/>
    <p:sldId id="665" r:id="rId49"/>
    <p:sldId id="659" r:id="rId50"/>
    <p:sldId id="660" r:id="rId51"/>
    <p:sldId id="653" r:id="rId52"/>
    <p:sldId id="654" r:id="rId53"/>
    <p:sldId id="655" r:id="rId54"/>
    <p:sldId id="656" r:id="rId55"/>
    <p:sldId id="663" r:id="rId56"/>
    <p:sldId id="657" r:id="rId57"/>
    <p:sldId id="658" r:id="rId58"/>
    <p:sldId id="662" r:id="rId59"/>
  </p:sldIdLst>
  <p:sldSz cx="9144000" cy="6858000" type="screen4x3"/>
  <p:notesSz cx="7315200" cy="9601200"/>
  <p:custDataLst>
    <p:tags r:id="rId63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a Pedroni" initials="M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8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990000"/>
    <a:srgbClr val="C7F0F0"/>
    <a:srgbClr val="006699"/>
    <a:srgbClr val="FFCC99"/>
    <a:srgbClr val="FFCCCC"/>
    <a:srgbClr val="99FF99"/>
    <a:srgbClr val="FF9966"/>
    <a:srgbClr val="000099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71" autoAdjust="0"/>
    <p:restoredTop sz="91717" autoAdjust="0"/>
  </p:normalViewPr>
  <p:slideViewPr>
    <p:cSldViewPr snapToGrid="0">
      <p:cViewPr varScale="1">
        <p:scale>
          <a:sx n="178" d="100"/>
          <a:sy n="178" d="100"/>
        </p:scale>
        <p:origin x="-156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2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63" Type="http://schemas.openxmlformats.org/officeDocument/2006/relationships/tags" Target="tags/tag1.xml"/><Relationship Id="rId64" Type="http://schemas.openxmlformats.org/officeDocument/2006/relationships/commentAuthors" Target="commentAuthors.xml"/><Relationship Id="rId65" Type="http://schemas.openxmlformats.org/officeDocument/2006/relationships/presProps" Target="presProps.xml"/><Relationship Id="rId66" Type="http://schemas.openxmlformats.org/officeDocument/2006/relationships/viewProps" Target="viewProps.xml"/><Relationship Id="rId67" Type="http://schemas.openxmlformats.org/officeDocument/2006/relationships/theme" Target="theme/theme1.xml"/><Relationship Id="rId68" Type="http://schemas.openxmlformats.org/officeDocument/2006/relationships/tableStyles" Target="tableStyles.xml"/><Relationship Id="rId50" Type="http://schemas.openxmlformats.org/officeDocument/2006/relationships/slide" Target="slides/slide47.xml"/><Relationship Id="rId51" Type="http://schemas.openxmlformats.org/officeDocument/2006/relationships/slide" Target="slides/slide48.xml"/><Relationship Id="rId52" Type="http://schemas.openxmlformats.org/officeDocument/2006/relationships/slide" Target="slides/slide49.xml"/><Relationship Id="rId53" Type="http://schemas.openxmlformats.org/officeDocument/2006/relationships/slide" Target="slides/slide50.xml"/><Relationship Id="rId54" Type="http://schemas.openxmlformats.org/officeDocument/2006/relationships/slide" Target="slides/slide51.xml"/><Relationship Id="rId55" Type="http://schemas.openxmlformats.org/officeDocument/2006/relationships/slide" Target="slides/slide52.xml"/><Relationship Id="rId56" Type="http://schemas.openxmlformats.org/officeDocument/2006/relationships/slide" Target="slides/slide53.xml"/><Relationship Id="rId57" Type="http://schemas.openxmlformats.org/officeDocument/2006/relationships/slide" Target="slides/slide54.xml"/><Relationship Id="rId58" Type="http://schemas.openxmlformats.org/officeDocument/2006/relationships/slide" Target="slides/slide55.xml"/><Relationship Id="rId59" Type="http://schemas.openxmlformats.org/officeDocument/2006/relationships/slide" Target="slides/slide5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60" Type="http://schemas.openxmlformats.org/officeDocument/2006/relationships/notesMaster" Target="notesMasters/notesMaster1.xml"/><Relationship Id="rId61" Type="http://schemas.openxmlformats.org/officeDocument/2006/relationships/handoutMaster" Target="handoutMasters/handoutMaster1.xml"/><Relationship Id="rId62" Type="http://schemas.openxmlformats.org/officeDocument/2006/relationships/printerSettings" Target="printerSettings/printerSettings1.bin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42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838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D53B82-32F5-498F-8CAE-26D52423202F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E69851-3958-404A-A72A-7B000DD05D64}" type="slidenum">
              <a:rPr lang="en-US" smtClean="0">
                <a:latin typeface="Arial" pitchFamily="34" charset="0"/>
              </a:rPr>
              <a:pPr/>
              <a:t>11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F02E43-B9E1-4293-9CB0-F8366C5506C1}" type="slidenum">
              <a:rPr lang="en-US" smtClean="0">
                <a:latin typeface="Arial" pitchFamily="34" charset="0"/>
              </a:rPr>
              <a:pPr/>
              <a:t>12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4A058B-2299-416E-A57F-4CD054BEF141}" type="slidenum">
              <a:rPr lang="en-US" smtClean="0">
                <a:latin typeface="Arial" pitchFamily="34" charset="0"/>
              </a:rPr>
              <a:pPr/>
              <a:t>13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E35F4C-E3CB-4DBE-92B4-EF3E573ECB2E}" type="slidenum">
              <a:rPr lang="en-US" smtClean="0">
                <a:latin typeface="Arial" pitchFamily="34" charset="0"/>
              </a:rPr>
              <a:pPr/>
              <a:t>14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99BC1-AE0C-4E06-8A58-59C1365946AD}" type="slidenum">
              <a:rPr lang="en-US" smtClean="0">
                <a:latin typeface="Arial" pitchFamily="34" charset="0"/>
              </a:rPr>
              <a:pPr/>
              <a:t>15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DA797-16E4-49C6-BC90-CDFE1102026E}" type="slidenum">
              <a:rPr lang="en-US" smtClean="0">
                <a:latin typeface="Arial" pitchFamily="34" charset="0"/>
              </a:rPr>
              <a:pPr/>
              <a:t>16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395AB6-82D3-4F33-BBC5-2267BF44F0A8}" type="slidenum">
              <a:rPr lang="en-US" smtClean="0">
                <a:latin typeface="Arial" pitchFamily="34" charset="0"/>
              </a:rPr>
              <a:pPr/>
              <a:t>17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FDC08F-1E88-4DBC-B28B-5C28DA598B5B}" type="slidenum">
              <a:rPr lang="en-US" smtClean="0">
                <a:latin typeface="Arial" pitchFamily="34" charset="0"/>
              </a:rPr>
              <a:pPr/>
              <a:t>18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03317E-BB8C-40F5-ACAB-775A3CCBC169}" type="slidenum">
              <a:rPr lang="en-US" smtClean="0">
                <a:latin typeface="Arial" pitchFamily="34" charset="0"/>
              </a:rPr>
              <a:pPr/>
              <a:t>19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975D99-23DD-44D2-8155-691012E3AD24}" type="slidenum">
              <a:rPr lang="en-US" smtClean="0">
                <a:latin typeface="Arial" pitchFamily="34" charset="0"/>
              </a:rPr>
              <a:pPr/>
              <a:t>20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24D355-7BA4-4824-9590-8D72F15E6ADD}" type="slidenum">
              <a:rPr lang="en-US" smtClean="0">
                <a:latin typeface="Arial" pitchFamily="34" charset="0"/>
              </a:rPr>
              <a:pPr/>
              <a:t>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952440-7F9E-48AE-A14C-C503A3FAD7E3}" type="slidenum">
              <a:rPr lang="en-US" smtClean="0">
                <a:latin typeface="Arial" pitchFamily="34" charset="0"/>
              </a:rPr>
              <a:pPr/>
              <a:t>21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103FA9-4A58-4A96-945C-90742F753F05}" type="slidenum">
              <a:rPr lang="en-US" smtClean="0">
                <a:latin typeface="Arial" pitchFamily="34" charset="0"/>
              </a:rPr>
              <a:pPr/>
              <a:t>22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7373D9-7F36-4C23-A0B9-961C7D949AE5}" type="slidenum">
              <a:rPr lang="en-US" smtClean="0">
                <a:latin typeface="Arial" pitchFamily="34" charset="0"/>
              </a:rPr>
              <a:pPr/>
              <a:t>23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93163C-3EFF-44A2-88CC-D0D843A9F171}" type="slidenum">
              <a:rPr lang="en-US" smtClean="0">
                <a:latin typeface="Arial" pitchFamily="34" charset="0"/>
              </a:rPr>
              <a:pPr/>
              <a:t>24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1775E2-9693-4DF8-86A6-9AE387BD2368}" type="slidenum">
              <a:rPr lang="en-US" smtClean="0">
                <a:latin typeface="Arial" pitchFamily="34" charset="0"/>
              </a:rPr>
              <a:pPr/>
              <a:t>25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B0F15B-314F-4C6E-94DB-6DCCF8BFF400}" type="slidenum">
              <a:rPr lang="en-US" smtClean="0">
                <a:latin typeface="Arial" pitchFamily="34" charset="0"/>
              </a:rPr>
              <a:pPr/>
              <a:t>26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622CA-F32C-4108-873A-67AD09A7E26F}" type="slidenum">
              <a:rPr lang="en-US" smtClean="0">
                <a:latin typeface="Arial" pitchFamily="34" charset="0"/>
              </a:rPr>
              <a:pPr/>
              <a:t>27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798558-2E2B-43DD-81DA-1FFD53E6134C}" type="slidenum">
              <a:rPr lang="en-US" smtClean="0">
                <a:latin typeface="Arial" pitchFamily="34" charset="0"/>
              </a:rPr>
              <a:pPr/>
              <a:t>28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A39D64-C588-4FEE-A0F7-F749B4FD5EEB}" type="slidenum">
              <a:rPr lang="en-US" smtClean="0">
                <a:latin typeface="Arial" pitchFamily="34" charset="0"/>
              </a:rPr>
              <a:pPr/>
              <a:t>29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8B045B-E37F-4305-AC2F-E28CC48D2660}" type="slidenum">
              <a:rPr lang="en-US" smtClean="0">
                <a:latin typeface="Arial" pitchFamily="34" charset="0"/>
              </a:rPr>
              <a:pPr/>
              <a:t>30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0BCBEE-1B74-48C5-B46E-F1FDE5BD7C75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1A8AD5-28B8-49FF-89CD-7FCF2AC6777F}" type="slidenum">
              <a:rPr lang="en-US" smtClean="0">
                <a:latin typeface="Arial" pitchFamily="34" charset="0"/>
              </a:rPr>
              <a:pPr/>
              <a:t>31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310D1E-2C7B-41AC-93BB-A3BB277381AF}" type="slidenum">
              <a:rPr lang="en-US" smtClean="0">
                <a:latin typeface="Arial" pitchFamily="34" charset="0"/>
              </a:rPr>
              <a:pPr/>
              <a:t>32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622CA-F32C-4108-873A-67AD09A7E26F}" type="slidenum">
              <a:rPr lang="en-US" smtClean="0">
                <a:latin typeface="Arial" pitchFamily="34" charset="0"/>
              </a:rPr>
              <a:pPr/>
              <a:t>33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144DE-695D-46FE-B5E8-FC842E72D555}" type="slidenum">
              <a:rPr lang="en-US" smtClean="0">
                <a:latin typeface="Arial" pitchFamily="34" charset="0"/>
              </a:rPr>
              <a:pPr/>
              <a:t>34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259C6F-3918-4123-8EBA-041033D81BE7}" type="slidenum">
              <a:rPr lang="en-US" smtClean="0">
                <a:latin typeface="Arial" pitchFamily="34" charset="0"/>
              </a:rPr>
              <a:pPr/>
              <a:t>35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942FB2-1539-4D9D-8223-CE4920E8745A}" type="slidenum">
              <a:rPr lang="en-US" smtClean="0">
                <a:latin typeface="Arial" pitchFamily="34" charset="0"/>
              </a:rPr>
              <a:pPr/>
              <a:t>36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568A16-B4A0-47D9-B2C6-7476A806CFE8}" type="slidenum">
              <a:rPr lang="en-US" smtClean="0">
                <a:latin typeface="Arial" pitchFamily="34" charset="0"/>
              </a:rPr>
              <a:pPr/>
              <a:t>37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2D30F3-7D0A-4109-A189-9189F5D3B9CD}" type="slidenum">
              <a:rPr lang="en-US" smtClean="0">
                <a:latin typeface="Arial" pitchFamily="34" charset="0"/>
              </a:rPr>
              <a:pPr/>
              <a:t>38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B9180D-4E05-4667-B82A-D4C38A47ED92}" type="slidenum">
              <a:rPr lang="en-US" smtClean="0">
                <a:latin typeface="Arial" pitchFamily="34" charset="0"/>
              </a:rPr>
              <a:pPr/>
              <a:t>39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B9180D-4E05-4667-B82A-D4C38A47ED92}" type="slidenum">
              <a:rPr lang="en-US" smtClean="0">
                <a:latin typeface="Arial" pitchFamily="34" charset="0"/>
              </a:rPr>
              <a:pPr/>
              <a:t>40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2CD245-F333-41C6-BD0D-6DFC8CF5B43C}" type="slidenum">
              <a:rPr lang="en-US" smtClean="0">
                <a:latin typeface="Arial" pitchFamily="34" charset="0"/>
              </a:rPr>
              <a:pPr/>
              <a:t>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B9180D-4E05-4667-B82A-D4C38A47ED92}" type="slidenum">
              <a:rPr lang="en-US" smtClean="0">
                <a:latin typeface="Arial" pitchFamily="34" charset="0"/>
              </a:rPr>
              <a:pPr/>
              <a:t>41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035761-851D-4C6F-BDE7-0693AA3B70E0}" type="slidenum">
              <a:rPr lang="en-US" smtClean="0">
                <a:latin typeface="Arial" pitchFamily="34" charset="0"/>
              </a:rPr>
              <a:pPr/>
              <a:t>42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C489B1-E2DF-48EE-BB09-1C65CD2AFD12}" type="slidenum">
              <a:rPr lang="en-US" smtClean="0">
                <a:latin typeface="Arial" pitchFamily="34" charset="0"/>
              </a:rPr>
              <a:pPr/>
              <a:t>43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DDC1B5-223E-448E-99FC-85D3F44454A3}" type="slidenum">
              <a:rPr lang="en-US" smtClean="0">
                <a:latin typeface="Arial" pitchFamily="34" charset="0"/>
              </a:rPr>
              <a:pPr/>
              <a:t>44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93529B-1FE5-4A7B-81B3-BA5FC7B19F45}" type="slidenum">
              <a:rPr lang="en-US" smtClean="0">
                <a:latin typeface="Arial" pitchFamily="34" charset="0"/>
              </a:rPr>
              <a:pPr/>
              <a:t>49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8A038B-13D1-4C78-84F0-ED34E9F3E8D0}" type="slidenum">
              <a:rPr lang="en-US" smtClean="0">
                <a:latin typeface="Arial" pitchFamily="34" charset="0"/>
              </a:rPr>
              <a:pPr/>
              <a:t>50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86D65D-EBBF-4790-8073-37BD555035F6}" type="slidenum">
              <a:rPr lang="en-US" smtClean="0">
                <a:latin typeface="Arial" pitchFamily="34" charset="0"/>
              </a:rPr>
              <a:pPr/>
              <a:t>51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CFA1FA-B18A-4C5A-9C02-A00414564843}" type="slidenum">
              <a:rPr lang="en-US" smtClean="0">
                <a:latin typeface="Arial" pitchFamily="34" charset="0"/>
              </a:rPr>
              <a:pPr/>
              <a:t>52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8D77B3-5E34-4512-A8F6-F6A1BC3C0420}" type="slidenum">
              <a:rPr lang="en-US" smtClean="0">
                <a:latin typeface="Arial" pitchFamily="34" charset="0"/>
              </a:rPr>
              <a:pPr/>
              <a:t>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CFA1FA-B18A-4C5A-9C02-A00414564843}" type="slidenum">
              <a:rPr lang="en-US" smtClean="0">
                <a:latin typeface="Arial" pitchFamily="34" charset="0"/>
              </a:rPr>
              <a:pPr/>
              <a:t>53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8E77D4-8993-488F-8F8A-BED7C79961FE}" type="slidenum">
              <a:rPr lang="en-US" smtClean="0">
                <a:latin typeface="Arial" pitchFamily="34" charset="0"/>
              </a:rPr>
              <a:pPr/>
              <a:t>54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D3361D-4EF3-4F55-8882-24C223F16F4A}" type="slidenum">
              <a:rPr lang="en-US" smtClean="0">
                <a:latin typeface="Arial" pitchFamily="34" charset="0"/>
              </a:rPr>
              <a:pPr/>
              <a:t>55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D3361D-4EF3-4F55-8882-24C223F16F4A}" type="slidenum">
              <a:rPr lang="en-US" smtClean="0">
                <a:latin typeface="Arial" pitchFamily="34" charset="0"/>
              </a:rPr>
              <a:pPr/>
              <a:t>56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4F10CD-A964-41FE-B696-FCD0844AAEF5}" type="slidenum">
              <a:rPr lang="en-US" smtClean="0">
                <a:latin typeface="Arial" pitchFamily="34" charset="0"/>
              </a:rPr>
              <a:pPr/>
              <a:t>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DF8078-1859-41D4-8716-2332DC1FF430}" type="slidenum">
              <a:rPr lang="en-US" smtClean="0">
                <a:latin typeface="Arial" pitchFamily="34" charset="0"/>
              </a:rPr>
              <a:pPr/>
              <a:t>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55ADA5-C51A-447F-BDA8-2AD26698E762}" type="slidenum">
              <a:rPr lang="en-US" smtClean="0">
                <a:latin typeface="Arial" pitchFamily="34" charset="0"/>
              </a:rPr>
              <a:pPr/>
              <a:t>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41A0A8-7C53-4A11-9DCA-A032F41B48F0}" type="slidenum">
              <a:rPr lang="en-US">
                <a:latin typeface="Arial" pitchFamily="127" charset="0"/>
                <a:ea typeface="ＭＳ Ｐゴシック" pitchFamily="127" charset="-128"/>
                <a:cs typeface="ＭＳ Ｐゴシック" pitchFamily="127" charset="-128"/>
              </a:rPr>
              <a:pPr/>
              <a:t>10</a:t>
            </a:fld>
            <a:endParaRPr lang="en-US">
              <a:latin typeface="Arial" pitchFamily="127" charset="0"/>
              <a:ea typeface="ＭＳ Ｐゴシック" pitchFamily="127" charset="-128"/>
              <a:cs typeface="ＭＳ Ｐゴシック" pitchFamily="127" charset="-128"/>
            </a:endParaRPr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127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5769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279900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268413"/>
            <a:ext cx="428148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2D28B793-CDE4-4FCB-817D-623FF8B77B9E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007" y="116378"/>
            <a:ext cx="8193781" cy="46551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FF36E633-28CF-4D62-ACF0-1191B62216C6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B65DD8F6-D24E-4DF1-84B0-002814DDB2C0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756" y="133004"/>
            <a:ext cx="8227032" cy="4572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713787" cy="5113337"/>
          </a:xfrm>
        </p:spPr>
        <p:txBody>
          <a:bodyPr/>
          <a:lstStyle/>
          <a:p>
            <a:pPr lvl="0"/>
            <a:endParaRPr lang="de-CH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22464A84-E4F9-4EE3-B6F1-D7E384E58E44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7.11.13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7.11.13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7.11.13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7.11.13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7.11.13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7.11.13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7.11.13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7.11.13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7.11.13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7.11.13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7.11.13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2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9.xml"/><Relationship Id="rId12" Type="http://schemas.openxmlformats.org/officeDocument/2006/relationships/theme" Target="../theme/theme3.xml"/><Relationship Id="rId13" Type="http://schemas.openxmlformats.org/officeDocument/2006/relationships/image" Target="../media/image2.png"/><Relationship Id="rId14" Type="http://schemas.openxmlformats.org/officeDocument/2006/relationships/image" Target="../media/image3.jpeg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Relationship Id="rId3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2.xml"/><Relationship Id="rId5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5.xml"/><Relationship Id="rId8" Type="http://schemas.openxmlformats.org/officeDocument/2006/relationships/slideLayout" Target="../slideLayouts/slideLayout36.xml"/><Relationship Id="rId9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</a:pPr>
              <a:t>‹#›</a:t>
            </a:fld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22" r:id="rId3"/>
    <p:sldLayoutId id="2147483723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  <p:sldLayoutId id="2147483717" r:id="rId13"/>
    <p:sldLayoutId id="2147483822" r:id="rId14"/>
    <p:sldLayoutId id="2147483823" r:id="rId15"/>
    <p:sldLayoutId id="2147483824" r:id="rId16"/>
    <p:sldLayoutId id="2147483825" r:id="rId17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i="0" baseline="0">
          <a:solidFill>
            <a:srgbClr val="006699"/>
          </a:solidFill>
          <a:latin typeface="Arial Rounded MT Bold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pic>
        <p:nvPicPr>
          <p:cNvPr id="5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9813" y="117475"/>
            <a:ext cx="334962" cy="377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57188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948" y="19444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84104"/>
            <a:ext cx="8229600" cy="244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8626" y="183735"/>
            <a:ext cx="500132" cy="518630"/>
          </a:xfrm>
          <a:prstGeom prst="rect">
            <a:avLst/>
          </a:prstGeom>
          <a:noFill/>
        </p:spPr>
      </p:pic>
      <p:pic>
        <p:nvPicPr>
          <p:cNvPr id="8" name="Picture 14" descr="eth_zurich_pic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2195" y="27912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429248" y="55659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.xml"/><Relationship Id="rId12" Type="http://schemas.openxmlformats.org/officeDocument/2006/relationships/notesSlide" Target="../notesSlides/notesSlide9.xml"/><Relationship Id="rId1" Type="http://schemas.openxmlformats.org/officeDocument/2006/relationships/tags" Target="../tags/tag2.xml"/><Relationship Id="rId2" Type="http://schemas.openxmlformats.org/officeDocument/2006/relationships/tags" Target="../tags/tag3.xml"/><Relationship Id="rId3" Type="http://schemas.openxmlformats.org/officeDocument/2006/relationships/tags" Target="../tags/tag4.xml"/><Relationship Id="rId4" Type="http://schemas.openxmlformats.org/officeDocument/2006/relationships/tags" Target="../tags/tag5.xml"/><Relationship Id="rId5" Type="http://schemas.openxmlformats.org/officeDocument/2006/relationships/tags" Target="../tags/tag6.xml"/><Relationship Id="rId6" Type="http://schemas.openxmlformats.org/officeDocument/2006/relationships/tags" Target="../tags/tag7.xml"/><Relationship Id="rId7" Type="http://schemas.openxmlformats.org/officeDocument/2006/relationships/tags" Target="../tags/tag8.xml"/><Relationship Id="rId8" Type="http://schemas.openxmlformats.org/officeDocument/2006/relationships/tags" Target="../tags/tag9.xml"/><Relationship Id="rId9" Type="http://schemas.openxmlformats.org/officeDocument/2006/relationships/tags" Target="../tags/tag10.xml"/><Relationship Id="rId10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17.xml"/><Relationship Id="rId3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ma-international.org/publications/files/ECMA-ST/Ecma-367.pdf" TargetMode="External"/><Relationship Id="rId4" Type="http://schemas.openxmlformats.org/officeDocument/2006/relationships/hyperlink" Target="http://www.gobosoft.com/eiffel/syntax/" TargetMode="Externa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654" y="1700934"/>
            <a:ext cx="7772400" cy="1790411"/>
          </a:xfrm>
        </p:spPr>
        <p:txBody>
          <a:bodyPr>
            <a:normAutofit/>
          </a:bodyPr>
          <a:lstStyle/>
          <a:p>
            <a: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  <a:t>Einführung in die Programmierung</a:t>
            </a:r>
            <a:b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sz="2800" noProof="0" dirty="0" smtClean="0">
                <a:latin typeface="Comic Sans MS" pitchFamily="66" charset="0"/>
              </a:rPr>
              <a:t>Prof. Dr. Bertrand Meyer</a:t>
            </a:r>
            <a:endParaRPr lang="de-CH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1383" y="4184072"/>
            <a:ext cx="7301344" cy="116378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endParaRPr lang="de-CH" noProof="0" smtClean="0">
              <a:solidFill>
                <a:srgbClr val="3E609E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de-CH" noProof="0" smtClean="0">
                <a:solidFill>
                  <a:srgbClr val="3E609E"/>
                </a:solidFill>
                <a:latin typeface="Verdana" pitchFamily="34" charset="0"/>
              </a:rPr>
              <a:t>Lektion 16: Die Syntax beschreiben</a:t>
            </a:r>
            <a:endParaRPr lang="de-CH" noProof="0">
              <a:solidFill>
                <a:srgbClr val="3E609E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de-CH" noProof="0" dirty="0" smtClean="0">
                <a:latin typeface="Arial Rounded MT Bold" pitchFamily="127" charset="0"/>
              </a:rPr>
              <a:t>(Erinnerung: von Lektion 3)</a:t>
            </a:r>
          </a:p>
        </p:txBody>
      </p:sp>
      <p:sp>
        <p:nvSpPr>
          <p:cNvPr id="1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9387" y="834189"/>
            <a:ext cx="5294134" cy="5895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lvl="0">
              <a:spcBef>
                <a:spcPct val="20000"/>
              </a:spcBef>
              <a:buClr>
                <a:srgbClr val="8B0000"/>
              </a:buClr>
              <a:defRPr/>
            </a:pPr>
            <a:r>
              <a:rPr lang="de-CH" kern="0" dirty="0">
                <a:solidFill>
                  <a:srgbClr val="A50021"/>
                </a:solidFill>
                <a:latin typeface="Comic Sans MS"/>
              </a:rPr>
              <a:t>Semantische Regeln </a:t>
            </a:r>
            <a:r>
              <a:rPr lang="de-CH" kern="0" dirty="0">
                <a:solidFill>
                  <a:srgbClr val="3333FF"/>
                </a:solidFill>
                <a:latin typeface="Comic Sans MS"/>
              </a:rPr>
              <a:t>definieren den Effekt eines Programms, das den syntaktischen Regeln genügt</a:t>
            </a:r>
          </a:p>
          <a:p>
            <a:pPr lvl="0">
              <a:spcBef>
                <a:spcPct val="20000"/>
              </a:spcBef>
              <a:buClr>
                <a:srgbClr val="8B0000"/>
              </a:buClr>
              <a:defRPr/>
            </a:pPr>
            <a:r>
              <a:rPr lang="de-CH" kern="0" dirty="0">
                <a:solidFill>
                  <a:srgbClr val="A50021"/>
                </a:solidFill>
                <a:latin typeface="Comic Sans MS"/>
              </a:rPr>
              <a:t>Syntaktische Regeln </a:t>
            </a:r>
            <a:r>
              <a:rPr lang="de-CH" kern="0" dirty="0">
                <a:solidFill>
                  <a:srgbClr val="3333FF"/>
                </a:solidFill>
                <a:latin typeface="Comic Sans MS"/>
              </a:rPr>
              <a:t>definieren, wie man Exemplare aus Tokens, die den lexikalischen Regeln genügen, herstellt</a:t>
            </a:r>
          </a:p>
          <a:p>
            <a:pPr lvl="0">
              <a:spcBef>
                <a:spcPct val="20000"/>
              </a:spcBef>
              <a:buClr>
                <a:srgbClr val="8B0000"/>
              </a:buClr>
              <a:defRPr/>
            </a:pPr>
            <a:r>
              <a:rPr lang="de-CH" kern="0" dirty="0">
                <a:solidFill>
                  <a:srgbClr val="A50021"/>
                </a:solidFill>
                <a:latin typeface="Comic Sans MS"/>
              </a:rPr>
              <a:t>Lexikalische Regeln </a:t>
            </a:r>
            <a:r>
              <a:rPr lang="de-CH" kern="0" dirty="0">
                <a:solidFill>
                  <a:srgbClr val="3333FF"/>
                </a:solidFill>
                <a:latin typeface="Comic Sans MS"/>
              </a:rPr>
              <a:t>definieren, wie man aus Zeichen Tokens macht</a:t>
            </a:r>
          </a:p>
          <a:p>
            <a:pPr>
              <a:spcBef>
                <a:spcPct val="20000"/>
              </a:spcBef>
              <a:buClr>
                <a:srgbClr val="8B0000"/>
              </a:buClr>
              <a:buFont typeface="Wingdings" pitchFamily="2" charset="2"/>
              <a:buNone/>
              <a:defRPr/>
            </a:pPr>
            <a:endParaRPr lang="de-CH" kern="0" dirty="0" smtClean="0">
              <a:latin typeface="Comic Sans MS" pitchFamily="66" charset="0"/>
            </a:endParaRPr>
          </a:p>
        </p:txBody>
      </p:sp>
      <p:sp>
        <p:nvSpPr>
          <p:cNvPr id="115715" name="Text Box 4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100888" y="3875428"/>
            <a:ext cx="1971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  <a:ea typeface="ＭＳ Ｐゴシック" pitchFamily="127" charset="-128"/>
                <a:cs typeface="ＭＳ Ｐゴシック" pitchFamily="127" charset="-128"/>
              </a:rPr>
              <a:t>basieren auf</a:t>
            </a:r>
          </a:p>
        </p:txBody>
      </p:sp>
      <p:grpSp>
        <p:nvGrpSpPr>
          <p:cNvPr id="115716" name="Group 23"/>
          <p:cNvGrpSpPr>
            <a:grpSpLocks/>
          </p:cNvGrpSpPr>
          <p:nvPr/>
        </p:nvGrpSpPr>
        <p:grpSpPr bwMode="auto">
          <a:xfrm>
            <a:off x="6904038" y="2336805"/>
            <a:ext cx="357187" cy="943806"/>
            <a:chOff x="1989663" y="5503334"/>
            <a:chExt cx="357293" cy="934544"/>
          </a:xfrm>
        </p:grpSpPr>
        <p:grpSp>
          <p:nvGrpSpPr>
            <p:cNvPr id="115745" name="Group 15"/>
            <p:cNvGrpSpPr>
              <a:grpSpLocks/>
            </p:cNvGrpSpPr>
            <p:nvPr/>
          </p:nvGrpSpPr>
          <p:grpSpPr bwMode="auto">
            <a:xfrm>
              <a:off x="2132590" y="5503334"/>
              <a:ext cx="71438" cy="792163"/>
              <a:chOff x="2126192" y="5503334"/>
              <a:chExt cx="71438" cy="792163"/>
            </a:xfrm>
          </p:grpSpPr>
          <p:sp>
            <p:nvSpPr>
              <p:cNvPr id="115749" name="Line 37"/>
              <p:cNvSpPr>
                <a:spLocks noChangeShapeType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2126192" y="5503334"/>
                <a:ext cx="0" cy="792163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50" name="Line 38"/>
              <p:cNvSpPr>
                <a:spLocks noChangeShapeType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2197630" y="5503334"/>
                <a:ext cx="0" cy="792163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6" name="Isosceles Triangle 25"/>
            <p:cNvSpPr/>
            <p:nvPr/>
          </p:nvSpPr>
          <p:spPr bwMode="auto">
            <a:xfrm flipV="1">
              <a:off x="1989663" y="6129867"/>
              <a:ext cx="357293" cy="308011"/>
            </a:xfrm>
            <a:prstGeom prst="triangle">
              <a:avLst/>
            </a:prstGeom>
            <a:solidFill>
              <a:srgbClr val="3333FF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anchor="ctr"/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  <a:defRPr/>
              </a:pPr>
              <a:endParaRPr lang="en-US">
                <a:solidFill>
                  <a:srgbClr val="333399"/>
                </a:solidFill>
                <a:latin typeface="Comic Sans MS" pitchFamily="66" charset="0"/>
              </a:endParaRPr>
            </a:p>
          </p:txBody>
        </p:sp>
      </p:grpSp>
      <p:sp>
        <p:nvSpPr>
          <p:cNvPr id="36" name="Rounded Rectangle 35"/>
          <p:cNvSpPr/>
          <p:nvPr/>
        </p:nvSpPr>
        <p:spPr bwMode="auto">
          <a:xfrm>
            <a:off x="5592234" y="1971443"/>
            <a:ext cx="2980267" cy="626533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anchor="ctr"/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de-CH" dirty="0" smtClean="0">
                <a:solidFill>
                  <a:srgbClr val="333399"/>
                </a:solidFill>
                <a:latin typeface="Comic Sans MS" pitchFamily="66" charset="0"/>
              </a:rPr>
              <a:t>Semantische Regeln</a:t>
            </a:r>
            <a:endParaRPr lang="en-US" dirty="0">
              <a:solidFill>
                <a:srgbClr val="333399"/>
              </a:solidFill>
              <a:latin typeface="Comic Sans MS" pitchFamily="66" charset="0"/>
            </a:endParaRPr>
          </a:p>
        </p:txBody>
      </p:sp>
      <p:grpSp>
        <p:nvGrpSpPr>
          <p:cNvPr id="115720" name="Group 37"/>
          <p:cNvGrpSpPr>
            <a:grpSpLocks/>
          </p:cNvGrpSpPr>
          <p:nvPr/>
        </p:nvGrpSpPr>
        <p:grpSpPr bwMode="auto">
          <a:xfrm>
            <a:off x="6904038" y="3834153"/>
            <a:ext cx="357187" cy="820737"/>
            <a:chOff x="1989663" y="5503334"/>
            <a:chExt cx="357293" cy="934544"/>
          </a:xfrm>
        </p:grpSpPr>
        <p:grpSp>
          <p:nvGrpSpPr>
            <p:cNvPr id="115739" name="Group 15"/>
            <p:cNvGrpSpPr>
              <a:grpSpLocks/>
            </p:cNvGrpSpPr>
            <p:nvPr/>
          </p:nvGrpSpPr>
          <p:grpSpPr bwMode="auto">
            <a:xfrm>
              <a:off x="2132590" y="5503334"/>
              <a:ext cx="71438" cy="792163"/>
              <a:chOff x="2126192" y="5503334"/>
              <a:chExt cx="71438" cy="792163"/>
            </a:xfrm>
          </p:grpSpPr>
          <p:sp>
            <p:nvSpPr>
              <p:cNvPr id="115743" name="Line 37"/>
              <p:cNvSpPr>
                <a:spLocks noChangeShapeType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126192" y="5503334"/>
                <a:ext cx="0" cy="792163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44" name="Line 38"/>
              <p:cNvSpPr>
                <a:spLocks noChangeShapeType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2197630" y="5503334"/>
                <a:ext cx="0" cy="792163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0" name="Isosceles Triangle 39"/>
            <p:cNvSpPr/>
            <p:nvPr/>
          </p:nvSpPr>
          <p:spPr bwMode="auto">
            <a:xfrm flipV="1">
              <a:off x="1989663" y="6129867"/>
              <a:ext cx="357293" cy="308011"/>
            </a:xfrm>
            <a:prstGeom prst="triangle">
              <a:avLst/>
            </a:prstGeom>
            <a:solidFill>
              <a:srgbClr val="3333FF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anchor="ctr"/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  <a:defRPr/>
              </a:pPr>
              <a:endParaRPr lang="en-US">
                <a:solidFill>
                  <a:srgbClr val="333399"/>
                </a:solidFill>
                <a:latin typeface="Comic Sans MS" pitchFamily="66" charset="0"/>
              </a:endParaRPr>
            </a:p>
          </p:txBody>
        </p:sp>
      </p:grpSp>
      <p:sp>
        <p:nvSpPr>
          <p:cNvPr id="43" name="Rounded Rectangle 42"/>
          <p:cNvSpPr/>
          <p:nvPr/>
        </p:nvSpPr>
        <p:spPr bwMode="auto">
          <a:xfrm>
            <a:off x="5592234" y="3296653"/>
            <a:ext cx="2980267" cy="529389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anchor="ctr"/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dirty="0" err="1">
                <a:solidFill>
                  <a:srgbClr val="333399"/>
                </a:solidFill>
                <a:latin typeface="Comic Sans MS" pitchFamily="66" charset="0"/>
              </a:rPr>
              <a:t>Syntaktische</a:t>
            </a:r>
            <a:r>
              <a:rPr lang="en-US" dirty="0">
                <a:solidFill>
                  <a:srgbClr val="333399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3399"/>
                </a:solidFill>
                <a:latin typeface="Comic Sans MS" pitchFamily="66" charset="0"/>
              </a:rPr>
              <a:t>Regeln</a:t>
            </a:r>
            <a:endParaRPr lang="en-US" dirty="0">
              <a:solidFill>
                <a:srgbClr val="333399"/>
              </a:solidFill>
              <a:latin typeface="Comic Sans MS" pitchFamily="66" charset="0"/>
            </a:endParaRPr>
          </a:p>
        </p:txBody>
      </p:sp>
      <p:sp>
        <p:nvSpPr>
          <p:cNvPr id="44" name="Rounded Rectangle 43"/>
          <p:cNvSpPr/>
          <p:nvPr/>
        </p:nvSpPr>
        <p:spPr bwMode="auto">
          <a:xfrm>
            <a:off x="5592234" y="4714200"/>
            <a:ext cx="2980267" cy="626533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anchor="ctr"/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dirty="0" err="1">
                <a:solidFill>
                  <a:srgbClr val="333399"/>
                </a:solidFill>
                <a:latin typeface="Comic Sans MS" pitchFamily="66" charset="0"/>
              </a:rPr>
              <a:t>Lexikalische</a:t>
            </a:r>
            <a:r>
              <a:rPr lang="en-US" dirty="0">
                <a:solidFill>
                  <a:srgbClr val="333399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3399"/>
                </a:solidFill>
                <a:latin typeface="Comic Sans MS" pitchFamily="66" charset="0"/>
              </a:rPr>
              <a:t>Regeln</a:t>
            </a:r>
            <a:endParaRPr lang="en-US" dirty="0">
              <a:solidFill>
                <a:srgbClr val="333399"/>
              </a:solidFill>
              <a:latin typeface="Comic Sans MS" pitchFamily="66" charset="0"/>
            </a:endParaRPr>
          </a:p>
        </p:txBody>
      </p: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5598740" y="978567"/>
            <a:ext cx="2979737" cy="1592525"/>
            <a:chOff x="2490939" y="3623776"/>
            <a:chExt cx="2980267" cy="1640562"/>
          </a:xfrm>
        </p:grpSpPr>
        <p:sp>
          <p:nvSpPr>
            <p:cNvPr id="115728" name="Text Box 40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177768" y="3853433"/>
              <a:ext cx="18473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endParaRPr lang="de-DE">
                <a:solidFill>
                  <a:srgbClr val="3333FF"/>
                </a:solidFill>
                <a:ea typeface="ＭＳ Ｐゴシック" pitchFamily="127" charset="-128"/>
                <a:cs typeface="ＭＳ Ｐゴシック" pitchFamily="127" charset="-128"/>
              </a:endParaRPr>
            </a:p>
          </p:txBody>
        </p:sp>
        <p:grpSp>
          <p:nvGrpSpPr>
            <p:cNvPr id="115729" name="Group 37"/>
            <p:cNvGrpSpPr>
              <a:grpSpLocks/>
            </p:cNvGrpSpPr>
            <p:nvPr/>
          </p:nvGrpSpPr>
          <p:grpSpPr bwMode="auto">
            <a:xfrm>
              <a:off x="3804919" y="3623776"/>
              <a:ext cx="357293" cy="821267"/>
              <a:chOff x="1989663" y="5503334"/>
              <a:chExt cx="357293" cy="934544"/>
            </a:xfrm>
          </p:grpSpPr>
          <p:grpSp>
            <p:nvGrpSpPr>
              <p:cNvPr id="115733" name="Group 15"/>
              <p:cNvGrpSpPr>
                <a:grpSpLocks/>
              </p:cNvGrpSpPr>
              <p:nvPr/>
            </p:nvGrpSpPr>
            <p:grpSpPr bwMode="auto">
              <a:xfrm>
                <a:off x="2132590" y="5503334"/>
                <a:ext cx="71438" cy="792163"/>
                <a:chOff x="2126192" y="5503334"/>
                <a:chExt cx="71438" cy="792163"/>
              </a:xfrm>
            </p:grpSpPr>
            <p:sp>
              <p:nvSpPr>
                <p:cNvPr id="115737" name="Line 37"/>
                <p:cNvSpPr>
                  <a:spLocks noChangeShapeType="1"/>
                </p:cNvSpPr>
                <p:nvPr>
                  <p:custDataLst>
                    <p:tags r:id="rId5"/>
                  </p:custDataLst>
                </p:nvPr>
              </p:nvSpPr>
              <p:spPr bwMode="auto">
                <a:xfrm>
                  <a:off x="2126192" y="5503334"/>
                  <a:ext cx="0" cy="792163"/>
                </a:xfrm>
                <a:prstGeom prst="line">
                  <a:avLst/>
                </a:prstGeom>
                <a:noFill/>
                <a:ln w="38100">
                  <a:solidFill>
                    <a:srgbClr val="3333FF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738" name="Line 38"/>
                <p:cNvSpPr>
                  <a:spLocks noChangeShapeType="1"/>
                </p:cNvSpPr>
                <p:nvPr>
                  <p:custDataLst>
                    <p:tags r:id="rId6"/>
                  </p:custDataLst>
                </p:nvPr>
              </p:nvSpPr>
              <p:spPr bwMode="auto">
                <a:xfrm>
                  <a:off x="2197630" y="5503334"/>
                  <a:ext cx="0" cy="792163"/>
                </a:xfrm>
                <a:prstGeom prst="line">
                  <a:avLst/>
                </a:prstGeom>
                <a:noFill/>
                <a:ln w="38100">
                  <a:solidFill>
                    <a:srgbClr val="3333FF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4" name="Isosceles Triangle 23"/>
              <p:cNvSpPr/>
              <p:nvPr/>
            </p:nvSpPr>
            <p:spPr bwMode="auto">
              <a:xfrm flipV="1">
                <a:off x="1989663" y="6129867"/>
                <a:ext cx="357293" cy="308011"/>
              </a:xfrm>
              <a:prstGeom prst="triangle">
                <a:avLst/>
              </a:prstGeom>
              <a:solidFill>
                <a:srgbClr val="3333FF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dir="5400000" sx="101000" sy="101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anchor="ctr"/>
              <a:lstStyle/>
              <a:p>
                <a:pPr algn="ctr">
                  <a:lnSpc>
                    <a:spcPct val="80000"/>
                  </a:lnSpc>
                  <a:spcBef>
                    <a:spcPct val="50000"/>
                  </a:spcBef>
                  <a:defRPr/>
                </a:pPr>
                <a:endParaRPr lang="en-US">
                  <a:solidFill>
                    <a:srgbClr val="333399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28" name="Rounded Rectangle 27"/>
            <p:cNvSpPr/>
            <p:nvPr/>
          </p:nvSpPr>
          <p:spPr bwMode="auto">
            <a:xfrm>
              <a:off x="2490939" y="4544631"/>
              <a:ext cx="2980267" cy="719707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anchor="ctr"/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  <a:defRPr/>
              </a:pPr>
              <a:r>
                <a:rPr lang="en-US" dirty="0" err="1">
                  <a:solidFill>
                    <a:srgbClr val="C00000"/>
                  </a:solidFill>
                  <a:latin typeface="Comic Sans MS" pitchFamily="66" charset="0"/>
                </a:rPr>
                <a:t>Statische</a:t>
              </a:r>
              <a:r>
                <a:rPr lang="en-US" dirty="0">
                  <a:solidFill>
                    <a:srgbClr val="C00000"/>
                  </a:solidFill>
                  <a:latin typeface="Comic Sans MS" pitchFamily="66" charset="0"/>
                </a:rPr>
                <a:t> </a:t>
              </a:r>
              <a:r>
                <a:rPr lang="en-US" dirty="0" err="1">
                  <a:solidFill>
                    <a:srgbClr val="C00000"/>
                  </a:solidFill>
                  <a:latin typeface="Comic Sans MS" pitchFamily="66" charset="0"/>
                </a:rPr>
                <a:t>Semantik</a:t>
              </a:r>
              <a:r>
                <a:rPr lang="en-US" dirty="0">
                  <a:solidFill>
                    <a:srgbClr val="C00000"/>
                  </a:solidFill>
                  <a:latin typeface="Comic Sans MS" pitchFamily="66" charset="0"/>
                </a:rPr>
                <a:t/>
              </a:r>
              <a:br>
                <a:rPr lang="en-US" dirty="0">
                  <a:solidFill>
                    <a:srgbClr val="C00000"/>
                  </a:solidFill>
                  <a:latin typeface="Comic Sans MS" pitchFamily="66" charset="0"/>
                </a:rPr>
              </a:br>
              <a:r>
                <a:rPr lang="en-US" dirty="0">
                  <a:solidFill>
                    <a:srgbClr val="C00000"/>
                  </a:solidFill>
                  <a:latin typeface="Comic Sans MS" pitchFamily="66" charset="0"/>
                </a:rPr>
                <a:t>(</a:t>
              </a:r>
              <a:r>
                <a:rPr lang="en-US" dirty="0" err="1">
                  <a:solidFill>
                    <a:srgbClr val="C00000"/>
                  </a:solidFill>
                  <a:latin typeface="Comic Sans MS" pitchFamily="66" charset="0"/>
                </a:rPr>
                <a:t>Gültigkeitsregel</a:t>
              </a:r>
              <a:r>
                <a:rPr lang="en-US" dirty="0">
                  <a:solidFill>
                    <a:srgbClr val="C00000"/>
                  </a:solidFill>
                  <a:latin typeface="Comic Sans MS" pitchFamily="66" charset="0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751289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6 L 8.33333E-7 -0.251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242887" y="115889"/>
            <a:ext cx="7558087" cy="469900"/>
          </a:xfrm>
        </p:spPr>
        <p:txBody>
          <a:bodyPr/>
          <a:lstStyle/>
          <a:p>
            <a:pPr eaLnBrk="1" hangingPunct="1"/>
            <a:r>
              <a:rPr lang="de-CH" sz="2800" noProof="0" smtClean="0"/>
              <a:t>Formale Beschreibung der Syntax</a:t>
            </a:r>
            <a:endParaRPr lang="de-CH" sz="2800" noProof="0" dirty="0" smtClean="0"/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11238"/>
            <a:ext cx="8424862" cy="54371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Eine Sprache ist eine Menge von Phrasen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Eine Phrase ist eine endliche Sequenz von Zeichen (Tokens) eines gewissen „Vokabulars“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Nicht jede mögliche Sequenz</a:t>
            </a:r>
            <a:r>
              <a:rPr lang="de-CH" dirty="0" smtClean="0">
                <a:solidFill>
                  <a:srgbClr val="000000"/>
                </a:solidFill>
              </a:rPr>
              <a:t> ist eine Phrase der Sprache</a:t>
            </a: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Eine Grammatik spezifiziert, welche Sequenzen Teil der Sprache sind und welche nicht.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BNF wird benutzt, um eine </a:t>
            </a:r>
            <a:r>
              <a:rPr lang="de-CH" dirty="0" smtClean="0">
                <a:solidFill>
                  <a:srgbClr val="006699"/>
                </a:solidFill>
              </a:rPr>
              <a:t>Grammatik</a:t>
            </a:r>
            <a:r>
              <a:rPr lang="de-CH" noProof="0" dirty="0" smtClean="0">
                <a:solidFill>
                  <a:srgbClr val="000000"/>
                </a:solidFill>
              </a:rPr>
              <a:t> für eine Programmiersprache zu definieren.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Beispiele von Phrasen</a:t>
            </a:r>
            <a:endParaRPr lang="de-CH" noProof="0" dirty="0" smtClean="0"/>
          </a:p>
        </p:txBody>
      </p:sp>
      <p:sp>
        <p:nvSpPr>
          <p:cNvPr id="38916" name="Rectangle 38"/>
          <p:cNvSpPr>
            <a:spLocks noChangeArrowheads="1"/>
          </p:cNvSpPr>
          <p:nvPr/>
        </p:nvSpPr>
        <p:spPr bwMode="auto">
          <a:xfrm>
            <a:off x="468313" y="911212"/>
            <a:ext cx="3521075" cy="2677656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3399"/>
                </a:solidFill>
                <a:latin typeface="Comic Sans MS" pitchFamily="66" charset="0"/>
              </a:rPr>
              <a:t>class</a:t>
            </a:r>
            <a:r>
              <a:rPr lang="en-US" sz="2400" b="1" dirty="0">
                <a:solidFill>
                  <a:srgbClr val="0033CC"/>
                </a:solidFill>
                <a:latin typeface="Comic Sans MS" pitchFamily="66" charset="0"/>
              </a:rPr>
              <a:t> 	PERSON</a:t>
            </a:r>
          </a:p>
          <a:p>
            <a:r>
              <a:rPr lang="en-US" sz="2400" b="1" dirty="0">
                <a:solidFill>
                  <a:srgbClr val="003399"/>
                </a:solidFill>
                <a:latin typeface="Comic Sans MS" pitchFamily="66" charset="0"/>
              </a:rPr>
              <a:t>feature</a:t>
            </a:r>
          </a:p>
          <a:p>
            <a:r>
              <a:rPr lang="en-US" sz="2400" i="1" dirty="0">
                <a:solidFill>
                  <a:srgbClr val="009900"/>
                </a:solidFill>
                <a:latin typeface="Comic Sans MS" pitchFamily="66" charset="0"/>
              </a:rPr>
              <a:t>	age</a:t>
            </a:r>
            <a:r>
              <a:rPr lang="en-US" sz="2400" i="1" dirty="0">
                <a:latin typeface="Comic Sans MS" pitchFamily="66" charset="0"/>
              </a:rPr>
              <a:t>: INTEGER</a:t>
            </a:r>
          </a:p>
          <a:p>
            <a:r>
              <a:rPr lang="en-US" sz="2400" dirty="0">
                <a:solidFill>
                  <a:srgbClr val="CC0000"/>
                </a:solidFill>
                <a:latin typeface="Comic Sans MS" pitchFamily="66" charset="0"/>
              </a:rPr>
              <a:t>		-- </a:t>
            </a:r>
            <a:r>
              <a:rPr lang="en-US" sz="2400" dirty="0" smtClean="0">
                <a:solidFill>
                  <a:srgbClr val="CC0000"/>
                </a:solidFill>
                <a:latin typeface="Comic Sans MS" pitchFamily="66" charset="0"/>
              </a:rPr>
              <a:t>Alter</a:t>
            </a:r>
            <a:endParaRPr lang="en-US" sz="2400" dirty="0">
              <a:solidFill>
                <a:srgbClr val="CC0000"/>
              </a:solidFill>
              <a:latin typeface="Comic Sans MS" pitchFamily="66" charset="0"/>
            </a:endParaRPr>
          </a:p>
          <a:p>
            <a:r>
              <a:rPr lang="en-US" sz="2400" b="1" dirty="0">
                <a:solidFill>
                  <a:srgbClr val="003399"/>
                </a:solidFill>
                <a:latin typeface="Comic Sans MS" pitchFamily="66" charset="0"/>
              </a:rPr>
              <a:t>end</a:t>
            </a:r>
          </a:p>
        </p:txBody>
      </p:sp>
      <p:sp>
        <p:nvSpPr>
          <p:cNvPr id="38917" name="Rectangle 39"/>
          <p:cNvSpPr>
            <a:spLocks noChangeArrowheads="1"/>
          </p:cNvSpPr>
          <p:nvPr/>
        </p:nvSpPr>
        <p:spPr bwMode="auto">
          <a:xfrm>
            <a:off x="4568825" y="906463"/>
            <a:ext cx="3482975" cy="2677656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3399"/>
                </a:solidFill>
                <a:latin typeface="Comic Sans MS" pitchFamily="66" charset="0"/>
              </a:rPr>
              <a:t>class</a:t>
            </a:r>
            <a:r>
              <a:rPr lang="en-US" sz="2400" b="1" dirty="0">
                <a:solidFill>
                  <a:srgbClr val="0033CC"/>
                </a:solidFill>
                <a:latin typeface="Comic Sans MS" pitchFamily="66" charset="0"/>
              </a:rPr>
              <a:t> 	</a:t>
            </a:r>
          </a:p>
          <a:p>
            <a:r>
              <a:rPr lang="en-US" sz="2400" i="1" dirty="0">
                <a:solidFill>
                  <a:srgbClr val="009900"/>
                </a:solidFill>
                <a:latin typeface="Comic Sans MS" pitchFamily="66" charset="0"/>
              </a:rPr>
              <a:t>	age</a:t>
            </a:r>
            <a:r>
              <a:rPr lang="en-US" sz="2400" i="1" dirty="0">
                <a:latin typeface="Comic Sans MS" pitchFamily="66" charset="0"/>
              </a:rPr>
              <a:t>: INTEGER</a:t>
            </a:r>
          </a:p>
          <a:p>
            <a:r>
              <a:rPr lang="en-US" sz="2400" dirty="0">
                <a:solidFill>
                  <a:srgbClr val="CC0000"/>
                </a:solidFill>
                <a:latin typeface="Comic Sans MS" pitchFamily="66" charset="0"/>
              </a:rPr>
              <a:t>		-- </a:t>
            </a:r>
            <a:r>
              <a:rPr lang="en-US" sz="2400" dirty="0" smtClean="0">
                <a:solidFill>
                  <a:srgbClr val="CC0000"/>
                </a:solidFill>
                <a:latin typeface="Comic Sans MS" pitchFamily="66" charset="0"/>
              </a:rPr>
              <a:t>Alter</a:t>
            </a:r>
            <a:endParaRPr lang="en-US" sz="2400" dirty="0">
              <a:solidFill>
                <a:srgbClr val="CC0000"/>
              </a:solidFill>
              <a:latin typeface="Comic Sans MS" pitchFamily="66" charset="0"/>
            </a:endParaRPr>
          </a:p>
          <a:p>
            <a:r>
              <a:rPr lang="en-US" sz="2400" b="1" dirty="0">
                <a:solidFill>
                  <a:srgbClr val="003399"/>
                </a:solidFill>
                <a:latin typeface="Comic Sans MS" pitchFamily="66" charset="0"/>
              </a:rPr>
              <a:t>end </a:t>
            </a:r>
            <a:r>
              <a:rPr lang="en-US" sz="2400" b="1" dirty="0">
                <a:solidFill>
                  <a:srgbClr val="0033CC"/>
                </a:solidFill>
                <a:latin typeface="Comic Sans MS" pitchFamily="66" charset="0"/>
              </a:rPr>
              <a:t>PERSON</a:t>
            </a:r>
          </a:p>
          <a:p>
            <a:r>
              <a:rPr lang="en-US" sz="2400" b="1" dirty="0">
                <a:solidFill>
                  <a:srgbClr val="003399"/>
                </a:solidFill>
                <a:latin typeface="Comic Sans MS" pitchFamily="66" charset="0"/>
              </a:rPr>
              <a:t>feature</a:t>
            </a:r>
          </a:p>
        </p:txBody>
      </p:sp>
      <p:sp>
        <p:nvSpPr>
          <p:cNvPr id="38918" name="Line 41"/>
          <p:cNvSpPr>
            <a:spLocks noChangeShapeType="1"/>
          </p:cNvSpPr>
          <p:nvPr/>
        </p:nvSpPr>
        <p:spPr bwMode="auto">
          <a:xfrm>
            <a:off x="4772025" y="1047750"/>
            <a:ext cx="2676525" cy="2428875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Line 42"/>
          <p:cNvSpPr>
            <a:spLocks noChangeShapeType="1"/>
          </p:cNvSpPr>
          <p:nvPr/>
        </p:nvSpPr>
        <p:spPr bwMode="auto">
          <a:xfrm rot="5400000">
            <a:off x="4967287" y="938213"/>
            <a:ext cx="2352675" cy="266700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8" grpId="0" animBg="1"/>
      <p:bldP spid="389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Grammatik</a:t>
            </a:r>
            <a:endParaRPr lang="de-CH" noProof="0" dirty="0" smtClean="0"/>
          </a:p>
        </p:txBody>
      </p:sp>
      <p:sp>
        <p:nvSpPr>
          <p:cNvPr id="5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00049" y="1171575"/>
            <a:ext cx="8272463" cy="5129213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marL="381000" lvl="0" indent="-381000" algn="ctr">
              <a:spcBef>
                <a:spcPct val="20000"/>
              </a:spcBef>
            </a:pPr>
            <a:r>
              <a:rPr lang="de-CH" dirty="0" smtClean="0">
                <a:solidFill>
                  <a:srgbClr val="006699"/>
                </a:solidFill>
              </a:rPr>
              <a:t>Definition</a:t>
            </a:r>
          </a:p>
          <a:p>
            <a:pPr lvl="0">
              <a:spcBef>
                <a:spcPct val="20000"/>
              </a:spcBef>
            </a:pPr>
            <a:r>
              <a:rPr lang="de-CH" dirty="0" smtClean="0"/>
              <a:t>Eine</a:t>
            </a:r>
            <a:r>
              <a:rPr lang="de-CH" dirty="0" smtClean="0">
                <a:solidFill>
                  <a:srgbClr val="006699"/>
                </a:solidFill>
              </a:rPr>
              <a:t> Grammatik</a:t>
            </a:r>
            <a:r>
              <a:rPr lang="de-CH" dirty="0" smtClean="0"/>
              <a:t> für eine Sprache ist eine endliche Menge von Regeln zum Erstellen von (Token) Sequenzen, so dass gilt:</a:t>
            </a:r>
          </a:p>
          <a:p>
            <a:pPr marL="381000" lvl="0" indent="-381000"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de-CH" dirty="0" smtClean="0"/>
              <a:t>Jede Sequenz, die man durch endlich häufiges Anwenden von Regeln der Grammatik erhält, ist eine Phrase der Sprache</a:t>
            </a:r>
          </a:p>
          <a:p>
            <a:pPr marL="381000" lvl="0" indent="-381000">
              <a:spcBef>
                <a:spcPct val="20000"/>
              </a:spcBef>
              <a:buFontTx/>
              <a:buAutoNum type="arabicPeriod"/>
            </a:pPr>
            <a:r>
              <a:rPr lang="de-CH" dirty="0" smtClean="0"/>
              <a:t>Jede Phrase der Sprache kann durch eine endliche Anzahl von Anwendungen der Grammatik-Regeln erzeugt werden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242888" y="125413"/>
            <a:ext cx="7789862" cy="460375"/>
          </a:xfrm>
        </p:spPr>
        <p:txBody>
          <a:bodyPr/>
          <a:lstStyle/>
          <a:p>
            <a:pPr eaLnBrk="1" hangingPunct="1"/>
            <a:r>
              <a:rPr lang="de-CH" sz="2800" noProof="0" smtClean="0"/>
              <a:t>Elemente von Grammatiken: Terminale</a:t>
            </a:r>
            <a:endParaRPr lang="de-CH" sz="2800" noProof="0" dirty="0" smtClean="0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de-CH" smtClean="0">
              <a:solidFill>
                <a:srgbClr val="CC33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smtClean="0">
              <a:solidFill>
                <a:srgbClr val="CC33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6699"/>
                </a:solidFill>
              </a:rPr>
              <a:t>Terminale</a:t>
            </a:r>
          </a:p>
          <a:p>
            <a:r>
              <a:rPr lang="de-CH" noProof="0" smtClean="0"/>
              <a:t/>
            </a:r>
            <a:br>
              <a:rPr lang="de-CH" noProof="0" smtClean="0"/>
            </a:br>
            <a:r>
              <a:rPr lang="de-CH" noProof="0" smtClean="0"/>
              <a:t>	</a:t>
            </a:r>
            <a:r>
              <a:rPr lang="de-CH" smtClean="0">
                <a:solidFill>
                  <a:srgbClr val="000000"/>
                </a:solidFill>
              </a:rPr>
              <a:t>Zeichen der Sprache, die nicht durch eine 	Produktion der Grammatik definiert sind.</a:t>
            </a:r>
            <a:r>
              <a:rPr lang="de-CH" noProof="0" smtClean="0">
                <a:solidFill>
                  <a:srgbClr val="000000"/>
                </a:solidFill>
              </a:rPr>
              <a:t/>
            </a:r>
            <a:br>
              <a:rPr lang="de-CH" noProof="0" smtClean="0">
                <a:solidFill>
                  <a:srgbClr val="000000"/>
                </a:solidFill>
              </a:rPr>
            </a:br>
            <a:r>
              <a:rPr lang="de-CH" noProof="0" smtClean="0">
                <a:solidFill>
                  <a:srgbClr val="000000"/>
                </a:solidFill>
              </a:rPr>
              <a:t>	Z.B. Schlüsselworte von Eiffel wie </a:t>
            </a:r>
            <a:r>
              <a:rPr lang="de-CH" b="1" noProof="0" smtClean="0">
                <a:solidFill>
                  <a:schemeClr val="accent2"/>
                </a:solidFill>
              </a:rPr>
              <a:t>if</a:t>
            </a:r>
            <a:r>
              <a:rPr lang="de-CH" noProof="0" smtClean="0">
                <a:solidFill>
                  <a:srgbClr val="000000"/>
                </a:solidFill>
              </a:rPr>
              <a:t>,</a:t>
            </a:r>
            <a:r>
              <a:rPr lang="de-CH" noProof="0" smtClean="0"/>
              <a:t> </a:t>
            </a:r>
            <a:r>
              <a:rPr lang="de-CH" b="1" noProof="0" smtClean="0">
                <a:solidFill>
                  <a:schemeClr val="accent2"/>
                </a:solidFill>
              </a:rPr>
              <a:t>then</a:t>
            </a:r>
            <a:r>
              <a:rPr lang="de-CH" noProof="0" smtClean="0">
                <a:solidFill>
                  <a:srgbClr val="000000"/>
                </a:solidFill>
              </a:rPr>
              <a:t>,</a:t>
            </a:r>
            <a:r>
              <a:rPr lang="de-CH" noProof="0" smtClean="0"/>
              <a:t> </a:t>
            </a:r>
            <a:r>
              <a:rPr lang="de-CH" b="1" noProof="0" smtClean="0">
                <a:solidFill>
                  <a:schemeClr val="accent2"/>
                </a:solidFill>
              </a:rPr>
              <a:t>end</a:t>
            </a:r>
            <a:br>
              <a:rPr lang="de-CH" b="1" noProof="0" smtClean="0">
                <a:solidFill>
                  <a:schemeClr val="accent2"/>
                </a:solidFill>
              </a:rPr>
            </a:br>
            <a:r>
              <a:rPr lang="de-CH" b="1" noProof="0" smtClean="0">
                <a:solidFill>
                  <a:schemeClr val="accent2"/>
                </a:solidFill>
              </a:rPr>
              <a:t>	</a:t>
            </a:r>
            <a:r>
              <a:rPr lang="de-CH" smtClean="0">
                <a:solidFill>
                  <a:srgbClr val="000000"/>
                </a:solidFill>
              </a:rPr>
              <a:t>oder Symbole wie das Semikolon “</a:t>
            </a:r>
            <a:r>
              <a:rPr lang="de-CH" b="1" smtClean="0">
                <a:solidFill>
                  <a:schemeClr val="accent2"/>
                </a:solidFill>
              </a:rPr>
              <a:t>;</a:t>
            </a:r>
            <a:r>
              <a:rPr lang="de-CH" smtClean="0">
                <a:solidFill>
                  <a:srgbClr val="000000"/>
                </a:solidFill>
              </a:rPr>
              <a:t>” oder die 	Zuweisung “</a:t>
            </a:r>
            <a:r>
              <a:rPr lang="de-CH" b="1" smtClean="0">
                <a:solidFill>
                  <a:schemeClr val="accent2"/>
                </a:solidFill>
                <a:sym typeface="Wingdings" pitchFamily="2" charset="2"/>
              </a:rPr>
              <a:t>:=</a:t>
            </a:r>
            <a:r>
              <a:rPr lang="de-CH" smtClean="0">
                <a:solidFill>
                  <a:srgbClr val="000000"/>
                </a:solidFill>
              </a:rPr>
              <a:t>”</a:t>
            </a:r>
            <a:endParaRPr lang="de-CH" noProof="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4" y="125413"/>
            <a:ext cx="7724775" cy="460375"/>
          </a:xfrm>
        </p:spPr>
        <p:txBody>
          <a:bodyPr/>
          <a:lstStyle/>
          <a:p>
            <a:pPr eaLnBrk="1" hangingPunct="1"/>
            <a:r>
              <a:rPr lang="de-CH" sz="2800" noProof="0" smtClean="0"/>
              <a:t>Elemente einer Grammatik: Nonterminale</a:t>
            </a:r>
            <a:endParaRPr lang="de-CH" sz="2800" noProof="0" dirty="0" smtClean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de-CH" dirty="0" smtClean="0">
              <a:solidFill>
                <a:srgbClr val="CC33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CC33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err="1" smtClean="0">
                <a:solidFill>
                  <a:srgbClr val="006699"/>
                </a:solidFill>
              </a:rPr>
              <a:t>Nonterminale</a:t>
            </a:r>
            <a:endParaRPr lang="de-CH" noProof="0" dirty="0" smtClean="0">
              <a:solidFill>
                <a:srgbClr val="006699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/>
              <a:t/>
            </a:r>
            <a:br>
              <a:rPr lang="de-CH" noProof="0" dirty="0" smtClean="0"/>
            </a:br>
            <a:r>
              <a:rPr lang="de-CH" noProof="0" dirty="0" smtClean="0"/>
              <a:t>	</a:t>
            </a:r>
            <a:r>
              <a:rPr lang="de-CH" dirty="0" smtClean="0">
                <a:solidFill>
                  <a:srgbClr val="000000"/>
                </a:solidFill>
              </a:rPr>
              <a:t>Namen von syntaktischen Strukturen oder 	Unterstrukturen, die benutzt werden, um Phrasen zu 	erstellen</a:t>
            </a: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242888" y="115889"/>
            <a:ext cx="7866062" cy="455612"/>
          </a:xfrm>
        </p:spPr>
        <p:txBody>
          <a:bodyPr/>
          <a:lstStyle/>
          <a:p>
            <a:pPr eaLnBrk="1" hangingPunct="1"/>
            <a:r>
              <a:rPr lang="de-CH" noProof="0" smtClean="0"/>
              <a:t>Elemente einer Grammatik: Produktionen</a:t>
            </a:r>
            <a:endParaRPr lang="de-CH" noProof="0" dirty="0" smtClean="0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CC33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CC33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6699"/>
                </a:solidFill>
              </a:rPr>
              <a:t>Produktionen</a:t>
            </a:r>
            <a:r>
              <a:rPr lang="de-CH" noProof="0" dirty="0" smtClean="0"/>
              <a:t/>
            </a:r>
            <a:br>
              <a:rPr lang="de-CH" noProof="0" dirty="0" smtClean="0"/>
            </a:br>
            <a:r>
              <a:rPr lang="de-CH" noProof="0" dirty="0" smtClean="0"/>
              <a:t/>
            </a:r>
            <a:br>
              <a:rPr lang="de-CH" noProof="0" dirty="0" smtClean="0"/>
            </a:br>
            <a:r>
              <a:rPr lang="de-CH" noProof="0" dirty="0" smtClean="0"/>
              <a:t>	</a:t>
            </a:r>
            <a:r>
              <a:rPr lang="de-CH" dirty="0" smtClean="0">
                <a:solidFill>
                  <a:srgbClr val="000000"/>
                </a:solidFill>
              </a:rPr>
              <a:t>Regeln, die durch eine Kombination von Terminalen 	und (anderen) </a:t>
            </a:r>
            <a:r>
              <a:rPr lang="de-CH" dirty="0" err="1" smtClean="0">
                <a:solidFill>
                  <a:srgbClr val="000000"/>
                </a:solidFill>
              </a:rPr>
              <a:t>Nonterminalen</a:t>
            </a:r>
            <a:r>
              <a:rPr lang="de-CH" dirty="0" smtClean="0">
                <a:solidFill>
                  <a:srgbClr val="000000"/>
                </a:solidFill>
              </a:rPr>
              <a:t> die </a:t>
            </a:r>
            <a:r>
              <a:rPr lang="de-CH" dirty="0" err="1" smtClean="0">
                <a:solidFill>
                  <a:srgbClr val="000000"/>
                </a:solidFill>
              </a:rPr>
              <a:t>Nonterminale</a:t>
            </a:r>
            <a:r>
              <a:rPr lang="de-CH" dirty="0" smtClean="0">
                <a:solidFill>
                  <a:srgbClr val="000000"/>
                </a:solidFill>
              </a:rPr>
              <a:t> 	einer Grammatik definieren</a:t>
            </a: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Eine Beispielsproduktion</a:t>
            </a:r>
            <a:endParaRPr lang="de-CH" noProof="0" dirty="0" smtClean="0"/>
          </a:p>
        </p:txBody>
      </p:sp>
      <p:sp>
        <p:nvSpPr>
          <p:cNvPr id="44036" name="AutoShape 11"/>
          <p:cNvSpPr>
            <a:spLocks noChangeArrowheads="1"/>
          </p:cNvSpPr>
          <p:nvPr/>
        </p:nvSpPr>
        <p:spPr bwMode="auto">
          <a:xfrm>
            <a:off x="276225" y="3821113"/>
            <a:ext cx="609600" cy="3810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Text Box 12"/>
          <p:cNvSpPr txBox="1">
            <a:spLocks noChangeArrowheads="1"/>
          </p:cNvSpPr>
          <p:nvPr/>
        </p:nvSpPr>
        <p:spPr bwMode="auto">
          <a:xfrm>
            <a:off x="1181100" y="382905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Terminal</a:t>
            </a:r>
          </a:p>
        </p:txBody>
      </p:sp>
      <p:sp>
        <p:nvSpPr>
          <p:cNvPr id="44038" name="Rectangle 18"/>
          <p:cNvSpPr>
            <a:spLocks noChangeArrowheads="1"/>
          </p:cNvSpPr>
          <p:nvPr/>
        </p:nvSpPr>
        <p:spPr bwMode="auto">
          <a:xfrm>
            <a:off x="323850" y="4535488"/>
            <a:ext cx="561975" cy="3333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Text Box 19"/>
          <p:cNvSpPr txBox="1">
            <a:spLocks noChangeArrowheads="1"/>
          </p:cNvSpPr>
          <p:nvPr/>
        </p:nvSpPr>
        <p:spPr bwMode="auto">
          <a:xfrm>
            <a:off x="1181100" y="4519613"/>
            <a:ext cx="2209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Nonterminal</a:t>
            </a:r>
          </a:p>
        </p:txBody>
      </p:sp>
      <p:sp>
        <p:nvSpPr>
          <p:cNvPr id="44040" name="Rectangle 20"/>
          <p:cNvSpPr>
            <a:spLocks noChangeArrowheads="1"/>
          </p:cNvSpPr>
          <p:nvPr/>
        </p:nvSpPr>
        <p:spPr bwMode="auto">
          <a:xfrm>
            <a:off x="114300" y="1085850"/>
            <a:ext cx="8915400" cy="251460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Rectangle 21"/>
          <p:cNvSpPr>
            <a:spLocks noChangeArrowheads="1"/>
          </p:cNvSpPr>
          <p:nvPr/>
        </p:nvSpPr>
        <p:spPr bwMode="auto">
          <a:xfrm>
            <a:off x="323850" y="5146675"/>
            <a:ext cx="571500" cy="36195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Text Box 22"/>
          <p:cNvSpPr txBox="1">
            <a:spLocks noChangeArrowheads="1"/>
          </p:cNvSpPr>
          <p:nvPr/>
        </p:nvSpPr>
        <p:spPr bwMode="auto">
          <a:xfrm>
            <a:off x="1181100" y="5143500"/>
            <a:ext cx="1874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>
                <a:latin typeface="Comic Sans MS" pitchFamily="66" charset="0"/>
              </a:rPr>
              <a:t>Produktion</a:t>
            </a:r>
            <a:endParaRPr lang="en-US" dirty="0">
              <a:latin typeface="Comic Sans MS" pitchFamily="66" charset="0"/>
            </a:endParaRPr>
          </a:p>
        </p:txBody>
      </p:sp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163513" y="1217613"/>
            <a:ext cx="2060575" cy="387350"/>
            <a:chOff x="103" y="767"/>
            <a:chExt cx="1298" cy="244"/>
          </a:xfrm>
        </p:grpSpPr>
        <p:sp>
          <p:nvSpPr>
            <p:cNvPr id="44070" name="Rectangle 23"/>
            <p:cNvSpPr>
              <a:spLocks noChangeArrowheads="1"/>
            </p:cNvSpPr>
            <p:nvPr/>
          </p:nvSpPr>
          <p:spPr bwMode="auto">
            <a:xfrm>
              <a:off x="103" y="767"/>
              <a:ext cx="1298" cy="2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1" name="Rectangle 24"/>
            <p:cNvSpPr>
              <a:spLocks noChangeArrowheads="1"/>
            </p:cNvSpPr>
            <p:nvPr/>
          </p:nvSpPr>
          <p:spPr bwMode="auto">
            <a:xfrm>
              <a:off x="159" y="779"/>
              <a:ext cx="1182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dirty="0" err="1" smtClean="0"/>
                <a:t>K</a:t>
              </a:r>
              <a:r>
                <a:rPr lang="en-US" sz="2400" dirty="0" err="1" smtClean="0">
                  <a:latin typeface="Comic Sans MS" pitchFamily="66" charset="0"/>
                </a:rPr>
                <a:t>onditional</a:t>
              </a:r>
              <a:r>
                <a:rPr lang="en-US" sz="2400" dirty="0">
                  <a:latin typeface="Comic Sans MS" pitchFamily="66" charset="0"/>
                </a:rPr>
                <a:t>:</a:t>
              </a:r>
              <a:endParaRPr lang="en-US" sz="2400" b="1" dirty="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</p:grpSp>
      <p:sp>
        <p:nvSpPr>
          <p:cNvPr id="44044" name="AutoShape 26"/>
          <p:cNvSpPr>
            <a:spLocks noChangeArrowheads="1"/>
          </p:cNvSpPr>
          <p:nvPr/>
        </p:nvSpPr>
        <p:spPr bwMode="auto">
          <a:xfrm>
            <a:off x="231775" y="2921000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Rectangle 28"/>
          <p:cNvSpPr>
            <a:spLocks noChangeArrowheads="1"/>
          </p:cNvSpPr>
          <p:nvPr/>
        </p:nvSpPr>
        <p:spPr bwMode="auto">
          <a:xfrm>
            <a:off x="271463" y="2960688"/>
            <a:ext cx="16668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if</a:t>
            </a:r>
          </a:p>
        </p:txBody>
      </p:sp>
      <p:cxnSp>
        <p:nvCxnSpPr>
          <p:cNvPr id="44046" name="AutoShape 51"/>
          <p:cNvCxnSpPr>
            <a:cxnSpLocks noChangeShapeType="1"/>
            <a:endCxn id="44044" idx="1"/>
          </p:cNvCxnSpPr>
          <p:nvPr/>
        </p:nvCxnSpPr>
        <p:spPr bwMode="auto">
          <a:xfrm flipV="1">
            <a:off x="0" y="3135313"/>
            <a:ext cx="231775" cy="1587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47" name="AutoShape 52"/>
          <p:cNvCxnSpPr>
            <a:cxnSpLocks noChangeShapeType="1"/>
            <a:stCxn id="44044" idx="3"/>
            <a:endCxn id="44058" idx="1"/>
          </p:cNvCxnSpPr>
          <p:nvPr/>
        </p:nvCxnSpPr>
        <p:spPr bwMode="auto">
          <a:xfrm flipV="1">
            <a:off x="560388" y="3133725"/>
            <a:ext cx="165100" cy="1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48" name="AutoShape 53"/>
          <p:cNvCxnSpPr>
            <a:cxnSpLocks noChangeShapeType="1"/>
            <a:stCxn id="44058" idx="3"/>
            <a:endCxn id="44056" idx="1"/>
          </p:cNvCxnSpPr>
          <p:nvPr/>
        </p:nvCxnSpPr>
        <p:spPr bwMode="auto">
          <a:xfrm>
            <a:off x="2125663" y="3133725"/>
            <a:ext cx="168275" cy="1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49" name="AutoShape 56"/>
          <p:cNvCxnSpPr>
            <a:cxnSpLocks noChangeShapeType="1"/>
            <a:stCxn id="44068" idx="3"/>
            <a:endCxn id="44064" idx="1"/>
          </p:cNvCxnSpPr>
          <p:nvPr/>
        </p:nvCxnSpPr>
        <p:spPr bwMode="auto">
          <a:xfrm>
            <a:off x="6073775" y="1833563"/>
            <a:ext cx="153988" cy="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3" name="Group 62"/>
          <p:cNvGrpSpPr>
            <a:grpSpLocks/>
          </p:cNvGrpSpPr>
          <p:nvPr/>
        </p:nvGrpSpPr>
        <p:grpSpPr bwMode="auto">
          <a:xfrm>
            <a:off x="5254625" y="1609725"/>
            <a:ext cx="819150" cy="447675"/>
            <a:chOff x="2572" y="1637"/>
            <a:chExt cx="330" cy="174"/>
          </a:xfrm>
        </p:grpSpPr>
        <p:sp>
          <p:nvSpPr>
            <p:cNvPr id="44068" name="AutoShape 63"/>
            <p:cNvSpPr>
              <a:spLocks noChangeArrowheads="1"/>
            </p:cNvSpPr>
            <p:nvPr/>
          </p:nvSpPr>
          <p:spPr bwMode="auto">
            <a:xfrm>
              <a:off x="2572" y="1637"/>
              <a:ext cx="330" cy="17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9" name="Rectangle 64"/>
            <p:cNvSpPr>
              <a:spLocks noChangeArrowheads="1"/>
            </p:cNvSpPr>
            <p:nvPr/>
          </p:nvSpPr>
          <p:spPr bwMode="auto">
            <a:xfrm>
              <a:off x="2606" y="1655"/>
              <a:ext cx="286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400" b="1">
                  <a:solidFill>
                    <a:schemeClr val="accent2"/>
                  </a:solidFill>
                  <a:latin typeface="Comic Sans MS" pitchFamily="66" charset="0"/>
                </a:rPr>
                <a:t>else</a:t>
              </a:r>
            </a:p>
          </p:txBody>
        </p:sp>
      </p:grpSp>
      <p:grpSp>
        <p:nvGrpSpPr>
          <p:cNvPr id="4" name="Group 68"/>
          <p:cNvGrpSpPr>
            <a:grpSpLocks/>
          </p:cNvGrpSpPr>
          <p:nvPr/>
        </p:nvGrpSpPr>
        <p:grpSpPr bwMode="auto">
          <a:xfrm>
            <a:off x="8093075" y="2906713"/>
            <a:ext cx="828675" cy="457200"/>
            <a:chOff x="2572" y="1637"/>
            <a:chExt cx="330" cy="174"/>
          </a:xfrm>
        </p:grpSpPr>
        <p:sp>
          <p:nvSpPr>
            <p:cNvPr id="44066" name="AutoShape 69"/>
            <p:cNvSpPr>
              <a:spLocks noChangeArrowheads="1"/>
            </p:cNvSpPr>
            <p:nvPr/>
          </p:nvSpPr>
          <p:spPr bwMode="auto">
            <a:xfrm>
              <a:off x="2572" y="1637"/>
              <a:ext cx="330" cy="17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7" name="Rectangle 70"/>
            <p:cNvSpPr>
              <a:spLocks noChangeArrowheads="1"/>
            </p:cNvSpPr>
            <p:nvPr/>
          </p:nvSpPr>
          <p:spPr bwMode="auto">
            <a:xfrm>
              <a:off x="2606" y="1655"/>
              <a:ext cx="286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400" b="1">
                  <a:solidFill>
                    <a:schemeClr val="accent2"/>
                  </a:solidFill>
                  <a:latin typeface="Comic Sans MS" pitchFamily="66" charset="0"/>
                </a:rPr>
                <a:t>end</a:t>
              </a:r>
            </a:p>
          </p:txBody>
        </p:sp>
      </p:grpSp>
      <p:sp>
        <p:nvSpPr>
          <p:cNvPr id="44052" name="Line 76"/>
          <p:cNvSpPr>
            <a:spLocks noChangeShapeType="1"/>
          </p:cNvSpPr>
          <p:nvPr/>
        </p:nvSpPr>
        <p:spPr bwMode="auto">
          <a:xfrm flipV="1">
            <a:off x="5095875" y="1819275"/>
            <a:ext cx="0" cy="13144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3" name="Line 78"/>
          <p:cNvSpPr>
            <a:spLocks noChangeShapeType="1"/>
          </p:cNvSpPr>
          <p:nvPr/>
        </p:nvSpPr>
        <p:spPr bwMode="auto">
          <a:xfrm>
            <a:off x="5105400" y="1838325"/>
            <a:ext cx="13335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54" name="Line 79"/>
          <p:cNvSpPr>
            <a:spLocks noChangeShapeType="1"/>
          </p:cNvSpPr>
          <p:nvPr/>
        </p:nvSpPr>
        <p:spPr bwMode="auto">
          <a:xfrm>
            <a:off x="7486650" y="1838325"/>
            <a:ext cx="457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5" name="Line 80"/>
          <p:cNvSpPr>
            <a:spLocks noChangeShapeType="1"/>
          </p:cNvSpPr>
          <p:nvPr/>
        </p:nvSpPr>
        <p:spPr bwMode="auto">
          <a:xfrm>
            <a:off x="7934325" y="1828800"/>
            <a:ext cx="0" cy="13144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56" name="AutoShape 82"/>
          <p:cNvSpPr>
            <a:spLocks noChangeArrowheads="1"/>
          </p:cNvSpPr>
          <p:nvPr/>
        </p:nvSpPr>
        <p:spPr bwMode="auto">
          <a:xfrm>
            <a:off x="2293938" y="2916238"/>
            <a:ext cx="900112" cy="43815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7" name="Rectangle 83"/>
          <p:cNvSpPr>
            <a:spLocks noChangeArrowheads="1"/>
          </p:cNvSpPr>
          <p:nvPr/>
        </p:nvSpPr>
        <p:spPr bwMode="auto">
          <a:xfrm>
            <a:off x="2362200" y="2947988"/>
            <a:ext cx="2159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then</a:t>
            </a:r>
          </a:p>
        </p:txBody>
      </p:sp>
      <p:sp>
        <p:nvSpPr>
          <p:cNvPr id="44058" name="Rectangle 90"/>
          <p:cNvSpPr>
            <a:spLocks noChangeArrowheads="1"/>
          </p:cNvSpPr>
          <p:nvPr/>
        </p:nvSpPr>
        <p:spPr bwMode="auto">
          <a:xfrm>
            <a:off x="725488" y="2940050"/>
            <a:ext cx="1400175" cy="3873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9" name="Rectangle 91"/>
          <p:cNvSpPr>
            <a:spLocks noChangeArrowheads="1"/>
          </p:cNvSpPr>
          <p:nvPr/>
        </p:nvSpPr>
        <p:spPr bwMode="auto">
          <a:xfrm>
            <a:off x="727075" y="2940050"/>
            <a:ext cx="1454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 err="1" smtClean="0">
                <a:latin typeface="Comic Sans MS" pitchFamily="66" charset="0"/>
              </a:rPr>
              <a:t>Bedingung</a:t>
            </a:r>
            <a:endParaRPr lang="en-US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cxnSp>
        <p:nvCxnSpPr>
          <p:cNvPr id="44060" name="AutoShape 92"/>
          <p:cNvCxnSpPr>
            <a:cxnSpLocks noChangeShapeType="1"/>
            <a:stCxn id="44056" idx="3"/>
            <a:endCxn id="44062" idx="1"/>
          </p:cNvCxnSpPr>
          <p:nvPr/>
        </p:nvCxnSpPr>
        <p:spPr bwMode="auto">
          <a:xfrm flipV="1">
            <a:off x="3194050" y="3133725"/>
            <a:ext cx="166688" cy="1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61" name="AutoShape 93"/>
          <p:cNvCxnSpPr>
            <a:cxnSpLocks noChangeShapeType="1"/>
            <a:stCxn id="44062" idx="3"/>
            <a:endCxn id="44066" idx="1"/>
          </p:cNvCxnSpPr>
          <p:nvPr/>
        </p:nvCxnSpPr>
        <p:spPr bwMode="auto">
          <a:xfrm>
            <a:off x="5040313" y="3133725"/>
            <a:ext cx="3052762" cy="1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062" name="Rectangle 96"/>
          <p:cNvSpPr>
            <a:spLocks noChangeArrowheads="1"/>
          </p:cNvSpPr>
          <p:nvPr/>
        </p:nvSpPr>
        <p:spPr bwMode="auto">
          <a:xfrm>
            <a:off x="3360738" y="2940050"/>
            <a:ext cx="1679575" cy="3873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3" name="Rectangle 97"/>
          <p:cNvSpPr>
            <a:spLocks noChangeArrowheads="1"/>
          </p:cNvSpPr>
          <p:nvPr/>
        </p:nvSpPr>
        <p:spPr bwMode="auto">
          <a:xfrm>
            <a:off x="3362325" y="2940050"/>
            <a:ext cx="16891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 err="1" smtClean="0">
                <a:latin typeface="Comic Sans MS" pitchFamily="66" charset="0"/>
              </a:rPr>
              <a:t>Instruktion</a:t>
            </a:r>
            <a:endParaRPr lang="en-US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44064" name="Rectangle 99"/>
          <p:cNvSpPr>
            <a:spLocks noChangeArrowheads="1"/>
          </p:cNvSpPr>
          <p:nvPr/>
        </p:nvSpPr>
        <p:spPr bwMode="auto">
          <a:xfrm>
            <a:off x="6227763" y="1639888"/>
            <a:ext cx="1622425" cy="3873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5" name="Rectangle 100"/>
          <p:cNvSpPr>
            <a:spLocks noChangeArrowheads="1"/>
          </p:cNvSpPr>
          <p:nvPr/>
        </p:nvSpPr>
        <p:spPr bwMode="auto">
          <a:xfrm>
            <a:off x="6219825" y="1639888"/>
            <a:ext cx="16891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 err="1" smtClean="0">
                <a:latin typeface="Comic Sans MS" pitchFamily="66" charset="0"/>
              </a:rPr>
              <a:t>Instruktion</a:t>
            </a:r>
            <a:endParaRPr lang="en-US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5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BNF Elemente: </a:t>
            </a:r>
            <a:r>
              <a:rPr lang="de-CH" smtClean="0"/>
              <a:t>Verkettung</a:t>
            </a:r>
            <a:endParaRPr lang="de-CH" noProof="0" dirty="0" smtClean="0"/>
          </a:p>
        </p:txBody>
      </p:sp>
      <p:sp>
        <p:nvSpPr>
          <p:cNvPr id="45060" name="Rectangle 55"/>
          <p:cNvSpPr>
            <a:spLocks noGrp="1" noChangeArrowheads="1"/>
          </p:cNvSpPr>
          <p:nvPr>
            <p:ph type="body" idx="1"/>
          </p:nvPr>
        </p:nvSpPr>
        <p:spPr>
          <a:xfrm>
            <a:off x="392468" y="878114"/>
            <a:ext cx="8594725" cy="564492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Graphische Repräsentation: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BNF:	</a:t>
            </a:r>
            <a:r>
              <a:rPr lang="de-CH" noProof="0" smtClean="0"/>
              <a:t>	</a:t>
            </a:r>
            <a:r>
              <a:rPr lang="de-CH" noProof="0" smtClean="0">
                <a:solidFill>
                  <a:srgbClr val="009900"/>
                </a:solidFill>
              </a:rPr>
              <a:t>A  B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smtClean="0">
                <a:solidFill>
                  <a:srgbClr val="000000"/>
                </a:solidFill>
              </a:rPr>
              <a:t>Bedeutung</a:t>
            </a:r>
            <a:r>
              <a:rPr lang="de-CH" noProof="0" smtClean="0">
                <a:solidFill>
                  <a:srgbClr val="000000"/>
                </a:solidFill>
              </a:rPr>
              <a:t>:</a:t>
            </a:r>
            <a:r>
              <a:rPr lang="de-CH" noProof="0" smtClean="0"/>
              <a:t>	</a:t>
            </a:r>
            <a:r>
              <a:rPr lang="de-CH" noProof="0" smtClean="0">
                <a:solidFill>
                  <a:srgbClr val="009900"/>
                </a:solidFill>
              </a:rPr>
              <a:t>A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gefolgt von </a:t>
            </a:r>
            <a:r>
              <a:rPr lang="de-CH" noProof="0" smtClean="0">
                <a:solidFill>
                  <a:srgbClr val="009900"/>
                </a:solidFill>
              </a:rPr>
              <a:t>B</a:t>
            </a:r>
            <a:endParaRPr lang="de-CH" noProof="0" dirty="0" smtClean="0">
              <a:solidFill>
                <a:srgbClr val="009900"/>
              </a:solidFill>
            </a:endParaRPr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1633538" y="1911350"/>
            <a:ext cx="3678237" cy="695325"/>
            <a:chOff x="1029" y="1204"/>
            <a:chExt cx="2317" cy="438"/>
          </a:xfrm>
        </p:grpSpPr>
        <p:sp>
          <p:nvSpPr>
            <p:cNvPr id="45062" name="Rectangle 27"/>
            <p:cNvSpPr>
              <a:spLocks noChangeArrowheads="1"/>
            </p:cNvSpPr>
            <p:nvPr/>
          </p:nvSpPr>
          <p:spPr bwMode="auto">
            <a:xfrm>
              <a:off x="1627" y="1204"/>
              <a:ext cx="343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+mn-lt"/>
                </a:rPr>
                <a:t>A</a:t>
              </a:r>
            </a:p>
          </p:txBody>
        </p:sp>
        <p:cxnSp>
          <p:nvCxnSpPr>
            <p:cNvPr id="45063" name="AutoShape 35"/>
            <p:cNvCxnSpPr>
              <a:cxnSpLocks noChangeShapeType="1"/>
              <a:endCxn id="45062" idx="1"/>
            </p:cNvCxnSpPr>
            <p:nvPr/>
          </p:nvCxnSpPr>
          <p:spPr bwMode="auto">
            <a:xfrm>
              <a:off x="1029" y="1423"/>
              <a:ext cx="598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sp>
          <p:nvSpPr>
            <p:cNvPr id="45064" name="Rectangle 38"/>
            <p:cNvSpPr>
              <a:spLocks noChangeArrowheads="1"/>
            </p:cNvSpPr>
            <p:nvPr/>
          </p:nvSpPr>
          <p:spPr bwMode="auto">
            <a:xfrm>
              <a:off x="2482" y="1204"/>
              <a:ext cx="344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+mn-lt"/>
                </a:rPr>
                <a:t>B</a:t>
              </a:r>
            </a:p>
          </p:txBody>
        </p:sp>
        <p:cxnSp>
          <p:nvCxnSpPr>
            <p:cNvPr id="45065" name="AutoShape 51"/>
            <p:cNvCxnSpPr>
              <a:cxnSpLocks noChangeShapeType="1"/>
              <a:stCxn id="45062" idx="3"/>
              <a:endCxn id="45064" idx="1"/>
            </p:cNvCxnSpPr>
            <p:nvPr/>
          </p:nvCxnSpPr>
          <p:spPr bwMode="auto">
            <a:xfrm>
              <a:off x="1970" y="1423"/>
              <a:ext cx="512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5066" name="AutoShape 52"/>
            <p:cNvCxnSpPr>
              <a:cxnSpLocks noChangeShapeType="1"/>
              <a:stCxn id="45064" idx="3"/>
            </p:cNvCxnSpPr>
            <p:nvPr/>
          </p:nvCxnSpPr>
          <p:spPr bwMode="auto">
            <a:xfrm>
              <a:off x="2826" y="1423"/>
              <a:ext cx="520" cy="1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862013"/>
            <a:ext cx="8713787" cy="41783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Graphische Repräsentation: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BNF:	</a:t>
            </a:r>
            <a:r>
              <a:rPr lang="de-CH" noProof="0" smtClean="0"/>
              <a:t>	</a:t>
            </a:r>
            <a:r>
              <a:rPr lang="de-CH" noProof="0" smtClean="0">
                <a:solidFill>
                  <a:srgbClr val="000000"/>
                </a:solidFill>
              </a:rPr>
              <a:t>[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9900"/>
                </a:solidFill>
              </a:rPr>
              <a:t>A </a:t>
            </a:r>
            <a:r>
              <a:rPr lang="de-CH" noProof="0" smtClean="0">
                <a:solidFill>
                  <a:srgbClr val="000000"/>
                </a:solidFill>
              </a:rPr>
              <a:t>]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Bedeutung:</a:t>
            </a:r>
            <a:r>
              <a:rPr lang="de-CH" noProof="0" smtClean="0"/>
              <a:t>	</a:t>
            </a:r>
            <a:r>
              <a:rPr lang="de-CH" noProof="0" smtClean="0">
                <a:solidFill>
                  <a:srgbClr val="009900"/>
                </a:solidFill>
              </a:rPr>
              <a:t>A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oder nichts</a:t>
            </a:r>
            <a:endParaRPr lang="de-CH" noProof="0" dirty="0" smtClean="0">
              <a:solidFill>
                <a:srgbClr val="000000"/>
              </a:solidFill>
            </a:endParaRPr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BNF Elements: Option</a:t>
            </a:r>
          </a:p>
        </p:txBody>
      </p:sp>
      <p:sp>
        <p:nvSpPr>
          <p:cNvPr id="46085" name="Rectangle 13"/>
          <p:cNvSpPr>
            <a:spLocks noChangeArrowheads="1"/>
          </p:cNvSpPr>
          <p:nvPr/>
        </p:nvSpPr>
        <p:spPr bwMode="auto">
          <a:xfrm>
            <a:off x="1143000" y="5667375"/>
            <a:ext cx="1588" cy="15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733550" y="1778000"/>
            <a:ext cx="3703638" cy="1258888"/>
            <a:chOff x="1182" y="910"/>
            <a:chExt cx="2333" cy="793"/>
          </a:xfrm>
        </p:grpSpPr>
        <p:sp>
          <p:nvSpPr>
            <p:cNvPr id="46087" name="Rectangle 20"/>
            <p:cNvSpPr>
              <a:spLocks noChangeArrowheads="1"/>
            </p:cNvSpPr>
            <p:nvPr/>
          </p:nvSpPr>
          <p:spPr bwMode="auto">
            <a:xfrm>
              <a:off x="1182" y="1692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8" name="Rectangle 21"/>
            <p:cNvSpPr>
              <a:spLocks noChangeArrowheads="1"/>
            </p:cNvSpPr>
            <p:nvPr/>
          </p:nvSpPr>
          <p:spPr bwMode="auto">
            <a:xfrm>
              <a:off x="1686" y="1123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9" name="Rectangle 22"/>
            <p:cNvSpPr>
              <a:spLocks noChangeArrowheads="1"/>
            </p:cNvSpPr>
            <p:nvPr/>
          </p:nvSpPr>
          <p:spPr bwMode="auto">
            <a:xfrm>
              <a:off x="2928" y="1123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0" name="Rectangle 23"/>
            <p:cNvSpPr>
              <a:spLocks noChangeArrowheads="1"/>
            </p:cNvSpPr>
            <p:nvPr/>
          </p:nvSpPr>
          <p:spPr bwMode="auto">
            <a:xfrm>
              <a:off x="1686" y="1692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1" name="Rectangle 24"/>
            <p:cNvSpPr>
              <a:spLocks noChangeArrowheads="1"/>
            </p:cNvSpPr>
            <p:nvPr/>
          </p:nvSpPr>
          <p:spPr bwMode="auto">
            <a:xfrm>
              <a:off x="2133" y="910"/>
              <a:ext cx="343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+mn-lt"/>
                </a:rPr>
                <a:t>A</a:t>
              </a:r>
            </a:p>
          </p:txBody>
        </p:sp>
        <p:cxnSp>
          <p:nvCxnSpPr>
            <p:cNvPr id="46092" name="AutoShape 25"/>
            <p:cNvCxnSpPr>
              <a:cxnSpLocks noChangeShapeType="1"/>
              <a:stCxn id="46087" idx="1"/>
              <a:endCxn id="46090" idx="3"/>
            </p:cNvCxnSpPr>
            <p:nvPr/>
          </p:nvCxnSpPr>
          <p:spPr bwMode="auto">
            <a:xfrm>
              <a:off x="1182" y="1698"/>
              <a:ext cx="515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46093" name="AutoShape 26"/>
            <p:cNvCxnSpPr>
              <a:cxnSpLocks noChangeShapeType="1"/>
              <a:stCxn id="46090" idx="1"/>
              <a:endCxn id="46096" idx="3"/>
            </p:cNvCxnSpPr>
            <p:nvPr/>
          </p:nvCxnSpPr>
          <p:spPr bwMode="auto">
            <a:xfrm>
              <a:off x="1686" y="1698"/>
              <a:ext cx="1253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46094" name="AutoShape 27"/>
            <p:cNvCxnSpPr>
              <a:cxnSpLocks noChangeShapeType="1"/>
              <a:stCxn id="46096" idx="1"/>
              <a:endCxn id="46100" idx="1"/>
            </p:cNvCxnSpPr>
            <p:nvPr/>
          </p:nvCxnSpPr>
          <p:spPr bwMode="auto">
            <a:xfrm>
              <a:off x="2928" y="1698"/>
              <a:ext cx="576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6095" name="AutoShape 28"/>
            <p:cNvCxnSpPr>
              <a:cxnSpLocks noChangeShapeType="1"/>
              <a:stCxn id="46090" idx="2"/>
              <a:endCxn id="46088" idx="0"/>
            </p:cNvCxnSpPr>
            <p:nvPr/>
          </p:nvCxnSpPr>
          <p:spPr bwMode="auto">
            <a:xfrm flipV="1">
              <a:off x="1692" y="1123"/>
              <a:ext cx="0" cy="58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sp>
          <p:nvSpPr>
            <p:cNvPr id="46096" name="Rectangle 29"/>
            <p:cNvSpPr>
              <a:spLocks noChangeArrowheads="1"/>
            </p:cNvSpPr>
            <p:nvPr/>
          </p:nvSpPr>
          <p:spPr bwMode="auto">
            <a:xfrm>
              <a:off x="2928" y="1692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6097" name="AutoShape 30"/>
            <p:cNvCxnSpPr>
              <a:cxnSpLocks noChangeShapeType="1"/>
              <a:stCxn id="46088" idx="1"/>
              <a:endCxn id="46091" idx="1"/>
            </p:cNvCxnSpPr>
            <p:nvPr/>
          </p:nvCxnSpPr>
          <p:spPr bwMode="auto">
            <a:xfrm>
              <a:off x="1686" y="1129"/>
              <a:ext cx="447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6098" name="AutoShape 31"/>
            <p:cNvCxnSpPr>
              <a:cxnSpLocks noChangeShapeType="1"/>
              <a:stCxn id="46091" idx="3"/>
              <a:endCxn id="46089" idx="3"/>
            </p:cNvCxnSpPr>
            <p:nvPr/>
          </p:nvCxnSpPr>
          <p:spPr bwMode="auto">
            <a:xfrm>
              <a:off x="2476" y="1129"/>
              <a:ext cx="463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46099" name="AutoShape 32"/>
            <p:cNvCxnSpPr>
              <a:cxnSpLocks noChangeShapeType="1"/>
              <a:stCxn id="46089" idx="0"/>
              <a:endCxn id="46096" idx="0"/>
            </p:cNvCxnSpPr>
            <p:nvPr/>
          </p:nvCxnSpPr>
          <p:spPr bwMode="auto">
            <a:xfrm>
              <a:off x="2934" y="1123"/>
              <a:ext cx="0" cy="569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sp>
          <p:nvSpPr>
            <p:cNvPr id="46100" name="Rectangle 33"/>
            <p:cNvSpPr>
              <a:spLocks noChangeArrowheads="1"/>
            </p:cNvSpPr>
            <p:nvPr/>
          </p:nvSpPr>
          <p:spPr bwMode="auto">
            <a:xfrm>
              <a:off x="3504" y="1692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Ziele der heutigen Vorlesung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chemeClr val="tx1"/>
                </a:solidFill>
              </a:rPr>
              <a:t>Sprachen, die andere Sprachen beschreiben, kennenlernen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chemeClr val="tx1"/>
                </a:solidFill>
              </a:rPr>
              <a:t>Die Syntaxbeschreibung für Eiffel lesen und verstehen können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chemeClr val="tx1"/>
                </a:solidFill>
              </a:rPr>
              <a:t>Einfache Syntaxbeschreibungen selbst erstellen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2113" y="836613"/>
            <a:ext cx="8713787" cy="4984750"/>
          </a:xfrm>
        </p:spPr>
        <p:txBody>
          <a:bodyPr/>
          <a:lstStyle/>
          <a:p>
            <a:r>
              <a:rPr lang="de-CH" smtClean="0">
                <a:solidFill>
                  <a:srgbClr val="000000"/>
                </a:solidFill>
              </a:rPr>
              <a:t>Graphische Repräsentation: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BNF:	</a:t>
            </a:r>
            <a:r>
              <a:rPr lang="de-CH" noProof="0" smtClean="0"/>
              <a:t>	</a:t>
            </a:r>
            <a:r>
              <a:rPr lang="de-CH" noProof="0" smtClean="0">
                <a:solidFill>
                  <a:srgbClr val="009900"/>
                </a:solidFill>
              </a:rPr>
              <a:t>A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|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9900"/>
                </a:solidFill>
              </a:rPr>
              <a:t>B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Bedeutung:	entweder </a:t>
            </a:r>
            <a:r>
              <a:rPr lang="de-CH" noProof="0" smtClean="0">
                <a:solidFill>
                  <a:srgbClr val="009900"/>
                </a:solidFill>
              </a:rPr>
              <a:t>A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oder </a:t>
            </a:r>
            <a:r>
              <a:rPr lang="de-CH" noProof="0" smtClean="0">
                <a:solidFill>
                  <a:srgbClr val="009900"/>
                </a:solidFill>
              </a:rPr>
              <a:t>B</a:t>
            </a:r>
            <a:endParaRPr lang="de-CH" noProof="0" dirty="0" smtClean="0">
              <a:solidFill>
                <a:srgbClr val="009900"/>
              </a:solidFill>
            </a:endParaRP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BNF Elements: Wahl</a:t>
            </a:r>
            <a:endParaRPr lang="de-CH" noProof="0" dirty="0" smtClean="0"/>
          </a:p>
        </p:txBody>
      </p:sp>
      <p:sp>
        <p:nvSpPr>
          <p:cNvPr id="47109" name="Rectangle 4"/>
          <p:cNvSpPr>
            <a:spLocks noChangeArrowheads="1"/>
          </p:cNvSpPr>
          <p:nvPr/>
        </p:nvSpPr>
        <p:spPr bwMode="auto">
          <a:xfrm>
            <a:off x="1143000" y="5667375"/>
            <a:ext cx="1588" cy="15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0" name="Rectangle 15"/>
          <p:cNvSpPr>
            <a:spLocks noChangeArrowheads="1"/>
          </p:cNvSpPr>
          <p:nvPr/>
        </p:nvSpPr>
        <p:spPr bwMode="auto">
          <a:xfrm>
            <a:off x="4505325" y="3019425"/>
            <a:ext cx="17463" cy="1746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Rectangle 19"/>
          <p:cNvSpPr>
            <a:spLocks noChangeArrowheads="1"/>
          </p:cNvSpPr>
          <p:nvPr/>
        </p:nvSpPr>
        <p:spPr bwMode="auto">
          <a:xfrm>
            <a:off x="5419725" y="3019425"/>
            <a:ext cx="17463" cy="1746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143125" y="1730375"/>
            <a:ext cx="3846513" cy="2019300"/>
            <a:chOff x="894" y="682"/>
            <a:chExt cx="2423" cy="1272"/>
          </a:xfrm>
        </p:grpSpPr>
        <p:cxnSp>
          <p:nvCxnSpPr>
            <p:cNvPr id="47113" name="AutoShape 21"/>
            <p:cNvCxnSpPr>
              <a:cxnSpLocks noChangeShapeType="1"/>
              <a:stCxn id="47129" idx="2"/>
              <a:endCxn id="47128" idx="2"/>
            </p:cNvCxnSpPr>
            <p:nvPr/>
          </p:nvCxnSpPr>
          <p:spPr bwMode="auto">
            <a:xfrm flipV="1">
              <a:off x="2742" y="1304"/>
              <a:ext cx="0" cy="437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7114" name="AutoShape 22"/>
            <p:cNvCxnSpPr>
              <a:cxnSpLocks noChangeShapeType="1"/>
              <a:stCxn id="47131" idx="1"/>
              <a:endCxn id="47123" idx="1"/>
            </p:cNvCxnSpPr>
            <p:nvPr/>
          </p:nvCxnSpPr>
          <p:spPr bwMode="auto">
            <a:xfrm>
              <a:off x="1332" y="901"/>
              <a:ext cx="536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7115" name="AutoShape 23"/>
            <p:cNvCxnSpPr>
              <a:cxnSpLocks noChangeShapeType="1"/>
              <a:stCxn id="47130" idx="1"/>
              <a:endCxn id="47124" idx="1"/>
            </p:cNvCxnSpPr>
            <p:nvPr/>
          </p:nvCxnSpPr>
          <p:spPr bwMode="auto">
            <a:xfrm>
              <a:off x="1332" y="1735"/>
              <a:ext cx="536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7116" name="AutoShape 24"/>
            <p:cNvCxnSpPr>
              <a:cxnSpLocks noChangeShapeType="1"/>
              <a:stCxn id="47127" idx="2"/>
              <a:endCxn id="47131" idx="0"/>
            </p:cNvCxnSpPr>
            <p:nvPr/>
          </p:nvCxnSpPr>
          <p:spPr bwMode="auto">
            <a:xfrm flipV="1">
              <a:off x="1338" y="895"/>
              <a:ext cx="0" cy="409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47117" name="AutoShape 25"/>
            <p:cNvCxnSpPr>
              <a:cxnSpLocks noChangeShapeType="1"/>
              <a:stCxn id="47132" idx="0"/>
              <a:endCxn id="47128" idx="0"/>
            </p:cNvCxnSpPr>
            <p:nvPr/>
          </p:nvCxnSpPr>
          <p:spPr bwMode="auto">
            <a:xfrm>
              <a:off x="2742" y="895"/>
              <a:ext cx="0" cy="398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7118" name="AutoShape 26"/>
            <p:cNvCxnSpPr>
              <a:cxnSpLocks noChangeShapeType="1"/>
              <a:stCxn id="47128" idx="3"/>
              <a:endCxn id="47126" idx="1"/>
            </p:cNvCxnSpPr>
            <p:nvPr/>
          </p:nvCxnSpPr>
          <p:spPr bwMode="auto">
            <a:xfrm>
              <a:off x="2747" y="1299"/>
              <a:ext cx="559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7119" name="AutoShape 27"/>
            <p:cNvCxnSpPr>
              <a:cxnSpLocks noChangeShapeType="1"/>
              <a:stCxn id="47124" idx="3"/>
              <a:endCxn id="47129" idx="3"/>
            </p:cNvCxnSpPr>
            <p:nvPr/>
          </p:nvCxnSpPr>
          <p:spPr bwMode="auto">
            <a:xfrm>
              <a:off x="2211" y="1735"/>
              <a:ext cx="536" cy="1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47120" name="AutoShape 28"/>
            <p:cNvCxnSpPr>
              <a:cxnSpLocks noChangeShapeType="1"/>
              <a:stCxn id="47127" idx="0"/>
              <a:endCxn id="47130" idx="2"/>
            </p:cNvCxnSpPr>
            <p:nvPr/>
          </p:nvCxnSpPr>
          <p:spPr bwMode="auto">
            <a:xfrm>
              <a:off x="1338" y="1293"/>
              <a:ext cx="0" cy="447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47121" name="AutoShape 29"/>
            <p:cNvCxnSpPr>
              <a:cxnSpLocks noChangeShapeType="1"/>
              <a:stCxn id="47125" idx="3"/>
              <a:endCxn id="47127" idx="3"/>
            </p:cNvCxnSpPr>
            <p:nvPr/>
          </p:nvCxnSpPr>
          <p:spPr bwMode="auto">
            <a:xfrm>
              <a:off x="905" y="1299"/>
              <a:ext cx="438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47122" name="AutoShape 30"/>
            <p:cNvCxnSpPr>
              <a:cxnSpLocks noChangeShapeType="1"/>
              <a:stCxn id="47123" idx="3"/>
              <a:endCxn id="47132" idx="3"/>
            </p:cNvCxnSpPr>
            <p:nvPr/>
          </p:nvCxnSpPr>
          <p:spPr bwMode="auto">
            <a:xfrm>
              <a:off x="2211" y="901"/>
              <a:ext cx="536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sp>
          <p:nvSpPr>
            <p:cNvPr id="47123" name="Rectangle 31"/>
            <p:cNvSpPr>
              <a:spLocks noChangeArrowheads="1"/>
            </p:cNvSpPr>
            <p:nvPr/>
          </p:nvSpPr>
          <p:spPr bwMode="auto">
            <a:xfrm>
              <a:off x="1868" y="682"/>
              <a:ext cx="343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+mn-lt"/>
                </a:rPr>
                <a:t>A</a:t>
              </a:r>
            </a:p>
          </p:txBody>
        </p:sp>
        <p:sp>
          <p:nvSpPr>
            <p:cNvPr id="47124" name="Rectangle 32"/>
            <p:cNvSpPr>
              <a:spLocks noChangeArrowheads="1"/>
            </p:cNvSpPr>
            <p:nvPr/>
          </p:nvSpPr>
          <p:spPr bwMode="auto">
            <a:xfrm>
              <a:off x="1868" y="1516"/>
              <a:ext cx="343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+mn-lt"/>
                </a:rPr>
                <a:t>B</a:t>
              </a:r>
            </a:p>
          </p:txBody>
        </p:sp>
        <p:sp>
          <p:nvSpPr>
            <p:cNvPr id="47125" name="Rectangle 33"/>
            <p:cNvSpPr>
              <a:spLocks noChangeArrowheads="1"/>
            </p:cNvSpPr>
            <p:nvPr/>
          </p:nvSpPr>
          <p:spPr bwMode="auto">
            <a:xfrm>
              <a:off x="894" y="1293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7126" name="Rectangle 34"/>
            <p:cNvSpPr>
              <a:spLocks noChangeArrowheads="1"/>
            </p:cNvSpPr>
            <p:nvPr/>
          </p:nvSpPr>
          <p:spPr bwMode="auto">
            <a:xfrm>
              <a:off x="3306" y="1293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7127" name="Rectangle 35"/>
            <p:cNvSpPr>
              <a:spLocks noChangeArrowheads="1"/>
            </p:cNvSpPr>
            <p:nvPr/>
          </p:nvSpPr>
          <p:spPr bwMode="auto">
            <a:xfrm>
              <a:off x="1332" y="1293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7128" name="Rectangle 36"/>
            <p:cNvSpPr>
              <a:spLocks noChangeArrowheads="1"/>
            </p:cNvSpPr>
            <p:nvPr/>
          </p:nvSpPr>
          <p:spPr bwMode="auto">
            <a:xfrm>
              <a:off x="2736" y="1293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7129" name="Rectangle 37"/>
            <p:cNvSpPr>
              <a:spLocks noChangeArrowheads="1"/>
            </p:cNvSpPr>
            <p:nvPr/>
          </p:nvSpPr>
          <p:spPr bwMode="auto">
            <a:xfrm>
              <a:off x="2736" y="1730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7130" name="Rectangle 38"/>
            <p:cNvSpPr>
              <a:spLocks noChangeArrowheads="1"/>
            </p:cNvSpPr>
            <p:nvPr/>
          </p:nvSpPr>
          <p:spPr bwMode="auto">
            <a:xfrm>
              <a:off x="1332" y="1729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7131" name="Rectangle 39"/>
            <p:cNvSpPr>
              <a:spLocks noChangeArrowheads="1"/>
            </p:cNvSpPr>
            <p:nvPr/>
          </p:nvSpPr>
          <p:spPr bwMode="auto">
            <a:xfrm>
              <a:off x="1332" y="895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7132" name="Rectangle 40"/>
            <p:cNvSpPr>
              <a:spLocks noChangeArrowheads="1"/>
            </p:cNvSpPr>
            <p:nvPr/>
          </p:nvSpPr>
          <p:spPr bwMode="auto">
            <a:xfrm>
              <a:off x="2736" y="895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9888" y="849313"/>
            <a:ext cx="8713787" cy="4984750"/>
          </a:xfrm>
        </p:spPr>
        <p:txBody>
          <a:bodyPr/>
          <a:lstStyle/>
          <a:p>
            <a:r>
              <a:rPr lang="de-CH" smtClean="0">
                <a:solidFill>
                  <a:srgbClr val="000000"/>
                </a:solidFill>
              </a:rPr>
              <a:t>Graphische Repräsentation: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BNF:		{ </a:t>
            </a:r>
            <a:r>
              <a:rPr lang="de-CH" noProof="0" smtClean="0">
                <a:solidFill>
                  <a:srgbClr val="009900"/>
                </a:solidFill>
              </a:rPr>
              <a:t>A </a:t>
            </a:r>
            <a:r>
              <a:rPr lang="de-CH" noProof="0" smtClean="0">
                <a:solidFill>
                  <a:srgbClr val="000000"/>
                </a:solidFill>
              </a:rPr>
              <a:t>}</a:t>
            </a:r>
            <a:r>
              <a:rPr lang="de-CH" sz="2800" baseline="24000" noProof="0" smtClean="0">
                <a:solidFill>
                  <a:srgbClr val="000000"/>
                </a:solidFill>
              </a:rPr>
              <a:t>*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Bedeutung:	</a:t>
            </a:r>
            <a:r>
              <a:rPr lang="de-CH" smtClean="0">
                <a:solidFill>
                  <a:srgbClr val="000000"/>
                </a:solidFill>
              </a:rPr>
              <a:t>Sequenz von null oder mehreren</a:t>
            </a:r>
            <a:r>
              <a:rPr lang="de-CH" noProof="0" smtClean="0">
                <a:solidFill>
                  <a:srgbClr val="000000"/>
                </a:solidFill>
              </a:rPr>
              <a:t> </a:t>
            </a:r>
            <a:r>
              <a:rPr lang="de-CH" noProof="0" smtClean="0">
                <a:solidFill>
                  <a:srgbClr val="009900"/>
                </a:solidFill>
              </a:rPr>
              <a:t>A</a:t>
            </a:r>
            <a:endParaRPr lang="de-CH" noProof="0" dirty="0" smtClean="0">
              <a:solidFill>
                <a:srgbClr val="009900"/>
              </a:solidFill>
            </a:endParaRP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BNF Elements: Repetition</a:t>
            </a:r>
            <a:endParaRPr lang="de-CH" noProof="0" dirty="0" smtClean="0"/>
          </a:p>
        </p:txBody>
      </p:sp>
      <p:sp>
        <p:nvSpPr>
          <p:cNvPr id="48133" name="Rectangle 4"/>
          <p:cNvSpPr>
            <a:spLocks noChangeArrowheads="1"/>
          </p:cNvSpPr>
          <p:nvPr/>
        </p:nvSpPr>
        <p:spPr bwMode="auto">
          <a:xfrm>
            <a:off x="1143000" y="5667375"/>
            <a:ext cx="1588" cy="15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4" name="Rectangle 7"/>
          <p:cNvSpPr>
            <a:spLocks noChangeArrowheads="1"/>
          </p:cNvSpPr>
          <p:nvPr/>
        </p:nvSpPr>
        <p:spPr bwMode="auto">
          <a:xfrm>
            <a:off x="4505325" y="3019425"/>
            <a:ext cx="17463" cy="1746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Rectangle 8"/>
          <p:cNvSpPr>
            <a:spLocks noChangeArrowheads="1"/>
          </p:cNvSpPr>
          <p:nvPr/>
        </p:nvSpPr>
        <p:spPr bwMode="auto">
          <a:xfrm>
            <a:off x="5419725" y="3019425"/>
            <a:ext cx="17463" cy="1746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2181225" y="1854200"/>
            <a:ext cx="3322638" cy="1163638"/>
            <a:chOff x="1356" y="2278"/>
            <a:chExt cx="2093" cy="733"/>
          </a:xfrm>
        </p:grpSpPr>
        <p:sp>
          <p:nvSpPr>
            <p:cNvPr id="48137" name="Rectangle 46"/>
            <p:cNvSpPr>
              <a:spLocks noChangeArrowheads="1"/>
            </p:cNvSpPr>
            <p:nvPr/>
          </p:nvSpPr>
          <p:spPr bwMode="auto">
            <a:xfrm>
              <a:off x="1722" y="2491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8138" name="Rectangle 47"/>
            <p:cNvSpPr>
              <a:spLocks noChangeArrowheads="1"/>
            </p:cNvSpPr>
            <p:nvPr/>
          </p:nvSpPr>
          <p:spPr bwMode="auto">
            <a:xfrm>
              <a:off x="3024" y="2491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8139" name="Rectangle 48"/>
            <p:cNvSpPr>
              <a:spLocks noChangeArrowheads="1"/>
            </p:cNvSpPr>
            <p:nvPr/>
          </p:nvSpPr>
          <p:spPr bwMode="auto">
            <a:xfrm>
              <a:off x="3438" y="3000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8140" name="Rectangle 49"/>
            <p:cNvSpPr>
              <a:spLocks noChangeArrowheads="1"/>
            </p:cNvSpPr>
            <p:nvPr/>
          </p:nvSpPr>
          <p:spPr bwMode="auto">
            <a:xfrm>
              <a:off x="3024" y="3000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8141" name="Rectangle 50"/>
            <p:cNvSpPr>
              <a:spLocks noChangeArrowheads="1"/>
            </p:cNvSpPr>
            <p:nvPr/>
          </p:nvSpPr>
          <p:spPr bwMode="auto">
            <a:xfrm>
              <a:off x="1722" y="3000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8142" name="Rectangle 51"/>
            <p:cNvSpPr>
              <a:spLocks noChangeArrowheads="1"/>
            </p:cNvSpPr>
            <p:nvPr/>
          </p:nvSpPr>
          <p:spPr bwMode="auto">
            <a:xfrm>
              <a:off x="1356" y="3000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cxnSp>
          <p:nvCxnSpPr>
            <p:cNvPr id="48143" name="AutoShape 52"/>
            <p:cNvCxnSpPr>
              <a:cxnSpLocks noChangeShapeType="1"/>
              <a:stCxn id="48137" idx="0"/>
              <a:endCxn id="48141" idx="0"/>
            </p:cNvCxnSpPr>
            <p:nvPr/>
          </p:nvCxnSpPr>
          <p:spPr bwMode="auto">
            <a:xfrm>
              <a:off x="1728" y="2491"/>
              <a:ext cx="0" cy="509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8144" name="AutoShape 53"/>
            <p:cNvCxnSpPr>
              <a:cxnSpLocks noChangeShapeType="1"/>
              <a:stCxn id="48138" idx="3"/>
              <a:endCxn id="48150" idx="3"/>
            </p:cNvCxnSpPr>
            <p:nvPr/>
          </p:nvCxnSpPr>
          <p:spPr bwMode="auto">
            <a:xfrm flipH="1">
              <a:off x="2550" y="2497"/>
              <a:ext cx="485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8145" name="AutoShape 54"/>
            <p:cNvCxnSpPr>
              <a:cxnSpLocks noChangeShapeType="1"/>
              <a:stCxn id="48140" idx="1"/>
              <a:endCxn id="48139" idx="3"/>
            </p:cNvCxnSpPr>
            <p:nvPr/>
          </p:nvCxnSpPr>
          <p:spPr bwMode="auto">
            <a:xfrm>
              <a:off x="3024" y="3006"/>
              <a:ext cx="425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8146" name="AutoShape 55"/>
            <p:cNvCxnSpPr>
              <a:cxnSpLocks noChangeShapeType="1"/>
              <a:stCxn id="48150" idx="1"/>
              <a:endCxn id="48137" idx="1"/>
            </p:cNvCxnSpPr>
            <p:nvPr/>
          </p:nvCxnSpPr>
          <p:spPr bwMode="auto">
            <a:xfrm flipH="1">
              <a:off x="1722" y="2497"/>
              <a:ext cx="485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48147" name="AutoShape 56"/>
            <p:cNvCxnSpPr>
              <a:cxnSpLocks noChangeShapeType="1"/>
              <a:stCxn id="48138" idx="0"/>
              <a:endCxn id="48140" idx="2"/>
            </p:cNvCxnSpPr>
            <p:nvPr/>
          </p:nvCxnSpPr>
          <p:spPr bwMode="auto">
            <a:xfrm>
              <a:off x="3030" y="2491"/>
              <a:ext cx="0" cy="52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48148" name="AutoShape 57"/>
            <p:cNvCxnSpPr>
              <a:cxnSpLocks noChangeShapeType="1"/>
              <a:stCxn id="48141" idx="1"/>
              <a:endCxn id="48140" idx="3"/>
            </p:cNvCxnSpPr>
            <p:nvPr/>
          </p:nvCxnSpPr>
          <p:spPr bwMode="auto">
            <a:xfrm>
              <a:off x="1722" y="3006"/>
              <a:ext cx="1313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48149" name="AutoShape 58"/>
            <p:cNvCxnSpPr>
              <a:cxnSpLocks noChangeShapeType="1"/>
              <a:stCxn id="48142" idx="1"/>
              <a:endCxn id="48141" idx="3"/>
            </p:cNvCxnSpPr>
            <p:nvPr/>
          </p:nvCxnSpPr>
          <p:spPr bwMode="auto">
            <a:xfrm>
              <a:off x="1356" y="3006"/>
              <a:ext cx="377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sp>
          <p:nvSpPr>
            <p:cNvPr id="48150" name="Rectangle 59"/>
            <p:cNvSpPr>
              <a:spLocks noChangeArrowheads="1"/>
            </p:cNvSpPr>
            <p:nvPr/>
          </p:nvSpPr>
          <p:spPr bwMode="auto">
            <a:xfrm>
              <a:off x="2207" y="2278"/>
              <a:ext cx="343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+mn-lt"/>
                </a:rPr>
                <a:t>A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13787" cy="4984750"/>
          </a:xfrm>
        </p:spPr>
        <p:txBody>
          <a:bodyPr/>
          <a:lstStyle/>
          <a:p>
            <a:r>
              <a:rPr lang="de-CH" smtClean="0">
                <a:solidFill>
                  <a:srgbClr val="000000"/>
                </a:solidFill>
              </a:rPr>
              <a:t>Graphische Repräsentation: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BNF:		{ </a:t>
            </a:r>
            <a:r>
              <a:rPr lang="de-CH" noProof="0" smtClean="0">
                <a:solidFill>
                  <a:srgbClr val="009900"/>
                </a:solidFill>
              </a:rPr>
              <a:t>A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}</a:t>
            </a:r>
            <a:r>
              <a:rPr lang="de-CH" baseline="40000" noProof="0" smtClean="0">
                <a:solidFill>
                  <a:srgbClr val="000000"/>
                </a:solidFill>
              </a:rPr>
              <a:t>+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smtClean="0">
                <a:solidFill>
                  <a:srgbClr val="000000"/>
                </a:solidFill>
              </a:rPr>
              <a:t>B</a:t>
            </a:r>
            <a:r>
              <a:rPr lang="de-CH" noProof="0" smtClean="0">
                <a:solidFill>
                  <a:srgbClr val="000000"/>
                </a:solidFill>
              </a:rPr>
              <a:t>edeutung:	Sequenz von einem oder mehreren </a:t>
            </a:r>
            <a:r>
              <a:rPr lang="de-CH" noProof="0" smtClean="0">
                <a:solidFill>
                  <a:srgbClr val="009900"/>
                </a:solidFill>
              </a:rPr>
              <a:t>A</a:t>
            </a:r>
            <a:endParaRPr lang="de-CH" noProof="0" dirty="0" smtClean="0">
              <a:solidFill>
                <a:srgbClr val="009900"/>
              </a:solidFill>
            </a:endParaRP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title"/>
          </p:nvPr>
        </p:nvSpPr>
        <p:spPr>
          <a:xfrm>
            <a:off x="242887" y="115889"/>
            <a:ext cx="7996237" cy="455612"/>
          </a:xfrm>
        </p:spPr>
        <p:txBody>
          <a:bodyPr/>
          <a:lstStyle/>
          <a:p>
            <a:pPr eaLnBrk="1" hangingPunct="1"/>
            <a:r>
              <a:rPr lang="de-CH" sz="2800" noProof="0" smtClean="0"/>
              <a:t>BNF Elements: Repetition, einmal oder mehr</a:t>
            </a:r>
            <a:endParaRPr lang="de-CH" sz="2800" noProof="0" dirty="0" smtClean="0"/>
          </a:p>
        </p:txBody>
      </p:sp>
      <p:sp>
        <p:nvSpPr>
          <p:cNvPr id="49157" name="Rectangle 4"/>
          <p:cNvSpPr>
            <a:spLocks noChangeArrowheads="1"/>
          </p:cNvSpPr>
          <p:nvPr/>
        </p:nvSpPr>
        <p:spPr bwMode="auto">
          <a:xfrm>
            <a:off x="1143000" y="5667375"/>
            <a:ext cx="1588" cy="15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Rectangle 7"/>
          <p:cNvSpPr>
            <a:spLocks noChangeArrowheads="1"/>
          </p:cNvSpPr>
          <p:nvPr/>
        </p:nvSpPr>
        <p:spPr bwMode="auto">
          <a:xfrm>
            <a:off x="4505325" y="3019425"/>
            <a:ext cx="17463" cy="1746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Rectangle 8"/>
          <p:cNvSpPr>
            <a:spLocks noChangeArrowheads="1"/>
          </p:cNvSpPr>
          <p:nvPr/>
        </p:nvSpPr>
        <p:spPr bwMode="auto">
          <a:xfrm>
            <a:off x="5419725" y="3019425"/>
            <a:ext cx="17463" cy="1746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133600" y="2009775"/>
            <a:ext cx="3275013" cy="1349375"/>
            <a:chOff x="870" y="1182"/>
            <a:chExt cx="2063" cy="850"/>
          </a:xfrm>
        </p:grpSpPr>
        <p:sp>
          <p:nvSpPr>
            <p:cNvPr id="49161" name="Rectangle 25"/>
            <p:cNvSpPr>
              <a:spLocks noChangeArrowheads="1"/>
            </p:cNvSpPr>
            <p:nvPr/>
          </p:nvSpPr>
          <p:spPr bwMode="auto">
            <a:xfrm>
              <a:off x="1265" y="1182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9162" name="Rectangle 26"/>
            <p:cNvSpPr>
              <a:spLocks noChangeArrowheads="1"/>
            </p:cNvSpPr>
            <p:nvPr/>
          </p:nvSpPr>
          <p:spPr bwMode="auto">
            <a:xfrm>
              <a:off x="2520" y="1182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9163" name="Rectangle 27"/>
            <p:cNvSpPr>
              <a:spLocks noChangeArrowheads="1"/>
            </p:cNvSpPr>
            <p:nvPr/>
          </p:nvSpPr>
          <p:spPr bwMode="auto">
            <a:xfrm>
              <a:off x="2922" y="1807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9164" name="Rectangle 28"/>
            <p:cNvSpPr>
              <a:spLocks noChangeArrowheads="1"/>
            </p:cNvSpPr>
            <p:nvPr/>
          </p:nvSpPr>
          <p:spPr bwMode="auto">
            <a:xfrm>
              <a:off x="870" y="1807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9165" name="Rectangle 29"/>
            <p:cNvSpPr>
              <a:spLocks noChangeArrowheads="1"/>
            </p:cNvSpPr>
            <p:nvPr/>
          </p:nvSpPr>
          <p:spPr bwMode="auto">
            <a:xfrm>
              <a:off x="1265" y="1807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9166" name="Rectangle 30"/>
            <p:cNvSpPr>
              <a:spLocks noChangeArrowheads="1"/>
            </p:cNvSpPr>
            <p:nvPr/>
          </p:nvSpPr>
          <p:spPr bwMode="auto">
            <a:xfrm>
              <a:off x="2520" y="1807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cxnSp>
          <p:nvCxnSpPr>
            <p:cNvPr id="49167" name="AutoShape 31"/>
            <p:cNvCxnSpPr>
              <a:cxnSpLocks noChangeShapeType="1"/>
              <a:stCxn id="49166" idx="1"/>
              <a:endCxn id="49163" idx="3"/>
            </p:cNvCxnSpPr>
            <p:nvPr/>
          </p:nvCxnSpPr>
          <p:spPr bwMode="auto">
            <a:xfrm>
              <a:off x="2520" y="1813"/>
              <a:ext cx="413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9168" name="AutoShape 32"/>
            <p:cNvCxnSpPr>
              <a:cxnSpLocks noChangeShapeType="1"/>
              <a:stCxn id="49161" idx="0"/>
              <a:endCxn id="49165" idx="0"/>
            </p:cNvCxnSpPr>
            <p:nvPr/>
          </p:nvCxnSpPr>
          <p:spPr bwMode="auto">
            <a:xfrm>
              <a:off x="1271" y="1182"/>
              <a:ext cx="0" cy="625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9169" name="AutoShape 33"/>
            <p:cNvCxnSpPr>
              <a:cxnSpLocks noChangeShapeType="1"/>
              <a:stCxn id="49173" idx="3"/>
              <a:endCxn id="49166" idx="3"/>
            </p:cNvCxnSpPr>
            <p:nvPr/>
          </p:nvCxnSpPr>
          <p:spPr bwMode="auto">
            <a:xfrm>
              <a:off x="2070" y="1813"/>
              <a:ext cx="461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49170" name="AutoShape 34"/>
            <p:cNvCxnSpPr>
              <a:cxnSpLocks noChangeShapeType="1"/>
              <a:stCxn id="49166" idx="0"/>
              <a:endCxn id="49162" idx="0"/>
            </p:cNvCxnSpPr>
            <p:nvPr/>
          </p:nvCxnSpPr>
          <p:spPr bwMode="auto">
            <a:xfrm flipV="1">
              <a:off x="2526" y="1182"/>
              <a:ext cx="0" cy="625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49171" name="AutoShape 35"/>
            <p:cNvCxnSpPr>
              <a:cxnSpLocks noChangeShapeType="1"/>
              <a:stCxn id="49161" idx="1"/>
              <a:endCxn id="49162" idx="3"/>
            </p:cNvCxnSpPr>
            <p:nvPr/>
          </p:nvCxnSpPr>
          <p:spPr bwMode="auto">
            <a:xfrm>
              <a:off x="1265" y="1188"/>
              <a:ext cx="1266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49172" name="AutoShape 36"/>
            <p:cNvCxnSpPr>
              <a:cxnSpLocks noChangeShapeType="1"/>
              <a:stCxn id="49165" idx="1"/>
              <a:endCxn id="49173" idx="1"/>
            </p:cNvCxnSpPr>
            <p:nvPr/>
          </p:nvCxnSpPr>
          <p:spPr bwMode="auto">
            <a:xfrm>
              <a:off x="1265" y="1813"/>
              <a:ext cx="462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sp>
          <p:nvSpPr>
            <p:cNvPr id="49173" name="Rectangle 37"/>
            <p:cNvSpPr>
              <a:spLocks noChangeArrowheads="1"/>
            </p:cNvSpPr>
            <p:nvPr/>
          </p:nvSpPr>
          <p:spPr bwMode="auto">
            <a:xfrm>
              <a:off x="1727" y="1594"/>
              <a:ext cx="343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latin typeface="+mn-lt"/>
                </a:rPr>
                <a:t>A</a:t>
              </a:r>
            </a:p>
          </p:txBody>
        </p:sp>
        <p:cxnSp>
          <p:nvCxnSpPr>
            <p:cNvPr id="49174" name="AutoShape 38"/>
            <p:cNvCxnSpPr>
              <a:cxnSpLocks noChangeShapeType="1"/>
              <a:stCxn id="49164" idx="1"/>
              <a:endCxn id="49165" idx="3"/>
            </p:cNvCxnSpPr>
            <p:nvPr/>
          </p:nvCxnSpPr>
          <p:spPr bwMode="auto">
            <a:xfrm>
              <a:off x="870" y="1813"/>
              <a:ext cx="406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BNF </a:t>
            </a:r>
            <a:r>
              <a:rPr lang="de-CH" smtClean="0"/>
              <a:t>E</a:t>
            </a:r>
            <a:r>
              <a:rPr lang="de-CH" noProof="0" smtClean="0"/>
              <a:t>lemente: Übersicht</a:t>
            </a:r>
            <a:endParaRPr lang="de-CH" noProof="0" dirty="0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235700" y="5514975"/>
            <a:ext cx="1941513" cy="692150"/>
            <a:chOff x="870" y="1182"/>
            <a:chExt cx="2063" cy="850"/>
          </a:xfrm>
        </p:grpSpPr>
        <p:sp>
          <p:nvSpPr>
            <p:cNvPr id="50243" name="Rectangle 4"/>
            <p:cNvSpPr>
              <a:spLocks noChangeArrowheads="1"/>
            </p:cNvSpPr>
            <p:nvPr/>
          </p:nvSpPr>
          <p:spPr bwMode="auto">
            <a:xfrm>
              <a:off x="1265" y="1182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44" name="Rectangle 5"/>
            <p:cNvSpPr>
              <a:spLocks noChangeArrowheads="1"/>
            </p:cNvSpPr>
            <p:nvPr/>
          </p:nvSpPr>
          <p:spPr bwMode="auto">
            <a:xfrm>
              <a:off x="2520" y="1182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45" name="Rectangle 6"/>
            <p:cNvSpPr>
              <a:spLocks noChangeArrowheads="1"/>
            </p:cNvSpPr>
            <p:nvPr/>
          </p:nvSpPr>
          <p:spPr bwMode="auto">
            <a:xfrm>
              <a:off x="2922" y="1807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46" name="Rectangle 7"/>
            <p:cNvSpPr>
              <a:spLocks noChangeArrowheads="1"/>
            </p:cNvSpPr>
            <p:nvPr/>
          </p:nvSpPr>
          <p:spPr bwMode="auto">
            <a:xfrm>
              <a:off x="870" y="1807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47" name="Rectangle 8"/>
            <p:cNvSpPr>
              <a:spLocks noChangeArrowheads="1"/>
            </p:cNvSpPr>
            <p:nvPr/>
          </p:nvSpPr>
          <p:spPr bwMode="auto">
            <a:xfrm>
              <a:off x="1265" y="1807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48" name="Rectangle 9"/>
            <p:cNvSpPr>
              <a:spLocks noChangeArrowheads="1"/>
            </p:cNvSpPr>
            <p:nvPr/>
          </p:nvSpPr>
          <p:spPr bwMode="auto">
            <a:xfrm>
              <a:off x="2520" y="1807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cxnSp>
          <p:nvCxnSpPr>
            <p:cNvPr id="50249" name="AutoShape 10"/>
            <p:cNvCxnSpPr>
              <a:cxnSpLocks noChangeShapeType="1"/>
              <a:stCxn id="50248" idx="1"/>
              <a:endCxn id="50245" idx="3"/>
            </p:cNvCxnSpPr>
            <p:nvPr/>
          </p:nvCxnSpPr>
          <p:spPr bwMode="auto">
            <a:xfrm>
              <a:off x="2520" y="1813"/>
              <a:ext cx="413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0250" name="AutoShape 11"/>
            <p:cNvCxnSpPr>
              <a:cxnSpLocks noChangeShapeType="1"/>
              <a:stCxn id="50243" idx="0"/>
              <a:endCxn id="50247" idx="0"/>
            </p:cNvCxnSpPr>
            <p:nvPr/>
          </p:nvCxnSpPr>
          <p:spPr bwMode="auto">
            <a:xfrm>
              <a:off x="1271" y="1182"/>
              <a:ext cx="0" cy="625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0251" name="AutoShape 12"/>
            <p:cNvCxnSpPr>
              <a:cxnSpLocks noChangeShapeType="1"/>
              <a:stCxn id="50255" idx="3"/>
              <a:endCxn id="50248" idx="3"/>
            </p:cNvCxnSpPr>
            <p:nvPr/>
          </p:nvCxnSpPr>
          <p:spPr bwMode="auto">
            <a:xfrm>
              <a:off x="2070" y="1813"/>
              <a:ext cx="461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50252" name="AutoShape 13"/>
            <p:cNvCxnSpPr>
              <a:cxnSpLocks noChangeShapeType="1"/>
              <a:stCxn id="50248" idx="0"/>
              <a:endCxn id="50244" idx="0"/>
            </p:cNvCxnSpPr>
            <p:nvPr/>
          </p:nvCxnSpPr>
          <p:spPr bwMode="auto">
            <a:xfrm flipV="1">
              <a:off x="2526" y="1182"/>
              <a:ext cx="0" cy="625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50253" name="AutoShape 14"/>
            <p:cNvCxnSpPr>
              <a:cxnSpLocks noChangeShapeType="1"/>
              <a:stCxn id="50243" idx="1"/>
              <a:endCxn id="50244" idx="3"/>
            </p:cNvCxnSpPr>
            <p:nvPr/>
          </p:nvCxnSpPr>
          <p:spPr bwMode="auto">
            <a:xfrm>
              <a:off x="1265" y="1188"/>
              <a:ext cx="1266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50254" name="AutoShape 15"/>
            <p:cNvCxnSpPr>
              <a:cxnSpLocks noChangeShapeType="1"/>
              <a:stCxn id="50247" idx="1"/>
              <a:endCxn id="50255" idx="1"/>
            </p:cNvCxnSpPr>
            <p:nvPr/>
          </p:nvCxnSpPr>
          <p:spPr bwMode="auto">
            <a:xfrm>
              <a:off x="1265" y="1813"/>
              <a:ext cx="462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sp>
          <p:nvSpPr>
            <p:cNvPr id="50255" name="Rectangle 16"/>
            <p:cNvSpPr>
              <a:spLocks noChangeArrowheads="1"/>
            </p:cNvSpPr>
            <p:nvPr/>
          </p:nvSpPr>
          <p:spPr bwMode="auto">
            <a:xfrm>
              <a:off x="1727" y="1594"/>
              <a:ext cx="343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+mn-lt"/>
                </a:rPr>
                <a:t>A</a:t>
              </a:r>
            </a:p>
          </p:txBody>
        </p:sp>
        <p:cxnSp>
          <p:nvCxnSpPr>
            <p:cNvPr id="50256" name="AutoShape 17"/>
            <p:cNvCxnSpPr>
              <a:cxnSpLocks noChangeShapeType="1"/>
              <a:stCxn id="50246" idx="1"/>
              <a:endCxn id="50247" idx="3"/>
            </p:cNvCxnSpPr>
            <p:nvPr/>
          </p:nvCxnSpPr>
          <p:spPr bwMode="auto">
            <a:xfrm>
              <a:off x="870" y="1813"/>
              <a:ext cx="406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</p:grpSp>
      <p:sp>
        <p:nvSpPr>
          <p:cNvPr id="50181" name="Text Box 18"/>
          <p:cNvSpPr txBox="1">
            <a:spLocks noChangeArrowheads="1"/>
          </p:cNvSpPr>
          <p:nvPr/>
        </p:nvSpPr>
        <p:spPr bwMode="auto">
          <a:xfrm>
            <a:off x="871198" y="5599113"/>
            <a:ext cx="479810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Comic Sans MS" pitchFamily="66" charset="0"/>
              </a:rPr>
              <a:t>Repetition </a:t>
            </a:r>
            <a:r>
              <a:rPr lang="en-US" sz="2400" dirty="0" smtClean="0">
                <a:latin typeface="Comic Sans MS" pitchFamily="66" charset="0"/>
              </a:rPr>
              <a:t>(mind. </a:t>
            </a:r>
            <a:r>
              <a:rPr lang="en-US" sz="2400" dirty="0" err="1" smtClean="0">
                <a:latin typeface="Comic Sans MS" pitchFamily="66" charset="0"/>
              </a:rPr>
              <a:t>einmal</a:t>
            </a:r>
            <a:r>
              <a:rPr lang="en-US" sz="2400" dirty="0" smtClean="0">
                <a:latin typeface="Comic Sans MS" pitchFamily="66" charset="0"/>
              </a:rPr>
              <a:t>): </a:t>
            </a:r>
            <a:r>
              <a:rPr lang="en-US" sz="2400" dirty="0">
                <a:latin typeface="Comic Sans MS" pitchFamily="66" charset="0"/>
              </a:rPr>
              <a:t>{ </a:t>
            </a:r>
            <a:r>
              <a:rPr lang="en-US" sz="2400" dirty="0">
                <a:solidFill>
                  <a:srgbClr val="009900"/>
                </a:solidFill>
                <a:latin typeface="Comic Sans MS" pitchFamily="66" charset="0"/>
              </a:rPr>
              <a:t>A</a:t>
            </a:r>
            <a:r>
              <a:rPr lang="en-US" sz="2400" dirty="0">
                <a:latin typeface="Comic Sans MS" pitchFamily="66" charset="0"/>
              </a:rPr>
              <a:t> }</a:t>
            </a:r>
            <a:r>
              <a:rPr lang="en-US" sz="2400" baseline="30000" dirty="0">
                <a:latin typeface="Comic Sans MS" pitchFamily="66" charset="0"/>
              </a:rPr>
              <a:t>+</a:t>
            </a:r>
          </a:p>
        </p:txBody>
      </p:sp>
      <p:sp>
        <p:nvSpPr>
          <p:cNvPr id="50182" name="Text Box 19"/>
          <p:cNvSpPr txBox="1">
            <a:spLocks noChangeArrowheads="1"/>
          </p:cNvSpPr>
          <p:nvPr/>
        </p:nvSpPr>
        <p:spPr bwMode="auto">
          <a:xfrm>
            <a:off x="863612" y="4522788"/>
            <a:ext cx="488948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Comic Sans MS" pitchFamily="66" charset="0"/>
              </a:rPr>
              <a:t>Repetition </a:t>
            </a:r>
            <a:r>
              <a:rPr lang="en-US" sz="2400" dirty="0" smtClean="0">
                <a:latin typeface="Comic Sans MS" pitchFamily="66" charset="0"/>
              </a:rPr>
              <a:t>(0 </a:t>
            </a:r>
            <a:r>
              <a:rPr lang="en-US" sz="2400" dirty="0" err="1" smtClean="0">
                <a:latin typeface="Comic Sans MS" pitchFamily="66" charset="0"/>
              </a:rPr>
              <a:t>oder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mehr</a:t>
            </a:r>
            <a:r>
              <a:rPr lang="en-US" sz="2400" dirty="0" smtClean="0">
                <a:latin typeface="Comic Sans MS" pitchFamily="66" charset="0"/>
              </a:rPr>
              <a:t>): </a:t>
            </a:r>
            <a:r>
              <a:rPr lang="en-US" sz="2400" dirty="0">
                <a:latin typeface="Comic Sans MS" pitchFamily="66" charset="0"/>
              </a:rPr>
              <a:t>{ </a:t>
            </a:r>
            <a:r>
              <a:rPr lang="en-US" sz="2400" dirty="0">
                <a:solidFill>
                  <a:srgbClr val="009900"/>
                </a:solidFill>
                <a:latin typeface="Comic Sans MS" pitchFamily="66" charset="0"/>
              </a:rPr>
              <a:t>A </a:t>
            </a:r>
            <a:r>
              <a:rPr lang="en-US" sz="2400" dirty="0">
                <a:latin typeface="Comic Sans MS" pitchFamily="66" charset="0"/>
              </a:rPr>
              <a:t>}*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6122988" y="4340225"/>
            <a:ext cx="2170112" cy="554038"/>
            <a:chOff x="1356" y="2278"/>
            <a:chExt cx="2093" cy="733"/>
          </a:xfrm>
        </p:grpSpPr>
        <p:sp>
          <p:nvSpPr>
            <p:cNvPr id="50229" name="Rectangle 21"/>
            <p:cNvSpPr>
              <a:spLocks noChangeArrowheads="1"/>
            </p:cNvSpPr>
            <p:nvPr/>
          </p:nvSpPr>
          <p:spPr bwMode="auto">
            <a:xfrm>
              <a:off x="1722" y="2491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30" name="Rectangle 22"/>
            <p:cNvSpPr>
              <a:spLocks noChangeArrowheads="1"/>
            </p:cNvSpPr>
            <p:nvPr/>
          </p:nvSpPr>
          <p:spPr bwMode="auto">
            <a:xfrm>
              <a:off x="3024" y="2491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31" name="Rectangle 23"/>
            <p:cNvSpPr>
              <a:spLocks noChangeArrowheads="1"/>
            </p:cNvSpPr>
            <p:nvPr/>
          </p:nvSpPr>
          <p:spPr bwMode="auto">
            <a:xfrm>
              <a:off x="3438" y="3000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32" name="Rectangle 24"/>
            <p:cNvSpPr>
              <a:spLocks noChangeArrowheads="1"/>
            </p:cNvSpPr>
            <p:nvPr/>
          </p:nvSpPr>
          <p:spPr bwMode="auto">
            <a:xfrm>
              <a:off x="3024" y="3000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33" name="Rectangle 25"/>
            <p:cNvSpPr>
              <a:spLocks noChangeArrowheads="1"/>
            </p:cNvSpPr>
            <p:nvPr/>
          </p:nvSpPr>
          <p:spPr bwMode="auto">
            <a:xfrm>
              <a:off x="1722" y="3000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34" name="Rectangle 26"/>
            <p:cNvSpPr>
              <a:spLocks noChangeArrowheads="1"/>
            </p:cNvSpPr>
            <p:nvPr/>
          </p:nvSpPr>
          <p:spPr bwMode="auto">
            <a:xfrm>
              <a:off x="1356" y="3000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cxnSp>
          <p:nvCxnSpPr>
            <p:cNvPr id="50235" name="AutoShape 27"/>
            <p:cNvCxnSpPr>
              <a:cxnSpLocks noChangeShapeType="1"/>
              <a:stCxn id="50229" idx="0"/>
              <a:endCxn id="50233" idx="0"/>
            </p:cNvCxnSpPr>
            <p:nvPr/>
          </p:nvCxnSpPr>
          <p:spPr bwMode="auto">
            <a:xfrm>
              <a:off x="1728" y="2491"/>
              <a:ext cx="0" cy="509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0236" name="AutoShape 28"/>
            <p:cNvCxnSpPr>
              <a:cxnSpLocks noChangeShapeType="1"/>
              <a:stCxn id="50230" idx="3"/>
              <a:endCxn id="50242" idx="3"/>
            </p:cNvCxnSpPr>
            <p:nvPr/>
          </p:nvCxnSpPr>
          <p:spPr bwMode="auto">
            <a:xfrm flipH="1">
              <a:off x="2550" y="2497"/>
              <a:ext cx="485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0237" name="AutoShape 29"/>
            <p:cNvCxnSpPr>
              <a:cxnSpLocks noChangeShapeType="1"/>
              <a:stCxn id="50232" idx="1"/>
              <a:endCxn id="50231" idx="3"/>
            </p:cNvCxnSpPr>
            <p:nvPr/>
          </p:nvCxnSpPr>
          <p:spPr bwMode="auto">
            <a:xfrm>
              <a:off x="3024" y="3006"/>
              <a:ext cx="425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0238" name="AutoShape 30"/>
            <p:cNvCxnSpPr>
              <a:cxnSpLocks noChangeShapeType="1"/>
              <a:stCxn id="50242" idx="1"/>
              <a:endCxn id="50229" idx="1"/>
            </p:cNvCxnSpPr>
            <p:nvPr/>
          </p:nvCxnSpPr>
          <p:spPr bwMode="auto">
            <a:xfrm flipH="1">
              <a:off x="1722" y="2497"/>
              <a:ext cx="485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50239" name="AutoShape 31"/>
            <p:cNvCxnSpPr>
              <a:cxnSpLocks noChangeShapeType="1"/>
              <a:stCxn id="50230" idx="0"/>
              <a:endCxn id="50232" idx="2"/>
            </p:cNvCxnSpPr>
            <p:nvPr/>
          </p:nvCxnSpPr>
          <p:spPr bwMode="auto">
            <a:xfrm>
              <a:off x="3030" y="2491"/>
              <a:ext cx="0" cy="52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50240" name="AutoShape 32"/>
            <p:cNvCxnSpPr>
              <a:cxnSpLocks noChangeShapeType="1"/>
              <a:stCxn id="50233" idx="1"/>
              <a:endCxn id="50232" idx="3"/>
            </p:cNvCxnSpPr>
            <p:nvPr/>
          </p:nvCxnSpPr>
          <p:spPr bwMode="auto">
            <a:xfrm>
              <a:off x="1722" y="3006"/>
              <a:ext cx="1313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50241" name="AutoShape 33"/>
            <p:cNvCxnSpPr>
              <a:cxnSpLocks noChangeShapeType="1"/>
              <a:stCxn id="50234" idx="1"/>
              <a:endCxn id="50233" idx="3"/>
            </p:cNvCxnSpPr>
            <p:nvPr/>
          </p:nvCxnSpPr>
          <p:spPr bwMode="auto">
            <a:xfrm>
              <a:off x="1356" y="3006"/>
              <a:ext cx="377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sp>
          <p:nvSpPr>
            <p:cNvPr id="50242" name="Rectangle 34"/>
            <p:cNvSpPr>
              <a:spLocks noChangeArrowheads="1"/>
            </p:cNvSpPr>
            <p:nvPr/>
          </p:nvSpPr>
          <p:spPr bwMode="auto">
            <a:xfrm>
              <a:off x="2207" y="2278"/>
              <a:ext cx="343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+mn-lt"/>
                </a:rPr>
                <a:t>A</a:t>
              </a:r>
            </a:p>
          </p:txBody>
        </p:sp>
      </p:grpSp>
      <p:sp>
        <p:nvSpPr>
          <p:cNvPr id="50184" name="Text Box 35"/>
          <p:cNvSpPr txBox="1">
            <a:spLocks noChangeArrowheads="1"/>
          </p:cNvSpPr>
          <p:nvPr/>
        </p:nvSpPr>
        <p:spPr bwMode="auto">
          <a:xfrm>
            <a:off x="1015681" y="3217863"/>
            <a:ext cx="183896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Wahl</a:t>
            </a:r>
            <a:r>
              <a:rPr lang="en-US" sz="2400" dirty="0" smtClean="0">
                <a:latin typeface="Comic Sans MS" pitchFamily="66" charset="0"/>
              </a:rPr>
              <a:t>: </a:t>
            </a:r>
            <a:r>
              <a:rPr lang="en-US" sz="2400" dirty="0">
                <a:solidFill>
                  <a:srgbClr val="009900"/>
                </a:solidFill>
                <a:latin typeface="Comic Sans MS" pitchFamily="66" charset="0"/>
              </a:rPr>
              <a:t>A</a:t>
            </a:r>
            <a:r>
              <a:rPr lang="en-US" sz="2400" dirty="0">
                <a:latin typeface="Comic Sans MS" pitchFamily="66" charset="0"/>
              </a:rPr>
              <a:t> | </a:t>
            </a:r>
            <a:r>
              <a:rPr lang="en-US" sz="2400" dirty="0">
                <a:solidFill>
                  <a:srgbClr val="009900"/>
                </a:solidFill>
                <a:latin typeface="Comic Sans MS" pitchFamily="66" charset="0"/>
              </a:rPr>
              <a:t>B</a:t>
            </a:r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6042025" y="2835275"/>
            <a:ext cx="2332038" cy="1123950"/>
            <a:chOff x="894" y="682"/>
            <a:chExt cx="2423" cy="1272"/>
          </a:xfrm>
        </p:grpSpPr>
        <p:cxnSp>
          <p:nvCxnSpPr>
            <p:cNvPr id="50209" name="AutoShape 37"/>
            <p:cNvCxnSpPr>
              <a:cxnSpLocks noChangeShapeType="1"/>
              <a:stCxn id="50225" idx="2"/>
              <a:endCxn id="50224" idx="2"/>
            </p:cNvCxnSpPr>
            <p:nvPr/>
          </p:nvCxnSpPr>
          <p:spPr bwMode="auto">
            <a:xfrm flipV="1">
              <a:off x="2742" y="1304"/>
              <a:ext cx="0" cy="437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0210" name="AutoShape 38"/>
            <p:cNvCxnSpPr>
              <a:cxnSpLocks noChangeShapeType="1"/>
              <a:stCxn id="50227" idx="1"/>
              <a:endCxn id="50219" idx="1"/>
            </p:cNvCxnSpPr>
            <p:nvPr/>
          </p:nvCxnSpPr>
          <p:spPr bwMode="auto">
            <a:xfrm>
              <a:off x="1332" y="901"/>
              <a:ext cx="536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0211" name="AutoShape 39"/>
            <p:cNvCxnSpPr>
              <a:cxnSpLocks noChangeShapeType="1"/>
              <a:stCxn id="50226" idx="1"/>
              <a:endCxn id="50220" idx="1"/>
            </p:cNvCxnSpPr>
            <p:nvPr/>
          </p:nvCxnSpPr>
          <p:spPr bwMode="auto">
            <a:xfrm>
              <a:off x="1332" y="1735"/>
              <a:ext cx="536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0212" name="AutoShape 40"/>
            <p:cNvCxnSpPr>
              <a:cxnSpLocks noChangeShapeType="1"/>
              <a:stCxn id="50223" idx="2"/>
              <a:endCxn id="50227" idx="0"/>
            </p:cNvCxnSpPr>
            <p:nvPr/>
          </p:nvCxnSpPr>
          <p:spPr bwMode="auto">
            <a:xfrm flipV="1">
              <a:off x="1338" y="895"/>
              <a:ext cx="0" cy="409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50213" name="AutoShape 41"/>
            <p:cNvCxnSpPr>
              <a:cxnSpLocks noChangeShapeType="1"/>
              <a:stCxn id="50228" idx="0"/>
              <a:endCxn id="50224" idx="0"/>
            </p:cNvCxnSpPr>
            <p:nvPr/>
          </p:nvCxnSpPr>
          <p:spPr bwMode="auto">
            <a:xfrm>
              <a:off x="2742" y="895"/>
              <a:ext cx="0" cy="398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0214" name="AutoShape 42"/>
            <p:cNvCxnSpPr>
              <a:cxnSpLocks noChangeShapeType="1"/>
              <a:stCxn id="50224" idx="3"/>
              <a:endCxn id="50222" idx="1"/>
            </p:cNvCxnSpPr>
            <p:nvPr/>
          </p:nvCxnSpPr>
          <p:spPr bwMode="auto">
            <a:xfrm>
              <a:off x="2747" y="1299"/>
              <a:ext cx="559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0215" name="AutoShape 43"/>
            <p:cNvCxnSpPr>
              <a:cxnSpLocks noChangeShapeType="1"/>
              <a:stCxn id="50220" idx="3"/>
              <a:endCxn id="50225" idx="3"/>
            </p:cNvCxnSpPr>
            <p:nvPr/>
          </p:nvCxnSpPr>
          <p:spPr bwMode="auto">
            <a:xfrm>
              <a:off x="2211" y="1735"/>
              <a:ext cx="536" cy="1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50216" name="AutoShape 44"/>
            <p:cNvCxnSpPr>
              <a:cxnSpLocks noChangeShapeType="1"/>
              <a:stCxn id="50223" idx="0"/>
              <a:endCxn id="50226" idx="2"/>
            </p:cNvCxnSpPr>
            <p:nvPr/>
          </p:nvCxnSpPr>
          <p:spPr bwMode="auto">
            <a:xfrm>
              <a:off x="1338" y="1293"/>
              <a:ext cx="0" cy="447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50217" name="AutoShape 45"/>
            <p:cNvCxnSpPr>
              <a:cxnSpLocks noChangeShapeType="1"/>
              <a:stCxn id="50221" idx="3"/>
              <a:endCxn id="50223" idx="3"/>
            </p:cNvCxnSpPr>
            <p:nvPr/>
          </p:nvCxnSpPr>
          <p:spPr bwMode="auto">
            <a:xfrm>
              <a:off x="905" y="1299"/>
              <a:ext cx="438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50218" name="AutoShape 46"/>
            <p:cNvCxnSpPr>
              <a:cxnSpLocks noChangeShapeType="1"/>
              <a:stCxn id="50219" idx="3"/>
              <a:endCxn id="50228" idx="3"/>
            </p:cNvCxnSpPr>
            <p:nvPr/>
          </p:nvCxnSpPr>
          <p:spPr bwMode="auto">
            <a:xfrm>
              <a:off x="2211" y="901"/>
              <a:ext cx="536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sp>
          <p:nvSpPr>
            <p:cNvPr id="50219" name="Rectangle 47"/>
            <p:cNvSpPr>
              <a:spLocks noChangeArrowheads="1"/>
            </p:cNvSpPr>
            <p:nvPr/>
          </p:nvSpPr>
          <p:spPr bwMode="auto">
            <a:xfrm>
              <a:off x="1868" y="682"/>
              <a:ext cx="343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+mn-lt"/>
                </a:rPr>
                <a:t>A</a:t>
              </a:r>
            </a:p>
          </p:txBody>
        </p:sp>
        <p:sp>
          <p:nvSpPr>
            <p:cNvPr id="50220" name="Rectangle 48"/>
            <p:cNvSpPr>
              <a:spLocks noChangeArrowheads="1"/>
            </p:cNvSpPr>
            <p:nvPr/>
          </p:nvSpPr>
          <p:spPr bwMode="auto">
            <a:xfrm>
              <a:off x="1868" y="1516"/>
              <a:ext cx="343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+mn-lt"/>
                </a:rPr>
                <a:t>B</a:t>
              </a:r>
            </a:p>
          </p:txBody>
        </p:sp>
        <p:sp>
          <p:nvSpPr>
            <p:cNvPr id="50221" name="Rectangle 49"/>
            <p:cNvSpPr>
              <a:spLocks noChangeArrowheads="1"/>
            </p:cNvSpPr>
            <p:nvPr/>
          </p:nvSpPr>
          <p:spPr bwMode="auto">
            <a:xfrm>
              <a:off x="894" y="1293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22" name="Rectangle 50"/>
            <p:cNvSpPr>
              <a:spLocks noChangeArrowheads="1"/>
            </p:cNvSpPr>
            <p:nvPr/>
          </p:nvSpPr>
          <p:spPr bwMode="auto">
            <a:xfrm>
              <a:off x="3306" y="1293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23" name="Rectangle 51"/>
            <p:cNvSpPr>
              <a:spLocks noChangeArrowheads="1"/>
            </p:cNvSpPr>
            <p:nvPr/>
          </p:nvSpPr>
          <p:spPr bwMode="auto">
            <a:xfrm>
              <a:off x="1332" y="1293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24" name="Rectangle 52"/>
            <p:cNvSpPr>
              <a:spLocks noChangeArrowheads="1"/>
            </p:cNvSpPr>
            <p:nvPr/>
          </p:nvSpPr>
          <p:spPr bwMode="auto">
            <a:xfrm>
              <a:off x="2736" y="1293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25" name="Rectangle 53"/>
            <p:cNvSpPr>
              <a:spLocks noChangeArrowheads="1"/>
            </p:cNvSpPr>
            <p:nvPr/>
          </p:nvSpPr>
          <p:spPr bwMode="auto">
            <a:xfrm>
              <a:off x="2736" y="1730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26" name="Rectangle 54"/>
            <p:cNvSpPr>
              <a:spLocks noChangeArrowheads="1"/>
            </p:cNvSpPr>
            <p:nvPr/>
          </p:nvSpPr>
          <p:spPr bwMode="auto">
            <a:xfrm>
              <a:off x="1332" y="1729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27" name="Rectangle 55"/>
            <p:cNvSpPr>
              <a:spLocks noChangeArrowheads="1"/>
            </p:cNvSpPr>
            <p:nvPr/>
          </p:nvSpPr>
          <p:spPr bwMode="auto">
            <a:xfrm>
              <a:off x="1332" y="895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28" name="Rectangle 56"/>
            <p:cNvSpPr>
              <a:spLocks noChangeArrowheads="1"/>
            </p:cNvSpPr>
            <p:nvPr/>
          </p:nvSpPr>
          <p:spPr bwMode="auto">
            <a:xfrm>
              <a:off x="2736" y="895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  <p:grpSp>
        <p:nvGrpSpPr>
          <p:cNvPr id="5" name="Group 57"/>
          <p:cNvGrpSpPr>
            <a:grpSpLocks/>
          </p:cNvGrpSpPr>
          <p:nvPr/>
        </p:nvGrpSpPr>
        <p:grpSpPr bwMode="auto">
          <a:xfrm>
            <a:off x="5837238" y="1844675"/>
            <a:ext cx="2741612" cy="696913"/>
            <a:chOff x="1182" y="910"/>
            <a:chExt cx="2333" cy="793"/>
          </a:xfrm>
        </p:grpSpPr>
        <p:sp>
          <p:nvSpPr>
            <p:cNvPr id="50195" name="Rectangle 58"/>
            <p:cNvSpPr>
              <a:spLocks noChangeArrowheads="1"/>
            </p:cNvSpPr>
            <p:nvPr/>
          </p:nvSpPr>
          <p:spPr bwMode="auto">
            <a:xfrm>
              <a:off x="1182" y="1692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196" name="Rectangle 59"/>
            <p:cNvSpPr>
              <a:spLocks noChangeArrowheads="1"/>
            </p:cNvSpPr>
            <p:nvPr/>
          </p:nvSpPr>
          <p:spPr bwMode="auto">
            <a:xfrm>
              <a:off x="1686" y="1123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197" name="Rectangle 60"/>
            <p:cNvSpPr>
              <a:spLocks noChangeArrowheads="1"/>
            </p:cNvSpPr>
            <p:nvPr/>
          </p:nvSpPr>
          <p:spPr bwMode="auto">
            <a:xfrm>
              <a:off x="2928" y="1123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198" name="Rectangle 61"/>
            <p:cNvSpPr>
              <a:spLocks noChangeArrowheads="1"/>
            </p:cNvSpPr>
            <p:nvPr/>
          </p:nvSpPr>
          <p:spPr bwMode="auto">
            <a:xfrm>
              <a:off x="1686" y="1692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199" name="Rectangle 62"/>
            <p:cNvSpPr>
              <a:spLocks noChangeArrowheads="1"/>
            </p:cNvSpPr>
            <p:nvPr/>
          </p:nvSpPr>
          <p:spPr bwMode="auto">
            <a:xfrm>
              <a:off x="2133" y="910"/>
              <a:ext cx="343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+mn-lt"/>
                </a:rPr>
                <a:t>A</a:t>
              </a:r>
            </a:p>
          </p:txBody>
        </p:sp>
        <p:cxnSp>
          <p:nvCxnSpPr>
            <p:cNvPr id="50200" name="AutoShape 63"/>
            <p:cNvCxnSpPr>
              <a:cxnSpLocks noChangeShapeType="1"/>
              <a:stCxn id="50195" idx="1"/>
              <a:endCxn id="50198" idx="3"/>
            </p:cNvCxnSpPr>
            <p:nvPr/>
          </p:nvCxnSpPr>
          <p:spPr bwMode="auto">
            <a:xfrm>
              <a:off x="1182" y="1698"/>
              <a:ext cx="515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50201" name="AutoShape 64"/>
            <p:cNvCxnSpPr>
              <a:cxnSpLocks noChangeShapeType="1"/>
              <a:stCxn id="50198" idx="1"/>
              <a:endCxn id="50204" idx="3"/>
            </p:cNvCxnSpPr>
            <p:nvPr/>
          </p:nvCxnSpPr>
          <p:spPr bwMode="auto">
            <a:xfrm>
              <a:off x="1686" y="1698"/>
              <a:ext cx="1253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50202" name="AutoShape 65"/>
            <p:cNvCxnSpPr>
              <a:cxnSpLocks noChangeShapeType="1"/>
              <a:stCxn id="50204" idx="1"/>
              <a:endCxn id="50208" idx="1"/>
            </p:cNvCxnSpPr>
            <p:nvPr/>
          </p:nvCxnSpPr>
          <p:spPr bwMode="auto">
            <a:xfrm>
              <a:off x="2928" y="1698"/>
              <a:ext cx="576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0203" name="AutoShape 66"/>
            <p:cNvCxnSpPr>
              <a:cxnSpLocks noChangeShapeType="1"/>
              <a:stCxn id="50198" idx="2"/>
              <a:endCxn id="50196" idx="0"/>
            </p:cNvCxnSpPr>
            <p:nvPr/>
          </p:nvCxnSpPr>
          <p:spPr bwMode="auto">
            <a:xfrm flipV="1">
              <a:off x="1692" y="1123"/>
              <a:ext cx="0" cy="58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sp>
          <p:nvSpPr>
            <p:cNvPr id="50204" name="Rectangle 67"/>
            <p:cNvSpPr>
              <a:spLocks noChangeArrowheads="1"/>
            </p:cNvSpPr>
            <p:nvPr/>
          </p:nvSpPr>
          <p:spPr bwMode="auto">
            <a:xfrm>
              <a:off x="2928" y="1692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cxnSp>
          <p:nvCxnSpPr>
            <p:cNvPr id="50205" name="AutoShape 68"/>
            <p:cNvCxnSpPr>
              <a:cxnSpLocks noChangeShapeType="1"/>
              <a:stCxn id="50196" idx="1"/>
              <a:endCxn id="50199" idx="1"/>
            </p:cNvCxnSpPr>
            <p:nvPr/>
          </p:nvCxnSpPr>
          <p:spPr bwMode="auto">
            <a:xfrm>
              <a:off x="1686" y="1129"/>
              <a:ext cx="447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0206" name="AutoShape 69"/>
            <p:cNvCxnSpPr>
              <a:cxnSpLocks noChangeShapeType="1"/>
              <a:stCxn id="50199" idx="3"/>
              <a:endCxn id="50197" idx="3"/>
            </p:cNvCxnSpPr>
            <p:nvPr/>
          </p:nvCxnSpPr>
          <p:spPr bwMode="auto">
            <a:xfrm>
              <a:off x="2476" y="1129"/>
              <a:ext cx="463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50207" name="AutoShape 70"/>
            <p:cNvCxnSpPr>
              <a:cxnSpLocks noChangeShapeType="1"/>
              <a:stCxn id="50197" idx="0"/>
              <a:endCxn id="50204" idx="0"/>
            </p:cNvCxnSpPr>
            <p:nvPr/>
          </p:nvCxnSpPr>
          <p:spPr bwMode="auto">
            <a:xfrm>
              <a:off x="2934" y="1123"/>
              <a:ext cx="0" cy="569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sp>
          <p:nvSpPr>
            <p:cNvPr id="50208" name="Rectangle 71"/>
            <p:cNvSpPr>
              <a:spLocks noChangeArrowheads="1"/>
            </p:cNvSpPr>
            <p:nvPr/>
          </p:nvSpPr>
          <p:spPr bwMode="auto">
            <a:xfrm>
              <a:off x="3504" y="1692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50187" name="Text Box 72"/>
          <p:cNvSpPr txBox="1">
            <a:spLocks noChangeArrowheads="1"/>
          </p:cNvSpPr>
          <p:nvPr/>
        </p:nvSpPr>
        <p:spPr bwMode="auto">
          <a:xfrm>
            <a:off x="925513" y="1998663"/>
            <a:ext cx="21923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Comic Sans MS" pitchFamily="66" charset="0"/>
              </a:rPr>
              <a:t>Optional: [ </a:t>
            </a:r>
            <a:r>
              <a:rPr lang="en-US" sz="2400">
                <a:solidFill>
                  <a:srgbClr val="009900"/>
                </a:solidFill>
                <a:latin typeface="Comic Sans MS" pitchFamily="66" charset="0"/>
              </a:rPr>
              <a:t>A</a:t>
            </a:r>
            <a:r>
              <a:rPr lang="en-US" sz="2400">
                <a:latin typeface="Comic Sans MS" pitchFamily="66" charset="0"/>
              </a:rPr>
              <a:t> ]</a:t>
            </a:r>
            <a:endParaRPr lang="en-US" sz="2400">
              <a:solidFill>
                <a:srgbClr val="009900"/>
              </a:solidFill>
              <a:latin typeface="Comic Sans MS" pitchFamily="66" charset="0"/>
            </a:endParaRPr>
          </a:p>
        </p:txBody>
      </p:sp>
      <p:grpSp>
        <p:nvGrpSpPr>
          <p:cNvPr id="6" name="Group 73"/>
          <p:cNvGrpSpPr>
            <a:grpSpLocks/>
          </p:cNvGrpSpPr>
          <p:nvPr/>
        </p:nvGrpSpPr>
        <p:grpSpPr bwMode="auto">
          <a:xfrm>
            <a:off x="5900738" y="1139825"/>
            <a:ext cx="2611437" cy="390525"/>
            <a:chOff x="1029" y="1204"/>
            <a:chExt cx="2317" cy="438"/>
          </a:xfrm>
        </p:grpSpPr>
        <p:sp>
          <p:nvSpPr>
            <p:cNvPr id="50190" name="Rectangle 74"/>
            <p:cNvSpPr>
              <a:spLocks noChangeArrowheads="1"/>
            </p:cNvSpPr>
            <p:nvPr/>
          </p:nvSpPr>
          <p:spPr bwMode="auto">
            <a:xfrm>
              <a:off x="1627" y="1204"/>
              <a:ext cx="343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+mn-lt"/>
                </a:rPr>
                <a:t>A</a:t>
              </a:r>
            </a:p>
          </p:txBody>
        </p:sp>
        <p:cxnSp>
          <p:nvCxnSpPr>
            <p:cNvPr id="50191" name="AutoShape 75"/>
            <p:cNvCxnSpPr>
              <a:cxnSpLocks noChangeShapeType="1"/>
              <a:endCxn id="50190" idx="1"/>
            </p:cNvCxnSpPr>
            <p:nvPr/>
          </p:nvCxnSpPr>
          <p:spPr bwMode="auto">
            <a:xfrm>
              <a:off x="1029" y="1423"/>
              <a:ext cx="598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sp>
          <p:nvSpPr>
            <p:cNvPr id="50192" name="Rectangle 76"/>
            <p:cNvSpPr>
              <a:spLocks noChangeArrowheads="1"/>
            </p:cNvSpPr>
            <p:nvPr/>
          </p:nvSpPr>
          <p:spPr bwMode="auto">
            <a:xfrm>
              <a:off x="2482" y="1204"/>
              <a:ext cx="344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+mn-lt"/>
                </a:rPr>
                <a:t>B</a:t>
              </a:r>
            </a:p>
          </p:txBody>
        </p:sp>
        <p:cxnSp>
          <p:nvCxnSpPr>
            <p:cNvPr id="50193" name="AutoShape 77"/>
            <p:cNvCxnSpPr>
              <a:cxnSpLocks noChangeShapeType="1"/>
              <a:stCxn id="50190" idx="3"/>
              <a:endCxn id="50192" idx="1"/>
            </p:cNvCxnSpPr>
            <p:nvPr/>
          </p:nvCxnSpPr>
          <p:spPr bwMode="auto">
            <a:xfrm>
              <a:off x="1970" y="1423"/>
              <a:ext cx="512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0194" name="AutoShape 78"/>
            <p:cNvCxnSpPr>
              <a:cxnSpLocks noChangeShapeType="1"/>
              <a:stCxn id="50192" idx="3"/>
            </p:cNvCxnSpPr>
            <p:nvPr/>
          </p:nvCxnSpPr>
          <p:spPr bwMode="auto">
            <a:xfrm>
              <a:off x="2826" y="1423"/>
              <a:ext cx="520" cy="1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</p:grpSp>
      <p:sp>
        <p:nvSpPr>
          <p:cNvPr id="50189" name="Text Box 79"/>
          <p:cNvSpPr txBox="1">
            <a:spLocks noChangeArrowheads="1"/>
          </p:cNvSpPr>
          <p:nvPr/>
        </p:nvSpPr>
        <p:spPr bwMode="auto">
          <a:xfrm>
            <a:off x="965642" y="1074738"/>
            <a:ext cx="250260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 err="1" smtClean="0"/>
              <a:t>Verkettung</a:t>
            </a:r>
            <a:r>
              <a:rPr lang="en-US" sz="2400" dirty="0" smtClean="0">
                <a:latin typeface="Comic Sans MS" pitchFamily="66" charset="0"/>
              </a:rPr>
              <a:t>: </a:t>
            </a:r>
            <a:r>
              <a:rPr lang="en-US" sz="2400" dirty="0">
                <a:solidFill>
                  <a:srgbClr val="009900"/>
                </a:solidFill>
                <a:latin typeface="Comic Sans MS" pitchFamily="66" charset="0"/>
              </a:rPr>
              <a:t>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>
                <a:solidFill>
                  <a:srgbClr val="009900"/>
                </a:solidFill>
                <a:latin typeface="Comic Sans MS" pitchFamily="66" charset="0"/>
              </a:rPr>
              <a:t>B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Ein einfaches Beispiel</a:t>
            </a:r>
            <a:endParaRPr lang="de-CH" noProof="0" dirty="0" smtClean="0"/>
          </a:p>
        </p:txBody>
      </p:sp>
      <p:cxnSp>
        <p:nvCxnSpPr>
          <p:cNvPr id="51204" name="AutoShape 19"/>
          <p:cNvCxnSpPr>
            <a:cxnSpLocks noChangeShapeType="1"/>
            <a:endCxn id="51251" idx="1"/>
          </p:cNvCxnSpPr>
          <p:nvPr/>
        </p:nvCxnSpPr>
        <p:spPr bwMode="auto">
          <a:xfrm>
            <a:off x="2700338" y="2376488"/>
            <a:ext cx="3455987" cy="17462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med"/>
          </a:ln>
        </p:spPr>
      </p:cxnSp>
      <p:sp>
        <p:nvSpPr>
          <p:cNvPr id="51205" name="Rectangle 13"/>
          <p:cNvSpPr>
            <a:spLocks noChangeArrowheads="1"/>
          </p:cNvSpPr>
          <p:nvPr/>
        </p:nvSpPr>
        <p:spPr bwMode="auto">
          <a:xfrm>
            <a:off x="2781300" y="1879600"/>
            <a:ext cx="9525" cy="952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Rectangle 14"/>
          <p:cNvSpPr>
            <a:spLocks noChangeArrowheads="1"/>
          </p:cNvSpPr>
          <p:nvPr/>
        </p:nvSpPr>
        <p:spPr bwMode="auto">
          <a:xfrm>
            <a:off x="3900488" y="1879600"/>
            <a:ext cx="11112" cy="952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Rectangle 15"/>
          <p:cNvSpPr>
            <a:spLocks noChangeArrowheads="1"/>
          </p:cNvSpPr>
          <p:nvPr/>
        </p:nvSpPr>
        <p:spPr bwMode="auto">
          <a:xfrm>
            <a:off x="2781300" y="2379663"/>
            <a:ext cx="9525" cy="952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208" name="AutoShape 20"/>
          <p:cNvCxnSpPr>
            <a:cxnSpLocks noChangeShapeType="1"/>
            <a:stCxn id="51207" idx="2"/>
            <a:endCxn id="51205" idx="0"/>
          </p:cNvCxnSpPr>
          <p:nvPr/>
        </p:nvCxnSpPr>
        <p:spPr bwMode="auto">
          <a:xfrm flipV="1">
            <a:off x="2787650" y="1879600"/>
            <a:ext cx="0" cy="509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none" w="lg" len="med"/>
          </a:ln>
        </p:spPr>
      </p:cxnSp>
      <p:sp>
        <p:nvSpPr>
          <p:cNvPr id="51209" name="Rectangle 21"/>
          <p:cNvSpPr>
            <a:spLocks noChangeArrowheads="1"/>
          </p:cNvSpPr>
          <p:nvPr/>
        </p:nvSpPr>
        <p:spPr bwMode="auto">
          <a:xfrm>
            <a:off x="3900488" y="2379663"/>
            <a:ext cx="11112" cy="95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210" name="AutoShape 22"/>
          <p:cNvCxnSpPr>
            <a:cxnSpLocks noChangeShapeType="1"/>
            <a:stCxn id="51205" idx="1"/>
          </p:cNvCxnSpPr>
          <p:nvPr/>
        </p:nvCxnSpPr>
        <p:spPr bwMode="auto">
          <a:xfrm>
            <a:off x="2781300" y="1884363"/>
            <a:ext cx="374650" cy="4762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51211" name="AutoShape 23"/>
          <p:cNvCxnSpPr>
            <a:cxnSpLocks noChangeShapeType="1"/>
            <a:endCxn id="51206" idx="3"/>
          </p:cNvCxnSpPr>
          <p:nvPr/>
        </p:nvCxnSpPr>
        <p:spPr bwMode="auto">
          <a:xfrm flipV="1">
            <a:off x="3449638" y="1884363"/>
            <a:ext cx="461962" cy="4762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none" w="lg" len="med"/>
          </a:ln>
        </p:spPr>
      </p:cxnSp>
      <p:cxnSp>
        <p:nvCxnSpPr>
          <p:cNvPr id="51212" name="AutoShape 24"/>
          <p:cNvCxnSpPr>
            <a:cxnSpLocks noChangeShapeType="1"/>
            <a:stCxn id="51206" idx="0"/>
            <a:endCxn id="51209" idx="0"/>
          </p:cNvCxnSpPr>
          <p:nvPr/>
        </p:nvCxnSpPr>
        <p:spPr bwMode="auto">
          <a:xfrm>
            <a:off x="3906838" y="1879600"/>
            <a:ext cx="0" cy="500063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med"/>
          </a:ln>
        </p:spPr>
      </p:cxnSp>
      <p:sp>
        <p:nvSpPr>
          <p:cNvPr id="51213" name="Rectangle 25"/>
          <p:cNvSpPr>
            <a:spLocks noChangeArrowheads="1"/>
          </p:cNvSpPr>
          <p:nvPr/>
        </p:nvSpPr>
        <p:spPr bwMode="auto">
          <a:xfrm>
            <a:off x="6118225" y="2379663"/>
            <a:ext cx="12700" cy="95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Rectangle 34"/>
          <p:cNvSpPr>
            <a:spLocks noChangeArrowheads="1"/>
          </p:cNvSpPr>
          <p:nvPr/>
        </p:nvSpPr>
        <p:spPr bwMode="auto">
          <a:xfrm>
            <a:off x="4178300" y="1881188"/>
            <a:ext cx="11113" cy="952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Rectangle 35"/>
          <p:cNvSpPr>
            <a:spLocks noChangeArrowheads="1"/>
          </p:cNvSpPr>
          <p:nvPr/>
        </p:nvSpPr>
        <p:spPr bwMode="auto">
          <a:xfrm>
            <a:off x="5822950" y="1881188"/>
            <a:ext cx="12700" cy="952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6" name="Rectangle 36"/>
          <p:cNvSpPr>
            <a:spLocks noChangeArrowheads="1"/>
          </p:cNvSpPr>
          <p:nvPr/>
        </p:nvSpPr>
        <p:spPr bwMode="auto">
          <a:xfrm>
            <a:off x="6529388" y="2266950"/>
            <a:ext cx="11112" cy="7938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Rectangle 37"/>
          <p:cNvSpPr>
            <a:spLocks noChangeArrowheads="1"/>
          </p:cNvSpPr>
          <p:nvPr/>
        </p:nvSpPr>
        <p:spPr bwMode="auto">
          <a:xfrm>
            <a:off x="5822950" y="2266950"/>
            <a:ext cx="12700" cy="7938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Rectangle 38"/>
          <p:cNvSpPr>
            <a:spLocks noChangeArrowheads="1"/>
          </p:cNvSpPr>
          <p:nvPr/>
        </p:nvSpPr>
        <p:spPr bwMode="auto">
          <a:xfrm>
            <a:off x="4178300" y="2266950"/>
            <a:ext cx="11113" cy="7938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9" name="Rectangle 39"/>
          <p:cNvSpPr>
            <a:spLocks noChangeArrowheads="1"/>
          </p:cNvSpPr>
          <p:nvPr/>
        </p:nvSpPr>
        <p:spPr bwMode="auto">
          <a:xfrm>
            <a:off x="4370388" y="2266950"/>
            <a:ext cx="11112" cy="7938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220" name="AutoShape 40"/>
          <p:cNvCxnSpPr>
            <a:cxnSpLocks noChangeShapeType="1"/>
            <a:stCxn id="51214" idx="0"/>
          </p:cNvCxnSpPr>
          <p:nvPr/>
        </p:nvCxnSpPr>
        <p:spPr bwMode="auto">
          <a:xfrm>
            <a:off x="4184650" y="1881188"/>
            <a:ext cx="11113" cy="490537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51221" name="AutoShape 41"/>
          <p:cNvCxnSpPr>
            <a:cxnSpLocks noChangeShapeType="1"/>
            <a:stCxn id="51215" idx="3"/>
            <a:endCxn id="51224" idx="3"/>
          </p:cNvCxnSpPr>
          <p:nvPr/>
        </p:nvCxnSpPr>
        <p:spPr bwMode="auto">
          <a:xfrm flipH="1">
            <a:off x="5465763" y="1885950"/>
            <a:ext cx="369887" cy="1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51222" name="AutoShape 43"/>
          <p:cNvCxnSpPr>
            <a:cxnSpLocks noChangeShapeType="1"/>
            <a:stCxn id="51224" idx="1"/>
            <a:endCxn id="51214" idx="1"/>
          </p:cNvCxnSpPr>
          <p:nvPr/>
        </p:nvCxnSpPr>
        <p:spPr bwMode="auto">
          <a:xfrm flipH="1" flipV="1">
            <a:off x="4178300" y="1885950"/>
            <a:ext cx="293688" cy="1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none" w="lg" len="med"/>
          </a:ln>
        </p:spPr>
      </p:cxnSp>
      <p:cxnSp>
        <p:nvCxnSpPr>
          <p:cNvPr id="51223" name="AutoShape 44"/>
          <p:cNvCxnSpPr>
            <a:cxnSpLocks noChangeShapeType="1"/>
            <a:stCxn id="51215" idx="0"/>
          </p:cNvCxnSpPr>
          <p:nvPr/>
        </p:nvCxnSpPr>
        <p:spPr bwMode="auto">
          <a:xfrm>
            <a:off x="5829300" y="1881188"/>
            <a:ext cx="1588" cy="49847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none" w="lg" len="med"/>
          </a:ln>
        </p:spPr>
      </p:cxnSp>
      <p:sp>
        <p:nvSpPr>
          <p:cNvPr id="51224" name="Rectangle 47"/>
          <p:cNvSpPr>
            <a:spLocks noChangeArrowheads="1"/>
          </p:cNvSpPr>
          <p:nvPr/>
        </p:nvSpPr>
        <p:spPr bwMode="auto">
          <a:xfrm>
            <a:off x="4471988" y="1663700"/>
            <a:ext cx="993775" cy="4460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 smtClean="0">
                <a:latin typeface="Comic Sans MS" pitchFamily="66" charset="0"/>
              </a:rPr>
              <a:t>Ziffer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51225" name="Rectangle 50"/>
          <p:cNvSpPr>
            <a:spLocks noChangeArrowheads="1"/>
          </p:cNvSpPr>
          <p:nvPr/>
        </p:nvSpPr>
        <p:spPr bwMode="auto">
          <a:xfrm>
            <a:off x="6781800" y="1879600"/>
            <a:ext cx="12700" cy="952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6" name="Rectangle 51"/>
          <p:cNvSpPr>
            <a:spLocks noChangeArrowheads="1"/>
          </p:cNvSpPr>
          <p:nvPr/>
        </p:nvSpPr>
        <p:spPr bwMode="auto">
          <a:xfrm>
            <a:off x="8240713" y="1879600"/>
            <a:ext cx="14287" cy="952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7" name="Rectangle 52"/>
          <p:cNvSpPr>
            <a:spLocks noChangeArrowheads="1"/>
          </p:cNvSpPr>
          <p:nvPr/>
        </p:nvSpPr>
        <p:spPr bwMode="auto">
          <a:xfrm>
            <a:off x="6781800" y="2379663"/>
            <a:ext cx="12700" cy="952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8" name="Rectangle 53"/>
          <p:cNvSpPr>
            <a:spLocks noChangeArrowheads="1"/>
          </p:cNvSpPr>
          <p:nvPr/>
        </p:nvSpPr>
        <p:spPr bwMode="auto">
          <a:xfrm>
            <a:off x="6964363" y="2168525"/>
            <a:ext cx="974725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 smtClean="0">
                <a:latin typeface="Comic Sans MS" pitchFamily="66" charset="0"/>
              </a:rPr>
              <a:t>Ziffer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51229" name="Rectangle 56"/>
          <p:cNvSpPr>
            <a:spLocks noChangeArrowheads="1"/>
          </p:cNvSpPr>
          <p:nvPr/>
        </p:nvSpPr>
        <p:spPr bwMode="auto">
          <a:xfrm>
            <a:off x="8240713" y="2379663"/>
            <a:ext cx="14287" cy="95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230" name="AutoShape 57"/>
          <p:cNvCxnSpPr>
            <a:cxnSpLocks noChangeShapeType="1"/>
            <a:stCxn id="51251" idx="3"/>
            <a:endCxn id="51228" idx="1"/>
          </p:cNvCxnSpPr>
          <p:nvPr/>
        </p:nvCxnSpPr>
        <p:spPr bwMode="auto">
          <a:xfrm flipV="1">
            <a:off x="6484938" y="2384425"/>
            <a:ext cx="479425" cy="95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51231" name="AutoShape 59"/>
          <p:cNvCxnSpPr>
            <a:cxnSpLocks noChangeShapeType="1"/>
            <a:stCxn id="51228" idx="3"/>
            <a:endCxn id="51229" idx="0"/>
          </p:cNvCxnSpPr>
          <p:nvPr/>
        </p:nvCxnSpPr>
        <p:spPr bwMode="auto">
          <a:xfrm flipV="1">
            <a:off x="7939088" y="2379663"/>
            <a:ext cx="309562" cy="4762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med"/>
          </a:ln>
        </p:spPr>
      </p:cxn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2620963" y="1103313"/>
            <a:ext cx="2422525" cy="387350"/>
            <a:chOff x="103" y="767"/>
            <a:chExt cx="1298" cy="244"/>
          </a:xfrm>
        </p:grpSpPr>
        <p:sp>
          <p:nvSpPr>
            <p:cNvPr id="51286" name="Rectangle 62"/>
            <p:cNvSpPr>
              <a:spLocks noChangeArrowheads="1"/>
            </p:cNvSpPr>
            <p:nvPr/>
          </p:nvSpPr>
          <p:spPr bwMode="auto">
            <a:xfrm>
              <a:off x="103" y="767"/>
              <a:ext cx="1298" cy="2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87" name="Rectangle 63"/>
            <p:cNvSpPr>
              <a:spLocks noChangeArrowheads="1"/>
            </p:cNvSpPr>
            <p:nvPr/>
          </p:nvSpPr>
          <p:spPr bwMode="auto">
            <a:xfrm>
              <a:off x="159" y="779"/>
              <a:ext cx="1182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400" dirty="0" err="1" smtClean="0">
                  <a:latin typeface="Comic Sans MS" pitchFamily="66" charset="0"/>
                </a:rPr>
                <a:t>float_zahl</a:t>
              </a:r>
              <a:r>
                <a:rPr lang="en-US" sz="2400" dirty="0" smtClean="0">
                  <a:latin typeface="Comic Sans MS" pitchFamily="66" charset="0"/>
                </a:rPr>
                <a:t>:</a:t>
              </a:r>
              <a:endParaRPr lang="en-US" sz="2400" b="1" dirty="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</p:grpSp>
      <p:sp>
        <p:nvSpPr>
          <p:cNvPr id="51233" name="Rectangle 64"/>
          <p:cNvSpPr>
            <a:spLocks noChangeArrowheads="1"/>
          </p:cNvSpPr>
          <p:nvPr/>
        </p:nvSpPr>
        <p:spPr bwMode="auto">
          <a:xfrm>
            <a:off x="2505075" y="1000125"/>
            <a:ext cx="6210300" cy="1857375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4" name="Rectangle 82"/>
          <p:cNvSpPr>
            <a:spLocks noChangeArrowheads="1"/>
          </p:cNvSpPr>
          <p:nvPr/>
        </p:nvSpPr>
        <p:spPr bwMode="auto">
          <a:xfrm>
            <a:off x="9132888" y="1603375"/>
            <a:ext cx="11112" cy="95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28"/>
          <p:cNvGrpSpPr>
            <a:grpSpLocks/>
          </p:cNvGrpSpPr>
          <p:nvPr/>
        </p:nvGrpSpPr>
        <p:grpSpPr bwMode="auto">
          <a:xfrm>
            <a:off x="304800" y="981075"/>
            <a:ext cx="2057400" cy="5495925"/>
            <a:chOff x="4326" y="438"/>
            <a:chExt cx="1308" cy="3624"/>
          </a:xfrm>
        </p:grpSpPr>
        <p:grpSp>
          <p:nvGrpSpPr>
            <p:cNvPr id="4" name="Group 125"/>
            <p:cNvGrpSpPr>
              <a:grpSpLocks/>
            </p:cNvGrpSpPr>
            <p:nvPr/>
          </p:nvGrpSpPr>
          <p:grpSpPr bwMode="auto">
            <a:xfrm>
              <a:off x="4386" y="563"/>
              <a:ext cx="1162" cy="3307"/>
              <a:chOff x="4386" y="563"/>
              <a:chExt cx="1162" cy="3307"/>
            </a:xfrm>
          </p:grpSpPr>
          <p:grpSp>
            <p:nvGrpSpPr>
              <p:cNvPr id="5" name="Group 120"/>
              <p:cNvGrpSpPr>
                <a:grpSpLocks/>
              </p:cNvGrpSpPr>
              <p:nvPr/>
            </p:nvGrpSpPr>
            <p:grpSpPr bwMode="auto">
              <a:xfrm>
                <a:off x="4386" y="972"/>
                <a:ext cx="1162" cy="2898"/>
                <a:chOff x="4410" y="786"/>
                <a:chExt cx="1162" cy="2898"/>
              </a:xfrm>
            </p:grpSpPr>
            <p:cxnSp>
              <p:nvCxnSpPr>
                <p:cNvPr id="51258" name="AutoShape 70"/>
                <p:cNvCxnSpPr>
                  <a:cxnSpLocks noChangeShapeType="1"/>
                  <a:stCxn id="51264" idx="1"/>
                </p:cNvCxnSpPr>
                <p:nvPr/>
              </p:nvCxnSpPr>
              <p:spPr bwMode="auto">
                <a:xfrm>
                  <a:off x="4701" y="792"/>
                  <a:ext cx="229" cy="0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59" name="AutoShape 72"/>
                <p:cNvCxnSpPr>
                  <a:cxnSpLocks noChangeShapeType="1"/>
                  <a:endCxn id="51264" idx="0"/>
                </p:cNvCxnSpPr>
                <p:nvPr/>
              </p:nvCxnSpPr>
              <p:spPr bwMode="auto">
                <a:xfrm flipV="1">
                  <a:off x="4680" y="789"/>
                  <a:ext cx="24" cy="2879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none" w="lg" len="med"/>
                </a:ln>
              </p:spPr>
            </p:cxnSp>
            <p:cxnSp>
              <p:nvCxnSpPr>
                <p:cNvPr id="51260" name="AutoShape 77"/>
                <p:cNvCxnSpPr>
                  <a:cxnSpLocks noChangeShapeType="1"/>
                </p:cNvCxnSpPr>
                <p:nvPr/>
              </p:nvCxnSpPr>
              <p:spPr bwMode="auto">
                <a:xfrm>
                  <a:off x="4442" y="791"/>
                  <a:ext cx="265" cy="0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none" w="lg" len="med"/>
                </a:ln>
              </p:spPr>
            </p:cxnSp>
            <p:sp>
              <p:nvSpPr>
                <p:cNvPr id="51261" name="Rectangle 81"/>
                <p:cNvSpPr>
                  <a:spLocks noChangeArrowheads="1"/>
                </p:cNvSpPr>
                <p:nvPr/>
              </p:nvSpPr>
              <p:spPr bwMode="auto">
                <a:xfrm>
                  <a:off x="4410" y="1010"/>
                  <a:ext cx="32" cy="27"/>
                </a:xfrm>
                <a:prstGeom prst="rect">
                  <a:avLst/>
                </a:prstGeom>
                <a:solidFill>
                  <a:schemeClr val="accent1">
                    <a:alpha val="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62" name="Rectangle 83"/>
                <p:cNvSpPr>
                  <a:spLocks noChangeArrowheads="1"/>
                </p:cNvSpPr>
                <p:nvPr/>
              </p:nvSpPr>
              <p:spPr bwMode="auto">
                <a:xfrm>
                  <a:off x="4701" y="944"/>
                  <a:ext cx="6" cy="6"/>
                </a:xfrm>
                <a:prstGeom prst="rect">
                  <a:avLst/>
                </a:prstGeom>
                <a:solidFill>
                  <a:schemeClr val="accent1">
                    <a:alpha val="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63" name="Rectangle 86"/>
                <p:cNvSpPr>
                  <a:spLocks noChangeArrowheads="1"/>
                </p:cNvSpPr>
                <p:nvPr/>
              </p:nvSpPr>
              <p:spPr bwMode="auto">
                <a:xfrm>
                  <a:off x="4701" y="1187"/>
                  <a:ext cx="6" cy="6"/>
                </a:xfrm>
                <a:prstGeom prst="rect">
                  <a:avLst/>
                </a:prstGeom>
                <a:solidFill>
                  <a:schemeClr val="accent1">
                    <a:alpha val="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64" name="Rectangle 87"/>
                <p:cNvSpPr>
                  <a:spLocks noChangeArrowheads="1"/>
                </p:cNvSpPr>
                <p:nvPr/>
              </p:nvSpPr>
              <p:spPr bwMode="auto">
                <a:xfrm>
                  <a:off x="4701" y="789"/>
                  <a:ext cx="6" cy="6"/>
                </a:xfrm>
                <a:prstGeom prst="rect">
                  <a:avLst/>
                </a:prstGeom>
                <a:solidFill>
                  <a:schemeClr val="accent1">
                    <a:alpha val="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65" name="Rectangle 88"/>
                <p:cNvSpPr>
                  <a:spLocks noChangeArrowheads="1"/>
                </p:cNvSpPr>
                <p:nvPr/>
              </p:nvSpPr>
              <p:spPr bwMode="auto">
                <a:xfrm>
                  <a:off x="5552" y="789"/>
                  <a:ext cx="6" cy="6"/>
                </a:xfrm>
                <a:prstGeom prst="rect">
                  <a:avLst/>
                </a:prstGeom>
                <a:solidFill>
                  <a:schemeClr val="accent1">
                    <a:alpha val="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cxnSp>
              <p:nvCxnSpPr>
                <p:cNvPr id="51266" name="AutoShape 91"/>
                <p:cNvCxnSpPr>
                  <a:cxnSpLocks noChangeShapeType="1"/>
                </p:cNvCxnSpPr>
                <p:nvPr/>
              </p:nvCxnSpPr>
              <p:spPr bwMode="auto">
                <a:xfrm>
                  <a:off x="4701" y="1122"/>
                  <a:ext cx="235" cy="2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67" name="AutoShape 93"/>
                <p:cNvCxnSpPr>
                  <a:cxnSpLocks noChangeShapeType="1"/>
                </p:cNvCxnSpPr>
                <p:nvPr/>
              </p:nvCxnSpPr>
              <p:spPr bwMode="auto">
                <a:xfrm flipV="1">
                  <a:off x="5143" y="1123"/>
                  <a:ext cx="219" cy="1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68" name="AutoShape 94"/>
                <p:cNvCxnSpPr>
                  <a:cxnSpLocks noChangeShapeType="1"/>
                </p:cNvCxnSpPr>
                <p:nvPr/>
              </p:nvCxnSpPr>
              <p:spPr bwMode="auto">
                <a:xfrm>
                  <a:off x="4707" y="1452"/>
                  <a:ext cx="229" cy="0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69" name="AutoShape 96"/>
                <p:cNvCxnSpPr>
                  <a:cxnSpLocks noChangeShapeType="1"/>
                </p:cNvCxnSpPr>
                <p:nvPr/>
              </p:nvCxnSpPr>
              <p:spPr bwMode="auto">
                <a:xfrm>
                  <a:off x="5143" y="1452"/>
                  <a:ext cx="225" cy="1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70" name="AutoShape 97"/>
                <p:cNvCxnSpPr>
                  <a:cxnSpLocks noChangeShapeType="1"/>
                </p:cNvCxnSpPr>
                <p:nvPr/>
              </p:nvCxnSpPr>
              <p:spPr bwMode="auto">
                <a:xfrm>
                  <a:off x="4707" y="1776"/>
                  <a:ext cx="229" cy="0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71" name="AutoShape 99"/>
                <p:cNvCxnSpPr>
                  <a:cxnSpLocks noChangeShapeType="1"/>
                </p:cNvCxnSpPr>
                <p:nvPr/>
              </p:nvCxnSpPr>
              <p:spPr bwMode="auto">
                <a:xfrm>
                  <a:off x="5143" y="1776"/>
                  <a:ext cx="225" cy="1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72" name="AutoShape 100"/>
                <p:cNvCxnSpPr>
                  <a:cxnSpLocks noChangeShapeType="1"/>
                </p:cNvCxnSpPr>
                <p:nvPr/>
              </p:nvCxnSpPr>
              <p:spPr bwMode="auto">
                <a:xfrm>
                  <a:off x="4707" y="2094"/>
                  <a:ext cx="229" cy="0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73" name="AutoShape 102"/>
                <p:cNvCxnSpPr>
                  <a:cxnSpLocks noChangeShapeType="1"/>
                </p:cNvCxnSpPr>
                <p:nvPr/>
              </p:nvCxnSpPr>
              <p:spPr bwMode="auto">
                <a:xfrm>
                  <a:off x="5143" y="2094"/>
                  <a:ext cx="225" cy="1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74" name="AutoShape 103"/>
                <p:cNvCxnSpPr>
                  <a:cxnSpLocks noChangeShapeType="1"/>
                </p:cNvCxnSpPr>
                <p:nvPr/>
              </p:nvCxnSpPr>
              <p:spPr bwMode="auto">
                <a:xfrm>
                  <a:off x="4701" y="2412"/>
                  <a:ext cx="229" cy="0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75" name="AutoShape 105"/>
                <p:cNvCxnSpPr>
                  <a:cxnSpLocks noChangeShapeType="1"/>
                </p:cNvCxnSpPr>
                <p:nvPr/>
              </p:nvCxnSpPr>
              <p:spPr bwMode="auto">
                <a:xfrm>
                  <a:off x="5137" y="2412"/>
                  <a:ext cx="225" cy="1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76" name="AutoShape 106"/>
                <p:cNvCxnSpPr>
                  <a:cxnSpLocks noChangeShapeType="1"/>
                </p:cNvCxnSpPr>
                <p:nvPr/>
              </p:nvCxnSpPr>
              <p:spPr bwMode="auto">
                <a:xfrm>
                  <a:off x="4701" y="2724"/>
                  <a:ext cx="229" cy="0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77" name="AutoShape 108"/>
                <p:cNvCxnSpPr>
                  <a:cxnSpLocks noChangeShapeType="1"/>
                </p:cNvCxnSpPr>
                <p:nvPr/>
              </p:nvCxnSpPr>
              <p:spPr bwMode="auto">
                <a:xfrm>
                  <a:off x="5137" y="2724"/>
                  <a:ext cx="225" cy="1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78" name="AutoShape 109"/>
                <p:cNvCxnSpPr>
                  <a:cxnSpLocks noChangeShapeType="1"/>
                </p:cNvCxnSpPr>
                <p:nvPr/>
              </p:nvCxnSpPr>
              <p:spPr bwMode="auto">
                <a:xfrm>
                  <a:off x="4695" y="3048"/>
                  <a:ext cx="229" cy="0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79" name="AutoShape 111"/>
                <p:cNvCxnSpPr>
                  <a:cxnSpLocks noChangeShapeType="1"/>
                </p:cNvCxnSpPr>
                <p:nvPr/>
              </p:nvCxnSpPr>
              <p:spPr bwMode="auto">
                <a:xfrm>
                  <a:off x="5131" y="3048"/>
                  <a:ext cx="225" cy="1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80" name="AutoShape 112"/>
                <p:cNvCxnSpPr>
                  <a:cxnSpLocks noChangeShapeType="1"/>
                </p:cNvCxnSpPr>
                <p:nvPr/>
              </p:nvCxnSpPr>
              <p:spPr bwMode="auto">
                <a:xfrm>
                  <a:off x="4671" y="3372"/>
                  <a:ext cx="253" cy="0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81" name="AutoShape 114"/>
                <p:cNvCxnSpPr>
                  <a:cxnSpLocks noChangeShapeType="1"/>
                </p:cNvCxnSpPr>
                <p:nvPr/>
              </p:nvCxnSpPr>
              <p:spPr bwMode="auto">
                <a:xfrm>
                  <a:off x="5131" y="3372"/>
                  <a:ext cx="225" cy="1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sp>
              <p:nvSpPr>
                <p:cNvPr id="51282" name="Line 115"/>
                <p:cNvSpPr>
                  <a:spLocks noChangeShapeType="1"/>
                </p:cNvSpPr>
                <p:nvPr/>
              </p:nvSpPr>
              <p:spPr bwMode="auto">
                <a:xfrm flipV="1">
                  <a:off x="5358" y="786"/>
                  <a:ext cx="0" cy="289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cxnSp>
              <p:nvCxnSpPr>
                <p:cNvPr id="51283" name="AutoShape 116"/>
                <p:cNvCxnSpPr>
                  <a:cxnSpLocks noChangeShapeType="1"/>
                </p:cNvCxnSpPr>
                <p:nvPr/>
              </p:nvCxnSpPr>
              <p:spPr bwMode="auto">
                <a:xfrm>
                  <a:off x="5137" y="792"/>
                  <a:ext cx="435" cy="1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84" name="AutoShape 117"/>
                <p:cNvCxnSpPr>
                  <a:cxnSpLocks noChangeShapeType="1"/>
                </p:cNvCxnSpPr>
                <p:nvPr/>
              </p:nvCxnSpPr>
              <p:spPr bwMode="auto">
                <a:xfrm>
                  <a:off x="4677" y="3678"/>
                  <a:ext cx="253" cy="0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85" name="AutoShape 119"/>
                <p:cNvCxnSpPr>
                  <a:cxnSpLocks noChangeShapeType="1"/>
                </p:cNvCxnSpPr>
                <p:nvPr/>
              </p:nvCxnSpPr>
              <p:spPr bwMode="auto">
                <a:xfrm>
                  <a:off x="5137" y="3678"/>
                  <a:ext cx="225" cy="1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</p:grpSp>
          <p:grpSp>
            <p:nvGrpSpPr>
              <p:cNvPr id="6" name="Group 121"/>
              <p:cNvGrpSpPr>
                <a:grpSpLocks/>
              </p:cNvGrpSpPr>
              <p:nvPr/>
            </p:nvGrpSpPr>
            <p:grpSpPr bwMode="auto">
              <a:xfrm>
                <a:off x="4530" y="563"/>
                <a:ext cx="776" cy="244"/>
                <a:chOff x="305" y="767"/>
                <a:chExt cx="1623" cy="244"/>
              </a:xfrm>
            </p:grpSpPr>
            <p:sp>
              <p:nvSpPr>
                <p:cNvPr id="51256" name="Rectangle 122"/>
                <p:cNvSpPr>
                  <a:spLocks noChangeArrowheads="1"/>
                </p:cNvSpPr>
                <p:nvPr/>
              </p:nvSpPr>
              <p:spPr bwMode="auto">
                <a:xfrm>
                  <a:off x="305" y="767"/>
                  <a:ext cx="1623" cy="244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57" name="Rectangle 123"/>
                <p:cNvSpPr>
                  <a:spLocks noChangeArrowheads="1"/>
                </p:cNvSpPr>
                <p:nvPr/>
              </p:nvSpPr>
              <p:spPr bwMode="auto">
                <a:xfrm>
                  <a:off x="390" y="779"/>
                  <a:ext cx="1388" cy="1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marL="342900" indent="-342900">
                    <a:spcBef>
                      <a:spcPct val="20000"/>
                    </a:spcBef>
                    <a:buFont typeface="Wingdings" pitchFamily="2" charset="2"/>
                    <a:buNone/>
                  </a:pPr>
                  <a:r>
                    <a:rPr lang="en-US" sz="2400" dirty="0" err="1" smtClean="0">
                      <a:latin typeface="Comic Sans MS" pitchFamily="66" charset="0"/>
                    </a:rPr>
                    <a:t>Ziffer</a:t>
                  </a:r>
                  <a:r>
                    <a:rPr lang="en-US" sz="2400" dirty="0" smtClean="0">
                      <a:latin typeface="Comic Sans MS" pitchFamily="66" charset="0"/>
                    </a:rPr>
                    <a:t>:</a:t>
                  </a:r>
                  <a:endParaRPr lang="en-US" sz="2400" b="1" dirty="0">
                    <a:solidFill>
                      <a:schemeClr val="accent2"/>
                    </a:solidFill>
                    <a:latin typeface="Comic Sans MS" pitchFamily="66" charset="0"/>
                  </a:endParaRPr>
                </a:p>
              </p:txBody>
            </p:sp>
          </p:grpSp>
        </p:grpSp>
        <p:sp>
          <p:nvSpPr>
            <p:cNvPr id="51253" name="Rectangle 126"/>
            <p:cNvSpPr>
              <a:spLocks noChangeArrowheads="1"/>
            </p:cNvSpPr>
            <p:nvPr/>
          </p:nvSpPr>
          <p:spPr bwMode="auto">
            <a:xfrm>
              <a:off x="4326" y="438"/>
              <a:ext cx="1308" cy="3624"/>
            </a:xfrm>
            <a:prstGeom prst="rect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36" name="Text Box 129"/>
          <p:cNvSpPr txBox="1">
            <a:spLocks noChangeArrowheads="1"/>
          </p:cNvSpPr>
          <p:nvPr/>
        </p:nvSpPr>
        <p:spPr bwMode="auto">
          <a:xfrm>
            <a:off x="2527300" y="3079750"/>
            <a:ext cx="6465231" cy="3416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de-CH" dirty="0" smtClean="0">
                <a:latin typeface="Comic Sans MS" pitchFamily="66" charset="0"/>
              </a:rPr>
              <a:t>Beispielphrasen:</a:t>
            </a:r>
            <a:endParaRPr lang="de-CH" dirty="0">
              <a:latin typeface="Comic Sans MS" pitchFamily="66" charset="0"/>
            </a:endParaRPr>
          </a:p>
          <a:p>
            <a:pPr>
              <a:spcBef>
                <a:spcPts val="0"/>
              </a:spcBef>
            </a:pPr>
            <a:r>
              <a:rPr lang="de-CH" dirty="0">
                <a:latin typeface="Comic Sans MS" pitchFamily="66" charset="0"/>
              </a:rPr>
              <a:t>.76</a:t>
            </a:r>
          </a:p>
          <a:p>
            <a:pPr>
              <a:spcBef>
                <a:spcPts val="0"/>
              </a:spcBef>
            </a:pPr>
            <a:r>
              <a:rPr lang="de-CH" dirty="0">
                <a:latin typeface="Comic Sans MS" pitchFamily="66" charset="0"/>
              </a:rPr>
              <a:t>-.76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mic Sans MS" pitchFamily="66" charset="0"/>
              </a:rPr>
              <a:t>1.56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mic Sans MS" pitchFamily="66" charset="0"/>
              </a:rPr>
              <a:t>12.845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mic Sans MS" pitchFamily="66" charset="0"/>
              </a:rPr>
              <a:t>-1.34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mic Sans MS" pitchFamily="66" charset="0"/>
              </a:rPr>
              <a:t>13.0</a:t>
            </a:r>
          </a:p>
          <a:p>
            <a:pPr>
              <a:spcBef>
                <a:spcPts val="0"/>
              </a:spcBef>
            </a:pPr>
            <a:endParaRPr lang="en-US" dirty="0">
              <a:latin typeface="Comic Sans MS" pitchFamily="66" charset="0"/>
            </a:endParaRPr>
          </a:p>
          <a:p>
            <a:pPr>
              <a:spcBef>
                <a:spcPts val="0"/>
              </a:spcBef>
            </a:pPr>
            <a:r>
              <a:rPr lang="en-US" sz="2400" dirty="0" err="1" smtClean="0">
                <a:solidFill>
                  <a:srgbClr val="006699"/>
                </a:solidFill>
                <a:latin typeface="Comic Sans MS" pitchFamily="66" charset="0"/>
              </a:rPr>
              <a:t>Übersetzen</a:t>
            </a:r>
            <a:r>
              <a:rPr lang="en-US" sz="2400" dirty="0" smtClean="0">
                <a:solidFill>
                  <a:srgbClr val="006699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006699"/>
                </a:solidFill>
                <a:latin typeface="Comic Sans MS" pitchFamily="66" charset="0"/>
              </a:rPr>
              <a:t>Sie</a:t>
            </a:r>
            <a:r>
              <a:rPr lang="en-US" sz="2400" dirty="0" smtClean="0">
                <a:solidFill>
                  <a:srgbClr val="006699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006699"/>
                </a:solidFill>
                <a:latin typeface="Comic Sans MS" pitchFamily="66" charset="0"/>
              </a:rPr>
              <a:t>es</a:t>
            </a:r>
            <a:r>
              <a:rPr lang="en-US" sz="2400" dirty="0" smtClean="0">
                <a:solidFill>
                  <a:srgbClr val="006699"/>
                </a:solidFill>
                <a:latin typeface="Comic Sans MS" pitchFamily="66" charset="0"/>
              </a:rPr>
              <a:t> in die </a:t>
            </a:r>
            <a:r>
              <a:rPr lang="en-US" sz="2400" dirty="0" err="1" smtClean="0">
                <a:solidFill>
                  <a:srgbClr val="006699"/>
                </a:solidFill>
                <a:latin typeface="Comic Sans MS" pitchFamily="66" charset="0"/>
              </a:rPr>
              <a:t>schriftliche</a:t>
            </a:r>
            <a:r>
              <a:rPr lang="en-US" sz="2400" dirty="0" smtClean="0">
                <a:solidFill>
                  <a:srgbClr val="006699"/>
                </a:solidFill>
                <a:latin typeface="Comic Sans MS" pitchFamily="66" charset="0"/>
              </a:rPr>
              <a:t> Form!</a:t>
            </a:r>
            <a:endParaRPr lang="en-US" sz="2400" dirty="0">
              <a:solidFill>
                <a:srgbClr val="006699"/>
              </a:solidFill>
              <a:latin typeface="Comic Sans MS" pitchFamily="66" charset="0"/>
            </a:endParaRPr>
          </a:p>
        </p:txBody>
      </p:sp>
      <p:cxnSp>
        <p:nvCxnSpPr>
          <p:cNvPr id="51237" name="AutoShape 131"/>
          <p:cNvCxnSpPr>
            <a:cxnSpLocks noChangeShapeType="1"/>
          </p:cNvCxnSpPr>
          <p:nvPr/>
        </p:nvCxnSpPr>
        <p:spPr bwMode="auto">
          <a:xfrm>
            <a:off x="6775450" y="1900238"/>
            <a:ext cx="11113" cy="490537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51238" name="AutoShape 132"/>
          <p:cNvCxnSpPr>
            <a:cxnSpLocks noChangeShapeType="1"/>
          </p:cNvCxnSpPr>
          <p:nvPr/>
        </p:nvCxnSpPr>
        <p:spPr bwMode="auto">
          <a:xfrm flipH="1" flipV="1">
            <a:off x="6769100" y="1905000"/>
            <a:ext cx="1265238" cy="1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none" w="lg" len="med"/>
          </a:ln>
        </p:spPr>
      </p:cxnSp>
      <p:cxnSp>
        <p:nvCxnSpPr>
          <p:cNvPr id="51239" name="AutoShape 133"/>
          <p:cNvCxnSpPr>
            <a:cxnSpLocks noChangeShapeType="1"/>
          </p:cNvCxnSpPr>
          <p:nvPr/>
        </p:nvCxnSpPr>
        <p:spPr bwMode="auto">
          <a:xfrm>
            <a:off x="8039100" y="1900238"/>
            <a:ext cx="11113" cy="4699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none" w="lg" len="med"/>
          </a:ln>
        </p:spPr>
      </p:cxnSp>
      <p:sp>
        <p:nvSpPr>
          <p:cNvPr id="51240" name="AutoShape 103"/>
          <p:cNvSpPr>
            <a:spLocks noChangeArrowheads="1"/>
          </p:cNvSpPr>
          <p:nvPr/>
        </p:nvSpPr>
        <p:spPr bwMode="auto">
          <a:xfrm>
            <a:off x="1212850" y="1589088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51241" name="AutoShape 103"/>
          <p:cNvSpPr>
            <a:spLocks noChangeArrowheads="1"/>
          </p:cNvSpPr>
          <p:nvPr/>
        </p:nvSpPr>
        <p:spPr bwMode="auto">
          <a:xfrm>
            <a:off x="1212850" y="207486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51242" name="AutoShape 103"/>
          <p:cNvSpPr>
            <a:spLocks noChangeArrowheads="1"/>
          </p:cNvSpPr>
          <p:nvPr/>
        </p:nvSpPr>
        <p:spPr bwMode="auto">
          <a:xfrm>
            <a:off x="1212850" y="2560638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51243" name="AutoShape 103"/>
          <p:cNvSpPr>
            <a:spLocks noChangeArrowheads="1"/>
          </p:cNvSpPr>
          <p:nvPr/>
        </p:nvSpPr>
        <p:spPr bwMode="auto">
          <a:xfrm>
            <a:off x="1212850" y="304641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51244" name="AutoShape 103"/>
          <p:cNvSpPr>
            <a:spLocks noChangeArrowheads="1"/>
          </p:cNvSpPr>
          <p:nvPr/>
        </p:nvSpPr>
        <p:spPr bwMode="auto">
          <a:xfrm>
            <a:off x="1212850" y="3532188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51245" name="AutoShape 103"/>
          <p:cNvSpPr>
            <a:spLocks noChangeArrowheads="1"/>
          </p:cNvSpPr>
          <p:nvPr/>
        </p:nvSpPr>
        <p:spPr bwMode="auto">
          <a:xfrm>
            <a:off x="1212850" y="401796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51246" name="AutoShape 103"/>
          <p:cNvSpPr>
            <a:spLocks noChangeArrowheads="1"/>
          </p:cNvSpPr>
          <p:nvPr/>
        </p:nvSpPr>
        <p:spPr bwMode="auto">
          <a:xfrm>
            <a:off x="1212850" y="4503738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51247" name="AutoShape 103"/>
          <p:cNvSpPr>
            <a:spLocks noChangeArrowheads="1"/>
          </p:cNvSpPr>
          <p:nvPr/>
        </p:nvSpPr>
        <p:spPr bwMode="auto">
          <a:xfrm>
            <a:off x="1212850" y="498951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51248" name="AutoShape 103"/>
          <p:cNvSpPr>
            <a:spLocks noChangeArrowheads="1"/>
          </p:cNvSpPr>
          <p:nvPr/>
        </p:nvSpPr>
        <p:spPr bwMode="auto">
          <a:xfrm>
            <a:off x="1212850" y="5475288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51249" name="AutoShape 103"/>
          <p:cNvSpPr>
            <a:spLocks noChangeArrowheads="1"/>
          </p:cNvSpPr>
          <p:nvPr/>
        </p:nvSpPr>
        <p:spPr bwMode="auto">
          <a:xfrm>
            <a:off x="1212850" y="596106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9</a:t>
            </a:r>
          </a:p>
        </p:txBody>
      </p:sp>
      <p:sp>
        <p:nvSpPr>
          <p:cNvPr id="51250" name="AutoShape 103"/>
          <p:cNvSpPr>
            <a:spLocks noChangeArrowheads="1"/>
          </p:cNvSpPr>
          <p:nvPr/>
        </p:nvSpPr>
        <p:spPr bwMode="auto">
          <a:xfrm>
            <a:off x="3127375" y="165576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-</a:t>
            </a:r>
          </a:p>
        </p:txBody>
      </p:sp>
      <p:sp>
        <p:nvSpPr>
          <p:cNvPr id="51251" name="AutoShape 103"/>
          <p:cNvSpPr>
            <a:spLocks noChangeArrowheads="1"/>
          </p:cNvSpPr>
          <p:nvPr/>
        </p:nvSpPr>
        <p:spPr bwMode="auto">
          <a:xfrm>
            <a:off x="6156325" y="2179638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Ein einfaches Beispiel</a:t>
            </a:r>
            <a:endParaRPr lang="de-CH" noProof="0" dirty="0" smtClean="0"/>
          </a:p>
        </p:txBody>
      </p:sp>
      <p:sp>
        <p:nvSpPr>
          <p:cNvPr id="52228" name="Text Box 59"/>
          <p:cNvSpPr txBox="1">
            <a:spLocks noChangeArrowheads="1"/>
          </p:cNvSpPr>
          <p:nvPr/>
        </p:nvSpPr>
        <p:spPr bwMode="auto">
          <a:xfrm>
            <a:off x="123825" y="1038225"/>
            <a:ext cx="3448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mic Sans MS" pitchFamily="66" charset="0"/>
              </a:rPr>
              <a:t>In </a:t>
            </a:r>
            <a:r>
              <a:rPr lang="en-US" sz="2400" dirty="0">
                <a:latin typeface="Comic Sans MS" pitchFamily="66" charset="0"/>
              </a:rPr>
              <a:t>BNF:</a:t>
            </a:r>
          </a:p>
        </p:txBody>
      </p:sp>
      <p:sp>
        <p:nvSpPr>
          <p:cNvPr id="52230" name="Text Box 48"/>
          <p:cNvSpPr txBox="1">
            <a:spLocks noChangeArrowheads="1"/>
          </p:cNvSpPr>
          <p:nvPr/>
        </p:nvSpPr>
        <p:spPr bwMode="auto">
          <a:xfrm>
            <a:off x="3090863" y="2522538"/>
            <a:ext cx="57483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+mn-lt"/>
              </a:rPr>
              <a:t>[   ] {        }*    {        }</a:t>
            </a:r>
            <a:r>
              <a:rPr lang="en-US" sz="2800" b="1" baseline="30000">
                <a:solidFill>
                  <a:schemeClr val="accent2"/>
                </a:solidFill>
                <a:latin typeface="+mn-lt"/>
              </a:rPr>
              <a:t>+</a:t>
            </a:r>
          </a:p>
        </p:txBody>
      </p:sp>
      <p:sp>
        <p:nvSpPr>
          <p:cNvPr id="52231" name="AutoShape 103"/>
          <p:cNvSpPr>
            <a:spLocks noChangeArrowheads="1"/>
          </p:cNvSpPr>
          <p:nvPr/>
        </p:nvSpPr>
        <p:spPr bwMode="auto">
          <a:xfrm>
            <a:off x="2098675" y="167481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 dirty="0">
                <a:solidFill>
                  <a:schemeClr val="accent2"/>
                </a:solidFill>
                <a:latin typeface="+mn-lt"/>
              </a:rPr>
              <a:t>0</a:t>
            </a:r>
          </a:p>
        </p:txBody>
      </p:sp>
      <p:sp>
        <p:nvSpPr>
          <p:cNvPr id="52232" name="Rectangle 107"/>
          <p:cNvSpPr>
            <a:spLocks noChangeArrowheads="1"/>
          </p:cNvSpPr>
          <p:nvPr/>
        </p:nvSpPr>
        <p:spPr bwMode="auto">
          <a:xfrm>
            <a:off x="374650" y="2597150"/>
            <a:ext cx="2130425" cy="3873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dirty="0" err="1" smtClean="0">
                <a:latin typeface="Comic Sans MS" pitchFamily="66" charset="0"/>
              </a:rPr>
              <a:t>float_zahl</a:t>
            </a:r>
            <a:endParaRPr lang="en-US" sz="2400" dirty="0">
              <a:latin typeface="Comic Sans MS" pitchFamily="66" charset="0"/>
            </a:endParaRPr>
          </a:p>
        </p:txBody>
      </p:sp>
      <p:grpSp>
        <p:nvGrpSpPr>
          <p:cNvPr id="2" name="Group 118"/>
          <p:cNvGrpSpPr>
            <a:grpSpLocks/>
          </p:cNvGrpSpPr>
          <p:nvPr/>
        </p:nvGrpSpPr>
        <p:grpSpPr bwMode="auto">
          <a:xfrm>
            <a:off x="384003" y="1731963"/>
            <a:ext cx="1445121" cy="387350"/>
            <a:chOff x="121" y="2855"/>
            <a:chExt cx="668" cy="244"/>
          </a:xfrm>
        </p:grpSpPr>
        <p:sp>
          <p:nvSpPr>
            <p:cNvPr id="52257" name="Rectangle 114"/>
            <p:cNvSpPr>
              <a:spLocks noChangeArrowheads="1"/>
            </p:cNvSpPr>
            <p:nvPr/>
          </p:nvSpPr>
          <p:spPr bwMode="auto">
            <a:xfrm>
              <a:off x="121" y="2855"/>
              <a:ext cx="521" cy="2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8" name="Rectangle 115"/>
            <p:cNvSpPr>
              <a:spLocks noChangeArrowheads="1"/>
            </p:cNvSpPr>
            <p:nvPr/>
          </p:nvSpPr>
          <p:spPr bwMode="auto">
            <a:xfrm>
              <a:off x="177" y="2867"/>
              <a:ext cx="612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400" dirty="0" err="1" smtClean="0">
                  <a:latin typeface="Comic Sans MS" pitchFamily="66" charset="0"/>
                </a:rPr>
                <a:t>Ziffer</a:t>
              </a:r>
              <a:endParaRPr lang="en-US" sz="2400" b="1" dirty="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</p:grpSp>
      <p:sp>
        <p:nvSpPr>
          <p:cNvPr id="52234" name="Text Box 48"/>
          <p:cNvSpPr txBox="1">
            <a:spLocks noChangeArrowheads="1"/>
          </p:cNvSpPr>
          <p:nvPr/>
        </p:nvSpPr>
        <p:spPr bwMode="auto">
          <a:xfrm>
            <a:off x="2435225" y="1579563"/>
            <a:ext cx="338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+mn-lt"/>
              </a:rPr>
              <a:t>|</a:t>
            </a:r>
          </a:p>
        </p:txBody>
      </p:sp>
      <p:sp>
        <p:nvSpPr>
          <p:cNvPr id="52235" name="AutoShape 103"/>
          <p:cNvSpPr>
            <a:spLocks noChangeArrowheads="1"/>
          </p:cNvSpPr>
          <p:nvPr/>
        </p:nvSpPr>
        <p:spPr bwMode="auto">
          <a:xfrm>
            <a:off x="2781300" y="167481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+mn-lt"/>
              </a:rPr>
              <a:t>1</a:t>
            </a:r>
          </a:p>
        </p:txBody>
      </p:sp>
      <p:sp>
        <p:nvSpPr>
          <p:cNvPr id="52236" name="Text Box 48"/>
          <p:cNvSpPr txBox="1">
            <a:spLocks noChangeArrowheads="1"/>
          </p:cNvSpPr>
          <p:nvPr/>
        </p:nvSpPr>
        <p:spPr bwMode="auto">
          <a:xfrm>
            <a:off x="3117850" y="1579563"/>
            <a:ext cx="338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+mn-lt"/>
              </a:rPr>
              <a:t>|</a:t>
            </a:r>
          </a:p>
        </p:txBody>
      </p:sp>
      <p:sp>
        <p:nvSpPr>
          <p:cNvPr id="52237" name="AutoShape 103"/>
          <p:cNvSpPr>
            <a:spLocks noChangeArrowheads="1"/>
          </p:cNvSpPr>
          <p:nvPr/>
        </p:nvSpPr>
        <p:spPr bwMode="auto">
          <a:xfrm>
            <a:off x="3463925" y="167481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+mn-lt"/>
              </a:rPr>
              <a:t>2</a:t>
            </a:r>
          </a:p>
        </p:txBody>
      </p:sp>
      <p:sp>
        <p:nvSpPr>
          <p:cNvPr id="52238" name="Text Box 48"/>
          <p:cNvSpPr txBox="1">
            <a:spLocks noChangeArrowheads="1"/>
          </p:cNvSpPr>
          <p:nvPr/>
        </p:nvSpPr>
        <p:spPr bwMode="auto">
          <a:xfrm>
            <a:off x="3800475" y="1579563"/>
            <a:ext cx="338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+mn-lt"/>
              </a:rPr>
              <a:t>|</a:t>
            </a:r>
          </a:p>
        </p:txBody>
      </p:sp>
      <p:sp>
        <p:nvSpPr>
          <p:cNvPr id="52239" name="AutoShape 103"/>
          <p:cNvSpPr>
            <a:spLocks noChangeArrowheads="1"/>
          </p:cNvSpPr>
          <p:nvPr/>
        </p:nvSpPr>
        <p:spPr bwMode="auto">
          <a:xfrm>
            <a:off x="4146550" y="167481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+mn-lt"/>
              </a:rPr>
              <a:t>3</a:t>
            </a:r>
          </a:p>
        </p:txBody>
      </p:sp>
      <p:sp>
        <p:nvSpPr>
          <p:cNvPr id="52240" name="Text Box 48"/>
          <p:cNvSpPr txBox="1">
            <a:spLocks noChangeArrowheads="1"/>
          </p:cNvSpPr>
          <p:nvPr/>
        </p:nvSpPr>
        <p:spPr bwMode="auto">
          <a:xfrm>
            <a:off x="4483100" y="1579563"/>
            <a:ext cx="338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+mn-lt"/>
              </a:rPr>
              <a:t>|</a:t>
            </a:r>
          </a:p>
        </p:txBody>
      </p:sp>
      <p:sp>
        <p:nvSpPr>
          <p:cNvPr id="52241" name="AutoShape 103"/>
          <p:cNvSpPr>
            <a:spLocks noChangeArrowheads="1"/>
          </p:cNvSpPr>
          <p:nvPr/>
        </p:nvSpPr>
        <p:spPr bwMode="auto">
          <a:xfrm>
            <a:off x="4829175" y="167481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+mn-lt"/>
              </a:rPr>
              <a:t>4</a:t>
            </a:r>
          </a:p>
        </p:txBody>
      </p:sp>
      <p:sp>
        <p:nvSpPr>
          <p:cNvPr id="52242" name="Text Box 48"/>
          <p:cNvSpPr txBox="1">
            <a:spLocks noChangeArrowheads="1"/>
          </p:cNvSpPr>
          <p:nvPr/>
        </p:nvSpPr>
        <p:spPr bwMode="auto">
          <a:xfrm>
            <a:off x="5165725" y="1579563"/>
            <a:ext cx="338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+mn-lt"/>
              </a:rPr>
              <a:t>|</a:t>
            </a:r>
          </a:p>
        </p:txBody>
      </p:sp>
      <p:sp>
        <p:nvSpPr>
          <p:cNvPr id="52243" name="AutoShape 103"/>
          <p:cNvSpPr>
            <a:spLocks noChangeArrowheads="1"/>
          </p:cNvSpPr>
          <p:nvPr/>
        </p:nvSpPr>
        <p:spPr bwMode="auto">
          <a:xfrm>
            <a:off x="5511800" y="167481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+mn-lt"/>
              </a:rPr>
              <a:t>5</a:t>
            </a:r>
          </a:p>
        </p:txBody>
      </p:sp>
      <p:sp>
        <p:nvSpPr>
          <p:cNvPr id="52244" name="Text Box 48"/>
          <p:cNvSpPr txBox="1">
            <a:spLocks noChangeArrowheads="1"/>
          </p:cNvSpPr>
          <p:nvPr/>
        </p:nvSpPr>
        <p:spPr bwMode="auto">
          <a:xfrm>
            <a:off x="5848350" y="1579563"/>
            <a:ext cx="338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+mn-lt"/>
              </a:rPr>
              <a:t>|</a:t>
            </a:r>
          </a:p>
        </p:txBody>
      </p:sp>
      <p:sp>
        <p:nvSpPr>
          <p:cNvPr id="52245" name="AutoShape 103"/>
          <p:cNvSpPr>
            <a:spLocks noChangeArrowheads="1"/>
          </p:cNvSpPr>
          <p:nvPr/>
        </p:nvSpPr>
        <p:spPr bwMode="auto">
          <a:xfrm>
            <a:off x="6194425" y="167481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+mn-lt"/>
              </a:rPr>
              <a:t>6</a:t>
            </a:r>
          </a:p>
        </p:txBody>
      </p:sp>
      <p:sp>
        <p:nvSpPr>
          <p:cNvPr id="52246" name="Text Box 48"/>
          <p:cNvSpPr txBox="1">
            <a:spLocks noChangeArrowheads="1"/>
          </p:cNvSpPr>
          <p:nvPr/>
        </p:nvSpPr>
        <p:spPr bwMode="auto">
          <a:xfrm>
            <a:off x="6530975" y="1579563"/>
            <a:ext cx="338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+mn-lt"/>
              </a:rPr>
              <a:t>|</a:t>
            </a:r>
          </a:p>
        </p:txBody>
      </p:sp>
      <p:sp>
        <p:nvSpPr>
          <p:cNvPr id="52247" name="AutoShape 103"/>
          <p:cNvSpPr>
            <a:spLocks noChangeArrowheads="1"/>
          </p:cNvSpPr>
          <p:nvPr/>
        </p:nvSpPr>
        <p:spPr bwMode="auto">
          <a:xfrm>
            <a:off x="6877050" y="167481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 dirty="0">
                <a:solidFill>
                  <a:schemeClr val="accent2"/>
                </a:solidFill>
                <a:latin typeface="+mn-lt"/>
              </a:rPr>
              <a:t>7</a:t>
            </a:r>
          </a:p>
        </p:txBody>
      </p:sp>
      <p:sp>
        <p:nvSpPr>
          <p:cNvPr id="52248" name="Text Box 48"/>
          <p:cNvSpPr txBox="1">
            <a:spLocks noChangeArrowheads="1"/>
          </p:cNvSpPr>
          <p:nvPr/>
        </p:nvSpPr>
        <p:spPr bwMode="auto">
          <a:xfrm>
            <a:off x="7213600" y="1579563"/>
            <a:ext cx="338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+mn-lt"/>
              </a:rPr>
              <a:t>|</a:t>
            </a:r>
          </a:p>
        </p:txBody>
      </p:sp>
      <p:sp>
        <p:nvSpPr>
          <p:cNvPr id="52249" name="AutoShape 103"/>
          <p:cNvSpPr>
            <a:spLocks noChangeArrowheads="1"/>
          </p:cNvSpPr>
          <p:nvPr/>
        </p:nvSpPr>
        <p:spPr bwMode="auto">
          <a:xfrm>
            <a:off x="7559675" y="167481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+mn-lt"/>
              </a:rPr>
              <a:t>8</a:t>
            </a:r>
          </a:p>
        </p:txBody>
      </p:sp>
      <p:sp>
        <p:nvSpPr>
          <p:cNvPr id="52250" name="Text Box 48"/>
          <p:cNvSpPr txBox="1">
            <a:spLocks noChangeArrowheads="1"/>
          </p:cNvSpPr>
          <p:nvPr/>
        </p:nvSpPr>
        <p:spPr bwMode="auto">
          <a:xfrm>
            <a:off x="7896225" y="1579563"/>
            <a:ext cx="338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+mn-lt"/>
              </a:rPr>
              <a:t>|</a:t>
            </a:r>
          </a:p>
        </p:txBody>
      </p:sp>
      <p:sp>
        <p:nvSpPr>
          <p:cNvPr id="52251" name="AutoShape 103"/>
          <p:cNvSpPr>
            <a:spLocks noChangeArrowheads="1"/>
          </p:cNvSpPr>
          <p:nvPr/>
        </p:nvSpPr>
        <p:spPr bwMode="auto">
          <a:xfrm>
            <a:off x="8242300" y="167481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+mn-lt"/>
              </a:rPr>
              <a:t>9</a:t>
            </a:r>
          </a:p>
        </p:txBody>
      </p:sp>
      <p:sp>
        <p:nvSpPr>
          <p:cNvPr id="52253" name="AutoShape 103"/>
          <p:cNvSpPr>
            <a:spLocks noChangeArrowheads="1"/>
          </p:cNvSpPr>
          <p:nvPr/>
        </p:nvSpPr>
        <p:spPr bwMode="auto">
          <a:xfrm>
            <a:off x="3384550" y="2579688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+mn-lt"/>
              </a:rPr>
              <a:t>-</a:t>
            </a:r>
          </a:p>
        </p:txBody>
      </p:sp>
      <p:sp>
        <p:nvSpPr>
          <p:cNvPr id="52254" name="Rectangle 107"/>
          <p:cNvSpPr>
            <a:spLocks noChangeArrowheads="1"/>
          </p:cNvSpPr>
          <p:nvPr/>
        </p:nvSpPr>
        <p:spPr bwMode="auto">
          <a:xfrm>
            <a:off x="4276725" y="2625725"/>
            <a:ext cx="1076325" cy="3873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dirty="0" err="1" smtClean="0">
                <a:latin typeface="+mn-lt"/>
              </a:rPr>
              <a:t>Ziffer</a:t>
            </a:r>
            <a:endParaRPr lang="en-US" sz="2400" dirty="0">
              <a:latin typeface="+mn-lt"/>
            </a:endParaRPr>
          </a:p>
        </p:txBody>
      </p:sp>
      <p:sp>
        <p:nvSpPr>
          <p:cNvPr id="52255" name="AutoShape 103"/>
          <p:cNvSpPr>
            <a:spLocks noChangeArrowheads="1"/>
          </p:cNvSpPr>
          <p:nvPr/>
        </p:nvSpPr>
        <p:spPr bwMode="auto">
          <a:xfrm>
            <a:off x="5822950" y="2636838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+mn-lt"/>
              </a:rPr>
              <a:t>.</a:t>
            </a:r>
          </a:p>
        </p:txBody>
      </p:sp>
      <p:sp>
        <p:nvSpPr>
          <p:cNvPr id="52256" name="Rectangle 107"/>
          <p:cNvSpPr>
            <a:spLocks noChangeArrowheads="1"/>
          </p:cNvSpPr>
          <p:nvPr/>
        </p:nvSpPr>
        <p:spPr bwMode="auto">
          <a:xfrm>
            <a:off x="6565900" y="2616200"/>
            <a:ext cx="1073150" cy="3873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dirty="0" err="1" smtClean="0">
                <a:latin typeface="+mn-lt"/>
              </a:rPr>
              <a:t>Ziffer</a:t>
            </a:r>
            <a:endParaRPr lang="en-US" sz="2400" dirty="0">
              <a:latin typeface="+mn-lt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1607591" y="1674299"/>
            <a:ext cx="388162" cy="523220"/>
            <a:chOff x="1721891" y="3033199"/>
            <a:chExt cx="388162" cy="523220"/>
          </a:xfrm>
        </p:grpSpPr>
        <p:grpSp>
          <p:nvGrpSpPr>
            <p:cNvPr id="41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4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48" name="Straight Connector 4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Connector 4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2661691" y="2588699"/>
            <a:ext cx="388162" cy="523220"/>
            <a:chOff x="1721891" y="3033199"/>
            <a:chExt cx="388162" cy="523220"/>
          </a:xfrm>
        </p:grpSpPr>
        <p:grpSp>
          <p:nvGrpSpPr>
            <p:cNvPr id="55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8" name="Straight Connector 5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6" name="Straight Connector 5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BNF Elemente kombiniert</a:t>
            </a:r>
            <a:endParaRPr lang="de-CH" noProof="0" dirty="0" smtClean="0"/>
          </a:p>
        </p:txBody>
      </p:sp>
      <p:sp>
        <p:nvSpPr>
          <p:cNvPr id="419899" name="Text Box 59"/>
          <p:cNvSpPr txBox="1">
            <a:spLocks noChangeArrowheads="1"/>
          </p:cNvSpPr>
          <p:nvPr/>
        </p:nvSpPr>
        <p:spPr bwMode="auto">
          <a:xfrm>
            <a:off x="123825" y="3914775"/>
            <a:ext cx="3448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I</a:t>
            </a:r>
            <a:r>
              <a:rPr lang="en-US" sz="2400" dirty="0" smtClean="0">
                <a:latin typeface="Comic Sans MS" pitchFamily="66" charset="0"/>
              </a:rPr>
              <a:t>n BNF </a:t>
            </a:r>
            <a:r>
              <a:rPr lang="en-US" sz="2400" dirty="0" err="1" smtClean="0">
                <a:latin typeface="Comic Sans MS" pitchFamily="66" charset="0"/>
              </a:rPr>
              <a:t>geschrieben</a:t>
            </a:r>
            <a:r>
              <a:rPr lang="en-US" sz="2400" dirty="0" smtClean="0">
                <a:latin typeface="Comic Sans MS" pitchFamily="66" charset="0"/>
              </a:rPr>
              <a:t>: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53253" name="Rectangle 61"/>
          <p:cNvSpPr>
            <a:spLocks noChangeArrowheads="1"/>
          </p:cNvSpPr>
          <p:nvPr/>
        </p:nvSpPr>
        <p:spPr bwMode="auto">
          <a:xfrm>
            <a:off x="114300" y="1085850"/>
            <a:ext cx="8915400" cy="251460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2"/>
          <p:cNvGrpSpPr>
            <a:grpSpLocks/>
          </p:cNvGrpSpPr>
          <p:nvPr/>
        </p:nvGrpSpPr>
        <p:grpSpPr bwMode="auto">
          <a:xfrm>
            <a:off x="163513" y="1217613"/>
            <a:ext cx="2060575" cy="387350"/>
            <a:chOff x="103" y="767"/>
            <a:chExt cx="1298" cy="244"/>
          </a:xfrm>
        </p:grpSpPr>
        <p:sp>
          <p:nvSpPr>
            <p:cNvPr id="53302" name="Rectangle 63"/>
            <p:cNvSpPr>
              <a:spLocks noChangeArrowheads="1"/>
            </p:cNvSpPr>
            <p:nvPr/>
          </p:nvSpPr>
          <p:spPr bwMode="auto">
            <a:xfrm>
              <a:off x="103" y="767"/>
              <a:ext cx="1298" cy="2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3" name="Rectangle 64"/>
            <p:cNvSpPr>
              <a:spLocks noChangeArrowheads="1"/>
            </p:cNvSpPr>
            <p:nvPr/>
          </p:nvSpPr>
          <p:spPr bwMode="auto">
            <a:xfrm>
              <a:off x="159" y="779"/>
              <a:ext cx="1182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dirty="0" err="1" smtClean="0"/>
                <a:t>K</a:t>
              </a:r>
              <a:r>
                <a:rPr lang="en-US" sz="2400" dirty="0" err="1" smtClean="0">
                  <a:latin typeface="Comic Sans MS" pitchFamily="66" charset="0"/>
                </a:rPr>
                <a:t>onditional</a:t>
              </a:r>
              <a:r>
                <a:rPr lang="en-US" sz="2400" dirty="0">
                  <a:latin typeface="Comic Sans MS" pitchFamily="66" charset="0"/>
                </a:rPr>
                <a:t>:</a:t>
              </a:r>
              <a:endParaRPr lang="en-US" sz="2400" b="1" dirty="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</p:grpSp>
      <p:sp>
        <p:nvSpPr>
          <p:cNvPr id="53255" name="AutoShape 65"/>
          <p:cNvSpPr>
            <a:spLocks noChangeArrowheads="1"/>
          </p:cNvSpPr>
          <p:nvPr/>
        </p:nvSpPr>
        <p:spPr bwMode="auto">
          <a:xfrm>
            <a:off x="231775" y="2921000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6" name="Rectangle 66"/>
          <p:cNvSpPr>
            <a:spLocks noChangeArrowheads="1"/>
          </p:cNvSpPr>
          <p:nvPr/>
        </p:nvSpPr>
        <p:spPr bwMode="auto">
          <a:xfrm>
            <a:off x="271463" y="2960688"/>
            <a:ext cx="16668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if</a:t>
            </a:r>
          </a:p>
        </p:txBody>
      </p:sp>
      <p:cxnSp>
        <p:nvCxnSpPr>
          <p:cNvPr id="53257" name="AutoShape 67"/>
          <p:cNvCxnSpPr>
            <a:cxnSpLocks noChangeShapeType="1"/>
            <a:endCxn id="53255" idx="1"/>
          </p:cNvCxnSpPr>
          <p:nvPr/>
        </p:nvCxnSpPr>
        <p:spPr bwMode="auto">
          <a:xfrm flipV="1">
            <a:off x="0" y="3135313"/>
            <a:ext cx="231775" cy="1587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3258" name="AutoShape 68"/>
          <p:cNvCxnSpPr>
            <a:cxnSpLocks noChangeShapeType="1"/>
            <a:stCxn id="53255" idx="3"/>
            <a:endCxn id="53269" idx="1"/>
          </p:cNvCxnSpPr>
          <p:nvPr/>
        </p:nvCxnSpPr>
        <p:spPr bwMode="auto">
          <a:xfrm flipV="1">
            <a:off x="560388" y="3133725"/>
            <a:ext cx="165100" cy="1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3259" name="AutoShape 69"/>
          <p:cNvCxnSpPr>
            <a:cxnSpLocks noChangeShapeType="1"/>
            <a:stCxn id="53269" idx="3"/>
            <a:endCxn id="53267" idx="1"/>
          </p:cNvCxnSpPr>
          <p:nvPr/>
        </p:nvCxnSpPr>
        <p:spPr bwMode="auto">
          <a:xfrm>
            <a:off x="2125663" y="3133725"/>
            <a:ext cx="168275" cy="1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3260" name="AutoShape 70"/>
          <p:cNvCxnSpPr>
            <a:cxnSpLocks noChangeShapeType="1"/>
            <a:stCxn id="53300" idx="3"/>
            <a:endCxn id="53275" idx="1"/>
          </p:cNvCxnSpPr>
          <p:nvPr/>
        </p:nvCxnSpPr>
        <p:spPr bwMode="auto">
          <a:xfrm>
            <a:off x="6073775" y="1833563"/>
            <a:ext cx="153988" cy="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3" name="Group 71"/>
          <p:cNvGrpSpPr>
            <a:grpSpLocks/>
          </p:cNvGrpSpPr>
          <p:nvPr/>
        </p:nvGrpSpPr>
        <p:grpSpPr bwMode="auto">
          <a:xfrm>
            <a:off x="5254625" y="1609725"/>
            <a:ext cx="819150" cy="447675"/>
            <a:chOff x="2572" y="1637"/>
            <a:chExt cx="330" cy="174"/>
          </a:xfrm>
        </p:grpSpPr>
        <p:sp>
          <p:nvSpPr>
            <p:cNvPr id="53300" name="AutoShape 72"/>
            <p:cNvSpPr>
              <a:spLocks noChangeArrowheads="1"/>
            </p:cNvSpPr>
            <p:nvPr/>
          </p:nvSpPr>
          <p:spPr bwMode="auto">
            <a:xfrm>
              <a:off x="2572" y="1637"/>
              <a:ext cx="330" cy="17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1" name="Rectangle 73"/>
            <p:cNvSpPr>
              <a:spLocks noChangeArrowheads="1"/>
            </p:cNvSpPr>
            <p:nvPr/>
          </p:nvSpPr>
          <p:spPr bwMode="auto">
            <a:xfrm>
              <a:off x="2606" y="1655"/>
              <a:ext cx="286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400" b="1">
                  <a:solidFill>
                    <a:schemeClr val="accent2"/>
                  </a:solidFill>
                  <a:latin typeface="Comic Sans MS" pitchFamily="66" charset="0"/>
                </a:rPr>
                <a:t>else</a:t>
              </a:r>
            </a:p>
          </p:txBody>
        </p:sp>
      </p:grpSp>
      <p:grpSp>
        <p:nvGrpSpPr>
          <p:cNvPr id="4" name="Group 74"/>
          <p:cNvGrpSpPr>
            <a:grpSpLocks/>
          </p:cNvGrpSpPr>
          <p:nvPr/>
        </p:nvGrpSpPr>
        <p:grpSpPr bwMode="auto">
          <a:xfrm>
            <a:off x="8093075" y="2906713"/>
            <a:ext cx="828675" cy="457200"/>
            <a:chOff x="2572" y="1637"/>
            <a:chExt cx="330" cy="174"/>
          </a:xfrm>
        </p:grpSpPr>
        <p:sp>
          <p:nvSpPr>
            <p:cNvPr id="53298" name="AutoShape 75"/>
            <p:cNvSpPr>
              <a:spLocks noChangeArrowheads="1"/>
            </p:cNvSpPr>
            <p:nvPr/>
          </p:nvSpPr>
          <p:spPr bwMode="auto">
            <a:xfrm>
              <a:off x="2572" y="1637"/>
              <a:ext cx="330" cy="17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9" name="Rectangle 76"/>
            <p:cNvSpPr>
              <a:spLocks noChangeArrowheads="1"/>
            </p:cNvSpPr>
            <p:nvPr/>
          </p:nvSpPr>
          <p:spPr bwMode="auto">
            <a:xfrm>
              <a:off x="2606" y="1655"/>
              <a:ext cx="286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400" b="1">
                  <a:solidFill>
                    <a:schemeClr val="accent2"/>
                  </a:solidFill>
                  <a:latin typeface="Comic Sans MS" pitchFamily="66" charset="0"/>
                </a:rPr>
                <a:t>end</a:t>
              </a:r>
            </a:p>
          </p:txBody>
        </p:sp>
      </p:grpSp>
      <p:sp>
        <p:nvSpPr>
          <p:cNvPr id="53263" name="Line 77"/>
          <p:cNvSpPr>
            <a:spLocks noChangeShapeType="1"/>
          </p:cNvSpPr>
          <p:nvPr/>
        </p:nvSpPr>
        <p:spPr bwMode="auto">
          <a:xfrm flipV="1">
            <a:off x="5095875" y="1819275"/>
            <a:ext cx="0" cy="13144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64" name="Line 78"/>
          <p:cNvSpPr>
            <a:spLocks noChangeShapeType="1"/>
          </p:cNvSpPr>
          <p:nvPr/>
        </p:nvSpPr>
        <p:spPr bwMode="auto">
          <a:xfrm>
            <a:off x="5105400" y="1838325"/>
            <a:ext cx="13335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65" name="Line 79"/>
          <p:cNvSpPr>
            <a:spLocks noChangeShapeType="1"/>
          </p:cNvSpPr>
          <p:nvPr/>
        </p:nvSpPr>
        <p:spPr bwMode="auto">
          <a:xfrm>
            <a:off x="7486650" y="1838325"/>
            <a:ext cx="457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66" name="Line 80"/>
          <p:cNvSpPr>
            <a:spLocks noChangeShapeType="1"/>
          </p:cNvSpPr>
          <p:nvPr/>
        </p:nvSpPr>
        <p:spPr bwMode="auto">
          <a:xfrm>
            <a:off x="7934325" y="1828800"/>
            <a:ext cx="0" cy="13144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67" name="AutoShape 81"/>
          <p:cNvSpPr>
            <a:spLocks noChangeArrowheads="1"/>
          </p:cNvSpPr>
          <p:nvPr/>
        </p:nvSpPr>
        <p:spPr bwMode="auto">
          <a:xfrm>
            <a:off x="2293938" y="2916238"/>
            <a:ext cx="900112" cy="43815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8" name="Rectangle 82"/>
          <p:cNvSpPr>
            <a:spLocks noChangeArrowheads="1"/>
          </p:cNvSpPr>
          <p:nvPr/>
        </p:nvSpPr>
        <p:spPr bwMode="auto">
          <a:xfrm>
            <a:off x="2362200" y="2947988"/>
            <a:ext cx="2159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then</a:t>
            </a:r>
          </a:p>
        </p:txBody>
      </p:sp>
      <p:sp>
        <p:nvSpPr>
          <p:cNvPr id="53269" name="Rectangle 83"/>
          <p:cNvSpPr>
            <a:spLocks noChangeArrowheads="1"/>
          </p:cNvSpPr>
          <p:nvPr/>
        </p:nvSpPr>
        <p:spPr bwMode="auto">
          <a:xfrm>
            <a:off x="725488" y="2940050"/>
            <a:ext cx="1400175" cy="3873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0" name="Rectangle 84"/>
          <p:cNvSpPr>
            <a:spLocks noChangeArrowheads="1"/>
          </p:cNvSpPr>
          <p:nvPr/>
        </p:nvSpPr>
        <p:spPr bwMode="auto">
          <a:xfrm>
            <a:off x="727075" y="2940050"/>
            <a:ext cx="15017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 err="1" smtClean="0">
                <a:latin typeface="Comic Sans MS" pitchFamily="66" charset="0"/>
              </a:rPr>
              <a:t>Bedingung</a:t>
            </a:r>
            <a:endParaRPr lang="en-US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cxnSp>
        <p:nvCxnSpPr>
          <p:cNvPr id="53271" name="AutoShape 85"/>
          <p:cNvCxnSpPr>
            <a:cxnSpLocks noChangeShapeType="1"/>
            <a:stCxn id="53267" idx="3"/>
            <a:endCxn id="53273" idx="1"/>
          </p:cNvCxnSpPr>
          <p:nvPr/>
        </p:nvCxnSpPr>
        <p:spPr bwMode="auto">
          <a:xfrm flipV="1">
            <a:off x="3194050" y="3133725"/>
            <a:ext cx="166688" cy="1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3272" name="AutoShape 86"/>
          <p:cNvCxnSpPr>
            <a:cxnSpLocks noChangeShapeType="1"/>
            <a:stCxn id="53273" idx="3"/>
            <a:endCxn id="53298" idx="1"/>
          </p:cNvCxnSpPr>
          <p:nvPr/>
        </p:nvCxnSpPr>
        <p:spPr bwMode="auto">
          <a:xfrm>
            <a:off x="5040313" y="3133725"/>
            <a:ext cx="3052762" cy="1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3273" name="Rectangle 87"/>
          <p:cNvSpPr>
            <a:spLocks noChangeArrowheads="1"/>
          </p:cNvSpPr>
          <p:nvPr/>
        </p:nvSpPr>
        <p:spPr bwMode="auto">
          <a:xfrm>
            <a:off x="3360738" y="2940050"/>
            <a:ext cx="1679575" cy="3873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4" name="Rectangle 88"/>
          <p:cNvSpPr>
            <a:spLocks noChangeArrowheads="1"/>
          </p:cNvSpPr>
          <p:nvPr/>
        </p:nvSpPr>
        <p:spPr bwMode="auto">
          <a:xfrm>
            <a:off x="3362325" y="2940050"/>
            <a:ext cx="16510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dirty="0" err="1" smtClean="0"/>
              <a:t>I</a:t>
            </a:r>
            <a:r>
              <a:rPr lang="en-US" sz="2400" dirty="0" err="1" smtClean="0">
                <a:latin typeface="Comic Sans MS" pitchFamily="66" charset="0"/>
              </a:rPr>
              <a:t>nstruktion</a:t>
            </a:r>
            <a:endParaRPr lang="en-US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53275" name="Rectangle 89"/>
          <p:cNvSpPr>
            <a:spLocks noChangeArrowheads="1"/>
          </p:cNvSpPr>
          <p:nvPr/>
        </p:nvSpPr>
        <p:spPr bwMode="auto">
          <a:xfrm>
            <a:off x="6227763" y="1639888"/>
            <a:ext cx="1622425" cy="3873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6" name="Rectangle 90"/>
          <p:cNvSpPr>
            <a:spLocks noChangeArrowheads="1"/>
          </p:cNvSpPr>
          <p:nvPr/>
        </p:nvSpPr>
        <p:spPr bwMode="auto">
          <a:xfrm>
            <a:off x="6219825" y="1639888"/>
            <a:ext cx="16510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dirty="0" err="1" smtClean="0"/>
              <a:t>I</a:t>
            </a:r>
            <a:r>
              <a:rPr lang="en-US" sz="2400" dirty="0" err="1" smtClean="0">
                <a:latin typeface="Comic Sans MS" pitchFamily="66" charset="0"/>
              </a:rPr>
              <a:t>nstruktion</a:t>
            </a:r>
            <a:endParaRPr lang="en-US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grpSp>
        <p:nvGrpSpPr>
          <p:cNvPr id="5" name="Group 119"/>
          <p:cNvGrpSpPr>
            <a:grpSpLocks/>
          </p:cNvGrpSpPr>
          <p:nvPr/>
        </p:nvGrpSpPr>
        <p:grpSpPr bwMode="auto">
          <a:xfrm>
            <a:off x="146050" y="4532313"/>
            <a:ext cx="8899525" cy="1414462"/>
            <a:chOff x="92" y="2855"/>
            <a:chExt cx="5606" cy="891"/>
          </a:xfrm>
        </p:grpSpPr>
        <p:sp>
          <p:nvSpPr>
            <p:cNvPr id="53279" name="Text Box 48"/>
            <p:cNvSpPr txBox="1">
              <a:spLocks noChangeArrowheads="1"/>
            </p:cNvSpPr>
            <p:nvPr/>
          </p:nvSpPr>
          <p:spPr bwMode="auto">
            <a:xfrm>
              <a:off x="3147" y="3419"/>
              <a:ext cx="5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accent2"/>
                  </a:solidFill>
                  <a:latin typeface="Verdana" pitchFamily="34" charset="0"/>
                </a:rPr>
                <a:t>[ </a:t>
              </a:r>
            </a:p>
          </p:txBody>
        </p:sp>
        <p:sp>
          <p:nvSpPr>
            <p:cNvPr id="53280" name="Rectangle 91"/>
            <p:cNvSpPr>
              <a:spLocks noChangeArrowheads="1"/>
            </p:cNvSpPr>
            <p:nvPr/>
          </p:nvSpPr>
          <p:spPr bwMode="auto">
            <a:xfrm>
              <a:off x="3913" y="3478"/>
              <a:ext cx="1022" cy="2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1" name="Rectangle 92"/>
            <p:cNvSpPr>
              <a:spLocks noChangeArrowheads="1"/>
            </p:cNvSpPr>
            <p:nvPr/>
          </p:nvSpPr>
          <p:spPr bwMode="auto">
            <a:xfrm>
              <a:off x="3908" y="3478"/>
              <a:ext cx="1040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dirty="0" err="1" smtClean="0"/>
                <a:t>I</a:t>
              </a:r>
              <a:r>
                <a:rPr lang="en-US" sz="2400" dirty="0" err="1" smtClean="0">
                  <a:latin typeface="Comic Sans MS" pitchFamily="66" charset="0"/>
                </a:rPr>
                <a:t>nstruktion</a:t>
              </a:r>
              <a:endParaRPr lang="en-US" sz="2400" b="1" dirty="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  <p:sp>
          <p:nvSpPr>
            <p:cNvPr id="53282" name="Rectangle 95"/>
            <p:cNvSpPr>
              <a:spLocks noChangeArrowheads="1"/>
            </p:cNvSpPr>
            <p:nvPr/>
          </p:nvSpPr>
          <p:spPr bwMode="auto">
            <a:xfrm>
              <a:off x="2093" y="3478"/>
              <a:ext cx="1022" cy="2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3" name="Rectangle 96"/>
            <p:cNvSpPr>
              <a:spLocks noChangeArrowheads="1"/>
            </p:cNvSpPr>
            <p:nvPr/>
          </p:nvSpPr>
          <p:spPr bwMode="auto">
            <a:xfrm>
              <a:off x="2088" y="3478"/>
              <a:ext cx="1040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dirty="0" err="1" smtClean="0"/>
                <a:t>I</a:t>
              </a:r>
              <a:r>
                <a:rPr lang="en-US" sz="2400" dirty="0" err="1" smtClean="0">
                  <a:latin typeface="Comic Sans MS" pitchFamily="66" charset="0"/>
                </a:rPr>
                <a:t>nstruktion</a:t>
              </a:r>
              <a:endParaRPr lang="en-US" sz="2400" b="1" dirty="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  <p:sp>
          <p:nvSpPr>
            <p:cNvPr id="53284" name="AutoShape 98"/>
            <p:cNvSpPr>
              <a:spLocks noChangeArrowheads="1"/>
            </p:cNvSpPr>
            <p:nvPr/>
          </p:nvSpPr>
          <p:spPr bwMode="auto">
            <a:xfrm>
              <a:off x="3344" y="3459"/>
              <a:ext cx="516" cy="282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5" name="Rectangle 99"/>
            <p:cNvSpPr>
              <a:spLocks noChangeArrowheads="1"/>
            </p:cNvSpPr>
            <p:nvPr/>
          </p:nvSpPr>
          <p:spPr bwMode="auto">
            <a:xfrm>
              <a:off x="3397" y="3488"/>
              <a:ext cx="447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400" b="1">
                  <a:solidFill>
                    <a:schemeClr val="accent2"/>
                  </a:solidFill>
                  <a:latin typeface="Comic Sans MS" pitchFamily="66" charset="0"/>
                </a:rPr>
                <a:t>else</a:t>
              </a:r>
            </a:p>
          </p:txBody>
        </p:sp>
        <p:sp>
          <p:nvSpPr>
            <p:cNvPr id="53286" name="AutoShape 101"/>
            <p:cNvSpPr>
              <a:spLocks noChangeArrowheads="1"/>
            </p:cNvSpPr>
            <p:nvPr/>
          </p:nvSpPr>
          <p:spPr bwMode="auto">
            <a:xfrm>
              <a:off x="5176" y="3452"/>
              <a:ext cx="522" cy="288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7" name="Rectangle 102"/>
            <p:cNvSpPr>
              <a:spLocks noChangeArrowheads="1"/>
            </p:cNvSpPr>
            <p:nvPr/>
          </p:nvSpPr>
          <p:spPr bwMode="auto">
            <a:xfrm>
              <a:off x="5230" y="3482"/>
              <a:ext cx="452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400" b="1">
                  <a:solidFill>
                    <a:schemeClr val="accent2"/>
                  </a:solidFill>
                  <a:latin typeface="Comic Sans MS" pitchFamily="66" charset="0"/>
                </a:rPr>
                <a:t>end</a:t>
              </a:r>
            </a:p>
          </p:txBody>
        </p:sp>
        <p:sp>
          <p:nvSpPr>
            <p:cNvPr id="53288" name="AutoShape 103"/>
            <p:cNvSpPr>
              <a:spLocks noChangeArrowheads="1"/>
            </p:cNvSpPr>
            <p:nvPr/>
          </p:nvSpPr>
          <p:spPr bwMode="auto">
            <a:xfrm>
              <a:off x="92" y="3465"/>
              <a:ext cx="207" cy="27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9" name="Rectangle 104"/>
            <p:cNvSpPr>
              <a:spLocks noChangeArrowheads="1"/>
            </p:cNvSpPr>
            <p:nvPr/>
          </p:nvSpPr>
          <p:spPr bwMode="auto">
            <a:xfrm>
              <a:off x="117" y="3490"/>
              <a:ext cx="105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400" b="1">
                  <a:solidFill>
                    <a:schemeClr val="accent2"/>
                  </a:solidFill>
                  <a:latin typeface="Comic Sans MS" pitchFamily="66" charset="0"/>
                </a:rPr>
                <a:t>if</a:t>
              </a:r>
            </a:p>
          </p:txBody>
        </p:sp>
        <p:sp>
          <p:nvSpPr>
            <p:cNvPr id="53290" name="AutoShape 105"/>
            <p:cNvSpPr>
              <a:spLocks noChangeArrowheads="1"/>
            </p:cNvSpPr>
            <p:nvPr/>
          </p:nvSpPr>
          <p:spPr bwMode="auto">
            <a:xfrm>
              <a:off x="1409" y="3462"/>
              <a:ext cx="567" cy="27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1" name="Rectangle 106"/>
            <p:cNvSpPr>
              <a:spLocks noChangeArrowheads="1"/>
            </p:cNvSpPr>
            <p:nvPr/>
          </p:nvSpPr>
          <p:spPr bwMode="auto">
            <a:xfrm>
              <a:off x="1452" y="3482"/>
              <a:ext cx="13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400" b="1">
                  <a:solidFill>
                    <a:schemeClr val="accent2"/>
                  </a:solidFill>
                  <a:latin typeface="Comic Sans MS" pitchFamily="66" charset="0"/>
                </a:rPr>
                <a:t>then</a:t>
              </a:r>
            </a:p>
          </p:txBody>
        </p:sp>
        <p:sp>
          <p:nvSpPr>
            <p:cNvPr id="53292" name="Rectangle 107"/>
            <p:cNvSpPr>
              <a:spLocks noChangeArrowheads="1"/>
            </p:cNvSpPr>
            <p:nvPr/>
          </p:nvSpPr>
          <p:spPr bwMode="auto">
            <a:xfrm>
              <a:off x="410" y="3478"/>
              <a:ext cx="882" cy="2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3" name="Rectangle 108"/>
            <p:cNvSpPr>
              <a:spLocks noChangeArrowheads="1"/>
            </p:cNvSpPr>
            <p:nvPr/>
          </p:nvSpPr>
          <p:spPr bwMode="auto">
            <a:xfrm>
              <a:off x="411" y="3478"/>
              <a:ext cx="91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dirty="0" err="1" smtClean="0"/>
                <a:t>Bedingung</a:t>
              </a:r>
              <a:endParaRPr lang="en-US" sz="2400" b="1" dirty="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  <p:sp>
          <p:nvSpPr>
            <p:cNvPr id="53294" name="Text Box 112"/>
            <p:cNvSpPr txBox="1">
              <a:spLocks noChangeArrowheads="1"/>
            </p:cNvSpPr>
            <p:nvPr/>
          </p:nvSpPr>
          <p:spPr bwMode="auto">
            <a:xfrm>
              <a:off x="4941" y="3413"/>
              <a:ext cx="5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accent2"/>
                  </a:solidFill>
                  <a:latin typeface="Verdana" pitchFamily="34" charset="0"/>
                </a:rPr>
                <a:t>] </a:t>
              </a:r>
            </a:p>
          </p:txBody>
        </p:sp>
        <p:grpSp>
          <p:nvGrpSpPr>
            <p:cNvPr id="6" name="Group 118"/>
            <p:cNvGrpSpPr>
              <a:grpSpLocks/>
            </p:cNvGrpSpPr>
            <p:nvPr/>
          </p:nvGrpSpPr>
          <p:grpSpPr bwMode="auto">
            <a:xfrm>
              <a:off x="121" y="2855"/>
              <a:ext cx="1298" cy="244"/>
              <a:chOff x="121" y="2855"/>
              <a:chExt cx="1298" cy="244"/>
            </a:xfrm>
          </p:grpSpPr>
          <p:sp>
            <p:nvSpPr>
              <p:cNvPr id="53296" name="Rectangle 114"/>
              <p:cNvSpPr>
                <a:spLocks noChangeArrowheads="1"/>
              </p:cNvSpPr>
              <p:nvPr/>
            </p:nvSpPr>
            <p:spPr bwMode="auto">
              <a:xfrm>
                <a:off x="121" y="2855"/>
                <a:ext cx="1298" cy="244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97" name="Rectangle 115"/>
              <p:cNvSpPr>
                <a:spLocks noChangeArrowheads="1"/>
              </p:cNvSpPr>
              <p:nvPr/>
            </p:nvSpPr>
            <p:spPr bwMode="auto">
              <a:xfrm>
                <a:off x="177" y="2867"/>
                <a:ext cx="1182" cy="1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marL="342900" indent="-342900">
                  <a:spcBef>
                    <a:spcPct val="20000"/>
                  </a:spcBef>
                  <a:buFont typeface="Wingdings" pitchFamily="2" charset="2"/>
                  <a:buNone/>
                </a:pPr>
                <a:r>
                  <a:rPr lang="en-US" dirty="0" err="1"/>
                  <a:t>K</a:t>
                </a:r>
                <a:r>
                  <a:rPr lang="en-US" sz="2400" dirty="0" err="1" smtClean="0">
                    <a:latin typeface="Comic Sans MS" pitchFamily="66" charset="0"/>
                  </a:rPr>
                  <a:t>onditional</a:t>
                </a:r>
                <a:endParaRPr lang="en-US" sz="2400" b="1" dirty="0">
                  <a:solidFill>
                    <a:schemeClr val="accent2"/>
                  </a:solidFill>
                  <a:latin typeface="Comic Sans MS" pitchFamily="66" charset="0"/>
                </a:endParaRPr>
              </a:p>
            </p:txBody>
          </p:sp>
        </p:grpSp>
      </p:grpSp>
      <p:grpSp>
        <p:nvGrpSpPr>
          <p:cNvPr id="58" name="Group 57"/>
          <p:cNvGrpSpPr/>
          <p:nvPr/>
        </p:nvGrpSpPr>
        <p:grpSpPr>
          <a:xfrm>
            <a:off x="2407691" y="4480999"/>
            <a:ext cx="388162" cy="523220"/>
            <a:chOff x="1721891" y="3033199"/>
            <a:chExt cx="388162" cy="523220"/>
          </a:xfrm>
        </p:grpSpPr>
        <p:grpSp>
          <p:nvGrpSpPr>
            <p:cNvPr id="5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6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2" name="Straight Connector 6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0" name="Straight Connector 5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2" y="125413"/>
            <a:ext cx="8148637" cy="460375"/>
          </a:xfrm>
        </p:spPr>
        <p:txBody>
          <a:bodyPr/>
          <a:lstStyle/>
          <a:p>
            <a:pPr eaLnBrk="1" hangingPunct="1"/>
            <a:r>
              <a:rPr lang="de-CH" sz="3000" noProof="0" smtClean="0"/>
              <a:t>BNF: Konditional mit </a:t>
            </a:r>
            <a:r>
              <a:rPr lang="de-CH" sz="3000" b="1" noProof="0" smtClean="0"/>
              <a:t>elseif</a:t>
            </a:r>
            <a:endParaRPr lang="de-CH" sz="3000" b="1" noProof="0" dirty="0" smtClean="0"/>
          </a:p>
        </p:txBody>
      </p:sp>
      <p:sp>
        <p:nvSpPr>
          <p:cNvPr id="54279" name="Rectangle 141"/>
          <p:cNvSpPr>
            <a:spLocks noChangeArrowheads="1"/>
          </p:cNvSpPr>
          <p:nvPr/>
        </p:nvSpPr>
        <p:spPr bwMode="auto">
          <a:xfrm>
            <a:off x="690021" y="1714639"/>
            <a:ext cx="176041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dirty="0" err="1">
                <a:latin typeface="+mn-lt"/>
              </a:rPr>
              <a:t>K</a:t>
            </a:r>
            <a:r>
              <a:rPr lang="en-US" sz="2400" dirty="0" err="1" smtClean="0">
                <a:latin typeface="+mn-lt"/>
              </a:rPr>
              <a:t>onditional</a:t>
            </a:r>
            <a:endParaRPr lang="en-US" sz="2400" dirty="0">
              <a:latin typeface="+mn-lt"/>
            </a:endParaRPr>
          </a:p>
        </p:txBody>
      </p:sp>
      <p:sp>
        <p:nvSpPr>
          <p:cNvPr id="54280" name="Rectangle 145"/>
          <p:cNvSpPr>
            <a:spLocks noChangeArrowheads="1"/>
          </p:cNvSpPr>
          <p:nvPr/>
        </p:nvSpPr>
        <p:spPr bwMode="auto">
          <a:xfrm>
            <a:off x="57269" y="2836357"/>
            <a:ext cx="2404826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Then_teil_liste</a:t>
            </a:r>
            <a:endParaRPr lang="en-US" sz="2400" dirty="0">
              <a:latin typeface="+mn-lt"/>
            </a:endParaRPr>
          </a:p>
        </p:txBody>
      </p:sp>
      <p:grpSp>
        <p:nvGrpSpPr>
          <p:cNvPr id="2" name="Group 166"/>
          <p:cNvGrpSpPr>
            <a:grpSpLocks/>
          </p:cNvGrpSpPr>
          <p:nvPr/>
        </p:nvGrpSpPr>
        <p:grpSpPr bwMode="auto">
          <a:xfrm>
            <a:off x="3035300" y="1601926"/>
            <a:ext cx="5978525" cy="584199"/>
            <a:chOff x="1822" y="973"/>
            <a:chExt cx="3766" cy="368"/>
          </a:xfrm>
        </p:grpSpPr>
        <p:sp>
          <p:nvSpPr>
            <p:cNvPr id="54297" name="Rectangle 146"/>
            <p:cNvSpPr>
              <a:spLocks noChangeArrowheads="1"/>
            </p:cNvSpPr>
            <p:nvPr/>
          </p:nvSpPr>
          <p:spPr bwMode="auto">
            <a:xfrm>
              <a:off x="3961" y="1046"/>
              <a:ext cx="917" cy="291"/>
            </a:xfrm>
            <a:prstGeom prst="rect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 dirty="0" err="1" smtClean="0">
                  <a:latin typeface="+mn-lt"/>
                </a:rPr>
                <a:t>Else_teil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4298" name="Rectangle 147"/>
            <p:cNvSpPr>
              <a:spLocks noChangeArrowheads="1"/>
            </p:cNvSpPr>
            <p:nvPr/>
          </p:nvSpPr>
          <p:spPr bwMode="auto">
            <a:xfrm>
              <a:off x="2136" y="1046"/>
              <a:ext cx="1515" cy="291"/>
            </a:xfrm>
            <a:prstGeom prst="rect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 dirty="0" err="1" smtClean="0">
                  <a:latin typeface="+mn-lt"/>
                </a:rPr>
                <a:t>Then_teil_liste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4299" name="AutoShape 148"/>
            <p:cNvSpPr>
              <a:spLocks noChangeArrowheads="1"/>
            </p:cNvSpPr>
            <p:nvPr/>
          </p:nvSpPr>
          <p:spPr bwMode="auto">
            <a:xfrm>
              <a:off x="1822" y="1044"/>
              <a:ext cx="232" cy="29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accent2"/>
                  </a:solidFill>
                  <a:latin typeface="+mn-lt"/>
                </a:rPr>
                <a:t>if</a:t>
              </a:r>
            </a:p>
          </p:txBody>
        </p:sp>
        <p:sp>
          <p:nvSpPr>
            <p:cNvPr id="54300" name="AutoShape 149"/>
            <p:cNvSpPr>
              <a:spLocks noChangeArrowheads="1"/>
            </p:cNvSpPr>
            <p:nvPr/>
          </p:nvSpPr>
          <p:spPr bwMode="auto">
            <a:xfrm>
              <a:off x="5146" y="1044"/>
              <a:ext cx="442" cy="29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accent2"/>
                  </a:solidFill>
                  <a:latin typeface="+mn-lt"/>
                </a:rPr>
                <a:t>end</a:t>
              </a:r>
            </a:p>
          </p:txBody>
        </p:sp>
        <p:sp>
          <p:nvSpPr>
            <p:cNvPr id="54301" name="Text Box 151"/>
            <p:cNvSpPr txBox="1">
              <a:spLocks noChangeArrowheads="1"/>
            </p:cNvSpPr>
            <p:nvPr/>
          </p:nvSpPr>
          <p:spPr bwMode="auto">
            <a:xfrm>
              <a:off x="3695" y="973"/>
              <a:ext cx="214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+mn-lt"/>
                </a:rPr>
                <a:t>[</a:t>
              </a:r>
            </a:p>
          </p:txBody>
        </p:sp>
        <p:sp>
          <p:nvSpPr>
            <p:cNvPr id="54302" name="Text Box 152"/>
            <p:cNvSpPr txBox="1">
              <a:spLocks noChangeArrowheads="1"/>
            </p:cNvSpPr>
            <p:nvPr/>
          </p:nvSpPr>
          <p:spPr bwMode="auto">
            <a:xfrm>
              <a:off x="4907" y="973"/>
              <a:ext cx="214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+mn-lt"/>
                </a:rPr>
                <a:t>]</a:t>
              </a:r>
            </a:p>
          </p:txBody>
        </p:sp>
      </p:grpSp>
      <p:grpSp>
        <p:nvGrpSpPr>
          <p:cNvPr id="3" name="Group 163"/>
          <p:cNvGrpSpPr>
            <a:grpSpLocks/>
          </p:cNvGrpSpPr>
          <p:nvPr/>
        </p:nvGrpSpPr>
        <p:grpSpPr bwMode="auto">
          <a:xfrm>
            <a:off x="3128964" y="2663827"/>
            <a:ext cx="5818189" cy="584201"/>
            <a:chOff x="1897" y="1678"/>
            <a:chExt cx="3665" cy="368"/>
          </a:xfrm>
        </p:grpSpPr>
        <p:sp>
          <p:nvSpPr>
            <p:cNvPr id="54292" name="Rectangle 144"/>
            <p:cNvSpPr>
              <a:spLocks noChangeArrowheads="1"/>
            </p:cNvSpPr>
            <p:nvPr/>
          </p:nvSpPr>
          <p:spPr bwMode="auto">
            <a:xfrm>
              <a:off x="1897" y="1751"/>
              <a:ext cx="995" cy="291"/>
            </a:xfrm>
            <a:prstGeom prst="rect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 dirty="0" err="1" smtClean="0">
                  <a:latin typeface="+mn-lt"/>
                </a:rPr>
                <a:t>Then_teil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4293" name="AutoShape 153"/>
            <p:cNvSpPr>
              <a:spLocks noChangeArrowheads="1"/>
            </p:cNvSpPr>
            <p:nvPr/>
          </p:nvSpPr>
          <p:spPr bwMode="auto">
            <a:xfrm>
              <a:off x="3309" y="1749"/>
              <a:ext cx="670" cy="29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accent2"/>
                  </a:solidFill>
                  <a:latin typeface="+mn-lt"/>
                </a:rPr>
                <a:t>elseif</a:t>
              </a:r>
            </a:p>
          </p:txBody>
        </p:sp>
        <p:sp>
          <p:nvSpPr>
            <p:cNvPr id="54294" name="Text Box 154"/>
            <p:cNvSpPr txBox="1">
              <a:spLocks noChangeArrowheads="1"/>
            </p:cNvSpPr>
            <p:nvPr/>
          </p:nvSpPr>
          <p:spPr bwMode="auto">
            <a:xfrm>
              <a:off x="5260" y="1678"/>
              <a:ext cx="302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+mn-lt"/>
                </a:rPr>
                <a:t>}</a:t>
              </a:r>
              <a:r>
                <a:rPr lang="en-US" sz="3200" b="1" baseline="30000">
                  <a:latin typeface="+mn-lt"/>
                </a:rPr>
                <a:t>*</a:t>
              </a:r>
            </a:p>
          </p:txBody>
        </p:sp>
        <p:sp>
          <p:nvSpPr>
            <p:cNvPr id="54295" name="Text Box 155"/>
            <p:cNvSpPr txBox="1">
              <a:spLocks noChangeArrowheads="1"/>
            </p:cNvSpPr>
            <p:nvPr/>
          </p:nvSpPr>
          <p:spPr bwMode="auto">
            <a:xfrm>
              <a:off x="3008" y="1678"/>
              <a:ext cx="221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+mn-lt"/>
                </a:rPr>
                <a:t>{</a:t>
              </a:r>
            </a:p>
          </p:txBody>
        </p:sp>
        <p:sp>
          <p:nvSpPr>
            <p:cNvPr id="54296" name="Rectangle 156"/>
            <p:cNvSpPr>
              <a:spLocks noChangeArrowheads="1"/>
            </p:cNvSpPr>
            <p:nvPr/>
          </p:nvSpPr>
          <p:spPr bwMode="auto">
            <a:xfrm>
              <a:off x="4149" y="1751"/>
              <a:ext cx="995" cy="291"/>
            </a:xfrm>
            <a:prstGeom prst="rect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 dirty="0" err="1" smtClean="0">
                  <a:latin typeface="+mn-lt"/>
                </a:rPr>
                <a:t>Then_teil</a:t>
              </a:r>
              <a:endParaRPr lang="en-US" sz="2400" dirty="0">
                <a:latin typeface="+mn-lt"/>
              </a:endParaRPr>
            </a:p>
          </p:txBody>
        </p:sp>
      </p:grpSp>
      <p:sp>
        <p:nvSpPr>
          <p:cNvPr id="54283" name="Rectangle 157"/>
          <p:cNvSpPr>
            <a:spLocks noChangeArrowheads="1"/>
          </p:cNvSpPr>
          <p:nvPr/>
        </p:nvSpPr>
        <p:spPr bwMode="auto">
          <a:xfrm>
            <a:off x="790717" y="3955544"/>
            <a:ext cx="157927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Then_teil</a:t>
            </a:r>
            <a:endParaRPr lang="en-US" sz="2400" dirty="0">
              <a:latin typeface="+mn-lt"/>
            </a:endParaRPr>
          </a:p>
        </p:txBody>
      </p:sp>
      <p:sp>
        <p:nvSpPr>
          <p:cNvPr id="54285" name="Rectangle 143"/>
          <p:cNvSpPr>
            <a:spLocks noChangeArrowheads="1"/>
          </p:cNvSpPr>
          <p:nvPr/>
        </p:nvSpPr>
        <p:spPr bwMode="auto">
          <a:xfrm>
            <a:off x="2863557" y="3953014"/>
            <a:ext cx="3350597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Boolescher</a:t>
            </a:r>
            <a:r>
              <a:rPr lang="en-US" dirty="0" err="1" smtClean="0">
                <a:latin typeface="+mn-lt"/>
              </a:rPr>
              <a:t>_ausdruck</a:t>
            </a:r>
            <a:endParaRPr lang="en-US" sz="2400" dirty="0">
              <a:latin typeface="+mn-lt"/>
            </a:endParaRPr>
          </a:p>
        </p:txBody>
      </p:sp>
      <p:sp>
        <p:nvSpPr>
          <p:cNvPr id="54286" name="AutoShape 150"/>
          <p:cNvSpPr>
            <a:spLocks noChangeArrowheads="1"/>
          </p:cNvSpPr>
          <p:nvPr/>
        </p:nvSpPr>
        <p:spPr bwMode="auto">
          <a:xfrm>
            <a:off x="6300788" y="3921125"/>
            <a:ext cx="920750" cy="4667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+mn-lt"/>
              </a:rPr>
              <a:t>then</a:t>
            </a:r>
          </a:p>
        </p:txBody>
      </p:sp>
      <p:sp>
        <p:nvSpPr>
          <p:cNvPr id="54287" name="Rectangle 159"/>
          <p:cNvSpPr>
            <a:spLocks noChangeArrowheads="1"/>
          </p:cNvSpPr>
          <p:nvPr/>
        </p:nvSpPr>
        <p:spPr bwMode="auto">
          <a:xfrm>
            <a:off x="7281863" y="3953014"/>
            <a:ext cx="1862137" cy="46672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Sequenz</a:t>
            </a:r>
            <a:endParaRPr lang="en-US" sz="2400" dirty="0">
              <a:latin typeface="+mn-lt"/>
            </a:endParaRPr>
          </a:p>
        </p:txBody>
      </p:sp>
      <p:sp>
        <p:nvSpPr>
          <p:cNvPr id="54288" name="Rectangle 160"/>
          <p:cNvSpPr>
            <a:spLocks noChangeArrowheads="1"/>
          </p:cNvSpPr>
          <p:nvPr/>
        </p:nvSpPr>
        <p:spPr bwMode="auto">
          <a:xfrm>
            <a:off x="922283" y="5074732"/>
            <a:ext cx="145584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Else_teil</a:t>
            </a:r>
            <a:endParaRPr lang="en-US" sz="2400" dirty="0">
              <a:latin typeface="+mn-lt"/>
            </a:endParaRPr>
          </a:p>
        </p:txBody>
      </p:sp>
      <p:grpSp>
        <p:nvGrpSpPr>
          <p:cNvPr id="4" name="Group 165"/>
          <p:cNvGrpSpPr>
            <a:grpSpLocks/>
          </p:cNvGrpSpPr>
          <p:nvPr/>
        </p:nvGrpSpPr>
        <p:grpSpPr bwMode="auto">
          <a:xfrm>
            <a:off x="3035306" y="5072202"/>
            <a:ext cx="2397128" cy="466725"/>
            <a:chOff x="2032" y="3159"/>
            <a:chExt cx="1510" cy="294"/>
          </a:xfrm>
        </p:grpSpPr>
        <p:sp>
          <p:nvSpPr>
            <p:cNvPr id="54290" name="AutoShape 142"/>
            <p:cNvSpPr>
              <a:spLocks noChangeArrowheads="1"/>
            </p:cNvSpPr>
            <p:nvPr/>
          </p:nvSpPr>
          <p:spPr bwMode="auto">
            <a:xfrm>
              <a:off x="2032" y="3159"/>
              <a:ext cx="508" cy="29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accent2"/>
                  </a:solidFill>
                  <a:latin typeface="+mn-lt"/>
                </a:rPr>
                <a:t>else</a:t>
              </a:r>
            </a:p>
          </p:txBody>
        </p:sp>
        <p:sp>
          <p:nvSpPr>
            <p:cNvPr id="54291" name="Rectangle 161"/>
            <p:cNvSpPr>
              <a:spLocks noChangeArrowheads="1"/>
            </p:cNvSpPr>
            <p:nvPr/>
          </p:nvSpPr>
          <p:spPr bwMode="auto">
            <a:xfrm>
              <a:off x="2668" y="3159"/>
              <a:ext cx="874" cy="291"/>
            </a:xfrm>
            <a:prstGeom prst="rect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 dirty="0" err="1" smtClean="0">
                  <a:latin typeface="+mn-lt"/>
                </a:rPr>
                <a:t>Sequenz</a:t>
              </a:r>
              <a:endParaRPr lang="en-US" sz="2400" dirty="0">
                <a:latin typeface="+mn-lt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534691" y="1686999"/>
            <a:ext cx="388162" cy="523220"/>
            <a:chOff x="1721891" y="3033199"/>
            <a:chExt cx="388162" cy="523220"/>
          </a:xfrm>
        </p:grpSpPr>
        <p:grpSp>
          <p:nvGrpSpPr>
            <p:cNvPr id="47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49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0" name="Straight Connector 49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8" name="Straight Connector 47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2534691" y="2842699"/>
            <a:ext cx="388162" cy="523220"/>
            <a:chOff x="1721891" y="3033199"/>
            <a:chExt cx="388162" cy="523220"/>
          </a:xfrm>
        </p:grpSpPr>
        <p:grpSp>
          <p:nvGrpSpPr>
            <p:cNvPr id="53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6" name="Straight Connector 5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4" name="Straight Connector 53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2534691" y="3922199"/>
            <a:ext cx="388162" cy="523220"/>
            <a:chOff x="1721891" y="3033199"/>
            <a:chExt cx="388162" cy="523220"/>
          </a:xfrm>
        </p:grpSpPr>
        <p:grpSp>
          <p:nvGrpSpPr>
            <p:cNvPr id="5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6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2" name="Straight Connector 6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0" name="Straight Connector 5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2534691" y="5103299"/>
            <a:ext cx="388162" cy="523220"/>
            <a:chOff x="1721891" y="3033199"/>
            <a:chExt cx="388162" cy="523220"/>
          </a:xfrm>
        </p:grpSpPr>
        <p:grpSp>
          <p:nvGrpSpPr>
            <p:cNvPr id="65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6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8" name="Straight Connector 6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Connector 6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2" y="134939"/>
            <a:ext cx="8148637" cy="450850"/>
          </a:xfrm>
        </p:spPr>
        <p:txBody>
          <a:bodyPr/>
          <a:lstStyle/>
          <a:p>
            <a:pPr eaLnBrk="1" hangingPunct="1"/>
            <a:r>
              <a:rPr lang="de-CH" sz="3000" smtClean="0"/>
              <a:t>Andere Grammatik für Konditional</a:t>
            </a:r>
            <a:endParaRPr lang="de-CH" sz="3000" noProof="0" dirty="0" smtClean="0"/>
          </a:p>
        </p:txBody>
      </p:sp>
      <p:sp>
        <p:nvSpPr>
          <p:cNvPr id="55300" name="Text Box 59"/>
          <p:cNvSpPr txBox="1">
            <a:spLocks noChangeArrowheads="1"/>
          </p:cNvSpPr>
          <p:nvPr/>
        </p:nvSpPr>
        <p:spPr bwMode="auto">
          <a:xfrm>
            <a:off x="333375" y="1327150"/>
            <a:ext cx="1760418" cy="46166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+mn-lt"/>
              </a:rPr>
              <a:t>K</a:t>
            </a:r>
            <a:r>
              <a:rPr lang="en-US" sz="2400" dirty="0" err="1" smtClean="0">
                <a:latin typeface="+mn-lt"/>
              </a:rPr>
              <a:t>onditional</a:t>
            </a:r>
            <a:endParaRPr lang="en-US" sz="2400" dirty="0">
              <a:latin typeface="+mn-lt"/>
            </a:endParaRPr>
          </a:p>
        </p:txBody>
      </p:sp>
      <p:sp>
        <p:nvSpPr>
          <p:cNvPr id="55301" name="Text Box 71"/>
          <p:cNvSpPr txBox="1">
            <a:spLocks noChangeArrowheads="1"/>
          </p:cNvSpPr>
          <p:nvPr/>
        </p:nvSpPr>
        <p:spPr bwMode="auto">
          <a:xfrm>
            <a:off x="793750" y="2314575"/>
            <a:ext cx="1186543" cy="46166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+mn-lt"/>
              </a:rPr>
              <a:t>If_teil</a:t>
            </a:r>
            <a:endParaRPr lang="en-US" sz="2400" dirty="0">
              <a:latin typeface="+mn-lt"/>
            </a:endParaRPr>
          </a:p>
        </p:txBody>
      </p:sp>
      <p:sp>
        <p:nvSpPr>
          <p:cNvPr id="55302" name="Text Box 73"/>
          <p:cNvSpPr txBox="1">
            <a:spLocks noChangeArrowheads="1"/>
          </p:cNvSpPr>
          <p:nvPr/>
        </p:nvSpPr>
        <p:spPr bwMode="auto">
          <a:xfrm>
            <a:off x="388938" y="3303588"/>
            <a:ext cx="1579278" cy="46166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+mn-lt"/>
              </a:rPr>
              <a:t>Then_teil</a:t>
            </a:r>
            <a:endParaRPr lang="en-US" sz="2400" dirty="0">
              <a:latin typeface="+mn-lt"/>
            </a:endParaRPr>
          </a:p>
        </p:txBody>
      </p:sp>
      <p:sp>
        <p:nvSpPr>
          <p:cNvPr id="55303" name="Text Box 75"/>
          <p:cNvSpPr txBox="1">
            <a:spLocks noChangeArrowheads="1"/>
          </p:cNvSpPr>
          <p:nvPr/>
        </p:nvSpPr>
        <p:spPr bwMode="auto">
          <a:xfrm>
            <a:off x="387350" y="4291013"/>
            <a:ext cx="1604927" cy="46166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+mn-lt"/>
              </a:rPr>
              <a:t>Else_liste</a:t>
            </a:r>
            <a:endParaRPr lang="en-US" sz="2400" dirty="0">
              <a:latin typeface="+mn-lt"/>
            </a:endParaRPr>
          </a:p>
        </p:txBody>
      </p:sp>
      <p:sp>
        <p:nvSpPr>
          <p:cNvPr id="55304" name="Text Box 78"/>
          <p:cNvSpPr txBox="1">
            <a:spLocks noChangeArrowheads="1"/>
          </p:cNvSpPr>
          <p:nvPr/>
        </p:nvSpPr>
        <p:spPr bwMode="auto">
          <a:xfrm>
            <a:off x="285750" y="5280025"/>
            <a:ext cx="1699504" cy="46166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+mn-lt"/>
              </a:rPr>
              <a:t>Elseif_teil</a:t>
            </a:r>
            <a:endParaRPr lang="en-US" sz="2400" dirty="0">
              <a:latin typeface="+mn-lt"/>
            </a:endParaRPr>
          </a:p>
        </p:txBody>
      </p:sp>
      <p:grpSp>
        <p:nvGrpSpPr>
          <p:cNvPr id="2" name="Group 126"/>
          <p:cNvGrpSpPr>
            <a:grpSpLocks/>
          </p:cNvGrpSpPr>
          <p:nvPr/>
        </p:nvGrpSpPr>
        <p:grpSpPr bwMode="auto">
          <a:xfrm>
            <a:off x="2636842" y="2314575"/>
            <a:ext cx="3770317" cy="469900"/>
            <a:chOff x="1840" y="1458"/>
            <a:chExt cx="2375" cy="296"/>
          </a:xfrm>
        </p:grpSpPr>
        <p:sp>
          <p:nvSpPr>
            <p:cNvPr id="55331" name="Text Box 72"/>
            <p:cNvSpPr txBox="1">
              <a:spLocks noChangeArrowheads="1"/>
            </p:cNvSpPr>
            <p:nvPr/>
          </p:nvSpPr>
          <p:spPr bwMode="auto">
            <a:xfrm>
              <a:off x="2180" y="1458"/>
              <a:ext cx="2035" cy="291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err="1" smtClean="0">
                  <a:latin typeface="+mn-lt"/>
                </a:rPr>
                <a:t>Boolescher_ausdruck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5332" name="AutoShape 110"/>
            <p:cNvSpPr>
              <a:spLocks noChangeArrowheads="1"/>
            </p:cNvSpPr>
            <p:nvPr/>
          </p:nvSpPr>
          <p:spPr bwMode="auto">
            <a:xfrm>
              <a:off x="1840" y="1460"/>
              <a:ext cx="232" cy="29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accent2"/>
                  </a:solidFill>
                  <a:latin typeface="+mn-lt"/>
                </a:rPr>
                <a:t>if</a:t>
              </a:r>
            </a:p>
          </p:txBody>
        </p:sp>
      </p:grpSp>
      <p:sp>
        <p:nvSpPr>
          <p:cNvPr id="55327" name="Text Box 63"/>
          <p:cNvSpPr txBox="1">
            <a:spLocks noChangeArrowheads="1"/>
          </p:cNvSpPr>
          <p:nvPr/>
        </p:nvSpPr>
        <p:spPr bwMode="auto">
          <a:xfrm>
            <a:off x="2636838" y="1327150"/>
            <a:ext cx="1185863" cy="461963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+mn-lt"/>
              </a:rPr>
              <a:t>If_teil</a:t>
            </a:r>
            <a:endParaRPr lang="en-US" sz="2400" dirty="0">
              <a:latin typeface="+mn-lt"/>
            </a:endParaRPr>
          </a:p>
        </p:txBody>
      </p:sp>
      <p:sp>
        <p:nvSpPr>
          <p:cNvPr id="55328" name="Text Box 64"/>
          <p:cNvSpPr txBox="1">
            <a:spLocks noChangeArrowheads="1"/>
          </p:cNvSpPr>
          <p:nvPr/>
        </p:nvSpPr>
        <p:spPr bwMode="auto">
          <a:xfrm>
            <a:off x="4041776" y="1327150"/>
            <a:ext cx="1579563" cy="461963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+mn-lt"/>
              </a:rPr>
              <a:t>Then_teil</a:t>
            </a:r>
            <a:endParaRPr lang="en-US" sz="2400" dirty="0">
              <a:latin typeface="+mn-lt"/>
            </a:endParaRPr>
          </a:p>
        </p:txBody>
      </p:sp>
      <p:sp>
        <p:nvSpPr>
          <p:cNvPr id="55329" name="Text Box 65"/>
          <p:cNvSpPr txBox="1">
            <a:spLocks noChangeArrowheads="1"/>
          </p:cNvSpPr>
          <p:nvPr/>
        </p:nvSpPr>
        <p:spPr bwMode="auto">
          <a:xfrm>
            <a:off x="5965826" y="1327150"/>
            <a:ext cx="1604963" cy="461963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+mn-lt"/>
              </a:rPr>
              <a:t>Else_liste</a:t>
            </a:r>
            <a:endParaRPr lang="en-US" sz="2400" dirty="0">
              <a:latin typeface="+mn-lt"/>
            </a:endParaRPr>
          </a:p>
        </p:txBody>
      </p:sp>
      <p:sp>
        <p:nvSpPr>
          <p:cNvPr id="55330" name="AutoShape 111"/>
          <p:cNvSpPr>
            <a:spLocks noChangeArrowheads="1"/>
          </p:cNvSpPr>
          <p:nvPr/>
        </p:nvSpPr>
        <p:spPr bwMode="auto">
          <a:xfrm>
            <a:off x="7762888" y="1330325"/>
            <a:ext cx="701675" cy="4667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accent2"/>
                </a:solidFill>
                <a:latin typeface="+mn-lt"/>
              </a:rPr>
              <a:t>end</a:t>
            </a:r>
          </a:p>
        </p:txBody>
      </p:sp>
      <p:grpSp>
        <p:nvGrpSpPr>
          <p:cNvPr id="4" name="Group 128"/>
          <p:cNvGrpSpPr>
            <a:grpSpLocks/>
          </p:cNvGrpSpPr>
          <p:nvPr/>
        </p:nvGrpSpPr>
        <p:grpSpPr bwMode="auto">
          <a:xfrm>
            <a:off x="2636841" y="3303588"/>
            <a:ext cx="2374901" cy="469900"/>
            <a:chOff x="1840" y="2081"/>
            <a:chExt cx="1496" cy="296"/>
          </a:xfrm>
        </p:grpSpPr>
        <p:sp>
          <p:nvSpPr>
            <p:cNvPr id="55325" name="Text Box 74"/>
            <p:cNvSpPr txBox="1">
              <a:spLocks noChangeArrowheads="1"/>
            </p:cNvSpPr>
            <p:nvPr/>
          </p:nvSpPr>
          <p:spPr bwMode="auto">
            <a:xfrm>
              <a:off x="2462" y="2081"/>
              <a:ext cx="874" cy="291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err="1" smtClean="0">
                  <a:latin typeface="+mn-lt"/>
                </a:rPr>
                <a:t>Sequenz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5326" name="AutoShape 114"/>
            <p:cNvSpPr>
              <a:spLocks noChangeArrowheads="1"/>
            </p:cNvSpPr>
            <p:nvPr/>
          </p:nvSpPr>
          <p:spPr bwMode="auto">
            <a:xfrm>
              <a:off x="1840" y="2083"/>
              <a:ext cx="556" cy="29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accent2"/>
                  </a:solidFill>
                  <a:latin typeface="+mn-lt"/>
                </a:rPr>
                <a:t>then</a:t>
              </a:r>
            </a:p>
          </p:txBody>
        </p:sp>
      </p:grpSp>
      <p:grpSp>
        <p:nvGrpSpPr>
          <p:cNvPr id="5" name="Group 122"/>
          <p:cNvGrpSpPr>
            <a:grpSpLocks/>
          </p:cNvGrpSpPr>
          <p:nvPr/>
        </p:nvGrpSpPr>
        <p:grpSpPr bwMode="auto">
          <a:xfrm>
            <a:off x="2636838" y="5280025"/>
            <a:ext cx="6100762" cy="469900"/>
            <a:chOff x="1636" y="3326"/>
            <a:chExt cx="3843" cy="296"/>
          </a:xfrm>
        </p:grpSpPr>
        <p:sp>
          <p:nvSpPr>
            <p:cNvPr id="55322" name="Text Box 79"/>
            <p:cNvSpPr txBox="1">
              <a:spLocks noChangeArrowheads="1"/>
            </p:cNvSpPr>
            <p:nvPr/>
          </p:nvSpPr>
          <p:spPr bwMode="auto">
            <a:xfrm>
              <a:off x="2366" y="3326"/>
              <a:ext cx="2035" cy="291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err="1" smtClean="0">
                  <a:latin typeface="+mn-lt"/>
                </a:rPr>
                <a:t>Boolescher_ausdruck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5323" name="Text Box 80"/>
            <p:cNvSpPr txBox="1">
              <a:spLocks noChangeArrowheads="1"/>
            </p:cNvSpPr>
            <p:nvPr/>
          </p:nvSpPr>
          <p:spPr bwMode="auto">
            <a:xfrm>
              <a:off x="4484" y="3326"/>
              <a:ext cx="995" cy="291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err="1" smtClean="0">
                  <a:latin typeface="+mn-lt"/>
                </a:rPr>
                <a:t>Then_teil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5324" name="AutoShape 116"/>
            <p:cNvSpPr>
              <a:spLocks noChangeArrowheads="1"/>
            </p:cNvSpPr>
            <p:nvPr/>
          </p:nvSpPr>
          <p:spPr bwMode="auto">
            <a:xfrm>
              <a:off x="1636" y="3328"/>
              <a:ext cx="664" cy="29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accent2"/>
                  </a:solidFill>
                  <a:latin typeface="+mn-lt"/>
                </a:rPr>
                <a:t>elseif</a:t>
              </a:r>
            </a:p>
          </p:txBody>
        </p:sp>
      </p:grpSp>
      <p:grpSp>
        <p:nvGrpSpPr>
          <p:cNvPr id="6" name="Group 129"/>
          <p:cNvGrpSpPr>
            <a:grpSpLocks/>
          </p:cNvGrpSpPr>
          <p:nvPr/>
        </p:nvGrpSpPr>
        <p:grpSpPr bwMode="auto">
          <a:xfrm>
            <a:off x="2636838" y="4181479"/>
            <a:ext cx="6527800" cy="584201"/>
            <a:chOff x="1531" y="2634"/>
            <a:chExt cx="4112" cy="368"/>
          </a:xfrm>
        </p:grpSpPr>
        <p:sp>
          <p:nvSpPr>
            <p:cNvPr id="55315" name="Text Box 76"/>
            <p:cNvSpPr txBox="1">
              <a:spLocks noChangeArrowheads="1"/>
            </p:cNvSpPr>
            <p:nvPr/>
          </p:nvSpPr>
          <p:spPr bwMode="auto">
            <a:xfrm>
              <a:off x="1850" y="2687"/>
              <a:ext cx="1071" cy="291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err="1" smtClean="0">
                  <a:latin typeface="+mn-lt"/>
                </a:rPr>
                <a:t>Elseif_teil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5316" name="Text Box 77"/>
            <p:cNvSpPr txBox="1">
              <a:spLocks noChangeArrowheads="1"/>
            </p:cNvSpPr>
            <p:nvPr/>
          </p:nvSpPr>
          <p:spPr bwMode="auto">
            <a:xfrm>
              <a:off x="4396" y="2671"/>
              <a:ext cx="874" cy="291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err="1" smtClean="0">
                  <a:latin typeface="+mn-lt"/>
                </a:rPr>
                <a:t>Sequenz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5317" name="Text Box 112"/>
            <p:cNvSpPr txBox="1">
              <a:spLocks noChangeArrowheads="1"/>
            </p:cNvSpPr>
            <p:nvPr/>
          </p:nvSpPr>
          <p:spPr bwMode="auto">
            <a:xfrm>
              <a:off x="1531" y="2634"/>
              <a:ext cx="221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+mn-lt"/>
                </a:rPr>
                <a:t>{</a:t>
              </a:r>
            </a:p>
          </p:txBody>
        </p:sp>
        <p:sp>
          <p:nvSpPr>
            <p:cNvPr id="55318" name="Text Box 113"/>
            <p:cNvSpPr txBox="1">
              <a:spLocks noChangeArrowheads="1"/>
            </p:cNvSpPr>
            <p:nvPr/>
          </p:nvSpPr>
          <p:spPr bwMode="auto">
            <a:xfrm>
              <a:off x="5429" y="2634"/>
              <a:ext cx="214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+mn-lt"/>
                </a:rPr>
                <a:t>]</a:t>
              </a:r>
            </a:p>
          </p:txBody>
        </p:sp>
        <p:sp>
          <p:nvSpPr>
            <p:cNvPr id="55319" name="AutoShape 115"/>
            <p:cNvSpPr>
              <a:spLocks noChangeArrowheads="1"/>
            </p:cNvSpPr>
            <p:nvPr/>
          </p:nvSpPr>
          <p:spPr bwMode="auto">
            <a:xfrm>
              <a:off x="3733" y="2673"/>
              <a:ext cx="490" cy="29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>
                  <a:solidFill>
                    <a:schemeClr val="accent2"/>
                  </a:solidFill>
                  <a:latin typeface="+mn-lt"/>
                </a:rPr>
                <a:t>else</a:t>
              </a:r>
            </a:p>
          </p:txBody>
        </p:sp>
        <p:sp>
          <p:nvSpPr>
            <p:cNvPr id="55320" name="Text Box 124"/>
            <p:cNvSpPr txBox="1">
              <a:spLocks noChangeArrowheads="1"/>
            </p:cNvSpPr>
            <p:nvPr/>
          </p:nvSpPr>
          <p:spPr bwMode="auto">
            <a:xfrm>
              <a:off x="3019" y="2634"/>
              <a:ext cx="302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+mn-lt"/>
                </a:rPr>
                <a:t>}</a:t>
              </a:r>
              <a:r>
                <a:rPr lang="en-US" sz="3200" b="1" baseline="30000">
                  <a:latin typeface="+mn-lt"/>
                </a:rPr>
                <a:t>*</a:t>
              </a:r>
            </a:p>
          </p:txBody>
        </p:sp>
        <p:sp>
          <p:nvSpPr>
            <p:cNvPr id="55321" name="Text Box 125"/>
            <p:cNvSpPr txBox="1">
              <a:spLocks noChangeArrowheads="1"/>
            </p:cNvSpPr>
            <p:nvPr/>
          </p:nvSpPr>
          <p:spPr bwMode="auto">
            <a:xfrm>
              <a:off x="3457" y="2634"/>
              <a:ext cx="214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+mn-lt"/>
                </a:rPr>
                <a:t>[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2191791" y="2347399"/>
            <a:ext cx="388162" cy="523220"/>
            <a:chOff x="1721891" y="3033199"/>
            <a:chExt cx="388162" cy="523220"/>
          </a:xfrm>
        </p:grpSpPr>
        <p:grpSp>
          <p:nvGrpSpPr>
            <p:cNvPr id="57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9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0" name="Straight Connector 59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8" name="Straight Connector 57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2191791" y="3325299"/>
            <a:ext cx="388162" cy="523220"/>
            <a:chOff x="1721891" y="3033199"/>
            <a:chExt cx="388162" cy="523220"/>
          </a:xfrm>
        </p:grpSpPr>
        <p:grpSp>
          <p:nvGrpSpPr>
            <p:cNvPr id="63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6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6" name="Straight Connector 6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4" name="Straight Connector 63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2191791" y="4277799"/>
            <a:ext cx="388162" cy="523220"/>
            <a:chOff x="1721891" y="3033199"/>
            <a:chExt cx="388162" cy="523220"/>
          </a:xfrm>
        </p:grpSpPr>
        <p:grpSp>
          <p:nvGrpSpPr>
            <p:cNvPr id="6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7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72" name="Straight Connector 7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70" name="Straight Connector 6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2191791" y="5281099"/>
            <a:ext cx="388162" cy="523220"/>
            <a:chOff x="1721891" y="3033199"/>
            <a:chExt cx="388162" cy="523220"/>
          </a:xfrm>
        </p:grpSpPr>
        <p:grpSp>
          <p:nvGrpSpPr>
            <p:cNvPr id="75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7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78" name="Straight Connector 7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76" name="Straight Connector 7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2191791" y="1331399"/>
            <a:ext cx="388162" cy="523220"/>
            <a:chOff x="1721891" y="3033199"/>
            <a:chExt cx="388162" cy="523220"/>
          </a:xfrm>
        </p:grpSpPr>
        <p:grpSp>
          <p:nvGrpSpPr>
            <p:cNvPr id="81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83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84" name="Straight Connector 83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82" name="Straight Connector 81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Einfaches BNF-Beispiel</a:t>
            </a:r>
            <a:endParaRPr lang="de-CH" noProof="0" dirty="0" smtClean="0"/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788" y="925513"/>
            <a:ext cx="8424862" cy="53990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CH" noProof="0" smtClean="0"/>
              <a:t>	</a:t>
            </a:r>
            <a:r>
              <a:rPr lang="de-CH" noProof="0" smtClean="0">
                <a:solidFill>
                  <a:srgbClr val="000000"/>
                </a:solidFill>
              </a:rPr>
              <a:t>Satz</a:t>
            </a:r>
            <a:r>
              <a:rPr lang="de-CH" noProof="0" smtClean="0"/>
              <a:t>	          </a:t>
            </a:r>
            <a:r>
              <a:rPr lang="de-CH" b="1" noProof="0" smtClean="0">
                <a:solidFill>
                  <a:schemeClr val="accent2"/>
                </a:solidFill>
              </a:rPr>
              <a:t>I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[</a:t>
            </a:r>
            <a:r>
              <a:rPr lang="de-CH" noProof="0" smtClean="0"/>
              <a:t> </a:t>
            </a:r>
            <a:r>
              <a:rPr lang="de-CH" b="1" noProof="0" smtClean="0">
                <a:solidFill>
                  <a:schemeClr val="accent2"/>
                </a:solidFill>
              </a:rPr>
              <a:t>don’t </a:t>
            </a:r>
            <a:r>
              <a:rPr lang="de-CH" noProof="0" smtClean="0">
                <a:solidFill>
                  <a:srgbClr val="000000"/>
                </a:solidFill>
              </a:rPr>
              <a:t>] Verb Namen Quant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/>
              <a:t>	</a:t>
            </a:r>
            <a:r>
              <a:rPr lang="de-CH" noProof="0" smtClean="0">
                <a:solidFill>
                  <a:srgbClr val="000000"/>
                </a:solidFill>
              </a:rPr>
              <a:t>Namen	Name {</a:t>
            </a:r>
            <a:r>
              <a:rPr lang="de-CH" b="1" noProof="0" smtClean="0">
                <a:solidFill>
                  <a:schemeClr val="accent2"/>
                </a:solidFill>
              </a:rPr>
              <a:t>and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Name}*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/>
              <a:t>	</a:t>
            </a:r>
            <a:r>
              <a:rPr lang="de-CH" noProof="0" smtClean="0">
                <a:solidFill>
                  <a:srgbClr val="000000"/>
                </a:solidFill>
              </a:rPr>
              <a:t>Name		</a:t>
            </a:r>
            <a:r>
              <a:rPr lang="de-CH" b="1" noProof="0" smtClean="0">
                <a:solidFill>
                  <a:schemeClr val="accent2"/>
                </a:solidFill>
              </a:rPr>
              <a:t>tomatoes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|</a:t>
            </a:r>
            <a:r>
              <a:rPr lang="de-CH" noProof="0" smtClean="0"/>
              <a:t> </a:t>
            </a:r>
            <a:r>
              <a:rPr lang="de-CH" b="1" noProof="0" smtClean="0">
                <a:solidFill>
                  <a:schemeClr val="accent2"/>
                </a:solidFill>
              </a:rPr>
              <a:t>shoes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|</a:t>
            </a:r>
            <a:r>
              <a:rPr lang="de-CH" noProof="0" smtClean="0"/>
              <a:t> </a:t>
            </a:r>
            <a:r>
              <a:rPr lang="de-CH" b="1" noProof="0" smtClean="0">
                <a:solidFill>
                  <a:schemeClr val="accent2"/>
                </a:solidFill>
              </a:rPr>
              <a:t>books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|</a:t>
            </a:r>
            <a:r>
              <a:rPr lang="de-CH" noProof="0" smtClean="0"/>
              <a:t> </a:t>
            </a:r>
            <a:r>
              <a:rPr lang="de-CH" b="1" noProof="0" smtClean="0">
                <a:solidFill>
                  <a:schemeClr val="accent2"/>
                </a:solidFill>
              </a:rPr>
              <a:t>football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/>
              <a:t>	</a:t>
            </a:r>
            <a:r>
              <a:rPr lang="de-CH" noProof="0" smtClean="0">
                <a:solidFill>
                  <a:srgbClr val="000000"/>
                </a:solidFill>
              </a:rPr>
              <a:t>Verb		</a:t>
            </a:r>
            <a:r>
              <a:rPr lang="de-CH" b="1" noProof="0" smtClean="0">
                <a:solidFill>
                  <a:schemeClr val="accent2"/>
                </a:solidFill>
              </a:rPr>
              <a:t>like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|</a:t>
            </a:r>
            <a:r>
              <a:rPr lang="de-CH" noProof="0" smtClean="0"/>
              <a:t> </a:t>
            </a:r>
            <a:r>
              <a:rPr lang="de-CH" b="1" noProof="0" smtClean="0">
                <a:solidFill>
                  <a:schemeClr val="accent2"/>
                </a:solidFill>
              </a:rPr>
              <a:t>hate</a:t>
            </a:r>
            <a:r>
              <a:rPr lang="de-CH" noProof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/>
              <a:t>	</a:t>
            </a:r>
            <a:r>
              <a:rPr lang="de-CH" noProof="0" smtClean="0">
                <a:solidFill>
                  <a:srgbClr val="000000"/>
                </a:solidFill>
              </a:rPr>
              <a:t>Quant		</a:t>
            </a:r>
            <a:r>
              <a:rPr lang="de-CH" b="1" noProof="0" smtClean="0">
                <a:solidFill>
                  <a:schemeClr val="accent2"/>
                </a:solidFill>
              </a:rPr>
              <a:t>a lot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| </a:t>
            </a:r>
            <a:r>
              <a:rPr lang="de-CH" b="1" noProof="0" smtClean="0">
                <a:solidFill>
                  <a:schemeClr val="accent2"/>
                </a:solidFill>
              </a:rPr>
              <a:t>a</a:t>
            </a:r>
            <a:r>
              <a:rPr lang="de-CH" noProof="0" smtClean="0"/>
              <a:t> </a:t>
            </a:r>
            <a:r>
              <a:rPr lang="de-CH" b="1" noProof="0" smtClean="0">
                <a:solidFill>
                  <a:schemeClr val="accent2"/>
                </a:solidFill>
              </a:rPr>
              <a:t>little</a:t>
            </a:r>
            <a:r>
              <a:rPr lang="de-CH" noProof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Welche der folgenden Phrasen sind korrekte Sätze?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	I like tomatoes and football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	I don’t like tomatoes a little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	I hate football a lot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	I like shoes and tomatoes a little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	I don’t hate tomatoes, football and books a lot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Schreiben Sie die BNF um, damit sie auch die inkorrekten Phrasen beinhaltet</a:t>
            </a:r>
            <a:endParaRPr lang="de-CH" noProof="0" dirty="0" smtClean="0">
              <a:solidFill>
                <a:srgbClr val="000000"/>
              </a:solidFill>
            </a:endParaRPr>
          </a:p>
        </p:txBody>
      </p:sp>
      <p:sp>
        <p:nvSpPr>
          <p:cNvPr id="56325" name="Text Box 4"/>
          <p:cNvSpPr txBox="1">
            <a:spLocks noChangeArrowheads="1"/>
          </p:cNvSpPr>
          <p:nvPr/>
        </p:nvSpPr>
        <p:spPr bwMode="auto">
          <a:xfrm>
            <a:off x="2828779" y="790297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/>
              <a:t> </a:t>
            </a:r>
            <a:endParaRPr lang="en-US" sz="3200" b="1" dirty="0">
              <a:latin typeface="msam10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852191" y="2512499"/>
            <a:ext cx="388162" cy="523220"/>
            <a:chOff x="1721891" y="3033199"/>
            <a:chExt cx="388162" cy="523220"/>
          </a:xfrm>
        </p:grpSpPr>
        <p:grpSp>
          <p:nvGrpSpPr>
            <p:cNvPr id="26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4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46" name="Straight Connector 4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27" name="Straight Connector 26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2852191" y="1686999"/>
            <a:ext cx="388162" cy="523220"/>
            <a:chOff x="1721891" y="3033199"/>
            <a:chExt cx="388162" cy="523220"/>
          </a:xfrm>
        </p:grpSpPr>
        <p:grpSp>
          <p:nvGrpSpPr>
            <p:cNvPr id="4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2" name="Straight Connector 5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0" name="Straight Connector 4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2852191" y="1305999"/>
            <a:ext cx="388162" cy="523220"/>
            <a:chOff x="1721891" y="3033199"/>
            <a:chExt cx="388162" cy="523220"/>
          </a:xfrm>
        </p:grpSpPr>
        <p:grpSp>
          <p:nvGrpSpPr>
            <p:cNvPr id="55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8" name="Straight Connector 5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6" name="Straight Connector 5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2852191" y="924999"/>
            <a:ext cx="388162" cy="523220"/>
            <a:chOff x="1721891" y="3033199"/>
            <a:chExt cx="388162" cy="523220"/>
          </a:xfrm>
        </p:grpSpPr>
        <p:grpSp>
          <p:nvGrpSpPr>
            <p:cNvPr id="61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63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4" name="Straight Connector 63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2" name="Straight Connector 61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2852191" y="2106099"/>
            <a:ext cx="388162" cy="523220"/>
            <a:chOff x="1721891" y="3033199"/>
            <a:chExt cx="388162" cy="523220"/>
          </a:xfrm>
        </p:grpSpPr>
        <p:grpSp>
          <p:nvGrpSpPr>
            <p:cNvPr id="67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69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70" name="Straight Connector 69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8" name="Straight Connector 67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276045" y="125414"/>
            <a:ext cx="7232830" cy="478436"/>
          </a:xfrm>
        </p:spPr>
        <p:txBody>
          <a:bodyPr/>
          <a:lstStyle/>
          <a:p>
            <a:pPr eaLnBrk="1" hangingPunct="1"/>
            <a:r>
              <a:rPr lang="de-CH" noProof="0" smtClean="0"/>
              <a:t>Syntax: Konditional</a:t>
            </a:r>
            <a:endParaRPr lang="de-CH" noProof="0" dirty="0" smtClean="0"/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>
                <a:solidFill>
                  <a:srgbClr val="000000"/>
                </a:solidFill>
              </a:rPr>
              <a:t>Ein Konditional besteht aus (in dieser Reihenfolge):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de-CH" dirty="0">
                <a:solidFill>
                  <a:srgbClr val="000000"/>
                </a:solidFill>
              </a:rPr>
              <a:t>Einem „</a:t>
            </a:r>
            <a:r>
              <a:rPr lang="de-CH" dirty="0" err="1">
                <a:solidFill>
                  <a:srgbClr val="000000"/>
                </a:solidFill>
              </a:rPr>
              <a:t>If</a:t>
            </a:r>
            <a:r>
              <a:rPr lang="de-CH" dirty="0">
                <a:solidFill>
                  <a:srgbClr val="000000"/>
                </a:solidFill>
              </a:rPr>
              <a:t>“-Teil der Form </a:t>
            </a:r>
            <a:r>
              <a:rPr lang="de-CH" b="1" dirty="0" err="1">
                <a:solidFill>
                  <a:srgbClr val="006699"/>
                </a:solidFill>
              </a:rPr>
              <a:t>if</a:t>
            </a:r>
            <a:r>
              <a:rPr lang="de-CH" b="1" dirty="0">
                <a:solidFill>
                  <a:srgbClr val="006699"/>
                </a:solidFill>
              </a:rPr>
              <a:t> </a:t>
            </a:r>
            <a:r>
              <a:rPr lang="de-CH" i="1" dirty="0">
                <a:solidFill>
                  <a:srgbClr val="006699"/>
                </a:solidFill>
              </a:rPr>
              <a:t>Bedingung</a:t>
            </a:r>
            <a:r>
              <a:rPr lang="de-CH" dirty="0">
                <a:solidFill>
                  <a:srgbClr val="000000"/>
                </a:solidFill>
              </a:rPr>
              <a:t>.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de-CH" dirty="0">
                <a:solidFill>
                  <a:srgbClr val="000000"/>
                </a:solidFill>
              </a:rPr>
              <a:t>Einem „</a:t>
            </a:r>
            <a:r>
              <a:rPr lang="de-CH" dirty="0" err="1">
                <a:solidFill>
                  <a:srgbClr val="000000"/>
                </a:solidFill>
              </a:rPr>
              <a:t>Then</a:t>
            </a:r>
            <a:r>
              <a:rPr lang="de-CH" dirty="0">
                <a:solidFill>
                  <a:srgbClr val="000000"/>
                </a:solidFill>
              </a:rPr>
              <a:t>“-Teil der Form </a:t>
            </a:r>
            <a:r>
              <a:rPr lang="de-CH" b="1" dirty="0" err="1">
                <a:solidFill>
                  <a:srgbClr val="006699"/>
                </a:solidFill>
              </a:rPr>
              <a:t>then</a:t>
            </a:r>
            <a:r>
              <a:rPr lang="de-CH" b="1" dirty="0">
                <a:solidFill>
                  <a:srgbClr val="006699"/>
                </a:solidFill>
              </a:rPr>
              <a:t> </a:t>
            </a:r>
            <a:r>
              <a:rPr lang="de-CH" i="1" dirty="0">
                <a:solidFill>
                  <a:srgbClr val="006699"/>
                </a:solidFill>
              </a:rPr>
              <a:t>Instruktion</a:t>
            </a:r>
            <a:r>
              <a:rPr lang="de-CH" dirty="0">
                <a:solidFill>
                  <a:srgbClr val="000000"/>
                </a:solidFill>
              </a:rPr>
              <a:t>.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de-CH" dirty="0">
                <a:solidFill>
                  <a:srgbClr val="000000"/>
                </a:solidFill>
              </a:rPr>
              <a:t>Null oder mehr „</a:t>
            </a:r>
            <a:r>
              <a:rPr lang="de-CH" dirty="0" err="1">
                <a:solidFill>
                  <a:srgbClr val="000000"/>
                </a:solidFill>
              </a:rPr>
              <a:t>Elseif</a:t>
            </a:r>
            <a:r>
              <a:rPr lang="de-CH" dirty="0">
                <a:solidFill>
                  <a:srgbClr val="000000"/>
                </a:solidFill>
              </a:rPr>
              <a:t>“-Teilen, jeder der Form</a:t>
            </a:r>
            <a:r>
              <a:rPr lang="de-CH" dirty="0"/>
              <a:t/>
            </a:r>
            <a:br>
              <a:rPr lang="de-CH" dirty="0"/>
            </a:br>
            <a:r>
              <a:rPr lang="de-CH" b="1" dirty="0" err="1">
                <a:solidFill>
                  <a:srgbClr val="006699"/>
                </a:solidFill>
              </a:rPr>
              <a:t>elseif</a:t>
            </a:r>
            <a:r>
              <a:rPr lang="de-CH" b="1" dirty="0">
                <a:solidFill>
                  <a:srgbClr val="006699"/>
                </a:solidFill>
              </a:rPr>
              <a:t> </a:t>
            </a:r>
            <a:r>
              <a:rPr lang="de-CH" i="1" dirty="0">
                <a:solidFill>
                  <a:srgbClr val="006699"/>
                </a:solidFill>
              </a:rPr>
              <a:t>Bedingung </a:t>
            </a:r>
            <a:r>
              <a:rPr lang="de-CH" b="1" dirty="0" err="1">
                <a:solidFill>
                  <a:srgbClr val="006699"/>
                </a:solidFill>
              </a:rPr>
              <a:t>then</a:t>
            </a:r>
            <a:r>
              <a:rPr lang="de-CH" b="1" dirty="0">
                <a:solidFill>
                  <a:srgbClr val="006699"/>
                </a:solidFill>
              </a:rPr>
              <a:t> </a:t>
            </a:r>
            <a:r>
              <a:rPr lang="de-CH" i="1" dirty="0">
                <a:solidFill>
                  <a:srgbClr val="006699"/>
                </a:solidFill>
              </a:rPr>
              <a:t>Instruktion</a:t>
            </a:r>
            <a:r>
              <a:rPr lang="de-CH" dirty="0">
                <a:solidFill>
                  <a:srgbClr val="000000"/>
                </a:solidFill>
              </a:rPr>
              <a:t>.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de-CH" dirty="0">
                <a:solidFill>
                  <a:srgbClr val="000000"/>
                </a:solidFill>
              </a:rPr>
              <a:t>Keinem oder einem „Else“-Teil der Form </a:t>
            </a:r>
            <a:r>
              <a:rPr lang="de-CH" b="1" dirty="0" err="1">
                <a:solidFill>
                  <a:srgbClr val="006699"/>
                </a:solidFill>
              </a:rPr>
              <a:t>else</a:t>
            </a:r>
            <a:r>
              <a:rPr lang="de-CH" b="1" dirty="0">
                <a:solidFill>
                  <a:srgbClr val="006699"/>
                </a:solidFill>
              </a:rPr>
              <a:t> </a:t>
            </a:r>
            <a:r>
              <a:rPr lang="de-CH" i="1" dirty="0">
                <a:solidFill>
                  <a:srgbClr val="006699"/>
                </a:solidFill>
              </a:rPr>
              <a:t>Instruktion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de-CH" dirty="0">
                <a:solidFill>
                  <a:srgbClr val="000000"/>
                </a:solidFill>
              </a:rPr>
              <a:t>Dem Schlüsselwort </a:t>
            </a:r>
            <a:r>
              <a:rPr lang="de-CH" b="1" dirty="0">
                <a:solidFill>
                  <a:srgbClr val="006699"/>
                </a:solidFill>
              </a:rPr>
              <a:t>end</a:t>
            </a:r>
            <a:r>
              <a:rPr lang="de-CH" dirty="0">
                <a:solidFill>
                  <a:srgbClr val="000000"/>
                </a:solidFill>
              </a:rPr>
              <a:t>.</a:t>
            </a:r>
          </a:p>
          <a:p>
            <a:endParaRPr lang="de-CH" dirty="0"/>
          </a:p>
          <a:p>
            <a:r>
              <a:rPr lang="de-CH" dirty="0">
                <a:solidFill>
                  <a:srgbClr val="000000"/>
                </a:solidFill>
              </a:rPr>
              <a:t>Hierbei ist jede </a:t>
            </a:r>
            <a:r>
              <a:rPr lang="de-CH" i="1" dirty="0">
                <a:solidFill>
                  <a:srgbClr val="006699"/>
                </a:solidFill>
              </a:rPr>
              <a:t>Bedingung </a:t>
            </a:r>
            <a:r>
              <a:rPr lang="de-CH" dirty="0">
                <a:solidFill>
                  <a:srgbClr val="000000"/>
                </a:solidFill>
              </a:rPr>
              <a:t>ein </a:t>
            </a:r>
            <a:r>
              <a:rPr lang="de-CH" dirty="0" err="1">
                <a:solidFill>
                  <a:srgbClr val="000000"/>
                </a:solidFill>
              </a:rPr>
              <a:t>Boole‘scher</a:t>
            </a:r>
            <a:r>
              <a:rPr lang="de-CH" dirty="0">
                <a:solidFill>
                  <a:srgbClr val="000000"/>
                </a:solidFill>
              </a:rPr>
              <a:t> Ausdruck, und jede </a:t>
            </a:r>
            <a:r>
              <a:rPr lang="de-CH" i="1" dirty="0">
                <a:solidFill>
                  <a:srgbClr val="006699"/>
                </a:solidFill>
              </a:rPr>
              <a:t>Instruktion</a:t>
            </a:r>
            <a:r>
              <a:rPr lang="de-CH" i="1" dirty="0"/>
              <a:t> </a:t>
            </a:r>
            <a:r>
              <a:rPr lang="de-CH" dirty="0">
                <a:solidFill>
                  <a:srgbClr val="000000"/>
                </a:solidFill>
              </a:rPr>
              <a:t>ist eine Sequenz</a:t>
            </a:r>
            <a:r>
              <a:rPr lang="de-CH" dirty="0" smtClean="0">
                <a:solidFill>
                  <a:srgbClr val="000000"/>
                </a:solidFill>
              </a:rPr>
              <a:t>.</a:t>
            </a:r>
            <a:endParaRPr lang="de-CH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115889"/>
            <a:ext cx="7185025" cy="469900"/>
          </a:xfrm>
        </p:spPr>
        <p:txBody>
          <a:bodyPr/>
          <a:lstStyle/>
          <a:p>
            <a:pPr eaLnBrk="1" hangingPunct="1"/>
            <a:r>
              <a:rPr lang="de-CH" noProof="0" smtClean="0"/>
              <a:t>Einfaches BNF-Beispiel (Lösung)</a:t>
            </a:r>
            <a:endParaRPr lang="de-CH" noProof="0" dirty="0" smtClean="0"/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7838" y="1049338"/>
            <a:ext cx="8424862" cy="53990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Welche der folgenden Sätze sind korrekt?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/>
              <a:t>	 </a:t>
            </a:r>
            <a:r>
              <a:rPr lang="de-CH" noProof="0" smtClean="0">
                <a:solidFill>
                  <a:srgbClr val="CC3300"/>
                </a:solidFill>
              </a:rPr>
              <a:t>-</a:t>
            </a:r>
            <a:r>
              <a:rPr lang="de-CH" noProof="0" smtClean="0"/>
              <a:t>  </a:t>
            </a:r>
            <a:r>
              <a:rPr lang="de-CH" noProof="0" smtClean="0">
                <a:solidFill>
                  <a:srgbClr val="000000"/>
                </a:solidFill>
              </a:rPr>
              <a:t>I like tomatoes and football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/>
              <a:t>	 </a:t>
            </a:r>
            <a:r>
              <a:rPr lang="de-CH" b="1" noProof="0" smtClean="0">
                <a:solidFill>
                  <a:srgbClr val="CC3300"/>
                </a:solidFill>
                <a:sym typeface="Wingdings 2" pitchFamily="18" charset="2"/>
              </a:rPr>
              <a:t>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I don’t like tomatoes a little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/>
              <a:t>	 </a:t>
            </a:r>
            <a:r>
              <a:rPr lang="de-CH" b="1" noProof="0" smtClean="0">
                <a:solidFill>
                  <a:srgbClr val="CC3300"/>
                </a:solidFill>
                <a:sym typeface="Wingdings 2" pitchFamily="18" charset="2"/>
              </a:rPr>
              <a:t>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I hate football a lot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/>
              <a:t>	 </a:t>
            </a:r>
            <a:r>
              <a:rPr lang="de-CH" b="1" noProof="0" smtClean="0">
                <a:solidFill>
                  <a:srgbClr val="CC3300"/>
                </a:solidFill>
                <a:sym typeface="Wingdings 2" pitchFamily="18" charset="2"/>
              </a:rPr>
              <a:t>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I like shoes and tomatoes a little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/>
              <a:t>	 </a:t>
            </a:r>
            <a:r>
              <a:rPr lang="de-CH" noProof="0" smtClean="0">
                <a:solidFill>
                  <a:srgbClr val="CC3300"/>
                </a:solidFill>
              </a:rPr>
              <a:t>-</a:t>
            </a:r>
            <a:r>
              <a:rPr lang="de-CH" noProof="0" smtClean="0"/>
              <a:t>  </a:t>
            </a:r>
            <a:r>
              <a:rPr lang="de-CH" noProof="0" smtClean="0">
                <a:solidFill>
                  <a:srgbClr val="000000"/>
                </a:solidFill>
              </a:rPr>
              <a:t>I don’t hate tomatoes, football and books a lot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CH" noProof="0" smtClean="0"/>
          </a:p>
          <a:p>
            <a:pPr>
              <a:lnSpc>
                <a:spcPct val="90000"/>
              </a:lnSpc>
            </a:pPr>
            <a:r>
              <a:rPr lang="de-CH" smtClean="0">
                <a:solidFill>
                  <a:srgbClr val="000000"/>
                </a:solidFill>
              </a:rPr>
              <a:t>Schreiben Sie die BNF um, damit sie auch die inkorrekten Phrasen beinhaltet</a:t>
            </a:r>
            <a:endParaRPr lang="de-CH" noProof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	Satz   </a:t>
            </a:r>
            <a:r>
              <a:rPr lang="de-CH" noProof="0" smtClean="0"/>
              <a:t>	</a:t>
            </a:r>
            <a:r>
              <a:rPr lang="de-CH" b="1" noProof="0" smtClean="0">
                <a:solidFill>
                  <a:schemeClr val="accent2"/>
                </a:solidFill>
              </a:rPr>
              <a:t>I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[ </a:t>
            </a:r>
            <a:r>
              <a:rPr lang="de-CH" b="1" noProof="0" smtClean="0">
                <a:solidFill>
                  <a:schemeClr val="accent2"/>
                </a:solidFill>
              </a:rPr>
              <a:t>don’t </a:t>
            </a:r>
            <a:r>
              <a:rPr lang="de-CH" noProof="0" smtClean="0">
                <a:solidFill>
                  <a:srgbClr val="000000"/>
                </a:solidFill>
              </a:rPr>
              <a:t>] Verb Namen </a:t>
            </a:r>
            <a:r>
              <a:rPr lang="de-CH" noProof="0" smtClean="0">
                <a:solidFill>
                  <a:srgbClr val="CC3300"/>
                </a:solidFill>
              </a:rPr>
              <a:t>[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Quant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CC3300"/>
                </a:solidFill>
              </a:rPr>
              <a:t>]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/>
              <a:t>	</a:t>
            </a:r>
            <a:r>
              <a:rPr lang="de-CH" noProof="0" smtClean="0">
                <a:solidFill>
                  <a:srgbClr val="000000"/>
                </a:solidFill>
              </a:rPr>
              <a:t>Namen	Name </a:t>
            </a:r>
            <a:r>
              <a:rPr lang="de-CH" noProof="0" smtClean="0">
                <a:solidFill>
                  <a:srgbClr val="CC3300"/>
                </a:solidFill>
              </a:rPr>
              <a:t>[{</a:t>
            </a:r>
            <a:r>
              <a:rPr lang="de-CH" b="1" noProof="0" smtClean="0">
                <a:solidFill>
                  <a:srgbClr val="CC3300"/>
                </a:solidFill>
              </a:rPr>
              <a:t>,</a:t>
            </a:r>
            <a:r>
              <a:rPr lang="de-CH" noProof="0" smtClean="0">
                <a:solidFill>
                  <a:srgbClr val="CC3300"/>
                </a:solidFill>
              </a:rPr>
              <a:t> Name}* </a:t>
            </a:r>
            <a:r>
              <a:rPr lang="de-CH" b="1" noProof="0" smtClean="0">
                <a:solidFill>
                  <a:srgbClr val="CC3300"/>
                </a:solidFill>
              </a:rPr>
              <a:t>and</a:t>
            </a:r>
            <a:r>
              <a:rPr lang="de-CH" noProof="0" smtClean="0">
                <a:solidFill>
                  <a:srgbClr val="CC3300"/>
                </a:solidFill>
              </a:rPr>
              <a:t> Name]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/>
              <a:t>	</a:t>
            </a:r>
            <a:r>
              <a:rPr lang="de-CH" noProof="0" smtClean="0">
                <a:solidFill>
                  <a:srgbClr val="000000"/>
                </a:solidFill>
              </a:rPr>
              <a:t>Name</a:t>
            </a:r>
            <a:r>
              <a:rPr lang="de-CH" noProof="0" smtClean="0"/>
              <a:t>		</a:t>
            </a:r>
            <a:r>
              <a:rPr lang="de-CH" b="1" noProof="0" smtClean="0">
                <a:solidFill>
                  <a:schemeClr val="accent2"/>
                </a:solidFill>
              </a:rPr>
              <a:t>tomatoes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|</a:t>
            </a:r>
            <a:r>
              <a:rPr lang="de-CH" noProof="0" smtClean="0"/>
              <a:t> </a:t>
            </a:r>
            <a:r>
              <a:rPr lang="de-CH" b="1" noProof="0" smtClean="0">
                <a:solidFill>
                  <a:schemeClr val="accent2"/>
                </a:solidFill>
              </a:rPr>
              <a:t>shoes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| </a:t>
            </a:r>
            <a:r>
              <a:rPr lang="de-CH" b="1" noProof="0" smtClean="0">
                <a:solidFill>
                  <a:schemeClr val="accent2"/>
                </a:solidFill>
              </a:rPr>
              <a:t>books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|</a:t>
            </a:r>
            <a:r>
              <a:rPr lang="de-CH" noProof="0" smtClean="0"/>
              <a:t> </a:t>
            </a:r>
            <a:r>
              <a:rPr lang="de-CH" b="1" noProof="0" smtClean="0">
                <a:solidFill>
                  <a:schemeClr val="accent2"/>
                </a:solidFill>
              </a:rPr>
              <a:t>football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/>
              <a:t>	</a:t>
            </a:r>
            <a:r>
              <a:rPr lang="de-CH" noProof="0" smtClean="0">
                <a:solidFill>
                  <a:srgbClr val="000000"/>
                </a:solidFill>
              </a:rPr>
              <a:t>Verb</a:t>
            </a:r>
            <a:r>
              <a:rPr lang="de-CH" noProof="0" smtClean="0"/>
              <a:t>		</a:t>
            </a:r>
            <a:r>
              <a:rPr lang="de-CH" b="1" noProof="0" smtClean="0">
                <a:solidFill>
                  <a:schemeClr val="accent2"/>
                </a:solidFill>
              </a:rPr>
              <a:t>like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|</a:t>
            </a:r>
            <a:r>
              <a:rPr lang="de-CH" noProof="0" smtClean="0"/>
              <a:t> </a:t>
            </a:r>
            <a:r>
              <a:rPr lang="de-CH" b="1" noProof="0" smtClean="0">
                <a:solidFill>
                  <a:schemeClr val="accent2"/>
                </a:solidFill>
              </a:rPr>
              <a:t>hate</a:t>
            </a:r>
            <a:r>
              <a:rPr lang="de-CH" noProof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/>
              <a:t>	</a:t>
            </a:r>
            <a:r>
              <a:rPr lang="de-CH" noProof="0" smtClean="0">
                <a:solidFill>
                  <a:srgbClr val="000000"/>
                </a:solidFill>
              </a:rPr>
              <a:t>Quant</a:t>
            </a:r>
            <a:r>
              <a:rPr lang="de-CH" noProof="0" smtClean="0"/>
              <a:t>		</a:t>
            </a:r>
            <a:r>
              <a:rPr lang="de-CH" b="1" noProof="0" smtClean="0">
                <a:solidFill>
                  <a:schemeClr val="accent2"/>
                </a:solidFill>
              </a:rPr>
              <a:t>a lot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|</a:t>
            </a:r>
            <a:r>
              <a:rPr lang="de-CH" noProof="0" smtClean="0"/>
              <a:t> </a:t>
            </a:r>
            <a:r>
              <a:rPr lang="de-CH" b="1" noProof="0" smtClean="0">
                <a:solidFill>
                  <a:schemeClr val="accent2"/>
                </a:solidFill>
              </a:rPr>
              <a:t>a</a:t>
            </a:r>
            <a:r>
              <a:rPr lang="de-CH" noProof="0" smtClean="0"/>
              <a:t> </a:t>
            </a:r>
            <a:r>
              <a:rPr lang="de-CH" b="1" noProof="0" smtClean="0">
                <a:solidFill>
                  <a:schemeClr val="accent2"/>
                </a:solidFill>
              </a:rPr>
              <a:t>little</a:t>
            </a:r>
            <a:r>
              <a:rPr lang="de-CH" noProof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CH" noProof="0" dirty="0" smtClean="0"/>
          </a:p>
        </p:txBody>
      </p:sp>
      <p:grpSp>
        <p:nvGrpSpPr>
          <p:cNvPr id="30" name="Group 29"/>
          <p:cNvGrpSpPr/>
          <p:nvPr/>
        </p:nvGrpSpPr>
        <p:grpSpPr>
          <a:xfrm>
            <a:off x="2852191" y="6163749"/>
            <a:ext cx="388162" cy="523220"/>
            <a:chOff x="1721891" y="3033199"/>
            <a:chExt cx="388162" cy="523220"/>
          </a:xfrm>
        </p:grpSpPr>
        <p:grpSp>
          <p:nvGrpSpPr>
            <p:cNvPr id="31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33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34" name="Straight Connector 33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32" name="Straight Connector 31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2852191" y="5338249"/>
            <a:ext cx="388162" cy="523220"/>
            <a:chOff x="1721891" y="3033199"/>
            <a:chExt cx="388162" cy="523220"/>
          </a:xfrm>
        </p:grpSpPr>
        <p:grpSp>
          <p:nvGrpSpPr>
            <p:cNvPr id="37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39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40" name="Straight Connector 39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38" name="Straight Connector 37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2852191" y="4957249"/>
            <a:ext cx="388162" cy="523220"/>
            <a:chOff x="1721891" y="3033199"/>
            <a:chExt cx="388162" cy="523220"/>
          </a:xfrm>
        </p:grpSpPr>
        <p:grpSp>
          <p:nvGrpSpPr>
            <p:cNvPr id="43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4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46" name="Straight Connector 4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4" name="Straight Connector 43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2852191" y="4576249"/>
            <a:ext cx="388162" cy="523220"/>
            <a:chOff x="1721891" y="3033199"/>
            <a:chExt cx="388162" cy="523220"/>
          </a:xfrm>
        </p:grpSpPr>
        <p:grpSp>
          <p:nvGrpSpPr>
            <p:cNvPr id="4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2" name="Straight Connector 5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0" name="Straight Connector 4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2852191" y="5757349"/>
            <a:ext cx="388162" cy="523220"/>
            <a:chOff x="1721891" y="3033199"/>
            <a:chExt cx="388162" cy="523220"/>
          </a:xfrm>
        </p:grpSpPr>
        <p:grpSp>
          <p:nvGrpSpPr>
            <p:cNvPr id="55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8" name="Straight Connector 5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6" name="Straight Connector 5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15889"/>
            <a:ext cx="8139112" cy="469900"/>
          </a:xfrm>
        </p:spPr>
        <p:txBody>
          <a:bodyPr/>
          <a:lstStyle/>
          <a:p>
            <a:pPr eaLnBrk="1" hangingPunct="1"/>
            <a:r>
              <a:rPr lang="de-CH" sz="3000" noProof="0" smtClean="0"/>
              <a:t>BNF-E</a:t>
            </a:r>
          </a:p>
        </p:txBody>
      </p:sp>
      <p:sp>
        <p:nvSpPr>
          <p:cNvPr id="58372" name="Rectangle 60"/>
          <p:cNvSpPr>
            <a:spLocks noGrp="1" noChangeArrowheads="1"/>
          </p:cNvSpPr>
          <p:nvPr>
            <p:ph type="body" idx="1"/>
          </p:nvPr>
        </p:nvSpPr>
        <p:spPr>
          <a:xfrm>
            <a:off x="312738" y="840014"/>
            <a:ext cx="8594725" cy="564492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Wird in der offiziellen Beschreibung von Eiffel benutzt.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smtClean="0">
                <a:solidFill>
                  <a:srgbClr val="000000"/>
                </a:solidFill>
              </a:rPr>
              <a:t>Jede Produktion ist eine der folgenden</a:t>
            </a:r>
            <a:endParaRPr lang="de-CH" noProof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smtClean="0">
                <a:solidFill>
                  <a:srgbClr val="000000"/>
                </a:solidFill>
              </a:rPr>
              <a:t>Verkettung</a:t>
            </a:r>
            <a:r>
              <a:rPr lang="de-CH" noProof="0" smtClean="0"/>
              <a:t/>
            </a:r>
            <a:br>
              <a:rPr lang="de-CH" noProof="0" smtClean="0"/>
            </a:br>
            <a:r>
              <a:rPr lang="de-CH" noProof="0" smtClean="0"/>
              <a:t>	</a:t>
            </a:r>
            <a:r>
              <a:rPr lang="de-CH" noProof="0" smtClean="0">
                <a:solidFill>
                  <a:srgbClr val="009900"/>
                </a:solidFill>
              </a:rPr>
              <a:t>A</a:t>
            </a:r>
            <a:r>
              <a:rPr lang="de-CH" noProof="0" smtClean="0"/>
              <a:t>     </a:t>
            </a:r>
            <a:r>
              <a:rPr lang="de-CH" noProof="0" smtClean="0">
                <a:solidFill>
                  <a:srgbClr val="009900"/>
                </a:solidFill>
              </a:rPr>
              <a:t>B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9900"/>
                </a:solidFill>
              </a:rPr>
              <a:t>C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[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9900"/>
                </a:solidFill>
              </a:rPr>
              <a:t>D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]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Wahl</a:t>
            </a:r>
            <a:r>
              <a:rPr lang="de-CH" noProof="0" smtClean="0"/>
              <a:t/>
            </a:r>
            <a:br>
              <a:rPr lang="de-CH" noProof="0" smtClean="0"/>
            </a:br>
            <a:r>
              <a:rPr lang="de-CH" noProof="0" smtClean="0"/>
              <a:t>	</a:t>
            </a:r>
            <a:r>
              <a:rPr lang="de-CH" noProof="0" smtClean="0">
                <a:solidFill>
                  <a:srgbClr val="009900"/>
                </a:solidFill>
              </a:rPr>
              <a:t>A</a:t>
            </a:r>
            <a:r>
              <a:rPr lang="de-CH" noProof="0" smtClean="0"/>
              <a:t>     </a:t>
            </a:r>
            <a:r>
              <a:rPr lang="de-CH" noProof="0" smtClean="0">
                <a:solidFill>
                  <a:srgbClr val="009900"/>
                </a:solidFill>
              </a:rPr>
              <a:t>B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|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9900"/>
                </a:solidFill>
              </a:rPr>
              <a:t>C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|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9900"/>
                </a:solidFill>
              </a:rPr>
              <a:t>D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Repetition</a:t>
            </a:r>
            <a:r>
              <a:rPr lang="de-CH" noProof="0" smtClean="0"/>
              <a:t/>
            </a:r>
            <a:br>
              <a:rPr lang="de-CH" noProof="0" smtClean="0"/>
            </a:br>
            <a:r>
              <a:rPr lang="de-CH" noProof="0" smtClean="0"/>
              <a:t>	</a:t>
            </a:r>
            <a:r>
              <a:rPr lang="de-CH" noProof="0" smtClean="0">
                <a:solidFill>
                  <a:srgbClr val="009900"/>
                </a:solidFill>
              </a:rPr>
              <a:t>A</a:t>
            </a:r>
            <a:r>
              <a:rPr lang="de-CH" noProof="0" smtClean="0"/>
              <a:t> </a:t>
            </a:r>
            <a:r>
              <a:rPr lang="de-CH" b="1" noProof="0" smtClean="0">
                <a:latin typeface="msam10" pitchFamily="34" charset="0"/>
              </a:rPr>
              <a:t>   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{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9900"/>
                </a:solidFill>
              </a:rPr>
              <a:t>B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chemeClr val="accent2"/>
                </a:solidFill>
              </a:rPr>
              <a:t>delimiter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... }</a:t>
            </a:r>
            <a:r>
              <a:rPr lang="de-CH" baseline="30000" noProof="0" smtClean="0">
                <a:solidFill>
                  <a:srgbClr val="000000"/>
                </a:solidFill>
              </a:rPr>
              <a:t>*</a:t>
            </a:r>
            <a:r>
              <a:rPr lang="de-CH" baseline="30000" noProof="0" smtClean="0"/>
              <a:t> </a:t>
            </a:r>
          </a:p>
          <a:p>
            <a:r>
              <a:rPr lang="de-CH" noProof="0" smtClean="0"/>
              <a:t>	</a:t>
            </a:r>
            <a:r>
              <a:rPr lang="de-CH" noProof="0" smtClean="0">
                <a:solidFill>
                  <a:srgbClr val="009900"/>
                </a:solidFill>
              </a:rPr>
              <a:t>A</a:t>
            </a:r>
            <a:r>
              <a:rPr lang="de-CH" noProof="0" smtClean="0"/>
              <a:t> </a:t>
            </a:r>
            <a:r>
              <a:rPr lang="de-CH" b="1" noProof="0" smtClean="0">
                <a:latin typeface="msam10" pitchFamily="34" charset="0"/>
              </a:rPr>
              <a:t>   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{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9900"/>
                </a:solidFill>
              </a:rPr>
              <a:t>B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chemeClr val="accent2"/>
                </a:solidFill>
              </a:rPr>
              <a:t>delimiter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... }</a:t>
            </a:r>
            <a:r>
              <a:rPr lang="de-CH" baseline="30000" noProof="0" smtClean="0">
                <a:solidFill>
                  <a:srgbClr val="000000"/>
                </a:solidFill>
              </a:rPr>
              <a:t>+</a:t>
            </a:r>
            <a:endParaRPr lang="de-CH" noProof="0" dirty="0" smtClean="0">
              <a:solidFill>
                <a:srgbClr val="000000"/>
              </a:solidFill>
            </a:endParaRPr>
          </a:p>
        </p:txBody>
      </p:sp>
      <p:sp>
        <p:nvSpPr>
          <p:cNvPr id="453695" name="AutoShape 63"/>
          <p:cNvSpPr>
            <a:spLocks noChangeArrowheads="1"/>
          </p:cNvSpPr>
          <p:nvPr/>
        </p:nvSpPr>
        <p:spPr bwMode="auto">
          <a:xfrm>
            <a:off x="4000949" y="3886200"/>
            <a:ext cx="4762500" cy="1016000"/>
          </a:xfrm>
          <a:prstGeom prst="wedgeEllipseCallout">
            <a:avLst>
              <a:gd name="adj1" fmla="val -41301"/>
              <a:gd name="adj2" fmla="val 74644"/>
            </a:avLst>
          </a:prstGeom>
          <a:solidFill>
            <a:srgbClr val="C7F0F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dirty="0" err="1" smtClean="0"/>
              <a:t>Interpretiert</a:t>
            </a:r>
            <a:r>
              <a:rPr lang="en-US" sz="2000" dirty="0" smtClean="0"/>
              <a:t> </a:t>
            </a:r>
            <a:r>
              <a:rPr lang="en-US" sz="2000" dirty="0" err="1" smtClean="0"/>
              <a:t>als</a:t>
            </a:r>
            <a:endParaRPr lang="en-US" sz="2000" dirty="0" smtClean="0">
              <a:latin typeface="Comic Sans MS" pitchFamily="66" charset="0"/>
            </a:endParaRPr>
          </a:p>
          <a:p>
            <a:pPr algn="ctr"/>
            <a:r>
              <a:rPr lang="en-US" sz="2000" dirty="0" smtClean="0">
                <a:solidFill>
                  <a:srgbClr val="009900"/>
                </a:solidFill>
                <a:latin typeface="Comic Sans MS" pitchFamily="66" charset="0"/>
              </a:rPr>
              <a:t>A</a:t>
            </a:r>
            <a:r>
              <a:rPr lang="en-US" sz="2000" dirty="0" smtClean="0">
                <a:latin typeface="Verdana" pitchFamily="34" charset="0"/>
              </a:rPr>
              <a:t>     </a:t>
            </a:r>
            <a:r>
              <a:rPr lang="en-US" sz="2000" dirty="0" smtClean="0">
                <a:latin typeface="Comic Sans MS" pitchFamily="66" charset="0"/>
              </a:rPr>
              <a:t>[ </a:t>
            </a:r>
            <a:r>
              <a:rPr lang="en-US" sz="2000" dirty="0">
                <a:solidFill>
                  <a:srgbClr val="009900"/>
                </a:solidFill>
                <a:latin typeface="Comic Sans MS" pitchFamily="66" charset="0"/>
              </a:rPr>
              <a:t>B</a:t>
            </a:r>
            <a:r>
              <a:rPr lang="en-US" sz="2000" dirty="0">
                <a:latin typeface="Comic Sans MS" pitchFamily="66" charset="0"/>
              </a:rPr>
              <a:t> {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mic Sans MS" pitchFamily="66" charset="0"/>
              </a:rPr>
              <a:t>delimiter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009900"/>
                </a:solidFill>
                <a:latin typeface="Comic Sans MS" pitchFamily="66" charset="0"/>
              </a:rPr>
              <a:t>B</a:t>
            </a:r>
            <a:r>
              <a:rPr lang="en-US" sz="2000" dirty="0">
                <a:latin typeface="Comic Sans MS" pitchFamily="66" charset="0"/>
              </a:rPr>
              <a:t> }</a:t>
            </a:r>
            <a:r>
              <a:rPr lang="en-US" sz="2000" baseline="30000" dirty="0">
                <a:latin typeface="Comic Sans MS" pitchFamily="66" charset="0"/>
              </a:rPr>
              <a:t>*</a:t>
            </a:r>
            <a:r>
              <a:rPr lang="en-US" sz="2000" dirty="0">
                <a:latin typeface="Comic Sans MS" pitchFamily="66" charset="0"/>
              </a:rPr>
              <a:t> ]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493291" y="2550599"/>
            <a:ext cx="388162" cy="523220"/>
            <a:chOff x="1721891" y="3033199"/>
            <a:chExt cx="388162" cy="523220"/>
          </a:xfrm>
        </p:grpSpPr>
        <p:grpSp>
          <p:nvGrpSpPr>
            <p:cNvPr id="23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2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26" name="Straight Connector 2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24" name="Straight Connector 23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1493291" y="3782499"/>
            <a:ext cx="388162" cy="523220"/>
            <a:chOff x="1721891" y="3033199"/>
            <a:chExt cx="388162" cy="523220"/>
          </a:xfrm>
        </p:grpSpPr>
        <p:grpSp>
          <p:nvGrpSpPr>
            <p:cNvPr id="2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3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32" name="Straight Connector 3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30" name="Straight Connector 2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1480591" y="5077899"/>
            <a:ext cx="388162" cy="523220"/>
            <a:chOff x="1721891" y="3033199"/>
            <a:chExt cx="388162" cy="523220"/>
          </a:xfrm>
        </p:grpSpPr>
        <p:grpSp>
          <p:nvGrpSpPr>
            <p:cNvPr id="35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3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38" name="Straight Connector 3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36" name="Straight Connector 3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5125491" y="4392099"/>
            <a:ext cx="388162" cy="523220"/>
            <a:chOff x="1721891" y="3033199"/>
            <a:chExt cx="388162" cy="523220"/>
          </a:xfrm>
        </p:grpSpPr>
        <p:grpSp>
          <p:nvGrpSpPr>
            <p:cNvPr id="41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43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44" name="Straight Connector 43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Connector 41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46" name="AutoShape 63"/>
          <p:cNvSpPr>
            <a:spLocks noChangeArrowheads="1"/>
          </p:cNvSpPr>
          <p:nvPr/>
        </p:nvSpPr>
        <p:spPr bwMode="auto">
          <a:xfrm>
            <a:off x="4597400" y="5207000"/>
            <a:ext cx="4546600" cy="1016000"/>
          </a:xfrm>
          <a:prstGeom prst="wedgeEllipseCallout">
            <a:avLst>
              <a:gd name="adj1" fmla="val -54773"/>
              <a:gd name="adj2" fmla="val 894"/>
            </a:avLst>
          </a:prstGeom>
          <a:solidFill>
            <a:srgbClr val="C7F0F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dirty="0" err="1" smtClean="0"/>
              <a:t>Interpretiert</a:t>
            </a:r>
            <a:r>
              <a:rPr lang="en-US" sz="2000" dirty="0" smtClean="0"/>
              <a:t> </a:t>
            </a:r>
            <a:r>
              <a:rPr lang="en-US" sz="2000" dirty="0" err="1" smtClean="0"/>
              <a:t>als</a:t>
            </a:r>
            <a:endParaRPr lang="en-US" sz="2000" dirty="0" smtClean="0">
              <a:latin typeface="Comic Sans MS" pitchFamily="66" charset="0"/>
            </a:endParaRPr>
          </a:p>
          <a:p>
            <a:pPr algn="ctr"/>
            <a:r>
              <a:rPr lang="en-US" sz="2000" dirty="0" smtClean="0">
                <a:solidFill>
                  <a:srgbClr val="009900"/>
                </a:solidFill>
                <a:latin typeface="Comic Sans MS" pitchFamily="66" charset="0"/>
              </a:rPr>
              <a:t>A</a:t>
            </a:r>
            <a:r>
              <a:rPr lang="en-US" sz="2000" dirty="0" smtClean="0">
                <a:latin typeface="Verdana" pitchFamily="34" charset="0"/>
              </a:rPr>
              <a:t>     </a:t>
            </a:r>
            <a:r>
              <a:rPr lang="en-US" sz="2000" dirty="0" smtClean="0">
                <a:solidFill>
                  <a:srgbClr val="009900"/>
                </a:solidFill>
                <a:latin typeface="Comic Sans MS" pitchFamily="66" charset="0"/>
              </a:rPr>
              <a:t>B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>
                <a:latin typeface="Comic Sans MS" pitchFamily="66" charset="0"/>
              </a:rPr>
              <a:t>{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mic Sans MS" pitchFamily="66" charset="0"/>
              </a:rPr>
              <a:t>delimiter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009900"/>
                </a:solidFill>
                <a:latin typeface="Comic Sans MS" pitchFamily="66" charset="0"/>
              </a:rPr>
              <a:t>B</a:t>
            </a:r>
            <a:r>
              <a:rPr lang="en-US" sz="2000" dirty="0">
                <a:latin typeface="Comic Sans MS" pitchFamily="66" charset="0"/>
              </a:rPr>
              <a:t> }</a:t>
            </a:r>
            <a:r>
              <a:rPr lang="en-US" sz="2000" baseline="30000" dirty="0">
                <a:latin typeface="Comic Sans MS" pitchFamily="66" charset="0"/>
              </a:rPr>
              <a:t>*</a:t>
            </a:r>
            <a:r>
              <a:rPr lang="en-US" sz="2000" dirty="0" smtClean="0">
                <a:latin typeface="Comic Sans MS" pitchFamily="66" charset="0"/>
              </a:rPr>
              <a:t> </a:t>
            </a:r>
            <a:endParaRPr lang="en-US" sz="2000" dirty="0">
              <a:latin typeface="Comic Sans MS" pitchFamily="66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5709242" y="5712899"/>
            <a:ext cx="388162" cy="523220"/>
            <a:chOff x="1721891" y="3033199"/>
            <a:chExt cx="388162" cy="523220"/>
          </a:xfrm>
        </p:grpSpPr>
        <p:grpSp>
          <p:nvGrpSpPr>
            <p:cNvPr id="48" name="Group 47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0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1" name="Straight Connector 50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Connector 48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1480591" y="5471599"/>
            <a:ext cx="388162" cy="523220"/>
            <a:chOff x="1721891" y="3033199"/>
            <a:chExt cx="388162" cy="523220"/>
          </a:xfrm>
        </p:grpSpPr>
        <p:grpSp>
          <p:nvGrpSpPr>
            <p:cNvPr id="54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6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7" name="Straight Connector 56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5" name="Straight Connector 54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BNF-E Regeln</a:t>
            </a:r>
            <a:endParaRPr lang="de-CH" noProof="0" dirty="0" smtClean="0"/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endParaRPr lang="de-CH" noProof="0" smtClean="0"/>
          </a:p>
          <a:p>
            <a:pPr lvl="1" eaLnBrk="1" hangingPunct="1"/>
            <a:endParaRPr lang="de-CH" noProof="0" smtClean="0"/>
          </a:p>
          <a:p>
            <a:pPr lvl="1" eaLnBrk="1" hangingPunct="1"/>
            <a:r>
              <a:rPr lang="de-CH" noProof="0" smtClean="0">
                <a:solidFill>
                  <a:srgbClr val="000000"/>
                </a:solidFill>
              </a:rPr>
              <a:t>Jedes Nonterminal muss auf der linken Seite von genau </a:t>
            </a:r>
            <a:r>
              <a:rPr lang="de-CH" smtClean="0">
                <a:solidFill>
                  <a:srgbClr val="006699"/>
                </a:solidFill>
              </a:rPr>
              <a:t>einer</a:t>
            </a:r>
            <a:r>
              <a:rPr lang="de-CH" noProof="0" smtClean="0">
                <a:solidFill>
                  <a:srgbClr val="000000"/>
                </a:solidFill>
              </a:rPr>
              <a:t> Produktion auftreten. Diese Produktion ist seine </a:t>
            </a:r>
            <a:r>
              <a:rPr lang="de-CH" smtClean="0">
                <a:solidFill>
                  <a:srgbClr val="006699"/>
                </a:solidFill>
              </a:rPr>
              <a:t>definierende Produktion</a:t>
            </a:r>
            <a:r>
              <a:rPr lang="de-CH" noProof="0" smtClean="0">
                <a:solidFill>
                  <a:srgbClr val="000000"/>
                </a:solidFill>
              </a:rPr>
              <a:t>.</a:t>
            </a:r>
            <a:endParaRPr lang="de-CH" noProof="0" smtClean="0">
              <a:solidFill>
                <a:srgbClr val="006699"/>
              </a:solidFill>
            </a:endParaRPr>
          </a:p>
          <a:p>
            <a:pPr lvl="1" eaLnBrk="1" hangingPunct="1"/>
            <a:endParaRPr lang="de-CH" noProof="0" smtClean="0">
              <a:solidFill>
                <a:srgbClr val="CC3300"/>
              </a:solidFill>
            </a:endParaRPr>
          </a:p>
          <a:p>
            <a:pPr lvl="1" eaLnBrk="1" hangingPunct="1"/>
            <a:r>
              <a:rPr lang="de-CH" noProof="0" smtClean="0">
                <a:solidFill>
                  <a:srgbClr val="000000"/>
                </a:solidFill>
              </a:rPr>
              <a:t>Jede Produktion ist von </a:t>
            </a:r>
            <a:r>
              <a:rPr lang="de-CH" smtClean="0">
                <a:solidFill>
                  <a:srgbClr val="006699"/>
                </a:solidFill>
              </a:rPr>
              <a:t>einer</a:t>
            </a:r>
            <a:r>
              <a:rPr lang="de-CH" noProof="0" smtClean="0">
                <a:solidFill>
                  <a:srgbClr val="000000"/>
                </a:solidFill>
              </a:rPr>
              <a:t> Art:</a:t>
            </a:r>
            <a:br>
              <a:rPr lang="de-CH" noProof="0" smtClean="0">
                <a:solidFill>
                  <a:srgbClr val="000000"/>
                </a:solidFill>
              </a:rPr>
            </a:br>
            <a:r>
              <a:rPr lang="de-CH" smtClean="0">
                <a:solidFill>
                  <a:srgbClr val="000000"/>
                </a:solidFill>
              </a:rPr>
              <a:t>Verkettung</a:t>
            </a:r>
            <a:r>
              <a:rPr lang="de-CH" noProof="0" smtClean="0">
                <a:solidFill>
                  <a:srgbClr val="000000"/>
                </a:solidFill>
              </a:rPr>
              <a:t>, Wahl oder Repetition</a:t>
            </a:r>
            <a:endParaRPr lang="de-CH" noProof="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2" y="125413"/>
            <a:ext cx="8148637" cy="460375"/>
          </a:xfrm>
        </p:spPr>
        <p:txBody>
          <a:bodyPr/>
          <a:lstStyle/>
          <a:p>
            <a:pPr eaLnBrk="1" hangingPunct="1"/>
            <a:r>
              <a:rPr lang="de-CH" sz="3000" noProof="0" smtClean="0"/>
              <a:t>BNF: Konditional mit </a:t>
            </a:r>
            <a:r>
              <a:rPr lang="de-CH" sz="3000" b="1" noProof="0" smtClean="0"/>
              <a:t>elseif</a:t>
            </a:r>
            <a:endParaRPr lang="de-CH" sz="3000" b="1" noProof="0" dirty="0" smtClean="0"/>
          </a:p>
        </p:txBody>
      </p:sp>
      <p:sp>
        <p:nvSpPr>
          <p:cNvPr id="54279" name="Rectangle 141"/>
          <p:cNvSpPr>
            <a:spLocks noChangeArrowheads="1"/>
          </p:cNvSpPr>
          <p:nvPr/>
        </p:nvSpPr>
        <p:spPr bwMode="auto">
          <a:xfrm>
            <a:off x="690021" y="1714639"/>
            <a:ext cx="176041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dirty="0" err="1">
                <a:latin typeface="+mn-lt"/>
              </a:rPr>
              <a:t>K</a:t>
            </a:r>
            <a:r>
              <a:rPr lang="en-US" sz="2400" dirty="0" err="1" smtClean="0">
                <a:latin typeface="+mn-lt"/>
              </a:rPr>
              <a:t>onditional</a:t>
            </a:r>
            <a:endParaRPr lang="en-US" sz="2400" dirty="0">
              <a:latin typeface="+mn-lt"/>
            </a:endParaRPr>
          </a:p>
        </p:txBody>
      </p:sp>
      <p:sp>
        <p:nvSpPr>
          <p:cNvPr id="54280" name="Rectangle 145"/>
          <p:cNvSpPr>
            <a:spLocks noChangeArrowheads="1"/>
          </p:cNvSpPr>
          <p:nvPr/>
        </p:nvSpPr>
        <p:spPr bwMode="auto">
          <a:xfrm>
            <a:off x="57269" y="2836357"/>
            <a:ext cx="2404826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Then_teil_liste</a:t>
            </a:r>
            <a:endParaRPr lang="en-US" sz="2400" dirty="0">
              <a:latin typeface="+mn-lt"/>
            </a:endParaRPr>
          </a:p>
        </p:txBody>
      </p:sp>
      <p:grpSp>
        <p:nvGrpSpPr>
          <p:cNvPr id="2" name="Group 166"/>
          <p:cNvGrpSpPr>
            <a:grpSpLocks/>
          </p:cNvGrpSpPr>
          <p:nvPr/>
        </p:nvGrpSpPr>
        <p:grpSpPr bwMode="auto">
          <a:xfrm>
            <a:off x="3035300" y="1601926"/>
            <a:ext cx="5978525" cy="584199"/>
            <a:chOff x="1822" y="973"/>
            <a:chExt cx="3766" cy="368"/>
          </a:xfrm>
        </p:grpSpPr>
        <p:sp>
          <p:nvSpPr>
            <p:cNvPr id="54297" name="Rectangle 146"/>
            <p:cNvSpPr>
              <a:spLocks noChangeArrowheads="1"/>
            </p:cNvSpPr>
            <p:nvPr/>
          </p:nvSpPr>
          <p:spPr bwMode="auto">
            <a:xfrm>
              <a:off x="3961" y="1046"/>
              <a:ext cx="917" cy="291"/>
            </a:xfrm>
            <a:prstGeom prst="rect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 dirty="0" err="1" smtClean="0">
                  <a:latin typeface="+mn-lt"/>
                </a:rPr>
                <a:t>Else_teil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4298" name="Rectangle 147"/>
            <p:cNvSpPr>
              <a:spLocks noChangeArrowheads="1"/>
            </p:cNvSpPr>
            <p:nvPr/>
          </p:nvSpPr>
          <p:spPr bwMode="auto">
            <a:xfrm>
              <a:off x="2136" y="1046"/>
              <a:ext cx="1515" cy="291"/>
            </a:xfrm>
            <a:prstGeom prst="rect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 dirty="0" err="1" smtClean="0">
                  <a:latin typeface="+mn-lt"/>
                </a:rPr>
                <a:t>Then_teil_liste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4299" name="AutoShape 148"/>
            <p:cNvSpPr>
              <a:spLocks noChangeArrowheads="1"/>
            </p:cNvSpPr>
            <p:nvPr/>
          </p:nvSpPr>
          <p:spPr bwMode="auto">
            <a:xfrm>
              <a:off x="1822" y="1044"/>
              <a:ext cx="232" cy="29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accent2"/>
                  </a:solidFill>
                  <a:latin typeface="+mn-lt"/>
                </a:rPr>
                <a:t>if</a:t>
              </a:r>
            </a:p>
          </p:txBody>
        </p:sp>
        <p:sp>
          <p:nvSpPr>
            <p:cNvPr id="54300" name="AutoShape 149"/>
            <p:cNvSpPr>
              <a:spLocks noChangeArrowheads="1"/>
            </p:cNvSpPr>
            <p:nvPr/>
          </p:nvSpPr>
          <p:spPr bwMode="auto">
            <a:xfrm>
              <a:off x="5146" y="1044"/>
              <a:ext cx="442" cy="29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accent2"/>
                  </a:solidFill>
                  <a:latin typeface="+mn-lt"/>
                </a:rPr>
                <a:t>end</a:t>
              </a:r>
            </a:p>
          </p:txBody>
        </p:sp>
        <p:sp>
          <p:nvSpPr>
            <p:cNvPr id="54301" name="Text Box 151"/>
            <p:cNvSpPr txBox="1">
              <a:spLocks noChangeArrowheads="1"/>
            </p:cNvSpPr>
            <p:nvPr/>
          </p:nvSpPr>
          <p:spPr bwMode="auto">
            <a:xfrm>
              <a:off x="3695" y="973"/>
              <a:ext cx="214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+mn-lt"/>
                </a:rPr>
                <a:t>[</a:t>
              </a:r>
            </a:p>
          </p:txBody>
        </p:sp>
        <p:sp>
          <p:nvSpPr>
            <p:cNvPr id="54302" name="Text Box 152"/>
            <p:cNvSpPr txBox="1">
              <a:spLocks noChangeArrowheads="1"/>
            </p:cNvSpPr>
            <p:nvPr/>
          </p:nvSpPr>
          <p:spPr bwMode="auto">
            <a:xfrm>
              <a:off x="4907" y="973"/>
              <a:ext cx="214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+mn-lt"/>
                </a:rPr>
                <a:t>]</a:t>
              </a:r>
            </a:p>
          </p:txBody>
        </p:sp>
      </p:grpSp>
      <p:grpSp>
        <p:nvGrpSpPr>
          <p:cNvPr id="3" name="Group 163"/>
          <p:cNvGrpSpPr>
            <a:grpSpLocks/>
          </p:cNvGrpSpPr>
          <p:nvPr/>
        </p:nvGrpSpPr>
        <p:grpSpPr bwMode="auto">
          <a:xfrm>
            <a:off x="3128964" y="2663827"/>
            <a:ext cx="5818189" cy="584201"/>
            <a:chOff x="1897" y="1678"/>
            <a:chExt cx="3665" cy="368"/>
          </a:xfrm>
        </p:grpSpPr>
        <p:sp>
          <p:nvSpPr>
            <p:cNvPr id="54292" name="Rectangle 144"/>
            <p:cNvSpPr>
              <a:spLocks noChangeArrowheads="1"/>
            </p:cNvSpPr>
            <p:nvPr/>
          </p:nvSpPr>
          <p:spPr bwMode="auto">
            <a:xfrm>
              <a:off x="1897" y="1751"/>
              <a:ext cx="995" cy="291"/>
            </a:xfrm>
            <a:prstGeom prst="rect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 dirty="0" err="1" smtClean="0">
                  <a:latin typeface="+mn-lt"/>
                </a:rPr>
                <a:t>Then_teil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4293" name="AutoShape 153"/>
            <p:cNvSpPr>
              <a:spLocks noChangeArrowheads="1"/>
            </p:cNvSpPr>
            <p:nvPr/>
          </p:nvSpPr>
          <p:spPr bwMode="auto">
            <a:xfrm>
              <a:off x="3309" y="1749"/>
              <a:ext cx="670" cy="29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accent2"/>
                  </a:solidFill>
                  <a:latin typeface="+mn-lt"/>
                </a:rPr>
                <a:t>elseif</a:t>
              </a:r>
            </a:p>
          </p:txBody>
        </p:sp>
        <p:sp>
          <p:nvSpPr>
            <p:cNvPr id="54294" name="Text Box 154"/>
            <p:cNvSpPr txBox="1">
              <a:spLocks noChangeArrowheads="1"/>
            </p:cNvSpPr>
            <p:nvPr/>
          </p:nvSpPr>
          <p:spPr bwMode="auto">
            <a:xfrm>
              <a:off x="5260" y="1678"/>
              <a:ext cx="302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+mn-lt"/>
                </a:rPr>
                <a:t>}</a:t>
              </a:r>
              <a:r>
                <a:rPr lang="en-US" sz="3200" b="1" baseline="30000">
                  <a:latin typeface="+mn-lt"/>
                </a:rPr>
                <a:t>*</a:t>
              </a:r>
            </a:p>
          </p:txBody>
        </p:sp>
        <p:sp>
          <p:nvSpPr>
            <p:cNvPr id="54295" name="Text Box 155"/>
            <p:cNvSpPr txBox="1">
              <a:spLocks noChangeArrowheads="1"/>
            </p:cNvSpPr>
            <p:nvPr/>
          </p:nvSpPr>
          <p:spPr bwMode="auto">
            <a:xfrm>
              <a:off x="3008" y="1678"/>
              <a:ext cx="221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+mn-lt"/>
                </a:rPr>
                <a:t>{</a:t>
              </a:r>
            </a:p>
          </p:txBody>
        </p:sp>
        <p:sp>
          <p:nvSpPr>
            <p:cNvPr id="54296" name="Rectangle 156"/>
            <p:cNvSpPr>
              <a:spLocks noChangeArrowheads="1"/>
            </p:cNvSpPr>
            <p:nvPr/>
          </p:nvSpPr>
          <p:spPr bwMode="auto">
            <a:xfrm>
              <a:off x="4149" y="1751"/>
              <a:ext cx="995" cy="291"/>
            </a:xfrm>
            <a:prstGeom prst="rect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 dirty="0" err="1" smtClean="0">
                  <a:latin typeface="+mn-lt"/>
                </a:rPr>
                <a:t>Then_teil</a:t>
              </a:r>
              <a:endParaRPr lang="en-US" sz="2400" dirty="0">
                <a:latin typeface="+mn-lt"/>
              </a:endParaRPr>
            </a:p>
          </p:txBody>
        </p:sp>
      </p:grpSp>
      <p:sp>
        <p:nvSpPr>
          <p:cNvPr id="54283" name="Rectangle 157"/>
          <p:cNvSpPr>
            <a:spLocks noChangeArrowheads="1"/>
          </p:cNvSpPr>
          <p:nvPr/>
        </p:nvSpPr>
        <p:spPr bwMode="auto">
          <a:xfrm>
            <a:off x="790717" y="3955544"/>
            <a:ext cx="157927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Then_teil</a:t>
            </a:r>
            <a:endParaRPr lang="en-US" sz="2400" dirty="0">
              <a:latin typeface="+mn-lt"/>
            </a:endParaRPr>
          </a:p>
        </p:txBody>
      </p:sp>
      <p:sp>
        <p:nvSpPr>
          <p:cNvPr id="54285" name="Rectangle 143"/>
          <p:cNvSpPr>
            <a:spLocks noChangeArrowheads="1"/>
          </p:cNvSpPr>
          <p:nvPr/>
        </p:nvSpPr>
        <p:spPr bwMode="auto">
          <a:xfrm>
            <a:off x="2923669" y="3953014"/>
            <a:ext cx="3230373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Boolescher</a:t>
            </a:r>
            <a:r>
              <a:rPr lang="en-US" dirty="0" err="1" smtClean="0">
                <a:latin typeface="+mn-lt"/>
              </a:rPr>
              <a:t>_ausdruck</a:t>
            </a:r>
            <a:endParaRPr lang="en-US" sz="2400" dirty="0">
              <a:latin typeface="+mn-lt"/>
            </a:endParaRPr>
          </a:p>
        </p:txBody>
      </p:sp>
      <p:sp>
        <p:nvSpPr>
          <p:cNvPr id="54286" name="AutoShape 150"/>
          <p:cNvSpPr>
            <a:spLocks noChangeArrowheads="1"/>
          </p:cNvSpPr>
          <p:nvPr/>
        </p:nvSpPr>
        <p:spPr bwMode="auto">
          <a:xfrm>
            <a:off x="6338888" y="3895725"/>
            <a:ext cx="920750" cy="4667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accent2"/>
                </a:solidFill>
                <a:latin typeface="+mn-lt"/>
              </a:rPr>
              <a:t>then</a:t>
            </a:r>
          </a:p>
        </p:txBody>
      </p:sp>
      <p:sp>
        <p:nvSpPr>
          <p:cNvPr id="54287" name="Rectangle 159"/>
          <p:cNvSpPr>
            <a:spLocks noChangeArrowheads="1"/>
          </p:cNvSpPr>
          <p:nvPr/>
        </p:nvSpPr>
        <p:spPr bwMode="auto">
          <a:xfrm>
            <a:off x="7403783" y="3953014"/>
            <a:ext cx="1425577" cy="46672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Sequenz</a:t>
            </a:r>
            <a:endParaRPr lang="en-US" sz="2400" dirty="0">
              <a:latin typeface="+mn-lt"/>
            </a:endParaRPr>
          </a:p>
        </p:txBody>
      </p:sp>
      <p:sp>
        <p:nvSpPr>
          <p:cNvPr id="54288" name="Rectangle 160"/>
          <p:cNvSpPr>
            <a:spLocks noChangeArrowheads="1"/>
          </p:cNvSpPr>
          <p:nvPr/>
        </p:nvSpPr>
        <p:spPr bwMode="auto">
          <a:xfrm>
            <a:off x="922283" y="5074732"/>
            <a:ext cx="145584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Else_teil</a:t>
            </a:r>
            <a:endParaRPr lang="en-US" sz="2400" dirty="0">
              <a:latin typeface="+mn-lt"/>
            </a:endParaRPr>
          </a:p>
        </p:txBody>
      </p:sp>
      <p:grpSp>
        <p:nvGrpSpPr>
          <p:cNvPr id="4" name="Group 165"/>
          <p:cNvGrpSpPr>
            <a:grpSpLocks/>
          </p:cNvGrpSpPr>
          <p:nvPr/>
        </p:nvGrpSpPr>
        <p:grpSpPr bwMode="auto">
          <a:xfrm>
            <a:off x="3035306" y="5072202"/>
            <a:ext cx="2397128" cy="466725"/>
            <a:chOff x="2032" y="3159"/>
            <a:chExt cx="1510" cy="294"/>
          </a:xfrm>
        </p:grpSpPr>
        <p:sp>
          <p:nvSpPr>
            <p:cNvPr id="54290" name="AutoShape 142"/>
            <p:cNvSpPr>
              <a:spLocks noChangeArrowheads="1"/>
            </p:cNvSpPr>
            <p:nvPr/>
          </p:nvSpPr>
          <p:spPr bwMode="auto">
            <a:xfrm>
              <a:off x="2032" y="3159"/>
              <a:ext cx="508" cy="29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accent2"/>
                  </a:solidFill>
                  <a:latin typeface="+mn-lt"/>
                </a:rPr>
                <a:t>else</a:t>
              </a:r>
            </a:p>
          </p:txBody>
        </p:sp>
        <p:sp>
          <p:nvSpPr>
            <p:cNvPr id="54291" name="Rectangle 161"/>
            <p:cNvSpPr>
              <a:spLocks noChangeArrowheads="1"/>
            </p:cNvSpPr>
            <p:nvPr/>
          </p:nvSpPr>
          <p:spPr bwMode="auto">
            <a:xfrm>
              <a:off x="2668" y="3159"/>
              <a:ext cx="874" cy="291"/>
            </a:xfrm>
            <a:prstGeom prst="rect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 dirty="0" err="1" smtClean="0">
                  <a:latin typeface="+mn-lt"/>
                </a:rPr>
                <a:t>Sequenz</a:t>
              </a:r>
              <a:endParaRPr lang="en-US" sz="2400" dirty="0">
                <a:latin typeface="+mn-lt"/>
              </a:endParaRPr>
            </a:p>
          </p:txBody>
        </p:sp>
      </p:grpSp>
      <p:grpSp>
        <p:nvGrpSpPr>
          <p:cNvPr id="5" name="Group 45"/>
          <p:cNvGrpSpPr/>
          <p:nvPr/>
        </p:nvGrpSpPr>
        <p:grpSpPr>
          <a:xfrm>
            <a:off x="2534691" y="1686999"/>
            <a:ext cx="388162" cy="523220"/>
            <a:chOff x="1721891" y="3033199"/>
            <a:chExt cx="388162" cy="523220"/>
          </a:xfrm>
        </p:grpSpPr>
        <p:grpSp>
          <p:nvGrpSpPr>
            <p:cNvPr id="6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49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0" name="Straight Connector 49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8" name="Straight Connector 47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7" name="Group 51"/>
          <p:cNvGrpSpPr/>
          <p:nvPr/>
        </p:nvGrpSpPr>
        <p:grpSpPr>
          <a:xfrm>
            <a:off x="2534691" y="2842699"/>
            <a:ext cx="388162" cy="523220"/>
            <a:chOff x="1721891" y="3033199"/>
            <a:chExt cx="388162" cy="523220"/>
          </a:xfrm>
        </p:grpSpPr>
        <p:grpSp>
          <p:nvGrpSpPr>
            <p:cNvPr id="8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6" name="Straight Connector 5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4" name="Straight Connector 53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9" name="Group 57"/>
          <p:cNvGrpSpPr/>
          <p:nvPr/>
        </p:nvGrpSpPr>
        <p:grpSpPr>
          <a:xfrm>
            <a:off x="2534691" y="3922199"/>
            <a:ext cx="388162" cy="523220"/>
            <a:chOff x="1721891" y="3033199"/>
            <a:chExt cx="388162" cy="523220"/>
          </a:xfrm>
        </p:grpSpPr>
        <p:grpSp>
          <p:nvGrpSpPr>
            <p:cNvPr id="10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6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2" name="Straight Connector 6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0" name="Straight Connector 5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1" name="Group 63"/>
          <p:cNvGrpSpPr/>
          <p:nvPr/>
        </p:nvGrpSpPr>
        <p:grpSpPr>
          <a:xfrm>
            <a:off x="2534691" y="5103299"/>
            <a:ext cx="388162" cy="523220"/>
            <a:chOff x="1721891" y="3033199"/>
            <a:chExt cx="388162" cy="523220"/>
          </a:xfrm>
        </p:grpSpPr>
        <p:grpSp>
          <p:nvGrpSpPr>
            <p:cNvPr id="12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6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8" name="Straight Connector 6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Connector 6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115889"/>
            <a:ext cx="8782050" cy="469900"/>
          </a:xfrm>
        </p:spPr>
        <p:txBody>
          <a:bodyPr/>
          <a:lstStyle/>
          <a:p>
            <a:pPr eaLnBrk="1" hangingPunct="1"/>
            <a:r>
              <a:rPr lang="de-CH" sz="3000" noProof="0" smtClean="0"/>
              <a:t>BNF-E: </a:t>
            </a:r>
            <a:r>
              <a:rPr lang="de-CH" sz="3000" smtClean="0"/>
              <a:t>K</a:t>
            </a:r>
            <a:r>
              <a:rPr lang="de-CH" sz="3000" noProof="0" smtClean="0"/>
              <a:t>onditional</a:t>
            </a:r>
            <a:endParaRPr lang="de-CH" sz="3000" b="1" noProof="0" dirty="0" smtClean="0"/>
          </a:p>
        </p:txBody>
      </p:sp>
      <p:sp>
        <p:nvSpPr>
          <p:cNvPr id="61447" name="Rectangle 6"/>
          <p:cNvSpPr>
            <a:spLocks noChangeArrowheads="1"/>
          </p:cNvSpPr>
          <p:nvPr/>
        </p:nvSpPr>
        <p:spPr bwMode="auto">
          <a:xfrm>
            <a:off x="855121" y="1571625"/>
            <a:ext cx="176041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dirty="0" err="1">
                <a:latin typeface="+mn-lt"/>
              </a:rPr>
              <a:t>K</a:t>
            </a:r>
            <a:r>
              <a:rPr lang="en-US" sz="2400" dirty="0" err="1" smtClean="0">
                <a:latin typeface="+mn-lt"/>
              </a:rPr>
              <a:t>onditional</a:t>
            </a:r>
            <a:endParaRPr lang="en-US" sz="2400" dirty="0">
              <a:latin typeface="+mn-lt"/>
            </a:endParaRPr>
          </a:p>
        </p:txBody>
      </p:sp>
      <p:sp>
        <p:nvSpPr>
          <p:cNvPr id="61448" name="Rectangle 7"/>
          <p:cNvSpPr>
            <a:spLocks noChangeArrowheads="1"/>
          </p:cNvSpPr>
          <p:nvPr/>
        </p:nvSpPr>
        <p:spPr bwMode="auto">
          <a:xfrm>
            <a:off x="209669" y="2693343"/>
            <a:ext cx="2404826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Then_teil_liste</a:t>
            </a:r>
            <a:endParaRPr lang="en-US" sz="2400" dirty="0">
              <a:latin typeface="+mn-lt"/>
            </a:endParaRPr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6373757" y="1574155"/>
            <a:ext cx="145584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Else_teil</a:t>
            </a:r>
            <a:endParaRPr lang="en-US" sz="2400" dirty="0">
              <a:latin typeface="+mn-lt"/>
            </a:endParaRPr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3476744" y="1574155"/>
            <a:ext cx="2404826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Then_teil_liste</a:t>
            </a:r>
            <a:endParaRPr lang="en-US" sz="2400" dirty="0">
              <a:latin typeface="+mn-lt"/>
            </a:endParaRPr>
          </a:p>
        </p:txBody>
      </p:sp>
      <p:sp>
        <p:nvSpPr>
          <p:cNvPr id="61451" name="AutoShape 11"/>
          <p:cNvSpPr>
            <a:spLocks noChangeArrowheads="1"/>
          </p:cNvSpPr>
          <p:nvPr/>
        </p:nvSpPr>
        <p:spPr bwMode="auto">
          <a:xfrm>
            <a:off x="2978150" y="1571625"/>
            <a:ext cx="368300" cy="4667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accent2"/>
                </a:solidFill>
                <a:latin typeface="+mn-lt"/>
              </a:rPr>
              <a:t>if</a:t>
            </a:r>
          </a:p>
        </p:txBody>
      </p:sp>
      <p:sp>
        <p:nvSpPr>
          <p:cNvPr id="61452" name="AutoShape 12"/>
          <p:cNvSpPr>
            <a:spLocks noChangeArrowheads="1"/>
          </p:cNvSpPr>
          <p:nvPr/>
        </p:nvSpPr>
        <p:spPr bwMode="auto">
          <a:xfrm>
            <a:off x="8255000" y="1571625"/>
            <a:ext cx="701675" cy="4667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accent2"/>
                </a:solidFill>
                <a:latin typeface="+mn-lt"/>
              </a:rPr>
              <a:t>end</a:t>
            </a:r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5951538" y="1458913"/>
            <a:ext cx="339155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+mn-lt"/>
              </a:rPr>
              <a:t>[</a:t>
            </a:r>
          </a:p>
        </p:txBody>
      </p:sp>
      <p:sp>
        <p:nvSpPr>
          <p:cNvPr id="61454" name="Text Box 14"/>
          <p:cNvSpPr txBox="1">
            <a:spLocks noChangeArrowheads="1"/>
          </p:cNvSpPr>
          <p:nvPr/>
        </p:nvSpPr>
        <p:spPr bwMode="auto">
          <a:xfrm>
            <a:off x="7875588" y="1458913"/>
            <a:ext cx="339155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+mn-lt"/>
              </a:rPr>
              <a:t>]</a:t>
            </a:r>
          </a:p>
        </p:txBody>
      </p:sp>
      <p:sp>
        <p:nvSpPr>
          <p:cNvPr id="61455" name="Rectangle 21"/>
          <p:cNvSpPr>
            <a:spLocks noChangeArrowheads="1"/>
          </p:cNvSpPr>
          <p:nvPr/>
        </p:nvSpPr>
        <p:spPr bwMode="auto">
          <a:xfrm>
            <a:off x="943117" y="3812530"/>
            <a:ext cx="157927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Then_teil</a:t>
            </a:r>
            <a:endParaRPr lang="en-US" sz="2400" dirty="0">
              <a:latin typeface="+mn-lt"/>
            </a:endParaRPr>
          </a:p>
        </p:txBody>
      </p:sp>
      <p:sp>
        <p:nvSpPr>
          <p:cNvPr id="61457" name="Rectangle 24"/>
          <p:cNvSpPr>
            <a:spLocks noChangeArrowheads="1"/>
          </p:cNvSpPr>
          <p:nvPr/>
        </p:nvSpPr>
        <p:spPr bwMode="auto">
          <a:xfrm>
            <a:off x="3003676" y="3810000"/>
            <a:ext cx="3230372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Boolescher</a:t>
            </a:r>
            <a:r>
              <a:rPr lang="en-US" dirty="0" err="1" smtClean="0">
                <a:latin typeface="+mn-lt"/>
              </a:rPr>
              <a:t>_ausdruck</a:t>
            </a:r>
            <a:endParaRPr lang="en-US" sz="2400" dirty="0">
              <a:latin typeface="+mn-lt"/>
            </a:endParaRPr>
          </a:p>
        </p:txBody>
      </p:sp>
      <p:sp>
        <p:nvSpPr>
          <p:cNvPr id="61458" name="AutoShape 25"/>
          <p:cNvSpPr>
            <a:spLocks noChangeArrowheads="1"/>
          </p:cNvSpPr>
          <p:nvPr/>
        </p:nvSpPr>
        <p:spPr bwMode="auto">
          <a:xfrm>
            <a:off x="6352223" y="3810000"/>
            <a:ext cx="920750" cy="4667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+mn-lt"/>
              </a:rPr>
              <a:t>then</a:t>
            </a:r>
          </a:p>
        </p:txBody>
      </p:sp>
      <p:sp>
        <p:nvSpPr>
          <p:cNvPr id="61459" name="Rectangle 26"/>
          <p:cNvSpPr>
            <a:spLocks noChangeArrowheads="1"/>
          </p:cNvSpPr>
          <p:nvPr/>
        </p:nvSpPr>
        <p:spPr bwMode="auto">
          <a:xfrm>
            <a:off x="7378588" y="3810000"/>
            <a:ext cx="1386919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Sequenz</a:t>
            </a:r>
            <a:endParaRPr lang="en-US" sz="2400" dirty="0">
              <a:latin typeface="+mn-lt"/>
            </a:endParaRPr>
          </a:p>
        </p:txBody>
      </p:sp>
      <p:sp>
        <p:nvSpPr>
          <p:cNvPr id="61460" name="Rectangle 27"/>
          <p:cNvSpPr>
            <a:spLocks noChangeArrowheads="1"/>
          </p:cNvSpPr>
          <p:nvPr/>
        </p:nvSpPr>
        <p:spPr bwMode="auto">
          <a:xfrm>
            <a:off x="1074683" y="4931718"/>
            <a:ext cx="145584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Else_teil</a:t>
            </a:r>
            <a:endParaRPr lang="en-US" sz="2400" dirty="0">
              <a:latin typeface="+mn-lt"/>
            </a:endParaRPr>
          </a:p>
        </p:txBody>
      </p:sp>
      <p:sp>
        <p:nvSpPr>
          <p:cNvPr id="61461" name="AutoShape 29"/>
          <p:cNvSpPr>
            <a:spLocks noChangeArrowheads="1"/>
          </p:cNvSpPr>
          <p:nvPr/>
        </p:nvSpPr>
        <p:spPr bwMode="auto">
          <a:xfrm>
            <a:off x="2978150" y="4929188"/>
            <a:ext cx="806450" cy="4667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accent2"/>
                </a:solidFill>
                <a:latin typeface="+mn-lt"/>
              </a:rPr>
              <a:t>else</a:t>
            </a:r>
          </a:p>
        </p:txBody>
      </p:sp>
      <p:sp>
        <p:nvSpPr>
          <p:cNvPr id="61462" name="Rectangle 30"/>
          <p:cNvSpPr>
            <a:spLocks noChangeArrowheads="1"/>
          </p:cNvSpPr>
          <p:nvPr/>
        </p:nvSpPr>
        <p:spPr bwMode="auto">
          <a:xfrm>
            <a:off x="3987688" y="4929188"/>
            <a:ext cx="1386919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Sequenz</a:t>
            </a:r>
            <a:endParaRPr lang="en-US" sz="2400" dirty="0">
              <a:latin typeface="+mn-lt"/>
            </a:endParaRPr>
          </a:p>
        </p:txBody>
      </p:sp>
      <p:sp>
        <p:nvSpPr>
          <p:cNvPr id="61463" name="AutoShape 17"/>
          <p:cNvSpPr>
            <a:spLocks noChangeArrowheads="1"/>
          </p:cNvSpPr>
          <p:nvPr/>
        </p:nvSpPr>
        <p:spPr bwMode="auto">
          <a:xfrm>
            <a:off x="5530850" y="2690813"/>
            <a:ext cx="1063625" cy="4667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accent2"/>
                </a:solidFill>
                <a:latin typeface="+mn-lt"/>
              </a:rPr>
              <a:t>elseif</a:t>
            </a:r>
          </a:p>
        </p:txBody>
      </p:sp>
      <p:sp>
        <p:nvSpPr>
          <p:cNvPr id="61464" name="Text Box 18"/>
          <p:cNvSpPr txBox="1">
            <a:spLocks noChangeArrowheads="1"/>
          </p:cNvSpPr>
          <p:nvPr/>
        </p:nvSpPr>
        <p:spPr bwMode="auto">
          <a:xfrm>
            <a:off x="7285038" y="2578100"/>
            <a:ext cx="481054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+mn-lt"/>
              </a:rPr>
              <a:t>}</a:t>
            </a:r>
            <a:r>
              <a:rPr lang="en-US" sz="2800" b="1" baseline="50000">
                <a:latin typeface="+mn-lt"/>
              </a:rPr>
              <a:t>+</a:t>
            </a:r>
          </a:p>
        </p:txBody>
      </p:sp>
      <p:sp>
        <p:nvSpPr>
          <p:cNvPr id="61465" name="Text Box 19"/>
          <p:cNvSpPr txBox="1">
            <a:spLocks noChangeArrowheads="1"/>
          </p:cNvSpPr>
          <p:nvPr/>
        </p:nvSpPr>
        <p:spPr bwMode="auto">
          <a:xfrm>
            <a:off x="2978150" y="2578100"/>
            <a:ext cx="351378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+mn-lt"/>
              </a:rPr>
              <a:t>{</a:t>
            </a:r>
          </a:p>
        </p:txBody>
      </p:sp>
      <p:sp>
        <p:nvSpPr>
          <p:cNvPr id="61466" name="Rectangle 20"/>
          <p:cNvSpPr>
            <a:spLocks noChangeArrowheads="1"/>
          </p:cNvSpPr>
          <p:nvPr/>
        </p:nvSpPr>
        <p:spPr bwMode="auto">
          <a:xfrm>
            <a:off x="3700605" y="2693343"/>
            <a:ext cx="157927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Then_teil</a:t>
            </a:r>
            <a:endParaRPr lang="en-US" sz="2400" dirty="0">
              <a:latin typeface="+mn-lt"/>
            </a:endParaRPr>
          </a:p>
        </p:txBody>
      </p:sp>
      <p:sp>
        <p:nvSpPr>
          <p:cNvPr id="61467" name="Text Box 31"/>
          <p:cNvSpPr txBox="1">
            <a:spLocks noChangeArrowheads="1"/>
          </p:cNvSpPr>
          <p:nvPr/>
        </p:nvSpPr>
        <p:spPr bwMode="auto">
          <a:xfrm>
            <a:off x="6673850" y="2578100"/>
            <a:ext cx="718466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+mn-lt"/>
              </a:rPr>
              <a:t>...</a:t>
            </a:r>
            <a:endParaRPr lang="en-US" sz="3200" b="1" baseline="30000">
              <a:latin typeface="+mn-lt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2610891" y="1572699"/>
            <a:ext cx="388162" cy="523220"/>
            <a:chOff x="1721891" y="3033199"/>
            <a:chExt cx="388162" cy="523220"/>
          </a:xfrm>
        </p:grpSpPr>
        <p:grpSp>
          <p:nvGrpSpPr>
            <p:cNvPr id="44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46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47" name="Straight Connector 46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5" name="Straight Connector 44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2610891" y="2728399"/>
            <a:ext cx="388162" cy="523220"/>
            <a:chOff x="1721891" y="3033199"/>
            <a:chExt cx="388162" cy="523220"/>
          </a:xfrm>
        </p:grpSpPr>
        <p:grpSp>
          <p:nvGrpSpPr>
            <p:cNvPr id="50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2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3" name="Straight Connector 52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1" name="Straight Connector 50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2610891" y="3807899"/>
            <a:ext cx="388162" cy="523220"/>
            <a:chOff x="1721891" y="3033199"/>
            <a:chExt cx="388162" cy="523220"/>
          </a:xfrm>
        </p:grpSpPr>
        <p:grpSp>
          <p:nvGrpSpPr>
            <p:cNvPr id="56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8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9" name="Straight Connector 58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7" name="Straight Connector 56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2610891" y="4988999"/>
            <a:ext cx="388162" cy="523220"/>
            <a:chOff x="1721891" y="3033199"/>
            <a:chExt cx="388162" cy="523220"/>
          </a:xfrm>
        </p:grpSpPr>
        <p:grpSp>
          <p:nvGrpSpPr>
            <p:cNvPr id="62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64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5" name="Straight Connector 64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3" name="Straight Connector 62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Rekursive Grammatiken</a:t>
            </a:r>
            <a:endParaRPr lang="de-CH" noProof="0" dirty="0" smtClean="0"/>
          </a:p>
        </p:txBody>
      </p:sp>
      <p:sp>
        <p:nvSpPr>
          <p:cNvPr id="6246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err="1" smtClean="0">
                <a:solidFill>
                  <a:srgbClr val="000000"/>
                </a:solidFill>
              </a:rPr>
              <a:t>Konstrukte</a:t>
            </a:r>
            <a:r>
              <a:rPr lang="de-CH" noProof="0" dirty="0" smtClean="0">
                <a:solidFill>
                  <a:srgbClr val="000000"/>
                </a:solidFill>
              </a:rPr>
              <a:t> können verschachtelt </a:t>
            </a:r>
            <a:r>
              <a:rPr lang="de-CH" dirty="0" smtClean="0">
                <a:solidFill>
                  <a:srgbClr val="000000"/>
                </a:solidFill>
              </a:rPr>
              <a:t>sein</a:t>
            </a: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In BNF wird dies mit </a:t>
            </a:r>
            <a:r>
              <a:rPr lang="de-CH" dirty="0" smtClean="0">
                <a:solidFill>
                  <a:srgbClr val="006699"/>
                </a:solidFill>
              </a:rPr>
              <a:t>rekursiven </a:t>
            </a:r>
            <a:r>
              <a:rPr lang="de-CH" smtClean="0">
                <a:solidFill>
                  <a:srgbClr val="006699"/>
                </a:solidFill>
              </a:rPr>
              <a:t>Grammatiken </a:t>
            </a:r>
            <a:r>
              <a:rPr lang="de-CH" noProof="0" smtClean="0">
                <a:solidFill>
                  <a:srgbClr val="000000"/>
                </a:solidFill>
              </a:rPr>
              <a:t>ausgedrückt.</a:t>
            </a:r>
            <a:endParaRPr lang="de-CH" noProof="0" dirty="0" smtClean="0">
              <a:solidFill>
                <a:srgbClr val="006699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Rekursion: zirkuläre Abhängigkeiten von Produktionen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438" y="935038"/>
            <a:ext cx="8713787" cy="5969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Konditionale können in anderen Konditionalen verschachtelt sein:</a:t>
            </a:r>
            <a:endParaRPr lang="de-CH" noProof="0" dirty="0" smtClean="0">
              <a:solidFill>
                <a:srgbClr val="000000"/>
              </a:solidFill>
            </a:endParaRPr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/>
              <a:t>Rekursive Grammatiken</a:t>
            </a:r>
            <a:endParaRPr lang="de-CH" noProof="0" dirty="0" smtClean="0"/>
          </a:p>
        </p:txBody>
      </p:sp>
      <p:sp>
        <p:nvSpPr>
          <p:cNvPr id="63494" name="Rectangle 5"/>
          <p:cNvSpPr>
            <a:spLocks noChangeArrowheads="1"/>
          </p:cNvSpPr>
          <p:nvPr/>
        </p:nvSpPr>
        <p:spPr bwMode="auto">
          <a:xfrm>
            <a:off x="931808" y="2436168"/>
            <a:ext cx="145584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Else_teil</a:t>
            </a:r>
            <a:endParaRPr lang="en-US" sz="2400" dirty="0">
              <a:latin typeface="+mn-lt"/>
            </a:endParaRPr>
          </a:p>
        </p:txBody>
      </p:sp>
      <p:sp>
        <p:nvSpPr>
          <p:cNvPr id="63495" name="AutoShape 7"/>
          <p:cNvSpPr>
            <a:spLocks noChangeArrowheads="1"/>
          </p:cNvSpPr>
          <p:nvPr/>
        </p:nvSpPr>
        <p:spPr bwMode="auto">
          <a:xfrm>
            <a:off x="2987675" y="2433638"/>
            <a:ext cx="806450" cy="4667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accent2"/>
                </a:solidFill>
                <a:latin typeface="+mn-lt"/>
              </a:rPr>
              <a:t>else</a:t>
            </a: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4044838" y="2433638"/>
            <a:ext cx="1386919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Sequenz</a:t>
            </a:r>
            <a:endParaRPr lang="en-US" sz="2400" dirty="0">
              <a:latin typeface="+mn-lt"/>
            </a:endParaRPr>
          </a:p>
        </p:txBody>
      </p:sp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977788" y="3829050"/>
            <a:ext cx="1386919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Sequenz</a:t>
            </a:r>
            <a:endParaRPr lang="en-US" sz="2400" dirty="0">
              <a:latin typeface="+mn-lt"/>
            </a:endParaRPr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623576" y="4731693"/>
            <a:ext cx="1837362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Instruktion</a:t>
            </a:r>
            <a:endParaRPr lang="en-US" sz="2400" dirty="0">
              <a:latin typeface="+mn-lt"/>
            </a:endParaRPr>
          </a:p>
        </p:txBody>
      </p:sp>
      <p:sp>
        <p:nvSpPr>
          <p:cNvPr id="63499" name="Rectangle 11"/>
          <p:cNvSpPr>
            <a:spLocks noChangeArrowheads="1"/>
          </p:cNvSpPr>
          <p:nvPr/>
        </p:nvSpPr>
        <p:spPr bwMode="auto">
          <a:xfrm>
            <a:off x="3601727" y="3831580"/>
            <a:ext cx="1837362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Instruktion</a:t>
            </a:r>
            <a:endParaRPr lang="en-US" sz="2400" dirty="0">
              <a:latin typeface="+mn-lt"/>
            </a:endParaRPr>
          </a:p>
        </p:txBody>
      </p:sp>
      <p:sp>
        <p:nvSpPr>
          <p:cNvPr id="63500" name="Text Box 14"/>
          <p:cNvSpPr txBox="1">
            <a:spLocks noChangeArrowheads="1"/>
          </p:cNvSpPr>
          <p:nvPr/>
        </p:nvSpPr>
        <p:spPr bwMode="auto">
          <a:xfrm>
            <a:off x="6083300" y="3716338"/>
            <a:ext cx="757005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+mn-lt"/>
              </a:rPr>
              <a:t>…</a:t>
            </a:r>
            <a:r>
              <a:rPr lang="en-US" sz="3200" b="1">
                <a:latin typeface="+mn-lt"/>
              </a:rPr>
              <a:t>}</a:t>
            </a:r>
            <a:r>
              <a:rPr lang="en-US" sz="3200" b="1" baseline="30000">
                <a:latin typeface="+mn-lt"/>
              </a:rPr>
              <a:t>*</a:t>
            </a:r>
          </a:p>
        </p:txBody>
      </p:sp>
      <p:sp>
        <p:nvSpPr>
          <p:cNvPr id="63501" name="Text Box 15"/>
          <p:cNvSpPr txBox="1">
            <a:spLocks noChangeArrowheads="1"/>
          </p:cNvSpPr>
          <p:nvPr/>
        </p:nvSpPr>
        <p:spPr bwMode="auto">
          <a:xfrm>
            <a:off x="2987675" y="3716338"/>
            <a:ext cx="351378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+mn-lt"/>
              </a:rPr>
              <a:t>{</a:t>
            </a:r>
          </a:p>
        </p:txBody>
      </p:sp>
      <p:sp>
        <p:nvSpPr>
          <p:cNvPr id="63502" name="Text Box 17"/>
          <p:cNvSpPr txBox="1">
            <a:spLocks noChangeArrowheads="1"/>
          </p:cNvSpPr>
          <p:nvPr/>
        </p:nvSpPr>
        <p:spPr bwMode="auto">
          <a:xfrm>
            <a:off x="8240713" y="4662488"/>
            <a:ext cx="41459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+mn-lt"/>
              </a:rPr>
              <a:t>...</a:t>
            </a:r>
            <a:endParaRPr lang="en-US" sz="3200" b="1" baseline="30000" dirty="0">
              <a:latin typeface="+mn-lt"/>
            </a:endParaRPr>
          </a:p>
        </p:txBody>
      </p:sp>
      <p:sp>
        <p:nvSpPr>
          <p:cNvPr id="63505" name="Rectangle 16"/>
          <p:cNvSpPr>
            <a:spLocks noChangeArrowheads="1"/>
          </p:cNvSpPr>
          <p:nvPr/>
        </p:nvSpPr>
        <p:spPr bwMode="auto">
          <a:xfrm>
            <a:off x="6896187" y="4691063"/>
            <a:ext cx="1191352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Aufruf</a:t>
            </a:r>
            <a:endParaRPr lang="en-US" sz="2400" dirty="0">
              <a:latin typeface="+mn-lt"/>
            </a:endParaRPr>
          </a:p>
        </p:txBody>
      </p:sp>
      <p:sp>
        <p:nvSpPr>
          <p:cNvPr id="63506" name="Rectangle 20"/>
          <p:cNvSpPr>
            <a:spLocks noChangeArrowheads="1"/>
          </p:cNvSpPr>
          <p:nvPr/>
        </p:nvSpPr>
        <p:spPr bwMode="auto">
          <a:xfrm>
            <a:off x="2985546" y="4729163"/>
            <a:ext cx="176041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dirty="0" err="1">
                <a:latin typeface="+mn-lt"/>
              </a:rPr>
              <a:t>K</a:t>
            </a:r>
            <a:r>
              <a:rPr lang="en-US" sz="2400" dirty="0" err="1" smtClean="0">
                <a:latin typeface="+mn-lt"/>
              </a:rPr>
              <a:t>onditional</a:t>
            </a:r>
            <a:endParaRPr lang="en-US" sz="2400" dirty="0">
              <a:latin typeface="+mn-lt"/>
            </a:endParaRPr>
          </a:p>
        </p:txBody>
      </p:sp>
      <p:sp>
        <p:nvSpPr>
          <p:cNvPr id="63507" name="Rectangle 21"/>
          <p:cNvSpPr>
            <a:spLocks noChangeArrowheads="1"/>
          </p:cNvSpPr>
          <p:nvPr/>
        </p:nvSpPr>
        <p:spPr bwMode="auto">
          <a:xfrm>
            <a:off x="5041066" y="4729163"/>
            <a:ext cx="1399743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Schleife</a:t>
            </a:r>
            <a:endParaRPr lang="en-US" sz="2400" dirty="0">
              <a:latin typeface="+mn-lt"/>
            </a:endParaRPr>
          </a:p>
        </p:txBody>
      </p:sp>
      <p:sp>
        <p:nvSpPr>
          <p:cNvPr id="63508" name="Text Box 22"/>
          <p:cNvSpPr txBox="1">
            <a:spLocks noChangeArrowheads="1"/>
          </p:cNvSpPr>
          <p:nvPr/>
        </p:nvSpPr>
        <p:spPr bwMode="auto">
          <a:xfrm>
            <a:off x="4754563" y="4673600"/>
            <a:ext cx="357590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latin typeface="+mn-lt"/>
              </a:rPr>
              <a:t>|</a:t>
            </a:r>
          </a:p>
        </p:txBody>
      </p:sp>
      <p:sp>
        <p:nvSpPr>
          <p:cNvPr id="63509" name="Text Box 23"/>
          <p:cNvSpPr txBox="1">
            <a:spLocks noChangeArrowheads="1"/>
          </p:cNvSpPr>
          <p:nvPr/>
        </p:nvSpPr>
        <p:spPr bwMode="auto">
          <a:xfrm>
            <a:off x="6445250" y="4645025"/>
            <a:ext cx="357590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latin typeface="+mn-lt"/>
              </a:rPr>
              <a:t>|</a:t>
            </a:r>
          </a:p>
        </p:txBody>
      </p:sp>
      <p:sp>
        <p:nvSpPr>
          <p:cNvPr id="63510" name="Text Box 24"/>
          <p:cNvSpPr txBox="1">
            <a:spLocks noChangeArrowheads="1"/>
          </p:cNvSpPr>
          <p:nvPr/>
        </p:nvSpPr>
        <p:spPr bwMode="auto">
          <a:xfrm>
            <a:off x="8005763" y="4635500"/>
            <a:ext cx="357590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latin typeface="+mn-lt"/>
              </a:rPr>
              <a:t>|</a:t>
            </a:r>
          </a:p>
        </p:txBody>
      </p:sp>
      <p:sp>
        <p:nvSpPr>
          <p:cNvPr id="63511" name="AutoShape 32"/>
          <p:cNvSpPr>
            <a:spLocks noChangeArrowheads="1"/>
          </p:cNvSpPr>
          <p:nvPr/>
        </p:nvSpPr>
        <p:spPr bwMode="auto">
          <a:xfrm>
            <a:off x="5675313" y="3814763"/>
            <a:ext cx="292100" cy="4667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accent2"/>
                </a:solidFill>
                <a:latin typeface="+mn-lt"/>
              </a:rPr>
              <a:t>;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2534691" y="2474399"/>
            <a:ext cx="388162" cy="523220"/>
            <a:chOff x="1721891" y="3033199"/>
            <a:chExt cx="388162" cy="523220"/>
          </a:xfrm>
        </p:grpSpPr>
        <p:grpSp>
          <p:nvGrpSpPr>
            <p:cNvPr id="43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4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46" name="Straight Connector 4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4" name="Straight Connector 43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2534691" y="3858699"/>
            <a:ext cx="388162" cy="523220"/>
            <a:chOff x="1721891" y="3033199"/>
            <a:chExt cx="388162" cy="523220"/>
          </a:xfrm>
        </p:grpSpPr>
        <p:grpSp>
          <p:nvGrpSpPr>
            <p:cNvPr id="4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2" name="Straight Connector 5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0" name="Straight Connector 4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2534691" y="4773099"/>
            <a:ext cx="388162" cy="523220"/>
            <a:chOff x="1721891" y="3033199"/>
            <a:chExt cx="388162" cy="523220"/>
          </a:xfrm>
        </p:grpSpPr>
        <p:grpSp>
          <p:nvGrpSpPr>
            <p:cNvPr id="55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8" name="Straight Connector 5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6" name="Straight Connector 5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60"/>
          <p:cNvSpPr>
            <a:spLocks noGrp="1" noChangeArrowheads="1"/>
          </p:cNvSpPr>
          <p:nvPr>
            <p:ph type="body" idx="1"/>
          </p:nvPr>
        </p:nvSpPr>
        <p:spPr>
          <a:xfrm>
            <a:off x="344488" y="874713"/>
            <a:ext cx="8713787" cy="32575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Der Produktionsname kann in der eigenen Definition vorkommen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Definition von </a:t>
            </a:r>
            <a:r>
              <a:rPr lang="de-CH" noProof="0" smtClean="0">
                <a:solidFill>
                  <a:srgbClr val="009900"/>
                </a:solidFill>
              </a:rPr>
              <a:t>Then_teil_liste</a:t>
            </a:r>
            <a:r>
              <a:rPr lang="de-CH" noProof="0" smtClean="0"/>
              <a:t> </a:t>
            </a:r>
            <a:r>
              <a:rPr lang="de-CH" smtClean="0">
                <a:solidFill>
                  <a:srgbClr val="000000"/>
                </a:solidFill>
              </a:rPr>
              <a:t>mit Repetition:</a:t>
            </a: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Rekursive Definition von </a:t>
            </a:r>
            <a:r>
              <a:rPr lang="de-CH" noProof="0" smtClean="0">
                <a:solidFill>
                  <a:srgbClr val="009900"/>
                </a:solidFill>
              </a:rPr>
              <a:t>Then_teil_liste</a:t>
            </a:r>
            <a:r>
              <a:rPr lang="de-CH" noProof="0" smtClean="0"/>
              <a:t>:</a:t>
            </a:r>
            <a:endParaRPr lang="de-CH" noProof="0" dirty="0" smtClean="0"/>
          </a:p>
        </p:txBody>
      </p:sp>
      <p:sp>
        <p:nvSpPr>
          <p:cNvPr id="64516" name="Rectangle 5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Rekursive Grammatiken</a:t>
            </a:r>
            <a:endParaRPr lang="de-CH" noProof="0" dirty="0" smtClean="0"/>
          </a:p>
        </p:txBody>
      </p:sp>
      <p:sp>
        <p:nvSpPr>
          <p:cNvPr id="64518" name="Rectangle 52"/>
          <p:cNvSpPr>
            <a:spLocks noChangeArrowheads="1"/>
          </p:cNvSpPr>
          <p:nvPr/>
        </p:nvSpPr>
        <p:spPr bwMode="auto">
          <a:xfrm>
            <a:off x="431800" y="2775893"/>
            <a:ext cx="2404826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dirty="0" err="1" smtClean="0">
                <a:latin typeface="+mn-lt"/>
              </a:rPr>
              <a:t>Then_teil_liste</a:t>
            </a:r>
            <a:endParaRPr lang="en-US" sz="2400" dirty="0">
              <a:latin typeface="+mn-lt"/>
            </a:endParaRPr>
          </a:p>
        </p:txBody>
      </p:sp>
      <p:sp>
        <p:nvSpPr>
          <p:cNvPr id="64519" name="Text Box 56"/>
          <p:cNvSpPr txBox="1">
            <a:spLocks noChangeArrowheads="1"/>
          </p:cNvSpPr>
          <p:nvPr/>
        </p:nvSpPr>
        <p:spPr bwMode="auto">
          <a:xfrm>
            <a:off x="6834188" y="2660650"/>
            <a:ext cx="757005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+mn-lt"/>
              </a:rPr>
              <a:t>…</a:t>
            </a:r>
            <a:r>
              <a:rPr lang="en-US" sz="3200" b="1">
                <a:latin typeface="+mn-lt"/>
              </a:rPr>
              <a:t>}</a:t>
            </a:r>
            <a:r>
              <a:rPr lang="en-US" sz="3200" b="1" baseline="30000">
                <a:latin typeface="+mn-lt"/>
              </a:rPr>
              <a:t>*</a:t>
            </a:r>
          </a:p>
        </p:txBody>
      </p:sp>
      <p:sp>
        <p:nvSpPr>
          <p:cNvPr id="64520" name="Text Box 57"/>
          <p:cNvSpPr txBox="1">
            <a:spLocks noChangeArrowheads="1"/>
          </p:cNvSpPr>
          <p:nvPr/>
        </p:nvSpPr>
        <p:spPr bwMode="auto">
          <a:xfrm>
            <a:off x="3259138" y="2660650"/>
            <a:ext cx="351378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+mn-lt"/>
              </a:rPr>
              <a:t>{</a:t>
            </a:r>
          </a:p>
        </p:txBody>
      </p:sp>
      <p:sp>
        <p:nvSpPr>
          <p:cNvPr id="64521" name="Rectangle 58"/>
          <p:cNvSpPr>
            <a:spLocks noChangeArrowheads="1"/>
          </p:cNvSpPr>
          <p:nvPr/>
        </p:nvSpPr>
        <p:spPr bwMode="auto">
          <a:xfrm>
            <a:off x="3719513" y="2775893"/>
            <a:ext cx="157927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dirty="0" err="1" smtClean="0">
                <a:latin typeface="+mn-lt"/>
              </a:rPr>
              <a:t>Then_teil</a:t>
            </a:r>
            <a:endParaRPr lang="en-US" sz="2400" dirty="0">
              <a:latin typeface="+mn-lt"/>
            </a:endParaRPr>
          </a:p>
        </p:txBody>
      </p:sp>
      <p:sp>
        <p:nvSpPr>
          <p:cNvPr id="64523" name="Rectangle 62"/>
          <p:cNvSpPr>
            <a:spLocks noChangeArrowheads="1"/>
          </p:cNvSpPr>
          <p:nvPr/>
        </p:nvSpPr>
        <p:spPr bwMode="auto">
          <a:xfrm>
            <a:off x="431800" y="4164955"/>
            <a:ext cx="2404826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dirty="0" err="1" smtClean="0">
                <a:latin typeface="+mn-lt"/>
              </a:rPr>
              <a:t>Then_teil_liste</a:t>
            </a:r>
            <a:endParaRPr lang="en-US" sz="2400" dirty="0">
              <a:latin typeface="+mn-lt"/>
            </a:endParaRPr>
          </a:p>
        </p:txBody>
      </p:sp>
      <p:sp>
        <p:nvSpPr>
          <p:cNvPr id="64524" name="Rectangle 64"/>
          <p:cNvSpPr>
            <a:spLocks noChangeArrowheads="1"/>
          </p:cNvSpPr>
          <p:nvPr/>
        </p:nvSpPr>
        <p:spPr bwMode="auto">
          <a:xfrm>
            <a:off x="3295792" y="4164955"/>
            <a:ext cx="157927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Then_teil</a:t>
            </a:r>
            <a:endParaRPr lang="en-US" sz="2400" dirty="0">
              <a:latin typeface="+mn-lt"/>
            </a:endParaRPr>
          </a:p>
        </p:txBody>
      </p:sp>
      <p:sp>
        <p:nvSpPr>
          <p:cNvPr id="64525" name="AutoShape 65"/>
          <p:cNvSpPr>
            <a:spLocks noChangeArrowheads="1"/>
          </p:cNvSpPr>
          <p:nvPr/>
        </p:nvSpPr>
        <p:spPr bwMode="auto">
          <a:xfrm>
            <a:off x="5310188" y="4162425"/>
            <a:ext cx="1063625" cy="4667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accent2"/>
                </a:solidFill>
                <a:latin typeface="+mn-lt"/>
              </a:rPr>
              <a:t>elseif</a:t>
            </a:r>
          </a:p>
        </p:txBody>
      </p:sp>
      <p:sp>
        <p:nvSpPr>
          <p:cNvPr id="64526" name="Text Box 66"/>
          <p:cNvSpPr txBox="1">
            <a:spLocks noChangeArrowheads="1"/>
          </p:cNvSpPr>
          <p:nvPr/>
        </p:nvSpPr>
        <p:spPr bwMode="auto">
          <a:xfrm>
            <a:off x="8891588" y="4049713"/>
            <a:ext cx="339155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+mn-lt"/>
              </a:rPr>
              <a:t>]</a:t>
            </a:r>
            <a:endParaRPr lang="en-US" sz="3200" b="1" baseline="30000">
              <a:latin typeface="+mn-lt"/>
            </a:endParaRPr>
          </a:p>
        </p:txBody>
      </p:sp>
      <p:sp>
        <p:nvSpPr>
          <p:cNvPr id="64527" name="Text Box 67"/>
          <p:cNvSpPr txBox="1">
            <a:spLocks noChangeArrowheads="1"/>
          </p:cNvSpPr>
          <p:nvPr/>
        </p:nvSpPr>
        <p:spPr bwMode="auto">
          <a:xfrm>
            <a:off x="4979988" y="4049713"/>
            <a:ext cx="339155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+mn-lt"/>
              </a:rPr>
              <a:t>[</a:t>
            </a:r>
          </a:p>
        </p:txBody>
      </p:sp>
      <p:sp>
        <p:nvSpPr>
          <p:cNvPr id="64528" name="Rectangle 68"/>
          <p:cNvSpPr>
            <a:spLocks noChangeArrowheads="1"/>
          </p:cNvSpPr>
          <p:nvPr/>
        </p:nvSpPr>
        <p:spPr bwMode="auto">
          <a:xfrm>
            <a:off x="6472356" y="4164955"/>
            <a:ext cx="2404826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Then_teil_liste</a:t>
            </a:r>
            <a:endParaRPr lang="en-US" sz="2400" dirty="0">
              <a:latin typeface="+mn-lt"/>
            </a:endParaRPr>
          </a:p>
        </p:txBody>
      </p:sp>
      <p:sp>
        <p:nvSpPr>
          <p:cNvPr id="64529" name="AutoShape 69"/>
          <p:cNvSpPr>
            <a:spLocks noChangeArrowheads="1"/>
          </p:cNvSpPr>
          <p:nvPr/>
        </p:nvSpPr>
        <p:spPr bwMode="auto">
          <a:xfrm>
            <a:off x="5681663" y="2773363"/>
            <a:ext cx="1063625" cy="4667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accent2"/>
                </a:solidFill>
                <a:latin typeface="+mn-lt"/>
              </a:rPr>
              <a:t>elseif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890291" y="2779199"/>
            <a:ext cx="388162" cy="523220"/>
            <a:chOff x="1721891" y="3033199"/>
            <a:chExt cx="388162" cy="523220"/>
          </a:xfrm>
        </p:grpSpPr>
        <p:grpSp>
          <p:nvGrpSpPr>
            <p:cNvPr id="24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31" name="Straight Connector 30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29" name="Straight Connector 28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2839491" y="4150799"/>
            <a:ext cx="388162" cy="523220"/>
            <a:chOff x="1721891" y="3033199"/>
            <a:chExt cx="388162" cy="523220"/>
          </a:xfrm>
        </p:grpSpPr>
        <p:grpSp>
          <p:nvGrpSpPr>
            <p:cNvPr id="34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36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37" name="Straight Connector 36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Connector 34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Konditional</a:t>
            </a:r>
            <a:endParaRPr lang="de-CH" noProof="0" dirty="0" smtClean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992188"/>
            <a:ext cx="4135437" cy="51133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de-CH" sz="2000" b="1" noProof="0" smtClean="0">
                <a:solidFill>
                  <a:schemeClr val="accent2"/>
                </a:solidFill>
              </a:rPr>
              <a:t>if</a:t>
            </a:r>
            <a:r>
              <a:rPr lang="de-CH" sz="2000" noProof="0" smtClean="0"/>
              <a:t> a = b </a:t>
            </a:r>
            <a:r>
              <a:rPr lang="de-CH" sz="2000" b="1" noProof="0" smtClean="0">
                <a:solidFill>
                  <a:schemeClr val="accent2"/>
                </a:solidFill>
              </a:rPr>
              <a:t>then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CH" sz="2000" noProof="0" smtClean="0"/>
              <a:t>	a := a - 1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CH" sz="2000" noProof="0" smtClean="0"/>
              <a:t>	b := b + 1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CH" sz="2000" b="1" noProof="0" smtClean="0">
                <a:solidFill>
                  <a:schemeClr val="accent2"/>
                </a:solidFill>
              </a:rPr>
              <a:t>elseif</a:t>
            </a:r>
            <a:r>
              <a:rPr lang="de-CH" sz="2000" noProof="0" smtClean="0"/>
              <a:t> a &gt; b </a:t>
            </a:r>
            <a:r>
              <a:rPr lang="de-CH" sz="2000" b="1" noProof="0" smtClean="0">
                <a:solidFill>
                  <a:schemeClr val="accent2"/>
                </a:solidFill>
              </a:rPr>
              <a:t>then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CH" sz="2000" noProof="0" smtClean="0"/>
              <a:t>	a := a + 1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CH" sz="2000" b="1" noProof="0" smtClean="0">
                <a:solidFill>
                  <a:schemeClr val="accent2"/>
                </a:solidFill>
              </a:rPr>
              <a:t>else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CH" sz="2000" noProof="0" smtClean="0"/>
              <a:t>	b := b + 1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CH" sz="2000" b="1" noProof="0" smtClean="0">
                <a:solidFill>
                  <a:schemeClr val="accent2"/>
                </a:solidFill>
              </a:rPr>
              <a:t>end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de-CH" sz="2000" noProof="0" smtClean="0"/>
          </a:p>
        </p:txBody>
      </p:sp>
      <p:sp>
        <p:nvSpPr>
          <p:cNvPr id="156" name="Rectangle 6"/>
          <p:cNvSpPr>
            <a:spLocks noChangeArrowheads="1"/>
          </p:cNvSpPr>
          <p:nvPr/>
        </p:nvSpPr>
        <p:spPr bwMode="auto">
          <a:xfrm>
            <a:off x="3549609" y="3279602"/>
            <a:ext cx="1035861" cy="292388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300" dirty="0" err="1">
                <a:latin typeface="+mn-lt"/>
              </a:rPr>
              <a:t>K</a:t>
            </a:r>
            <a:r>
              <a:rPr lang="en-US" sz="1300" dirty="0" err="1" smtClean="0">
                <a:latin typeface="+mn-lt"/>
              </a:rPr>
              <a:t>onditional</a:t>
            </a:r>
            <a:endParaRPr lang="en-US" sz="1300" dirty="0">
              <a:latin typeface="+mn-lt"/>
            </a:endParaRPr>
          </a:p>
        </p:txBody>
      </p:sp>
      <p:sp>
        <p:nvSpPr>
          <p:cNvPr id="157" name="Rectangle 7"/>
          <p:cNvSpPr>
            <a:spLocks noChangeArrowheads="1"/>
          </p:cNvSpPr>
          <p:nvPr/>
        </p:nvSpPr>
        <p:spPr bwMode="auto">
          <a:xfrm>
            <a:off x="3191183" y="3917066"/>
            <a:ext cx="1385316" cy="292388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300" dirty="0" err="1" smtClean="0">
                <a:latin typeface="+mn-lt"/>
              </a:rPr>
              <a:t>Then_teil_liste</a:t>
            </a:r>
            <a:endParaRPr lang="en-US" sz="1300" dirty="0">
              <a:latin typeface="+mn-lt"/>
            </a:endParaRPr>
          </a:p>
        </p:txBody>
      </p:sp>
      <p:sp>
        <p:nvSpPr>
          <p:cNvPr id="158" name="Rectangle 9"/>
          <p:cNvSpPr>
            <a:spLocks noChangeArrowheads="1"/>
          </p:cNvSpPr>
          <p:nvPr/>
        </p:nvSpPr>
        <p:spPr bwMode="auto">
          <a:xfrm>
            <a:off x="6681018" y="3281040"/>
            <a:ext cx="872354" cy="292388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300" dirty="0" err="1" smtClean="0">
                <a:latin typeface="+mn-lt"/>
              </a:rPr>
              <a:t>Else_teil</a:t>
            </a:r>
            <a:endParaRPr lang="en-US" sz="1300" dirty="0">
              <a:latin typeface="+mn-lt"/>
            </a:endParaRPr>
          </a:p>
        </p:txBody>
      </p:sp>
      <p:sp>
        <p:nvSpPr>
          <p:cNvPr id="159" name="Rectangle 10"/>
          <p:cNvSpPr>
            <a:spLocks noChangeArrowheads="1"/>
          </p:cNvSpPr>
          <p:nvPr/>
        </p:nvSpPr>
        <p:spPr bwMode="auto">
          <a:xfrm>
            <a:off x="5047836" y="3281040"/>
            <a:ext cx="1385316" cy="292388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300" dirty="0" err="1" smtClean="0">
                <a:latin typeface="+mn-lt"/>
              </a:rPr>
              <a:t>Then_teil_liste</a:t>
            </a:r>
            <a:endParaRPr lang="en-US" sz="1300" dirty="0">
              <a:latin typeface="+mn-lt"/>
            </a:endParaRPr>
          </a:p>
        </p:txBody>
      </p:sp>
      <p:sp>
        <p:nvSpPr>
          <p:cNvPr id="160" name="AutoShape 11"/>
          <p:cNvSpPr>
            <a:spLocks noChangeArrowheads="1"/>
          </p:cNvSpPr>
          <p:nvPr/>
        </p:nvSpPr>
        <p:spPr bwMode="auto">
          <a:xfrm>
            <a:off x="4773825" y="3294616"/>
            <a:ext cx="209302" cy="26523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00" b="1">
                <a:solidFill>
                  <a:schemeClr val="accent2"/>
                </a:solidFill>
                <a:latin typeface="+mn-lt"/>
              </a:rPr>
              <a:t>if</a:t>
            </a:r>
          </a:p>
        </p:txBody>
      </p:sp>
      <p:sp>
        <p:nvSpPr>
          <p:cNvPr id="161" name="AutoShape 12"/>
          <p:cNvSpPr>
            <a:spLocks noChangeArrowheads="1"/>
          </p:cNvSpPr>
          <p:nvPr/>
        </p:nvSpPr>
        <p:spPr bwMode="auto">
          <a:xfrm>
            <a:off x="7772618" y="3294616"/>
            <a:ext cx="398756" cy="26523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00" b="1">
                <a:solidFill>
                  <a:schemeClr val="accent2"/>
                </a:solidFill>
                <a:latin typeface="+mn-lt"/>
              </a:rPr>
              <a:t>end</a:t>
            </a:r>
          </a:p>
        </p:txBody>
      </p:sp>
      <p:sp>
        <p:nvSpPr>
          <p:cNvPr id="162" name="Text Box 13"/>
          <p:cNvSpPr txBox="1">
            <a:spLocks noChangeArrowheads="1"/>
          </p:cNvSpPr>
          <p:nvPr/>
        </p:nvSpPr>
        <p:spPr bwMode="auto">
          <a:xfrm>
            <a:off x="6436356" y="3230563"/>
            <a:ext cx="247184" cy="2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00" b="1">
                <a:latin typeface="+mn-lt"/>
              </a:rPr>
              <a:t>[</a:t>
            </a:r>
          </a:p>
        </p:txBody>
      </p:sp>
      <p:sp>
        <p:nvSpPr>
          <p:cNvPr id="163" name="Text Box 14"/>
          <p:cNvSpPr txBox="1">
            <a:spLocks noChangeArrowheads="1"/>
          </p:cNvSpPr>
          <p:nvPr/>
        </p:nvSpPr>
        <p:spPr bwMode="auto">
          <a:xfrm>
            <a:off x="7529779" y="3230563"/>
            <a:ext cx="247184" cy="2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00" b="1">
                <a:latin typeface="+mn-lt"/>
              </a:rPr>
              <a:t>]</a:t>
            </a:r>
          </a:p>
        </p:txBody>
      </p:sp>
      <p:sp>
        <p:nvSpPr>
          <p:cNvPr id="164" name="Rectangle 21"/>
          <p:cNvSpPr>
            <a:spLocks noChangeArrowheads="1"/>
          </p:cNvSpPr>
          <p:nvPr/>
        </p:nvSpPr>
        <p:spPr bwMode="auto">
          <a:xfrm>
            <a:off x="3597039" y="4553091"/>
            <a:ext cx="938077" cy="292388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300" dirty="0" err="1" smtClean="0">
                <a:latin typeface="+mn-lt"/>
              </a:rPr>
              <a:t>Then_teil</a:t>
            </a:r>
            <a:endParaRPr lang="en-US" sz="1300" dirty="0">
              <a:latin typeface="+mn-lt"/>
            </a:endParaRPr>
          </a:p>
        </p:txBody>
      </p:sp>
      <p:sp>
        <p:nvSpPr>
          <p:cNvPr id="165" name="Rectangle 24"/>
          <p:cNvSpPr>
            <a:spLocks noChangeArrowheads="1"/>
          </p:cNvSpPr>
          <p:nvPr/>
        </p:nvSpPr>
        <p:spPr bwMode="auto">
          <a:xfrm>
            <a:off x="4777878" y="4551653"/>
            <a:ext cx="1834156" cy="292388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300" dirty="0" err="1" smtClean="0">
                <a:latin typeface="+mn-lt"/>
              </a:rPr>
              <a:t>Boolescher_ausdruck</a:t>
            </a:r>
            <a:endParaRPr lang="en-US" sz="1300" dirty="0">
              <a:latin typeface="+mn-lt"/>
            </a:endParaRPr>
          </a:p>
        </p:txBody>
      </p:sp>
      <p:sp>
        <p:nvSpPr>
          <p:cNvPr id="166" name="AutoShape 25"/>
          <p:cNvSpPr>
            <a:spLocks noChangeArrowheads="1"/>
          </p:cNvSpPr>
          <p:nvPr/>
        </p:nvSpPr>
        <p:spPr bwMode="auto">
          <a:xfrm>
            <a:off x="6656641" y="4566667"/>
            <a:ext cx="523255" cy="26523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00" b="1">
                <a:solidFill>
                  <a:schemeClr val="accent2"/>
                </a:solidFill>
                <a:latin typeface="+mn-lt"/>
              </a:rPr>
              <a:t>then</a:t>
            </a:r>
          </a:p>
        </p:txBody>
      </p:sp>
      <p:sp>
        <p:nvSpPr>
          <p:cNvPr id="167" name="Rectangle 26"/>
          <p:cNvSpPr>
            <a:spLocks noChangeArrowheads="1"/>
          </p:cNvSpPr>
          <p:nvPr/>
        </p:nvSpPr>
        <p:spPr bwMode="auto">
          <a:xfrm>
            <a:off x="7250905" y="4551653"/>
            <a:ext cx="835485" cy="292388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300" dirty="0" err="1" smtClean="0">
                <a:latin typeface="+mn-lt"/>
              </a:rPr>
              <a:t>Sequenz</a:t>
            </a:r>
            <a:endParaRPr lang="en-US" sz="1300" dirty="0">
              <a:latin typeface="+mn-lt"/>
            </a:endParaRPr>
          </a:p>
        </p:txBody>
      </p:sp>
      <p:sp>
        <p:nvSpPr>
          <p:cNvPr id="168" name="Rectangle 27"/>
          <p:cNvSpPr>
            <a:spLocks noChangeArrowheads="1"/>
          </p:cNvSpPr>
          <p:nvPr/>
        </p:nvSpPr>
        <p:spPr bwMode="auto">
          <a:xfrm>
            <a:off x="3669596" y="5189117"/>
            <a:ext cx="872354" cy="292388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300" dirty="0" err="1" smtClean="0">
                <a:latin typeface="+mn-lt"/>
              </a:rPr>
              <a:t>Else_teil</a:t>
            </a:r>
            <a:endParaRPr lang="en-US" sz="1300" dirty="0">
              <a:latin typeface="+mn-lt"/>
            </a:endParaRPr>
          </a:p>
        </p:txBody>
      </p:sp>
      <p:sp>
        <p:nvSpPr>
          <p:cNvPr id="169" name="AutoShape 29"/>
          <p:cNvSpPr>
            <a:spLocks noChangeArrowheads="1"/>
          </p:cNvSpPr>
          <p:nvPr/>
        </p:nvSpPr>
        <p:spPr bwMode="auto">
          <a:xfrm>
            <a:off x="4802400" y="5202693"/>
            <a:ext cx="458299" cy="26523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00" b="1" dirty="0">
                <a:solidFill>
                  <a:schemeClr val="accent2"/>
                </a:solidFill>
                <a:latin typeface="+mn-lt"/>
              </a:rPr>
              <a:t>else</a:t>
            </a:r>
          </a:p>
        </p:txBody>
      </p:sp>
      <p:sp>
        <p:nvSpPr>
          <p:cNvPr id="170" name="Rectangle 30"/>
          <p:cNvSpPr>
            <a:spLocks noChangeArrowheads="1"/>
          </p:cNvSpPr>
          <p:nvPr/>
        </p:nvSpPr>
        <p:spPr bwMode="auto">
          <a:xfrm>
            <a:off x="5323883" y="5187679"/>
            <a:ext cx="835485" cy="292388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300" dirty="0" err="1" smtClean="0">
                <a:latin typeface="+mn-lt"/>
              </a:rPr>
              <a:t>Sequenz</a:t>
            </a:r>
            <a:endParaRPr lang="en-US" sz="1300" dirty="0">
              <a:latin typeface="+mn-lt"/>
            </a:endParaRPr>
          </a:p>
        </p:txBody>
      </p:sp>
      <p:sp>
        <p:nvSpPr>
          <p:cNvPr id="171" name="AutoShape 17"/>
          <p:cNvSpPr>
            <a:spLocks noChangeArrowheads="1"/>
          </p:cNvSpPr>
          <p:nvPr/>
        </p:nvSpPr>
        <p:spPr bwMode="auto">
          <a:xfrm>
            <a:off x="6224504" y="3930642"/>
            <a:ext cx="604450" cy="26523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00" b="1">
                <a:solidFill>
                  <a:schemeClr val="accent2"/>
                </a:solidFill>
                <a:latin typeface="+mn-lt"/>
              </a:rPr>
              <a:t>elseif</a:t>
            </a:r>
          </a:p>
        </p:txBody>
      </p:sp>
      <p:sp>
        <p:nvSpPr>
          <p:cNvPr id="172" name="Text Box 18"/>
          <p:cNvSpPr txBox="1">
            <a:spLocks noChangeArrowheads="1"/>
          </p:cNvSpPr>
          <p:nvPr/>
        </p:nvSpPr>
        <p:spPr bwMode="auto">
          <a:xfrm>
            <a:off x="7201633" y="3866588"/>
            <a:ext cx="312906" cy="2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00" b="1">
                <a:latin typeface="+mn-lt"/>
              </a:rPr>
              <a:t>}</a:t>
            </a:r>
            <a:r>
              <a:rPr lang="en-US" sz="1300" b="1" baseline="50000">
                <a:latin typeface="+mn-lt"/>
              </a:rPr>
              <a:t>+</a:t>
            </a:r>
          </a:p>
        </p:txBody>
      </p:sp>
      <p:sp>
        <p:nvSpPr>
          <p:cNvPr id="173" name="Text Box 19"/>
          <p:cNvSpPr txBox="1">
            <a:spLocks noChangeArrowheads="1"/>
          </p:cNvSpPr>
          <p:nvPr/>
        </p:nvSpPr>
        <p:spPr bwMode="auto">
          <a:xfrm>
            <a:off x="4750878" y="3866588"/>
            <a:ext cx="245580" cy="2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00" b="1">
                <a:latin typeface="+mn-lt"/>
              </a:rPr>
              <a:t>{</a:t>
            </a:r>
          </a:p>
        </p:txBody>
      </p:sp>
      <p:sp>
        <p:nvSpPr>
          <p:cNvPr id="174" name="Rectangle 20"/>
          <p:cNvSpPr>
            <a:spLocks noChangeArrowheads="1"/>
          </p:cNvSpPr>
          <p:nvPr/>
        </p:nvSpPr>
        <p:spPr bwMode="auto">
          <a:xfrm>
            <a:off x="5164098" y="3917066"/>
            <a:ext cx="938077" cy="292388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300" dirty="0" err="1" smtClean="0">
                <a:latin typeface="+mn-lt"/>
              </a:rPr>
              <a:t>Then_teil</a:t>
            </a:r>
            <a:endParaRPr lang="en-US" sz="1300" dirty="0">
              <a:latin typeface="+mn-lt"/>
            </a:endParaRPr>
          </a:p>
        </p:txBody>
      </p:sp>
      <p:sp>
        <p:nvSpPr>
          <p:cNvPr id="175" name="Text Box 31"/>
          <p:cNvSpPr txBox="1">
            <a:spLocks noChangeArrowheads="1"/>
          </p:cNvSpPr>
          <p:nvPr/>
        </p:nvSpPr>
        <p:spPr bwMode="auto">
          <a:xfrm>
            <a:off x="6877675" y="3866588"/>
            <a:ext cx="401071" cy="2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00" b="1">
                <a:latin typeface="+mn-lt"/>
              </a:rPr>
              <a:t>...</a:t>
            </a:r>
            <a:endParaRPr lang="en-US" sz="1300" b="1" baseline="30000">
              <a:latin typeface="+mn-lt"/>
            </a:endParaRPr>
          </a:p>
        </p:txBody>
      </p:sp>
      <p:grpSp>
        <p:nvGrpSpPr>
          <p:cNvPr id="176" name="Group 42"/>
          <p:cNvGrpSpPr/>
          <p:nvPr/>
        </p:nvGrpSpPr>
        <p:grpSpPr>
          <a:xfrm>
            <a:off x="4565116" y="3304752"/>
            <a:ext cx="220589" cy="292388"/>
            <a:chOff x="1721895" y="3033199"/>
            <a:chExt cx="388162" cy="514503"/>
          </a:xfrm>
        </p:grpSpPr>
        <p:grpSp>
          <p:nvGrpSpPr>
            <p:cNvPr id="177" name="Group 3"/>
            <p:cNvGrpSpPr/>
            <p:nvPr/>
          </p:nvGrpSpPr>
          <p:grpSpPr>
            <a:xfrm>
              <a:off x="1721895" y="3033199"/>
              <a:ext cx="388162" cy="514503"/>
              <a:chOff x="222954" y="2584431"/>
              <a:chExt cx="388162" cy="514503"/>
            </a:xfrm>
          </p:grpSpPr>
          <p:sp>
            <p:nvSpPr>
              <p:cNvPr id="179" name="Text Box 5"/>
              <p:cNvSpPr txBox="1">
                <a:spLocks noChangeArrowheads="1"/>
              </p:cNvSpPr>
              <p:nvPr/>
            </p:nvSpPr>
            <p:spPr bwMode="auto">
              <a:xfrm>
                <a:off x="222954" y="2584431"/>
                <a:ext cx="388162" cy="5145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300" dirty="0" smtClean="0">
                    <a:latin typeface="msam10" pitchFamily="34" charset="0"/>
                  </a:rPr>
                  <a:t>=</a:t>
                </a:r>
                <a:endParaRPr lang="en-US" sz="1300" dirty="0">
                  <a:latin typeface="msam10" pitchFamily="34" charset="0"/>
                </a:endParaRPr>
              </a:p>
            </p:txBody>
          </p:sp>
          <p:cxnSp>
            <p:nvCxnSpPr>
              <p:cNvPr id="180" name="Straight Connector 46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47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78" name="Straight Connector 44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82" name="Group 48"/>
          <p:cNvGrpSpPr/>
          <p:nvPr/>
        </p:nvGrpSpPr>
        <p:grpSpPr>
          <a:xfrm>
            <a:off x="4565116" y="3952002"/>
            <a:ext cx="220589" cy="292388"/>
            <a:chOff x="1721895" y="3033199"/>
            <a:chExt cx="388162" cy="514503"/>
          </a:xfrm>
        </p:grpSpPr>
        <p:grpSp>
          <p:nvGrpSpPr>
            <p:cNvPr id="183" name="Group 3"/>
            <p:cNvGrpSpPr/>
            <p:nvPr/>
          </p:nvGrpSpPr>
          <p:grpSpPr>
            <a:xfrm>
              <a:off x="1721895" y="3033199"/>
              <a:ext cx="388162" cy="514503"/>
              <a:chOff x="222954" y="2584431"/>
              <a:chExt cx="388162" cy="514503"/>
            </a:xfrm>
          </p:grpSpPr>
          <p:sp>
            <p:nvSpPr>
              <p:cNvPr id="185" name="Text Box 5"/>
              <p:cNvSpPr txBox="1">
                <a:spLocks noChangeArrowheads="1"/>
              </p:cNvSpPr>
              <p:nvPr/>
            </p:nvSpPr>
            <p:spPr bwMode="auto">
              <a:xfrm>
                <a:off x="222954" y="2584431"/>
                <a:ext cx="388162" cy="5145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300" dirty="0" smtClean="0">
                    <a:latin typeface="msam10" pitchFamily="34" charset="0"/>
                  </a:rPr>
                  <a:t>=</a:t>
                </a:r>
                <a:endParaRPr lang="en-US" sz="1300" dirty="0">
                  <a:latin typeface="msam10" pitchFamily="34" charset="0"/>
                </a:endParaRPr>
              </a:p>
            </p:txBody>
          </p:sp>
          <p:cxnSp>
            <p:nvCxnSpPr>
              <p:cNvPr id="186" name="Straight Connector 52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53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84" name="Straight Connector 50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88" name="Group 54"/>
          <p:cNvGrpSpPr/>
          <p:nvPr/>
        </p:nvGrpSpPr>
        <p:grpSpPr>
          <a:xfrm>
            <a:off x="4565116" y="4565473"/>
            <a:ext cx="220589" cy="292388"/>
            <a:chOff x="1721895" y="3033199"/>
            <a:chExt cx="388162" cy="514503"/>
          </a:xfrm>
        </p:grpSpPr>
        <p:grpSp>
          <p:nvGrpSpPr>
            <p:cNvPr id="189" name="Group 3"/>
            <p:cNvGrpSpPr/>
            <p:nvPr/>
          </p:nvGrpSpPr>
          <p:grpSpPr>
            <a:xfrm>
              <a:off x="1721895" y="3033199"/>
              <a:ext cx="388162" cy="514503"/>
              <a:chOff x="222954" y="2584431"/>
              <a:chExt cx="388162" cy="514503"/>
            </a:xfrm>
          </p:grpSpPr>
          <p:sp>
            <p:nvSpPr>
              <p:cNvPr id="191" name="Text Box 5"/>
              <p:cNvSpPr txBox="1">
                <a:spLocks noChangeArrowheads="1"/>
              </p:cNvSpPr>
              <p:nvPr/>
            </p:nvSpPr>
            <p:spPr bwMode="auto">
              <a:xfrm>
                <a:off x="222954" y="2584431"/>
                <a:ext cx="388162" cy="5145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300" dirty="0" smtClean="0">
                    <a:latin typeface="msam10" pitchFamily="34" charset="0"/>
                  </a:rPr>
                  <a:t>=</a:t>
                </a:r>
                <a:endParaRPr lang="en-US" sz="1300" dirty="0">
                  <a:latin typeface="msam10" pitchFamily="34" charset="0"/>
                </a:endParaRPr>
              </a:p>
            </p:txBody>
          </p:sp>
          <p:cxnSp>
            <p:nvCxnSpPr>
              <p:cNvPr id="192" name="Straight Connector 58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59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90" name="Straight Connector 56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94" name="Group 60"/>
          <p:cNvGrpSpPr/>
          <p:nvPr/>
        </p:nvGrpSpPr>
        <p:grpSpPr>
          <a:xfrm>
            <a:off x="4565116" y="5236683"/>
            <a:ext cx="220589" cy="292388"/>
            <a:chOff x="1721895" y="3033199"/>
            <a:chExt cx="388162" cy="514503"/>
          </a:xfrm>
        </p:grpSpPr>
        <p:grpSp>
          <p:nvGrpSpPr>
            <p:cNvPr id="195" name="Group 3"/>
            <p:cNvGrpSpPr/>
            <p:nvPr/>
          </p:nvGrpSpPr>
          <p:grpSpPr>
            <a:xfrm>
              <a:off x="1721895" y="3033199"/>
              <a:ext cx="388162" cy="514503"/>
              <a:chOff x="222954" y="2584431"/>
              <a:chExt cx="388162" cy="514503"/>
            </a:xfrm>
          </p:grpSpPr>
          <p:sp>
            <p:nvSpPr>
              <p:cNvPr id="197" name="Text Box 5"/>
              <p:cNvSpPr txBox="1">
                <a:spLocks noChangeArrowheads="1"/>
              </p:cNvSpPr>
              <p:nvPr/>
            </p:nvSpPr>
            <p:spPr bwMode="auto">
              <a:xfrm>
                <a:off x="222954" y="2584431"/>
                <a:ext cx="388162" cy="5145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300" dirty="0" smtClean="0">
                    <a:latin typeface="msam10" pitchFamily="34" charset="0"/>
                  </a:rPr>
                  <a:t>=</a:t>
                </a:r>
                <a:endParaRPr lang="en-US" sz="1300" dirty="0">
                  <a:latin typeface="msam10" pitchFamily="34" charset="0"/>
                </a:endParaRPr>
              </a:p>
            </p:txBody>
          </p:sp>
          <p:cxnSp>
            <p:nvCxnSpPr>
              <p:cNvPr id="198" name="Straight Connector 64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65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96" name="Straight Connector 62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4" y="134939"/>
            <a:ext cx="7527925" cy="436562"/>
          </a:xfrm>
        </p:spPr>
        <p:txBody>
          <a:bodyPr/>
          <a:lstStyle/>
          <a:p>
            <a:pPr eaLnBrk="1" hangingPunct="1"/>
            <a:r>
              <a:rPr lang="de-CH" sz="2800" noProof="0" smtClean="0"/>
              <a:t>BNF für einfache arithmetische Ausdrücke</a:t>
            </a:r>
            <a:endParaRPr lang="de-CH" sz="2800" noProof="0" dirty="0" smtClean="0"/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36357" y="4613888"/>
            <a:ext cx="5387975" cy="1232797"/>
          </a:xfrm>
          <a:solidFill>
            <a:srgbClr val="FFFFCC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sz="2000" noProof="0" dirty="0" err="1" smtClean="0"/>
              <a:t>Expr</a:t>
            </a:r>
            <a:r>
              <a:rPr lang="de-CH" sz="2000" noProof="0" dirty="0" smtClean="0"/>
              <a:t>     	</a:t>
            </a:r>
            <a:r>
              <a:rPr lang="de-CH" sz="2000" noProof="0" dirty="0" err="1" smtClean="0"/>
              <a:t>Factor</a:t>
            </a:r>
            <a:r>
              <a:rPr lang="de-CH" sz="2000" noProof="0" dirty="0" smtClean="0"/>
              <a:t> {Operator </a:t>
            </a:r>
            <a:r>
              <a:rPr lang="de-CH" sz="2000" noProof="0" dirty="0" err="1" smtClean="0"/>
              <a:t>Factor</a:t>
            </a:r>
            <a:r>
              <a:rPr lang="de-CH" sz="2000" noProof="0" dirty="0" smtClean="0"/>
              <a:t>}*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sz="2000" noProof="0" dirty="0" err="1" smtClean="0"/>
              <a:t>Factor</a:t>
            </a:r>
            <a:r>
              <a:rPr lang="de-CH" sz="2000" noProof="0" dirty="0" smtClean="0"/>
              <a:t>		</a:t>
            </a:r>
            <a:r>
              <a:rPr lang="de-CH" sz="2000" noProof="0" dirty="0" err="1" smtClean="0"/>
              <a:t>Number</a:t>
            </a:r>
            <a:r>
              <a:rPr lang="de-CH" sz="2000" noProof="0" dirty="0" smtClean="0"/>
              <a:t> | Variable</a:t>
            </a:r>
          </a:p>
          <a:p>
            <a:r>
              <a:rPr lang="de-CH" sz="2000" noProof="0" dirty="0" smtClean="0"/>
              <a:t>Operator	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+</a:t>
            </a:r>
            <a:r>
              <a:rPr lang="de-CH" sz="2000" noProof="0" dirty="0" smtClean="0"/>
              <a:t> | 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– </a:t>
            </a:r>
            <a:r>
              <a:rPr lang="de-CH" sz="2000" dirty="0"/>
              <a:t>|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 </a:t>
            </a:r>
            <a:r>
              <a:rPr lang="de-CH" sz="2000" b="1" noProof="0" dirty="0" smtClean="0">
                <a:solidFill>
                  <a:schemeClr val="accent2"/>
                </a:solidFill>
                <a:latin typeface="Symbol" pitchFamily="18" charset="2"/>
              </a:rPr>
              <a:t>*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 </a:t>
            </a:r>
            <a:r>
              <a:rPr lang="de-CH" sz="2000" noProof="0" dirty="0" smtClean="0"/>
              <a:t>| 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/</a:t>
            </a:r>
          </a:p>
          <a:p>
            <a:pPr eaLnBrk="1" hangingPunct="1">
              <a:buFont typeface="Wingdings" pitchFamily="2" charset="2"/>
              <a:buNone/>
            </a:pPr>
            <a:endParaRPr lang="de-CH" sz="2000" b="1" noProof="0" dirty="0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sz="2000" noProof="0" dirty="0" smtClean="0"/>
          </a:p>
        </p:txBody>
      </p:sp>
      <p:sp>
        <p:nvSpPr>
          <p:cNvPr id="66566" name="Rectangle 5"/>
          <p:cNvSpPr>
            <a:spLocks noChangeArrowheads="1"/>
          </p:cNvSpPr>
          <p:nvPr/>
        </p:nvSpPr>
        <p:spPr bwMode="auto">
          <a:xfrm>
            <a:off x="468313" y="817903"/>
            <a:ext cx="8443912" cy="5563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de-CH" sz="2400" dirty="0" smtClean="0"/>
              <a:t>Nehmen Sie an, </a:t>
            </a:r>
            <a:r>
              <a:rPr lang="de-CH" sz="2400" dirty="0" err="1" smtClean="0"/>
              <a:t>Number</a:t>
            </a:r>
            <a:r>
              <a:rPr lang="de-CH" sz="2400" dirty="0" smtClean="0"/>
              <a:t> ist als positiver Integer definiert, und Variable</a:t>
            </a:r>
            <a:r>
              <a:rPr lang="de-CH" dirty="0" smtClean="0"/>
              <a:t> besteht aus </a:t>
            </a:r>
            <a:r>
              <a:rPr lang="de-CH" smtClean="0"/>
              <a:t>einem Buchstaben</a:t>
            </a:r>
            <a:endParaRPr lang="de-CH" dirty="0" smtClean="0"/>
          </a:p>
          <a:p>
            <a:pPr marL="342900" indent="-342900">
              <a:spcBef>
                <a:spcPct val="20000"/>
              </a:spcBef>
            </a:pPr>
            <a:r>
              <a:rPr lang="de-CH" dirty="0"/>
              <a:t>Keine eingeklammerte Ausdrücke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de-CH" sz="2400" dirty="0" smtClean="0"/>
              <a:t>Beispiele von Ausdrücken: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3333FF"/>
                </a:solidFill>
              </a:rPr>
              <a:t>a          </a:t>
            </a:r>
            <a:r>
              <a:rPr lang="en-US" dirty="0" err="1" smtClean="0">
                <a:solidFill>
                  <a:srgbClr val="3333FF"/>
                </a:solidFill>
              </a:rPr>
              <a:t>a</a:t>
            </a:r>
            <a:r>
              <a:rPr lang="en-US" dirty="0" smtClean="0">
                <a:solidFill>
                  <a:srgbClr val="3333FF"/>
                </a:solidFill>
              </a:rPr>
              <a:t> + b         a - b             a </a:t>
            </a:r>
            <a:r>
              <a:rPr lang="en-US" dirty="0">
                <a:solidFill>
                  <a:srgbClr val="3333FF"/>
                </a:solidFill>
                <a:latin typeface="Symbol" pitchFamily="18" charset="2"/>
              </a:rPr>
              <a:t>*</a:t>
            </a:r>
            <a:r>
              <a:rPr lang="en-US" dirty="0">
                <a:solidFill>
                  <a:srgbClr val="3333FF"/>
                </a:solidFill>
              </a:rPr>
              <a:t> 7 + b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endParaRPr lang="de-CH" dirty="0" smtClean="0"/>
          </a:p>
          <a:p>
            <a:pPr marL="342900" indent="-342900">
              <a:spcBef>
                <a:spcPct val="20000"/>
              </a:spcBef>
            </a:pPr>
            <a:r>
              <a:rPr lang="de-CH" dirty="0" smtClean="0"/>
              <a:t>Brauchen wir eine rekursive Grammatik?</a:t>
            </a:r>
            <a:endParaRPr lang="en-US" b="1" dirty="0" smtClean="0">
              <a:solidFill>
                <a:srgbClr val="3333FF"/>
              </a:solidFill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de-CH" sz="2400" dirty="0" smtClean="0"/>
          </a:p>
        </p:txBody>
      </p:sp>
      <p:grpSp>
        <p:nvGrpSpPr>
          <p:cNvPr id="30" name="Group 29"/>
          <p:cNvGrpSpPr/>
          <p:nvPr/>
        </p:nvGrpSpPr>
        <p:grpSpPr>
          <a:xfrm>
            <a:off x="3925415" y="4942465"/>
            <a:ext cx="388162" cy="523220"/>
            <a:chOff x="1721891" y="3033199"/>
            <a:chExt cx="388162" cy="523220"/>
          </a:xfrm>
        </p:grpSpPr>
        <p:grpSp>
          <p:nvGrpSpPr>
            <p:cNvPr id="31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33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34" name="Straight Connector 33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32" name="Straight Connector 31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3925415" y="4586865"/>
            <a:ext cx="388162" cy="523220"/>
            <a:chOff x="1721891" y="3033199"/>
            <a:chExt cx="388162" cy="523220"/>
          </a:xfrm>
        </p:grpSpPr>
        <p:grpSp>
          <p:nvGrpSpPr>
            <p:cNvPr id="63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6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6" name="Straight Connector 6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4" name="Straight Connector 63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>
            <a:off x="3912715" y="5323465"/>
            <a:ext cx="388162" cy="523220"/>
            <a:chOff x="1721891" y="3033199"/>
            <a:chExt cx="388162" cy="523220"/>
          </a:xfrm>
        </p:grpSpPr>
        <p:grpSp>
          <p:nvGrpSpPr>
            <p:cNvPr id="9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10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102" name="Straight Connector 10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00" name="Straight Connector 9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" name="Rounded Rectangle 1"/>
          <p:cNvSpPr/>
          <p:nvPr/>
        </p:nvSpPr>
        <p:spPr bwMode="auto">
          <a:xfrm>
            <a:off x="468313" y="4463209"/>
            <a:ext cx="1511627" cy="736600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Nein:</a:t>
            </a:r>
            <a:endParaRPr lang="en-US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9231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 uiExpand="1" build="p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267419" y="115889"/>
            <a:ext cx="7165256" cy="470708"/>
          </a:xfrm>
        </p:spPr>
        <p:txBody>
          <a:bodyPr/>
          <a:lstStyle/>
          <a:p>
            <a:pPr eaLnBrk="1" hangingPunct="1"/>
            <a:r>
              <a:rPr lang="de-CH" noProof="0" smtClean="0"/>
              <a:t>Wieso Syntax formal beschreiben?</a:t>
            </a:r>
            <a:endParaRPr lang="de-CH" noProof="0" dirty="0" smtClean="0"/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675" y="1268413"/>
            <a:ext cx="8699500" cy="51133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dirty="0" smtClean="0">
                <a:solidFill>
                  <a:srgbClr val="000000"/>
                </a:solidFill>
              </a:rPr>
              <a:t>Wir kennen Syntaxbeschreibungen aus natürlichen Sprachen</a:t>
            </a:r>
            <a:r>
              <a:rPr lang="de-CH" noProof="0" dirty="0" smtClean="0">
                <a:solidFill>
                  <a:srgbClr val="000000"/>
                </a:solidFill>
              </a:rPr>
              <a:t>: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lvl="1" eaLnBrk="1" hangingPunct="1"/>
            <a:r>
              <a:rPr lang="de-CH" noProof="0" dirty="0" smtClean="0">
                <a:solidFill>
                  <a:srgbClr val="000000"/>
                </a:solidFill>
              </a:rPr>
              <a:t>Z.B. Grammatik für Deutsch, Englisch, Französisch,…</a:t>
            </a:r>
          </a:p>
          <a:p>
            <a:pPr lvl="1" eaLnBrk="1" hangingPunct="1"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lvl="1" eaLnBrk="1" hangingPunct="1"/>
            <a:r>
              <a:rPr lang="de-CH" noProof="0" dirty="0" smtClean="0">
                <a:solidFill>
                  <a:srgbClr val="000000"/>
                </a:solidFill>
              </a:rPr>
              <a:t>Gut genug für den menschlichen Gebrauch</a:t>
            </a:r>
          </a:p>
          <a:p>
            <a:pPr lvl="1" eaLnBrk="1" hangingPunct="1"/>
            <a:endParaRPr lang="de-CH" noProof="0" dirty="0" smtClean="0">
              <a:solidFill>
                <a:srgbClr val="000000"/>
              </a:solidFill>
            </a:endParaRPr>
          </a:p>
          <a:p>
            <a:pPr lvl="1" eaLnBrk="1" hangingPunct="1"/>
            <a:r>
              <a:rPr lang="de-CH" dirty="0" smtClean="0">
                <a:solidFill>
                  <a:srgbClr val="000000"/>
                </a:solidFill>
              </a:rPr>
              <a:t>Nicht eindeutig, wie die natürliche Sprache selbst</a:t>
            </a:r>
            <a:endParaRPr lang="de-CH" noProof="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4" y="134939"/>
            <a:ext cx="7527925" cy="436562"/>
          </a:xfrm>
        </p:spPr>
        <p:txBody>
          <a:bodyPr/>
          <a:lstStyle/>
          <a:p>
            <a:pPr eaLnBrk="1" hangingPunct="1"/>
            <a:r>
              <a:rPr lang="de-CH" sz="2800" noProof="0" smtClean="0"/>
              <a:t>BNF für einfache arithmetische Ausdrücke</a:t>
            </a:r>
            <a:endParaRPr lang="de-CH" sz="2800" noProof="0" dirty="0" smtClean="0"/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85217" y="2679296"/>
            <a:ext cx="5728473" cy="1596794"/>
          </a:xfrm>
          <a:solidFill>
            <a:srgbClr val="FFFFCC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sz="2000" noProof="0" dirty="0" err="1" smtClean="0"/>
              <a:t>Expr</a:t>
            </a:r>
            <a:r>
              <a:rPr lang="de-CH" sz="2000" noProof="0" dirty="0" smtClean="0"/>
              <a:t>     	</a:t>
            </a:r>
            <a:r>
              <a:rPr lang="de-CH" sz="2000" noProof="0" dirty="0" smtClean="0">
                <a:solidFill>
                  <a:srgbClr val="990000"/>
                </a:solidFill>
              </a:rPr>
              <a:t>Term</a:t>
            </a:r>
            <a:r>
              <a:rPr lang="de-CH" sz="2000" noProof="0" dirty="0" smtClean="0"/>
              <a:t> {Operator </a:t>
            </a:r>
            <a:r>
              <a:rPr lang="de-CH" sz="2000" noProof="0" dirty="0" smtClean="0">
                <a:solidFill>
                  <a:srgbClr val="990000"/>
                </a:solidFill>
              </a:rPr>
              <a:t>Term</a:t>
            </a:r>
            <a:r>
              <a:rPr lang="de-CH" sz="2000" noProof="0" dirty="0" smtClean="0"/>
              <a:t>}*</a:t>
            </a:r>
          </a:p>
          <a:p>
            <a:r>
              <a:rPr lang="de-CH" sz="2000" noProof="0" dirty="0" smtClean="0"/>
              <a:t>Term		</a:t>
            </a:r>
            <a:r>
              <a:rPr lang="de-CH" sz="2000" noProof="0" dirty="0" err="1" smtClean="0"/>
              <a:t>Number</a:t>
            </a:r>
            <a:r>
              <a:rPr lang="de-CH" sz="2000" noProof="0" dirty="0" smtClean="0"/>
              <a:t> | Variable | </a:t>
            </a:r>
            <a:r>
              <a:rPr lang="de-CH" sz="2000" dirty="0" err="1" smtClean="0"/>
              <a:t>Nested</a:t>
            </a:r>
            <a:r>
              <a:rPr lang="de-CH" sz="2000" dirty="0" smtClean="0"/>
              <a:t> </a:t>
            </a:r>
            <a:endParaRPr lang="de-CH" sz="2000" dirty="0"/>
          </a:p>
          <a:p>
            <a:r>
              <a:rPr lang="de-CH" sz="2000" dirty="0" err="1"/>
              <a:t>Nested</a:t>
            </a:r>
            <a:r>
              <a:rPr lang="de-CH" sz="2000" dirty="0"/>
              <a:t>      	</a:t>
            </a:r>
            <a:r>
              <a:rPr lang="de-CH" sz="2000" b="1" dirty="0">
                <a:solidFill>
                  <a:schemeClr val="accent2"/>
                </a:solidFill>
              </a:rPr>
              <a:t>(</a:t>
            </a:r>
            <a:r>
              <a:rPr lang="de-CH" sz="2000" dirty="0"/>
              <a:t> </a:t>
            </a:r>
            <a:r>
              <a:rPr lang="de-CH" sz="2000" dirty="0" err="1"/>
              <a:t>Expr</a:t>
            </a:r>
            <a:r>
              <a:rPr lang="de-CH" sz="2000" dirty="0"/>
              <a:t> </a:t>
            </a:r>
            <a:r>
              <a:rPr lang="de-CH" sz="2000" b="1" dirty="0">
                <a:solidFill>
                  <a:schemeClr val="accent2"/>
                </a:solidFill>
              </a:rPr>
              <a:t>)</a:t>
            </a:r>
          </a:p>
          <a:p>
            <a:r>
              <a:rPr lang="de-CH" sz="2000" noProof="0" dirty="0" smtClean="0"/>
              <a:t>Operator	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+</a:t>
            </a:r>
            <a:r>
              <a:rPr lang="de-CH" sz="2000" noProof="0" dirty="0" smtClean="0"/>
              <a:t> | 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– </a:t>
            </a:r>
            <a:r>
              <a:rPr lang="de-CH" sz="2000" dirty="0"/>
              <a:t>|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 </a:t>
            </a:r>
            <a:r>
              <a:rPr lang="de-CH" sz="2000" b="1" noProof="0" dirty="0" smtClean="0">
                <a:solidFill>
                  <a:schemeClr val="accent2"/>
                </a:solidFill>
                <a:latin typeface="Symbol" pitchFamily="18" charset="2"/>
              </a:rPr>
              <a:t>*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 </a:t>
            </a:r>
            <a:r>
              <a:rPr lang="de-CH" sz="2000" noProof="0" dirty="0" smtClean="0"/>
              <a:t>| 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/</a:t>
            </a:r>
          </a:p>
          <a:p>
            <a:pPr eaLnBrk="1" hangingPunct="1">
              <a:buFont typeface="Wingdings" pitchFamily="2" charset="2"/>
              <a:buNone/>
            </a:pPr>
            <a:endParaRPr lang="de-CH" sz="2000" b="1" noProof="0" dirty="0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sz="2000" noProof="0" dirty="0" smtClean="0"/>
          </a:p>
        </p:txBody>
      </p:sp>
      <p:sp>
        <p:nvSpPr>
          <p:cNvPr id="66566" name="Rectangle 5"/>
          <p:cNvSpPr>
            <a:spLocks noChangeArrowheads="1"/>
          </p:cNvSpPr>
          <p:nvPr/>
        </p:nvSpPr>
        <p:spPr bwMode="auto">
          <a:xfrm>
            <a:off x="203818" y="689434"/>
            <a:ext cx="8443912" cy="5563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de-CH" dirty="0" smtClean="0"/>
              <a:t>Jetzt erlauben wir Klammern; </a:t>
            </a:r>
            <a:r>
              <a:rPr lang="de-CH" sz="2400" dirty="0" smtClean="0"/>
              <a:t>Beispiele von Ausdrücken:</a:t>
            </a:r>
          </a:p>
          <a:p>
            <a:pPr marL="342900" indent="-342900">
              <a:spcBef>
                <a:spcPts val="0"/>
              </a:spcBef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3333FF"/>
                </a:solidFill>
              </a:rPr>
              <a:t>a          </a:t>
            </a:r>
            <a:r>
              <a:rPr lang="en-US" dirty="0" err="1" smtClean="0">
                <a:solidFill>
                  <a:srgbClr val="3333FF"/>
                </a:solidFill>
              </a:rPr>
              <a:t>a</a:t>
            </a:r>
            <a:r>
              <a:rPr lang="en-US" dirty="0" smtClean="0">
                <a:solidFill>
                  <a:srgbClr val="3333FF"/>
                </a:solidFill>
              </a:rPr>
              <a:t> + b         a - b             a </a:t>
            </a:r>
            <a:r>
              <a:rPr lang="en-US" dirty="0">
                <a:solidFill>
                  <a:srgbClr val="3333FF"/>
                </a:solidFill>
                <a:latin typeface="Symbol" pitchFamily="18" charset="2"/>
              </a:rPr>
              <a:t>*</a:t>
            </a:r>
            <a:r>
              <a:rPr lang="en-US" dirty="0">
                <a:solidFill>
                  <a:srgbClr val="3333FF"/>
                </a:solidFill>
              </a:rPr>
              <a:t> 7 + b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</a:p>
          <a:p>
            <a:pPr marL="342900" indent="-342900">
              <a:spcBef>
                <a:spcPts val="0"/>
              </a:spcBef>
              <a:buFont typeface="Wingdings" pitchFamily="2" charset="2"/>
              <a:buNone/>
            </a:pPr>
            <a:r>
              <a:rPr lang="en-US" dirty="0">
                <a:solidFill>
                  <a:srgbClr val="3333FF"/>
                </a:solidFill>
              </a:rPr>
              <a:t>	</a:t>
            </a:r>
            <a:r>
              <a:rPr lang="en-US" dirty="0" smtClean="0">
                <a:solidFill>
                  <a:srgbClr val="990000"/>
                </a:solidFill>
              </a:rPr>
              <a:t>7 </a:t>
            </a:r>
            <a:r>
              <a:rPr lang="en-US" dirty="0">
                <a:solidFill>
                  <a:srgbClr val="990000"/>
                </a:solidFill>
              </a:rPr>
              <a:t>/ </a:t>
            </a:r>
            <a:r>
              <a:rPr lang="en-US" dirty="0" smtClean="0">
                <a:solidFill>
                  <a:srgbClr val="990000"/>
                </a:solidFill>
              </a:rPr>
              <a:t>((a </a:t>
            </a:r>
            <a:r>
              <a:rPr lang="en-US" dirty="0">
                <a:solidFill>
                  <a:srgbClr val="990000"/>
                </a:solidFill>
                <a:latin typeface="Symbol" pitchFamily="18" charset="2"/>
              </a:rPr>
              <a:t>*</a:t>
            </a:r>
            <a:r>
              <a:rPr lang="en-US" dirty="0" smtClean="0">
                <a:solidFill>
                  <a:srgbClr val="990000"/>
                </a:solidFill>
              </a:rPr>
              <a:t> (b + 12)) </a:t>
            </a:r>
            <a:r>
              <a:rPr lang="en-US" dirty="0">
                <a:solidFill>
                  <a:srgbClr val="990000"/>
                </a:solidFill>
              </a:rPr>
              <a:t>– </a:t>
            </a:r>
            <a:r>
              <a:rPr lang="en-US" dirty="0" smtClean="0">
                <a:solidFill>
                  <a:srgbClr val="990000"/>
                </a:solidFill>
              </a:rPr>
              <a:t>c)</a:t>
            </a:r>
          </a:p>
          <a:p>
            <a:pPr marL="342900" indent="-342900">
              <a:spcBef>
                <a:spcPts val="0"/>
              </a:spcBef>
            </a:pPr>
            <a:r>
              <a:rPr lang="en-US" dirty="0" smtClean="0">
                <a:solidFill>
                  <a:srgbClr val="3333FF"/>
                </a:solidFill>
              </a:rPr>
              <a:t>	</a:t>
            </a:r>
            <a:r>
              <a:rPr lang="en-US" dirty="0" smtClean="0">
                <a:solidFill>
                  <a:srgbClr val="990000"/>
                </a:solidFill>
              </a:rPr>
              <a:t>7 / ((a </a:t>
            </a:r>
            <a:r>
              <a:rPr lang="en-US" dirty="0" smtClean="0">
                <a:solidFill>
                  <a:srgbClr val="990000"/>
                </a:solidFill>
                <a:latin typeface="Symbol" pitchFamily="18" charset="2"/>
              </a:rPr>
              <a:t>*</a:t>
            </a:r>
            <a:r>
              <a:rPr lang="en-US" dirty="0" smtClean="0">
                <a:solidFill>
                  <a:srgbClr val="990000"/>
                </a:solidFill>
              </a:rPr>
              <a:t>  b + 12)  </a:t>
            </a:r>
            <a:r>
              <a:rPr lang="en-US" sz="1600" dirty="0" smtClean="0">
                <a:solidFill>
                  <a:srgbClr val="990000"/>
                </a:solidFill>
              </a:rPr>
              <a:t> </a:t>
            </a:r>
            <a:r>
              <a:rPr lang="en-US" dirty="0" smtClean="0">
                <a:solidFill>
                  <a:srgbClr val="990000"/>
                </a:solidFill>
              </a:rPr>
              <a:t>– c)</a:t>
            </a:r>
          </a:p>
          <a:p>
            <a:pPr marL="342900" indent="-342900">
              <a:spcBef>
                <a:spcPts val="0"/>
              </a:spcBef>
            </a:pPr>
            <a:r>
              <a:rPr lang="de-CH" dirty="0" smtClean="0"/>
              <a:t>Brauchen wir eine rekursive Grammatik?</a:t>
            </a:r>
            <a:endParaRPr lang="en-US" b="1" dirty="0" smtClean="0">
              <a:solidFill>
                <a:srgbClr val="3333FF"/>
              </a:solidFill>
            </a:endParaRPr>
          </a:p>
          <a:p>
            <a:pPr marL="342900" indent="-342900">
              <a:spcBef>
                <a:spcPts val="0"/>
              </a:spcBef>
              <a:buFont typeface="Wingdings" pitchFamily="2" charset="2"/>
              <a:buNone/>
            </a:pPr>
            <a:endParaRPr lang="de-CH" sz="2400" dirty="0" smtClean="0"/>
          </a:p>
        </p:txBody>
      </p:sp>
      <p:grpSp>
        <p:nvGrpSpPr>
          <p:cNvPr id="30" name="Group 29"/>
          <p:cNvGrpSpPr/>
          <p:nvPr/>
        </p:nvGrpSpPr>
        <p:grpSpPr>
          <a:xfrm>
            <a:off x="3774275" y="3007873"/>
            <a:ext cx="388162" cy="523220"/>
            <a:chOff x="1721891" y="3033199"/>
            <a:chExt cx="388162" cy="523220"/>
          </a:xfrm>
        </p:grpSpPr>
        <p:grpSp>
          <p:nvGrpSpPr>
            <p:cNvPr id="31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33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34" name="Straight Connector 33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32" name="Straight Connector 31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3774275" y="2652273"/>
            <a:ext cx="388162" cy="523220"/>
            <a:chOff x="1721891" y="3033199"/>
            <a:chExt cx="388162" cy="523220"/>
          </a:xfrm>
        </p:grpSpPr>
        <p:grpSp>
          <p:nvGrpSpPr>
            <p:cNvPr id="63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6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6" name="Straight Connector 6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4" name="Straight Connector 63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>
            <a:off x="3761575" y="3388873"/>
            <a:ext cx="388162" cy="523220"/>
            <a:chOff x="1721891" y="3033199"/>
            <a:chExt cx="388162" cy="523220"/>
          </a:xfrm>
        </p:grpSpPr>
        <p:grpSp>
          <p:nvGrpSpPr>
            <p:cNvPr id="9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10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102" name="Straight Connector 10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00" name="Straight Connector 9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" name="Rounded Rectangle 1"/>
          <p:cNvSpPr/>
          <p:nvPr/>
        </p:nvSpPr>
        <p:spPr bwMode="auto">
          <a:xfrm>
            <a:off x="317173" y="2777998"/>
            <a:ext cx="1511627" cy="385369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Ja</a:t>
            </a:r>
            <a:r>
              <a:rPr lang="en-US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, </a:t>
            </a:r>
            <a:r>
              <a:rPr lang="en-US" sz="24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z.B</a:t>
            </a:r>
            <a:r>
              <a:rPr lang="en-US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.:</a:t>
            </a:r>
            <a:endParaRPr lang="en-US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755278" y="3752869"/>
            <a:ext cx="388162" cy="523220"/>
            <a:chOff x="1721891" y="3033199"/>
            <a:chExt cx="388162" cy="523220"/>
          </a:xfrm>
        </p:grpSpPr>
        <p:grpSp>
          <p:nvGrpSpPr>
            <p:cNvPr id="25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26" name="Straight Connector 2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36" name="Rounded Rectangle 35"/>
          <p:cNvSpPr/>
          <p:nvPr/>
        </p:nvSpPr>
        <p:spPr bwMode="auto">
          <a:xfrm>
            <a:off x="218931" y="4473205"/>
            <a:ext cx="5108771" cy="409805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Ist</a:t>
            </a:r>
            <a:r>
              <a:rPr lang="en-US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 das </a:t>
            </a:r>
            <a:r>
              <a:rPr lang="en-US" sz="24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eine</a:t>
            </a:r>
            <a:r>
              <a:rPr lang="en-US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 “</a:t>
            </a:r>
            <a:r>
              <a:rPr lang="en-US" sz="24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gute</a:t>
            </a:r>
            <a:r>
              <a:rPr lang="en-US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” Grammatik?</a:t>
            </a:r>
            <a:endParaRPr lang="en-US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7" name="Content Placeholder 2"/>
          <p:cNvSpPr txBox="1">
            <a:spLocks/>
          </p:cNvSpPr>
          <p:nvPr/>
        </p:nvSpPr>
        <p:spPr bwMode="auto">
          <a:xfrm>
            <a:off x="203818" y="4983976"/>
            <a:ext cx="8721027" cy="1638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Font typeface="Wingdings" pitchFamily="2" charset="2"/>
              <a:defRPr sz="2400">
                <a:solidFill>
                  <a:srgbClr val="3333FF"/>
                </a:solidFill>
                <a:latin typeface="+mn-lt"/>
                <a:ea typeface="+mn-ea"/>
                <a:cs typeface="+mn-cs"/>
              </a:defRPr>
            </a:lvl1pPr>
            <a:lvl2pPr marL="896938" indent="-360363" algn="l" rtl="0" fontAlgn="base"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Pct val="80000"/>
              <a:buFont typeface="Wingdings" pitchFamily="2" charset="2"/>
              <a:buChar char="Ø"/>
              <a:defRPr sz="2400">
                <a:solidFill>
                  <a:srgbClr val="3333FF"/>
                </a:solidFill>
                <a:latin typeface="+mn-lt"/>
                <a:cs typeface="+mn-cs"/>
              </a:defRPr>
            </a:lvl2pPr>
            <a:lvl3pPr marL="1304925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2400">
                <a:solidFill>
                  <a:srgbClr val="3333FF"/>
                </a:solidFill>
                <a:latin typeface="+mn-lt"/>
                <a:cs typeface="+mn-cs"/>
              </a:defRPr>
            </a:lvl3pPr>
            <a:lvl4pPr marL="1712913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3333FF"/>
                </a:solidFill>
                <a:latin typeface="+mn-lt"/>
                <a:cs typeface="+mn-cs"/>
              </a:defRPr>
            </a:lvl4pPr>
            <a:lvl5pPr marL="21209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3333FF"/>
                </a:solidFill>
                <a:latin typeface="+mn-lt"/>
                <a:cs typeface="+mn-cs"/>
              </a:defRPr>
            </a:lvl5pPr>
            <a:lvl6pPr marL="25781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6pPr>
            <a:lvl7pPr marL="30353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7pPr>
            <a:lvl8pPr marL="34925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8pPr>
            <a:lvl9pPr marL="39497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9pPr>
          </a:lstStyle>
          <a:p>
            <a:r>
              <a:rPr lang="de-CH" dirty="0" smtClean="0">
                <a:solidFill>
                  <a:schemeClr val="tx1"/>
                </a:solidFill>
              </a:rPr>
              <a:t>Nein: sie entspricht nicht der Semantik; siehe z.B. den Unterschied zwischen</a:t>
            </a:r>
          </a:p>
          <a:p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>
                <a:solidFill>
                  <a:srgbClr val="990000"/>
                </a:solidFill>
              </a:rPr>
              <a:t>a </a:t>
            </a:r>
            <a:r>
              <a:rPr lang="en-US" dirty="0">
                <a:solidFill>
                  <a:srgbClr val="990000"/>
                </a:solidFill>
                <a:latin typeface="Symbol" pitchFamily="18" charset="2"/>
              </a:rPr>
              <a:t>*</a:t>
            </a:r>
            <a:r>
              <a:rPr lang="en-US" dirty="0">
                <a:solidFill>
                  <a:srgbClr val="990000"/>
                </a:solidFill>
              </a:rPr>
              <a:t>  b + </a:t>
            </a:r>
            <a:r>
              <a:rPr lang="en-US" dirty="0" smtClean="0">
                <a:solidFill>
                  <a:srgbClr val="990000"/>
                </a:solidFill>
              </a:rPr>
              <a:t>12</a:t>
            </a:r>
          </a:p>
          <a:p>
            <a:r>
              <a:rPr lang="en-US" dirty="0">
                <a:solidFill>
                  <a:srgbClr val="990000"/>
                </a:solidFill>
              </a:rPr>
              <a:t>	 </a:t>
            </a:r>
            <a:r>
              <a:rPr lang="en-US" dirty="0" smtClean="0">
                <a:solidFill>
                  <a:srgbClr val="990000"/>
                </a:solidFill>
              </a:rPr>
              <a:t>a </a:t>
            </a:r>
            <a:r>
              <a:rPr lang="en-US" sz="1400" dirty="0" smtClean="0">
                <a:solidFill>
                  <a:srgbClr val="990000"/>
                </a:solidFill>
              </a:rPr>
              <a:t> </a:t>
            </a:r>
            <a:r>
              <a:rPr lang="en-US" dirty="0" smtClean="0">
                <a:solidFill>
                  <a:srgbClr val="990000"/>
                </a:solidFill>
              </a:rPr>
              <a:t>+ b </a:t>
            </a:r>
            <a:r>
              <a:rPr lang="en-US" dirty="0">
                <a:solidFill>
                  <a:srgbClr val="990000"/>
                </a:solidFill>
                <a:latin typeface="Symbol" pitchFamily="18" charset="2"/>
              </a:rPr>
              <a:t>*</a:t>
            </a:r>
            <a:r>
              <a:rPr lang="en-US" dirty="0">
                <a:solidFill>
                  <a:srgbClr val="990000"/>
                </a:solidFill>
              </a:rPr>
              <a:t>  </a:t>
            </a:r>
            <a:r>
              <a:rPr lang="en-US" dirty="0" smtClean="0">
                <a:solidFill>
                  <a:srgbClr val="990000"/>
                </a:solidFill>
              </a:rPr>
              <a:t>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609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 uiExpand="1" build="p" animBg="1"/>
      <p:bldP spid="2" grpId="0" animBg="1"/>
      <p:bldP spid="36" grpId="0" animBg="1"/>
      <p:bldP spid="3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4" y="134939"/>
            <a:ext cx="7527925" cy="436562"/>
          </a:xfrm>
        </p:spPr>
        <p:txBody>
          <a:bodyPr/>
          <a:lstStyle/>
          <a:p>
            <a:pPr eaLnBrk="1" hangingPunct="1"/>
            <a:r>
              <a:rPr lang="de-CH" sz="2800" noProof="0" dirty="0" smtClean="0"/>
              <a:t>BNF für einfache arithmetische Ausdrücke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03818" y="914663"/>
            <a:ext cx="8594725" cy="2982537"/>
          </a:xfrm>
        </p:spPr>
        <p:txBody>
          <a:bodyPr/>
          <a:lstStyle/>
          <a:p>
            <a:pPr lvl="0">
              <a:spcBef>
                <a:spcPts val="0"/>
              </a:spcBef>
              <a:buClrTx/>
            </a:pPr>
            <a:r>
              <a:rPr lang="de-CH" kern="1200" dirty="0" smtClean="0">
                <a:solidFill>
                  <a:srgbClr val="000000"/>
                </a:solidFill>
                <a:latin typeface="Comic Sans MS" pitchFamily="66" charset="0"/>
              </a:rPr>
              <a:t>Eine bessere rekursive Grammatik:</a:t>
            </a:r>
            <a:endParaRPr lang="de-CH" b="1" kern="1200" dirty="0" smtClean="0">
              <a:latin typeface="Comic Sans MS" pitchFamily="66" charset="0"/>
            </a:endParaRPr>
          </a:p>
          <a:p>
            <a:endParaRPr lang="en-US" dirty="0"/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 bwMode="auto">
          <a:xfrm>
            <a:off x="1611547" y="1542938"/>
            <a:ext cx="5387975" cy="2354262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Font typeface="Wingdings" pitchFamily="2" charset="2"/>
              <a:defRPr sz="2400">
                <a:solidFill>
                  <a:srgbClr val="3333FF"/>
                </a:solidFill>
                <a:latin typeface="+mn-lt"/>
                <a:ea typeface="+mn-ea"/>
                <a:cs typeface="+mn-cs"/>
              </a:defRPr>
            </a:lvl1pPr>
            <a:lvl2pPr marL="896938" indent="-360363" algn="l" rtl="0" fontAlgn="base"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Pct val="80000"/>
              <a:buFont typeface="Wingdings" pitchFamily="2" charset="2"/>
              <a:buChar char="Ø"/>
              <a:defRPr sz="2400">
                <a:solidFill>
                  <a:srgbClr val="3333FF"/>
                </a:solidFill>
                <a:latin typeface="+mn-lt"/>
                <a:cs typeface="+mn-cs"/>
              </a:defRPr>
            </a:lvl2pPr>
            <a:lvl3pPr marL="1304925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2400">
                <a:solidFill>
                  <a:srgbClr val="3333FF"/>
                </a:solidFill>
                <a:latin typeface="+mn-lt"/>
                <a:cs typeface="+mn-cs"/>
              </a:defRPr>
            </a:lvl3pPr>
            <a:lvl4pPr marL="1712913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3333FF"/>
                </a:solidFill>
                <a:latin typeface="+mn-lt"/>
                <a:cs typeface="+mn-cs"/>
              </a:defRPr>
            </a:lvl4pPr>
            <a:lvl5pPr marL="21209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3333FF"/>
                </a:solidFill>
                <a:latin typeface="+mn-lt"/>
                <a:cs typeface="+mn-cs"/>
              </a:defRPr>
            </a:lvl5pPr>
            <a:lvl6pPr marL="25781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6pPr>
            <a:lvl7pPr marL="30353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7pPr>
            <a:lvl8pPr marL="34925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8pPr>
            <a:lvl9pPr marL="39497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9pPr>
          </a:lstStyle>
          <a:p>
            <a:r>
              <a:rPr lang="de-CH" sz="2000" dirty="0" err="1" smtClean="0"/>
              <a:t>Expr</a:t>
            </a:r>
            <a:r>
              <a:rPr lang="de-CH" sz="2000" dirty="0" smtClean="0"/>
              <a:t>     	Term { </a:t>
            </a:r>
            <a:r>
              <a:rPr lang="de-CH" sz="2000" dirty="0" err="1" smtClean="0">
                <a:solidFill>
                  <a:srgbClr val="990000"/>
                </a:solidFill>
              </a:rPr>
              <a:t>Add_op</a:t>
            </a:r>
            <a:r>
              <a:rPr lang="de-CH" sz="2000" dirty="0" smtClean="0">
                <a:solidFill>
                  <a:srgbClr val="990000"/>
                </a:solidFill>
              </a:rPr>
              <a:t> </a:t>
            </a:r>
            <a:r>
              <a:rPr lang="de-CH" sz="2000" dirty="0" smtClean="0"/>
              <a:t>Term }*</a:t>
            </a:r>
          </a:p>
          <a:p>
            <a:r>
              <a:rPr lang="de-CH" sz="2000" dirty="0" smtClean="0"/>
              <a:t>Term      	</a:t>
            </a:r>
            <a:r>
              <a:rPr lang="de-CH" sz="2000" dirty="0" err="1" smtClean="0"/>
              <a:t>Factor</a:t>
            </a:r>
            <a:r>
              <a:rPr lang="de-CH" sz="2000" dirty="0" smtClean="0"/>
              <a:t> { </a:t>
            </a:r>
            <a:r>
              <a:rPr lang="de-CH" sz="2000" dirty="0" err="1" smtClean="0">
                <a:solidFill>
                  <a:srgbClr val="990000"/>
                </a:solidFill>
              </a:rPr>
              <a:t>Mult_op</a:t>
            </a:r>
            <a:r>
              <a:rPr lang="de-CH" sz="2000" dirty="0" smtClean="0">
                <a:solidFill>
                  <a:srgbClr val="990000"/>
                </a:solidFill>
              </a:rPr>
              <a:t> </a:t>
            </a:r>
            <a:r>
              <a:rPr lang="de-CH" sz="2000" dirty="0" err="1" smtClean="0"/>
              <a:t>Factor</a:t>
            </a:r>
            <a:r>
              <a:rPr lang="de-CH" sz="2000" dirty="0" smtClean="0"/>
              <a:t>}*</a:t>
            </a:r>
          </a:p>
          <a:p>
            <a:r>
              <a:rPr lang="de-CH" sz="2000" dirty="0" err="1" smtClean="0"/>
              <a:t>Factor</a:t>
            </a:r>
            <a:r>
              <a:rPr lang="de-CH" sz="2000" dirty="0" smtClean="0"/>
              <a:t>      	</a:t>
            </a:r>
            <a:r>
              <a:rPr lang="de-CH" sz="2000" dirty="0" err="1" smtClean="0"/>
              <a:t>Number</a:t>
            </a:r>
            <a:r>
              <a:rPr lang="de-CH" sz="2000" dirty="0" smtClean="0"/>
              <a:t> | Variable | </a:t>
            </a:r>
            <a:r>
              <a:rPr lang="de-CH" sz="2000" dirty="0" err="1" smtClean="0"/>
              <a:t>Nested</a:t>
            </a:r>
            <a:r>
              <a:rPr lang="de-CH" sz="2000" dirty="0" smtClean="0"/>
              <a:t> </a:t>
            </a:r>
          </a:p>
          <a:p>
            <a:r>
              <a:rPr lang="de-CH" sz="2000" dirty="0" err="1" smtClean="0"/>
              <a:t>Nested</a:t>
            </a:r>
            <a:r>
              <a:rPr lang="de-CH" sz="2000" dirty="0" smtClean="0"/>
              <a:t>      	</a:t>
            </a:r>
            <a:r>
              <a:rPr lang="de-CH" sz="2000" b="1" dirty="0" smtClean="0">
                <a:solidFill>
                  <a:schemeClr val="accent2"/>
                </a:solidFill>
              </a:rPr>
              <a:t>(</a:t>
            </a:r>
            <a:r>
              <a:rPr lang="de-CH" sz="2000" dirty="0" smtClean="0"/>
              <a:t> </a:t>
            </a:r>
            <a:r>
              <a:rPr lang="de-CH" sz="2000" dirty="0" err="1" smtClean="0"/>
              <a:t>Expr</a:t>
            </a:r>
            <a:r>
              <a:rPr lang="de-CH" sz="2000" dirty="0" smtClean="0"/>
              <a:t> </a:t>
            </a:r>
            <a:r>
              <a:rPr lang="de-CH" sz="2000" b="1" dirty="0" smtClean="0">
                <a:solidFill>
                  <a:schemeClr val="accent2"/>
                </a:solidFill>
              </a:rPr>
              <a:t>)</a:t>
            </a:r>
          </a:p>
          <a:p>
            <a:r>
              <a:rPr lang="de-CH" sz="2000" dirty="0" err="1" smtClean="0"/>
              <a:t>Add_op</a:t>
            </a:r>
            <a:r>
              <a:rPr lang="de-CH" sz="2000" dirty="0" smtClean="0"/>
              <a:t>      	</a:t>
            </a:r>
            <a:r>
              <a:rPr lang="de-CH" sz="2000" b="1" dirty="0" smtClean="0">
                <a:solidFill>
                  <a:schemeClr val="accent2"/>
                </a:solidFill>
              </a:rPr>
              <a:t>+</a:t>
            </a:r>
            <a:r>
              <a:rPr lang="de-CH" sz="2000" dirty="0" smtClean="0"/>
              <a:t> | </a:t>
            </a:r>
            <a:r>
              <a:rPr lang="de-CH" sz="2000" b="1" dirty="0" smtClean="0">
                <a:solidFill>
                  <a:schemeClr val="accent2"/>
                </a:solidFill>
              </a:rPr>
              <a:t>–</a:t>
            </a:r>
          </a:p>
          <a:p>
            <a:r>
              <a:rPr lang="de-CH" sz="2000" dirty="0" err="1" smtClean="0"/>
              <a:t>Mult_op</a:t>
            </a:r>
            <a:r>
              <a:rPr lang="de-CH" sz="2000" dirty="0" smtClean="0"/>
              <a:t>      	</a:t>
            </a:r>
            <a:r>
              <a:rPr lang="de-CH" sz="2000" b="1" dirty="0" smtClean="0">
                <a:solidFill>
                  <a:schemeClr val="accent2"/>
                </a:solidFill>
                <a:latin typeface="Symbol" pitchFamily="18" charset="2"/>
              </a:rPr>
              <a:t>*</a:t>
            </a:r>
            <a:r>
              <a:rPr lang="de-CH" sz="2000" b="1" dirty="0" smtClean="0">
                <a:solidFill>
                  <a:schemeClr val="accent2"/>
                </a:solidFill>
              </a:rPr>
              <a:t> </a:t>
            </a:r>
            <a:r>
              <a:rPr lang="de-CH" sz="2000" dirty="0" smtClean="0"/>
              <a:t>| </a:t>
            </a:r>
            <a:r>
              <a:rPr lang="de-CH" sz="2000" b="1" dirty="0" smtClean="0">
                <a:solidFill>
                  <a:schemeClr val="accent2"/>
                </a:solidFill>
              </a:rPr>
              <a:t>/</a:t>
            </a:r>
          </a:p>
          <a:p>
            <a:endParaRPr lang="de-CH" sz="2000" b="1" dirty="0" smtClean="0">
              <a:solidFill>
                <a:schemeClr val="accent2"/>
              </a:solidFill>
            </a:endParaRPr>
          </a:p>
          <a:p>
            <a:endParaRPr lang="de-CH" sz="2000" dirty="0" smtClean="0"/>
          </a:p>
        </p:txBody>
      </p:sp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3720306" y="496317"/>
            <a:ext cx="4957762" cy="325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sz="2400" b="1">
              <a:solidFill>
                <a:schemeClr val="accent2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sz="2400">
              <a:latin typeface="Comic Sans MS" pitchFamily="66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3126355" y="2245110"/>
            <a:ext cx="388162" cy="523220"/>
            <a:chOff x="1721891" y="3033199"/>
            <a:chExt cx="388162" cy="523220"/>
          </a:xfrm>
        </p:grpSpPr>
        <p:grpSp>
          <p:nvGrpSpPr>
            <p:cNvPr id="47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49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0" name="Straight Connector 49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8" name="Straight Connector 47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3126355" y="1871542"/>
            <a:ext cx="388162" cy="523220"/>
            <a:chOff x="1721891" y="3033199"/>
            <a:chExt cx="388162" cy="523220"/>
          </a:xfrm>
        </p:grpSpPr>
        <p:grpSp>
          <p:nvGrpSpPr>
            <p:cNvPr id="53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6" name="Straight Connector 5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4" name="Straight Connector 53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3126355" y="1497974"/>
            <a:ext cx="388162" cy="523220"/>
            <a:chOff x="1721891" y="3033199"/>
            <a:chExt cx="388162" cy="523220"/>
          </a:xfrm>
        </p:grpSpPr>
        <p:grpSp>
          <p:nvGrpSpPr>
            <p:cNvPr id="5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6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8" name="Straight Connector 6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0" name="Straight Connector 5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82" name="Group 81"/>
          <p:cNvGrpSpPr/>
          <p:nvPr/>
        </p:nvGrpSpPr>
        <p:grpSpPr>
          <a:xfrm>
            <a:off x="3126355" y="2992246"/>
            <a:ext cx="388162" cy="523220"/>
            <a:chOff x="1721891" y="3033199"/>
            <a:chExt cx="388162" cy="523220"/>
          </a:xfrm>
        </p:grpSpPr>
        <p:grpSp>
          <p:nvGrpSpPr>
            <p:cNvPr id="83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8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86" name="Straight Connector 8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84" name="Straight Connector 83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3126355" y="2618678"/>
            <a:ext cx="388162" cy="523220"/>
            <a:chOff x="1721891" y="3033199"/>
            <a:chExt cx="388162" cy="523220"/>
          </a:xfrm>
        </p:grpSpPr>
        <p:grpSp>
          <p:nvGrpSpPr>
            <p:cNvPr id="8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9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92" name="Straight Connector 9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90" name="Straight Connector 8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06" name="Group 105"/>
          <p:cNvGrpSpPr/>
          <p:nvPr/>
        </p:nvGrpSpPr>
        <p:grpSpPr>
          <a:xfrm>
            <a:off x="3126355" y="3365813"/>
            <a:ext cx="388162" cy="523220"/>
            <a:chOff x="1721891" y="3033199"/>
            <a:chExt cx="388162" cy="523220"/>
          </a:xfrm>
        </p:grpSpPr>
        <p:grpSp>
          <p:nvGrpSpPr>
            <p:cNvPr id="107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109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110" name="Straight Connector 109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08" name="Straight Connector 107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12" name="Rectangle 5"/>
          <p:cNvSpPr>
            <a:spLocks noChangeArrowheads="1"/>
          </p:cNvSpPr>
          <p:nvPr/>
        </p:nvSpPr>
        <p:spPr bwMode="auto">
          <a:xfrm>
            <a:off x="218932" y="4288826"/>
            <a:ext cx="7625261" cy="197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de-CH" dirty="0" smtClean="0"/>
              <a:t>Welche der folgenden Phrasen sind korrekt?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rgbClr val="3333FF"/>
                </a:solidFill>
                <a:latin typeface="Comic Sans MS" pitchFamily="66" charset="0"/>
              </a:rPr>
              <a:t>a</a:t>
            </a:r>
            <a:r>
              <a:rPr lang="en-US" sz="2400" dirty="0" smtClean="0">
                <a:latin typeface="Comic Sans MS" pitchFamily="66" charset="0"/>
              </a:rPr>
              <a:t>      			</a:t>
            </a:r>
            <a:r>
              <a:rPr lang="en-US" sz="2400" dirty="0" smtClean="0">
                <a:solidFill>
                  <a:srgbClr val="3333FF"/>
                </a:solidFill>
                <a:latin typeface="Comic Sans MS" pitchFamily="66" charset="0"/>
              </a:rPr>
              <a:t>a </a:t>
            </a:r>
            <a:r>
              <a:rPr lang="en-US" sz="2400" dirty="0">
                <a:solidFill>
                  <a:srgbClr val="3333FF"/>
                </a:solidFill>
                <a:latin typeface="Comic Sans MS" pitchFamily="66" charset="0"/>
              </a:rPr>
              <a:t>+ b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b="1" dirty="0">
                <a:solidFill>
                  <a:srgbClr val="00B050"/>
                </a:solidFill>
                <a:sym typeface="Wingdings 2" pitchFamily="18" charset="2"/>
              </a:rPr>
              <a:t>	</a:t>
            </a:r>
            <a:r>
              <a:rPr lang="en-US" dirty="0" smtClean="0">
                <a:solidFill>
                  <a:srgbClr val="00B050"/>
                </a:solidFill>
                <a:sym typeface="Wingdings 2" pitchFamily="18" charset="2"/>
              </a:rPr>
              <a:t>			</a:t>
            </a:r>
            <a:r>
              <a:rPr lang="en-US" sz="2400" dirty="0" smtClean="0">
                <a:solidFill>
                  <a:srgbClr val="3333FF"/>
                </a:solidFill>
                <a:latin typeface="Comic Sans MS" pitchFamily="66" charset="0"/>
              </a:rPr>
              <a:t>-</a:t>
            </a:r>
            <a:r>
              <a:rPr lang="en-US" sz="2400" dirty="0">
                <a:solidFill>
                  <a:srgbClr val="3333FF"/>
                </a:solidFill>
                <a:latin typeface="Comic Sans MS" pitchFamily="66" charset="0"/>
              </a:rPr>
              <a:t>a + </a:t>
            </a:r>
            <a:r>
              <a:rPr lang="en-US" sz="2400" dirty="0" smtClean="0">
                <a:solidFill>
                  <a:srgbClr val="3333FF"/>
                </a:solidFill>
                <a:latin typeface="Comic Sans MS" pitchFamily="66" charset="0"/>
              </a:rPr>
              <a:t>b</a:t>
            </a:r>
            <a:endParaRPr lang="en-US" sz="2400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>
                <a:solidFill>
                  <a:srgbClr val="3333FF"/>
                </a:solidFill>
                <a:latin typeface="Comic Sans MS" pitchFamily="66" charset="0"/>
              </a:rPr>
              <a:t>a </a:t>
            </a:r>
            <a:r>
              <a:rPr lang="en-US" sz="2400" dirty="0">
                <a:solidFill>
                  <a:srgbClr val="3333FF"/>
                </a:solidFill>
                <a:latin typeface="Symbol" pitchFamily="18" charset="2"/>
              </a:rPr>
              <a:t>*</a:t>
            </a:r>
            <a:r>
              <a:rPr lang="en-US" sz="2400" dirty="0">
                <a:solidFill>
                  <a:srgbClr val="3333FF"/>
                </a:solidFill>
                <a:latin typeface="Comic Sans MS" pitchFamily="66" charset="0"/>
              </a:rPr>
              <a:t> 7 + </a:t>
            </a:r>
            <a:r>
              <a:rPr lang="en-US" sz="2400" dirty="0" smtClean="0">
                <a:solidFill>
                  <a:srgbClr val="3333FF"/>
                </a:solidFill>
                <a:latin typeface="Comic Sans MS" pitchFamily="66" charset="0"/>
              </a:rPr>
              <a:t>b</a:t>
            </a:r>
            <a:r>
              <a:rPr lang="en-US" sz="2400" dirty="0" smtClean="0">
                <a:latin typeface="Comic Sans MS" pitchFamily="66" charset="0"/>
              </a:rPr>
              <a:t>		</a:t>
            </a:r>
            <a:r>
              <a:rPr lang="en-US" sz="2400" dirty="0" smtClean="0">
                <a:solidFill>
                  <a:srgbClr val="3333FF"/>
                </a:solidFill>
                <a:latin typeface="Comic Sans MS" pitchFamily="66" charset="0"/>
              </a:rPr>
              <a:t>7 </a:t>
            </a:r>
            <a:r>
              <a:rPr lang="en-US" sz="2400" dirty="0">
                <a:solidFill>
                  <a:srgbClr val="3333FF"/>
                </a:solidFill>
                <a:latin typeface="Comic Sans MS" pitchFamily="66" charset="0"/>
              </a:rPr>
              <a:t>/ (3 </a:t>
            </a:r>
            <a:r>
              <a:rPr lang="en-US" sz="2400" dirty="0">
                <a:solidFill>
                  <a:srgbClr val="3333FF"/>
                </a:solidFill>
                <a:latin typeface="Symbol" pitchFamily="18" charset="2"/>
              </a:rPr>
              <a:t>* </a:t>
            </a:r>
            <a:r>
              <a:rPr lang="en-US" sz="2400" dirty="0">
                <a:solidFill>
                  <a:srgbClr val="3333FF"/>
                </a:solidFill>
                <a:latin typeface="Comic Sans MS" pitchFamily="66" charset="0"/>
              </a:rPr>
              <a:t>12) – 7</a:t>
            </a:r>
            <a:r>
              <a:rPr lang="en-US" sz="2400" dirty="0">
                <a:latin typeface="Comic Sans MS" pitchFamily="66" charset="0"/>
              </a:rPr>
              <a:t> </a:t>
            </a:r>
            <a:endParaRPr lang="en-US" sz="2400" dirty="0">
              <a:solidFill>
                <a:srgbClr val="00B050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>
                <a:solidFill>
                  <a:srgbClr val="3333FF"/>
                </a:solidFill>
                <a:latin typeface="Comic Sans MS" pitchFamily="66" charset="0"/>
              </a:rPr>
              <a:t>(3 </a:t>
            </a:r>
            <a:r>
              <a:rPr lang="en-US" sz="2400" dirty="0">
                <a:solidFill>
                  <a:srgbClr val="3333FF"/>
                </a:solidFill>
                <a:latin typeface="Symbol" pitchFamily="18" charset="2"/>
              </a:rPr>
              <a:t>*</a:t>
            </a:r>
            <a:r>
              <a:rPr lang="en-US" sz="2400" dirty="0">
                <a:solidFill>
                  <a:srgbClr val="3333FF"/>
                </a:solidFill>
                <a:latin typeface="Comic Sans MS" pitchFamily="66" charset="0"/>
              </a:rPr>
              <a:t> 7</a:t>
            </a:r>
            <a:r>
              <a:rPr lang="en-US" sz="2400" dirty="0" smtClean="0">
                <a:solidFill>
                  <a:srgbClr val="3333FF"/>
                </a:solidFill>
                <a:latin typeface="Comic Sans MS" pitchFamily="66" charset="0"/>
              </a:rPr>
              <a:t>)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2400" dirty="0" smtClean="0">
                <a:solidFill>
                  <a:srgbClr val="3333FF"/>
                </a:solidFill>
                <a:latin typeface="Comic Sans MS" pitchFamily="66" charset="0"/>
              </a:rPr>
              <a:t>(</a:t>
            </a:r>
            <a:r>
              <a:rPr lang="en-US" sz="2400" dirty="0">
                <a:solidFill>
                  <a:srgbClr val="3333FF"/>
                </a:solidFill>
                <a:latin typeface="Comic Sans MS" pitchFamily="66" charset="0"/>
              </a:rPr>
              <a:t>5 + a ( 7 </a:t>
            </a:r>
            <a:r>
              <a:rPr lang="en-US" sz="2400" dirty="0">
                <a:solidFill>
                  <a:srgbClr val="3333FF"/>
                </a:solidFill>
                <a:latin typeface="Symbol" pitchFamily="18" charset="2"/>
              </a:rPr>
              <a:t>*</a:t>
            </a:r>
            <a:r>
              <a:rPr lang="en-US" sz="2400" dirty="0">
                <a:solidFill>
                  <a:srgbClr val="3333FF"/>
                </a:solidFill>
                <a:latin typeface="Comic Sans MS" pitchFamily="66" charset="0"/>
              </a:rPr>
              <a:t> b</a:t>
            </a:r>
            <a:r>
              <a:rPr lang="en-US" sz="2400" dirty="0" smtClean="0">
                <a:solidFill>
                  <a:srgbClr val="3333FF"/>
                </a:solidFill>
                <a:latin typeface="Comic Sans MS" pitchFamily="66" charset="0"/>
              </a:rPr>
              <a:t>))</a:t>
            </a:r>
            <a:endParaRPr lang="en-US" sz="2400" dirty="0" smtClean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sz="2400" dirty="0">
              <a:latin typeface="Comic Sans MS" pitchFamily="66" charset="0"/>
            </a:endParaRPr>
          </a:p>
        </p:txBody>
      </p:sp>
      <p:sp>
        <p:nvSpPr>
          <p:cNvPr id="113" name="Rectangle 5"/>
          <p:cNvSpPr>
            <a:spLocks noChangeArrowheads="1"/>
          </p:cNvSpPr>
          <p:nvPr/>
        </p:nvSpPr>
        <p:spPr bwMode="auto">
          <a:xfrm>
            <a:off x="7513398" y="4855946"/>
            <a:ext cx="343326" cy="261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432000" rIns="0" bIns="0" anchor="ctr" anchorCtr="1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CC3300"/>
                </a:solidFill>
                <a:latin typeface="Comic Sans MS" pitchFamily="66" charset="0"/>
                <a:sym typeface="Wingdings 2" pitchFamily="18" charset="2"/>
              </a:rPr>
              <a:t>-</a:t>
            </a:r>
            <a:endParaRPr lang="en-US" sz="2400" dirty="0" smtClean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sz="2400" dirty="0">
              <a:latin typeface="Comic Sans MS" pitchFamily="66" charset="0"/>
            </a:endParaRPr>
          </a:p>
        </p:txBody>
      </p:sp>
      <p:sp>
        <p:nvSpPr>
          <p:cNvPr id="114" name="Rectangle 5"/>
          <p:cNvSpPr>
            <a:spLocks noChangeArrowheads="1"/>
          </p:cNvSpPr>
          <p:nvPr/>
        </p:nvSpPr>
        <p:spPr bwMode="auto">
          <a:xfrm>
            <a:off x="587016" y="4846428"/>
            <a:ext cx="343326" cy="261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72000" rIns="0" bIns="0" anchor="ctr" anchorCtr="1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b="1" dirty="0">
                <a:solidFill>
                  <a:srgbClr val="00B050"/>
                </a:solidFill>
                <a:sym typeface="Wingdings 2" pitchFamily="18" charset="2"/>
              </a:rPr>
              <a:t>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15" name="Rectangle 5"/>
          <p:cNvSpPr>
            <a:spLocks noChangeArrowheads="1"/>
          </p:cNvSpPr>
          <p:nvPr/>
        </p:nvSpPr>
        <p:spPr bwMode="auto">
          <a:xfrm>
            <a:off x="5058626" y="5688479"/>
            <a:ext cx="343326" cy="261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432000" rIns="0" bIns="0" anchor="ctr" anchorCtr="1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CC3300"/>
                </a:solidFill>
                <a:latin typeface="Comic Sans MS" pitchFamily="66" charset="0"/>
                <a:sym typeface="Wingdings 2" pitchFamily="18" charset="2"/>
              </a:rPr>
              <a:t>-</a:t>
            </a:r>
            <a:endParaRPr lang="en-US" sz="2400" dirty="0" smtClean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sz="2400" dirty="0">
              <a:latin typeface="Comic Sans MS" pitchFamily="66" charset="0"/>
            </a:endParaRPr>
          </a:p>
        </p:txBody>
      </p:sp>
      <p:sp>
        <p:nvSpPr>
          <p:cNvPr id="116" name="Rectangle 5"/>
          <p:cNvSpPr>
            <a:spLocks noChangeArrowheads="1"/>
          </p:cNvSpPr>
          <p:nvPr/>
        </p:nvSpPr>
        <p:spPr bwMode="auto">
          <a:xfrm>
            <a:off x="3932808" y="4846427"/>
            <a:ext cx="343326" cy="261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72000" rIns="0" bIns="0" anchor="ctr" anchorCtr="1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b="1" dirty="0">
                <a:solidFill>
                  <a:srgbClr val="00B050"/>
                </a:solidFill>
                <a:sym typeface="Wingdings 2" pitchFamily="18" charset="2"/>
              </a:rPr>
              <a:t>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17" name="Rectangle 5"/>
          <p:cNvSpPr>
            <a:spLocks noChangeArrowheads="1"/>
          </p:cNvSpPr>
          <p:nvPr/>
        </p:nvSpPr>
        <p:spPr bwMode="auto">
          <a:xfrm>
            <a:off x="1540458" y="5293551"/>
            <a:ext cx="343326" cy="261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72000" rIns="0" bIns="0" anchor="ctr" anchorCtr="1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b="1" dirty="0">
                <a:solidFill>
                  <a:srgbClr val="00B050"/>
                </a:solidFill>
                <a:sym typeface="Wingdings 2" pitchFamily="18" charset="2"/>
              </a:rPr>
              <a:t>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18" name="Rectangle 5"/>
          <p:cNvSpPr>
            <a:spLocks noChangeArrowheads="1"/>
          </p:cNvSpPr>
          <p:nvPr/>
        </p:nvSpPr>
        <p:spPr bwMode="auto">
          <a:xfrm>
            <a:off x="5230289" y="5313557"/>
            <a:ext cx="343326" cy="261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72000" rIns="0" bIns="0" anchor="ctr" anchorCtr="1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b="1" dirty="0">
                <a:solidFill>
                  <a:srgbClr val="00B050"/>
                </a:solidFill>
                <a:sym typeface="Wingdings 2" pitchFamily="18" charset="2"/>
              </a:rPr>
              <a:t>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19" name="Rectangle 5"/>
          <p:cNvSpPr>
            <a:spLocks noChangeArrowheads="1"/>
          </p:cNvSpPr>
          <p:nvPr/>
        </p:nvSpPr>
        <p:spPr bwMode="auto">
          <a:xfrm>
            <a:off x="1368795" y="5707560"/>
            <a:ext cx="343326" cy="261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72000" rIns="0" bIns="0" anchor="ctr" anchorCtr="1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b="1" dirty="0">
                <a:solidFill>
                  <a:srgbClr val="00B050"/>
                </a:solidFill>
                <a:sym typeface="Wingdings 2" pitchFamily="18" charset="2"/>
              </a:rPr>
              <a:t></a:t>
            </a: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642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/>
      <p:bldP spid="114" grpId="0"/>
      <p:bldP spid="115" grpId="0"/>
      <p:bldP spid="116" grpId="0"/>
      <p:bldP spid="117" grpId="0"/>
      <p:bldP spid="118" grpId="0"/>
      <p:bldP spid="119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Richtlinien für Grammatiken</a:t>
            </a:r>
            <a:endParaRPr lang="de-CH" noProof="0" dirty="0" smtClean="0"/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Halten Sie Produktionen kurz.</a:t>
            </a:r>
          </a:p>
          <a:p>
            <a:pPr eaLnBrk="1" hangingPunct="1">
              <a:buFontTx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Einfacher zu lesen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Bessere Bewertung der Sprachengrösse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9900"/>
                </a:solidFill>
              </a:rPr>
              <a:t>Konditional</a:t>
            </a:r>
            <a:r>
              <a:rPr lang="de-CH" noProof="0" dirty="0" smtClean="0"/>
              <a:t> </a:t>
            </a:r>
            <a:endParaRPr lang="de-CH" sz="1600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/>
              <a:t>	</a:t>
            </a:r>
            <a:r>
              <a:rPr lang="de-CH" b="1" noProof="0" dirty="0" err="1" smtClean="0">
                <a:solidFill>
                  <a:schemeClr val="accent2"/>
                </a:solidFill>
              </a:rPr>
              <a:t>if</a:t>
            </a:r>
            <a:r>
              <a:rPr lang="de-CH" noProof="0" dirty="0" smtClean="0"/>
              <a:t> </a:t>
            </a:r>
            <a:r>
              <a:rPr lang="de-CH" noProof="0" dirty="0" err="1" smtClean="0">
                <a:solidFill>
                  <a:srgbClr val="009900"/>
                </a:solidFill>
              </a:rPr>
              <a:t>Boolescher_ausdruck</a:t>
            </a:r>
            <a:r>
              <a:rPr lang="de-CH" noProof="0" dirty="0" smtClean="0"/>
              <a:t> </a:t>
            </a:r>
            <a:r>
              <a:rPr lang="de-CH" b="1" noProof="0" dirty="0" err="1" smtClean="0">
                <a:solidFill>
                  <a:schemeClr val="accent2"/>
                </a:solidFill>
              </a:rPr>
              <a:t>then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009900"/>
                </a:solidFill>
              </a:rPr>
              <a:t>Sequenz</a:t>
            </a:r>
            <a:endParaRPr lang="de-CH" noProof="0" dirty="0" smtClean="0">
              <a:solidFill>
                <a:srgbClr val="0099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/>
              <a:t>	{ </a:t>
            </a:r>
            <a:r>
              <a:rPr lang="de-CH" b="1" noProof="0" dirty="0" err="1" smtClean="0">
                <a:solidFill>
                  <a:schemeClr val="accent2"/>
                </a:solidFill>
              </a:rPr>
              <a:t>elseif</a:t>
            </a:r>
            <a:r>
              <a:rPr lang="de-CH" noProof="0" dirty="0" smtClean="0"/>
              <a:t> </a:t>
            </a:r>
            <a:r>
              <a:rPr lang="de-CH" noProof="0" dirty="0" err="1" smtClean="0">
                <a:solidFill>
                  <a:srgbClr val="009900"/>
                </a:solidFill>
              </a:rPr>
              <a:t>Boolescher_ausdruck</a:t>
            </a:r>
            <a:r>
              <a:rPr lang="de-CH" noProof="0" dirty="0" smtClean="0"/>
              <a:t> </a:t>
            </a:r>
            <a:r>
              <a:rPr lang="de-CH" b="1" noProof="0" dirty="0" err="1" smtClean="0">
                <a:solidFill>
                  <a:schemeClr val="accent2"/>
                </a:solidFill>
              </a:rPr>
              <a:t>then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009900"/>
                </a:solidFill>
              </a:rPr>
              <a:t>Sequenz</a:t>
            </a:r>
            <a:r>
              <a:rPr lang="de-CH" noProof="0" dirty="0" smtClean="0"/>
              <a:t> </a:t>
            </a:r>
            <a:r>
              <a:rPr lang="de-CH" noProof="0" dirty="0" smtClean="0"/>
              <a:t>}</a:t>
            </a:r>
            <a:r>
              <a:rPr lang="de-CH" baseline="30000" noProof="0" dirty="0" smtClean="0"/>
              <a:t>*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/>
              <a:t>	[ </a:t>
            </a:r>
            <a:r>
              <a:rPr lang="de-CH" b="1" noProof="0" dirty="0" err="1" smtClean="0">
                <a:solidFill>
                  <a:schemeClr val="accent2"/>
                </a:solidFill>
              </a:rPr>
              <a:t>else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009900"/>
                </a:solidFill>
              </a:rPr>
              <a:t>Sequenz</a:t>
            </a:r>
            <a:r>
              <a:rPr lang="de-CH" noProof="0" dirty="0" smtClean="0"/>
              <a:t> </a:t>
            </a:r>
            <a:r>
              <a:rPr lang="de-CH" noProof="0" dirty="0" smtClean="0"/>
              <a:t>] </a:t>
            </a:r>
            <a:r>
              <a:rPr lang="de-CH" b="1" noProof="0" dirty="0" smtClean="0">
                <a:solidFill>
                  <a:schemeClr val="accent2"/>
                </a:solidFill>
              </a:rPr>
              <a:t>end</a:t>
            </a:r>
          </a:p>
        </p:txBody>
      </p:sp>
      <p:sp>
        <p:nvSpPr>
          <p:cNvPr id="468996" name="Line 4"/>
          <p:cNvSpPr>
            <a:spLocks noChangeShapeType="1"/>
          </p:cNvSpPr>
          <p:nvPr/>
        </p:nvSpPr>
        <p:spPr bwMode="auto">
          <a:xfrm flipV="1">
            <a:off x="771525" y="3324225"/>
            <a:ext cx="7477125" cy="267652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8997" name="Line 5"/>
          <p:cNvSpPr>
            <a:spLocks noChangeShapeType="1"/>
          </p:cNvSpPr>
          <p:nvPr/>
        </p:nvSpPr>
        <p:spPr bwMode="auto">
          <a:xfrm>
            <a:off x="742950" y="3486150"/>
            <a:ext cx="7172325" cy="234315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848891" y="3490399"/>
            <a:ext cx="388162" cy="523220"/>
            <a:chOff x="1721891" y="3033199"/>
            <a:chExt cx="388162" cy="523220"/>
          </a:xfrm>
        </p:grpSpPr>
        <p:grpSp>
          <p:nvGrpSpPr>
            <p:cNvPr id="11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13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14" name="Straight Connector 13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2" name="Straight Connector 11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8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68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8996" grpId="0" animBg="1"/>
      <p:bldP spid="46899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Richtlinien für Grammatiken</a:t>
            </a:r>
            <a:endParaRPr lang="de-CH" noProof="0" dirty="0" smtClean="0"/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CH" noProof="0" smtClean="0">
                <a:solidFill>
                  <a:srgbClr val="000000"/>
                </a:solidFill>
              </a:rPr>
              <a:t>Behandeln Sie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6699"/>
                </a:solidFill>
              </a:rPr>
              <a:t>lexikale </a:t>
            </a:r>
            <a:r>
              <a:rPr lang="de-CH" smtClean="0">
                <a:solidFill>
                  <a:srgbClr val="006699"/>
                </a:solidFill>
              </a:rPr>
              <a:t>K</a:t>
            </a:r>
            <a:r>
              <a:rPr lang="de-CH" noProof="0" smtClean="0">
                <a:solidFill>
                  <a:srgbClr val="006699"/>
                </a:solidFill>
              </a:rPr>
              <a:t>onstrukte </a:t>
            </a:r>
            <a:r>
              <a:rPr lang="de-CH" smtClean="0">
                <a:solidFill>
                  <a:srgbClr val="000000"/>
                </a:solidFill>
              </a:rPr>
              <a:t>wie Terminale</a:t>
            </a:r>
            <a:endParaRPr lang="de-CH" noProof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Bezeichner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Konstante Werte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9900"/>
                </a:solidFill>
              </a:rPr>
              <a:t>Identifier</a:t>
            </a:r>
            <a:r>
              <a:rPr lang="de-CH" noProof="0" smtClean="0"/>
              <a:t>   </a:t>
            </a:r>
            <a:r>
              <a:rPr lang="de-CH" noProof="0" smtClean="0">
                <a:solidFill>
                  <a:srgbClr val="009900"/>
                </a:solidFill>
              </a:rPr>
              <a:t>Letter</a:t>
            </a:r>
            <a:r>
              <a:rPr lang="de-CH" noProof="0" smtClean="0"/>
              <a:t> {</a:t>
            </a:r>
            <a:r>
              <a:rPr lang="de-CH" noProof="0" smtClean="0">
                <a:solidFill>
                  <a:srgbClr val="009900"/>
                </a:solidFill>
              </a:rPr>
              <a:t>Letter</a:t>
            </a:r>
            <a:r>
              <a:rPr lang="de-CH" noProof="0" smtClean="0"/>
              <a:t> | </a:t>
            </a:r>
            <a:r>
              <a:rPr lang="de-CH" noProof="0" smtClean="0">
                <a:solidFill>
                  <a:srgbClr val="009900"/>
                </a:solidFill>
              </a:rPr>
              <a:t>Digit</a:t>
            </a:r>
            <a:r>
              <a:rPr lang="de-CH" noProof="0" smtClean="0"/>
              <a:t> | "</a:t>
            </a:r>
            <a:r>
              <a:rPr lang="de-CH" b="1" noProof="0" smtClean="0">
                <a:solidFill>
                  <a:schemeClr val="accent2"/>
                </a:solidFill>
              </a:rPr>
              <a:t>_	</a:t>
            </a:r>
            <a:r>
              <a:rPr lang="de-CH" noProof="0" smtClean="0"/>
              <a:t>”}*</a:t>
            </a:r>
            <a:endParaRPr lang="de-CH" baseline="30000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9900"/>
                </a:solidFill>
              </a:rPr>
              <a:t>Integer_constant  </a:t>
            </a:r>
            <a:r>
              <a:rPr lang="de-CH" noProof="0" smtClean="0"/>
              <a:t>  [</a:t>
            </a:r>
            <a:r>
              <a:rPr lang="de-CH" noProof="0" smtClean="0">
                <a:solidFill>
                  <a:srgbClr val="009900"/>
                </a:solidFill>
              </a:rPr>
              <a:t>-</a:t>
            </a:r>
            <a:r>
              <a:rPr lang="de-CH" noProof="0" smtClean="0"/>
              <a:t>]{</a:t>
            </a:r>
            <a:r>
              <a:rPr lang="de-CH" noProof="0" smtClean="0">
                <a:solidFill>
                  <a:srgbClr val="009900"/>
                </a:solidFill>
              </a:rPr>
              <a:t>Digit</a:t>
            </a:r>
            <a:r>
              <a:rPr lang="de-CH" noProof="0" smtClean="0"/>
              <a:t>}</a:t>
            </a:r>
            <a:r>
              <a:rPr lang="de-CH" baseline="30000" noProof="0" smtClean="0"/>
              <a:t>+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9900"/>
                </a:solidFill>
              </a:rPr>
              <a:t>Floating_point  </a:t>
            </a:r>
            <a:r>
              <a:rPr lang="de-CH" b="1" noProof="0" smtClean="0">
                <a:latin typeface="msam10" pitchFamily="34" charset="0"/>
              </a:rPr>
              <a:t>  </a:t>
            </a:r>
            <a:r>
              <a:rPr lang="de-CH" noProof="0" smtClean="0"/>
              <a:t> [</a:t>
            </a:r>
            <a:r>
              <a:rPr lang="de-CH" noProof="0" smtClean="0">
                <a:solidFill>
                  <a:srgbClr val="009900"/>
                </a:solidFill>
              </a:rPr>
              <a:t>-</a:t>
            </a:r>
            <a:r>
              <a:rPr lang="de-CH" noProof="0" smtClean="0"/>
              <a:t>]</a:t>
            </a:r>
            <a:r>
              <a:rPr lang="de-CH" noProof="0" smtClean="0">
                <a:solidFill>
                  <a:srgbClr val="009900"/>
                </a:solidFill>
              </a:rPr>
              <a:t> </a:t>
            </a:r>
            <a:r>
              <a:rPr lang="de-CH" noProof="0" smtClean="0"/>
              <a:t>{</a:t>
            </a:r>
            <a:r>
              <a:rPr lang="de-CH" noProof="0" smtClean="0">
                <a:solidFill>
                  <a:srgbClr val="009900"/>
                </a:solidFill>
              </a:rPr>
              <a:t>Digit</a:t>
            </a:r>
            <a:r>
              <a:rPr lang="de-CH" noProof="0" smtClean="0"/>
              <a:t>}*</a:t>
            </a:r>
            <a:r>
              <a:rPr lang="de-CH" noProof="0" smtClean="0">
                <a:solidFill>
                  <a:srgbClr val="009900"/>
                </a:solidFill>
              </a:rPr>
              <a:t> </a:t>
            </a:r>
            <a:r>
              <a:rPr lang="de-CH" noProof="0" smtClean="0"/>
              <a:t>“</a:t>
            </a:r>
            <a:r>
              <a:rPr lang="de-CH" b="1" noProof="0" smtClean="0">
                <a:solidFill>
                  <a:schemeClr val="accent2"/>
                </a:solidFill>
              </a:rPr>
              <a:t>.</a:t>
            </a:r>
            <a:r>
              <a:rPr lang="de-CH" noProof="0" smtClean="0"/>
              <a:t>" {</a:t>
            </a:r>
            <a:r>
              <a:rPr lang="de-CH" noProof="0" smtClean="0">
                <a:solidFill>
                  <a:srgbClr val="009900"/>
                </a:solidFill>
              </a:rPr>
              <a:t>Digit</a:t>
            </a:r>
            <a:r>
              <a:rPr lang="de-CH" noProof="0" smtClean="0"/>
              <a:t>}</a:t>
            </a:r>
            <a:r>
              <a:rPr lang="de-CH" baseline="30000" noProof="0" smtClean="0"/>
              <a:t>+</a:t>
            </a: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9900"/>
                </a:solidFill>
              </a:rPr>
              <a:t>Letter</a:t>
            </a:r>
            <a:r>
              <a:rPr lang="de-CH" noProof="0" smtClean="0"/>
              <a:t>   "</a:t>
            </a:r>
            <a:r>
              <a:rPr lang="de-CH" b="1" noProof="0" smtClean="0">
                <a:solidFill>
                  <a:schemeClr val="accent2"/>
                </a:solidFill>
              </a:rPr>
              <a:t>A</a:t>
            </a:r>
            <a:r>
              <a:rPr lang="de-CH" noProof="0" smtClean="0"/>
              <a:t>" | "</a:t>
            </a:r>
            <a:r>
              <a:rPr lang="de-CH" b="1" noProof="0" smtClean="0">
                <a:solidFill>
                  <a:schemeClr val="accent2"/>
                </a:solidFill>
              </a:rPr>
              <a:t>B</a:t>
            </a:r>
            <a:r>
              <a:rPr lang="de-CH" noProof="0" smtClean="0"/>
              <a:t>" | ... | "</a:t>
            </a:r>
            <a:r>
              <a:rPr lang="de-CH" b="1" noProof="0" smtClean="0">
                <a:solidFill>
                  <a:schemeClr val="accent2"/>
                </a:solidFill>
              </a:rPr>
              <a:t>Z</a:t>
            </a:r>
            <a:r>
              <a:rPr lang="de-CH" noProof="0" smtClean="0"/>
              <a:t>" | "</a:t>
            </a:r>
            <a:r>
              <a:rPr lang="de-CH" b="1" noProof="0" smtClean="0">
                <a:solidFill>
                  <a:schemeClr val="accent2"/>
                </a:solidFill>
              </a:rPr>
              <a:t>a</a:t>
            </a:r>
            <a:r>
              <a:rPr lang="de-CH" noProof="0" smtClean="0"/>
              <a:t>" | ... | "</a:t>
            </a:r>
            <a:r>
              <a:rPr lang="de-CH" b="1" noProof="0" smtClean="0">
                <a:solidFill>
                  <a:schemeClr val="accent2"/>
                </a:solidFill>
              </a:rPr>
              <a:t>z</a:t>
            </a:r>
            <a:r>
              <a:rPr lang="de-CH" noProof="0" smtClean="0"/>
              <a:t>"</a:t>
            </a:r>
          </a:p>
          <a:p>
            <a:r>
              <a:rPr lang="de-CH" noProof="0" smtClean="0">
                <a:solidFill>
                  <a:srgbClr val="009900"/>
                </a:solidFill>
              </a:rPr>
              <a:t>Digit</a:t>
            </a:r>
            <a:r>
              <a:rPr lang="de-CH" noProof="0" smtClean="0"/>
              <a:t>   "</a:t>
            </a:r>
            <a:r>
              <a:rPr lang="de-CH" b="1" noProof="0" smtClean="0">
                <a:solidFill>
                  <a:schemeClr val="accent2"/>
                </a:solidFill>
              </a:rPr>
              <a:t>0</a:t>
            </a:r>
            <a:r>
              <a:rPr lang="de-CH" noProof="0" smtClean="0"/>
              <a:t>" | "</a:t>
            </a:r>
            <a:r>
              <a:rPr lang="de-CH" b="1" noProof="0" smtClean="0">
                <a:solidFill>
                  <a:schemeClr val="accent2"/>
                </a:solidFill>
              </a:rPr>
              <a:t>1</a:t>
            </a:r>
            <a:r>
              <a:rPr lang="de-CH" noProof="0" smtClean="0"/>
              <a:t>" | ... | "</a:t>
            </a:r>
            <a:r>
              <a:rPr lang="de-CH" b="1" noProof="0" smtClean="0">
                <a:solidFill>
                  <a:schemeClr val="accent2"/>
                </a:solidFill>
              </a:rPr>
              <a:t>9</a:t>
            </a:r>
            <a:r>
              <a:rPr lang="de-CH" noProof="0" smtClean="0"/>
              <a:t>“</a:t>
            </a:r>
          </a:p>
          <a:p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4521200" y="3225800"/>
          <a:ext cx="101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48" name="Equation" r:id="rId4" imgW="101600" imgH="406400" progId="Equation.3">
                  <p:embed/>
                </p:oleObj>
              </mc:Choice>
              <mc:Fallback>
                <p:oleObj name="Equation" r:id="rId4" imgW="101600" imgH="40640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3225800"/>
                        <a:ext cx="1016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" name="Group 30"/>
          <p:cNvGrpSpPr/>
          <p:nvPr/>
        </p:nvGrpSpPr>
        <p:grpSpPr>
          <a:xfrm>
            <a:off x="1721891" y="3033199"/>
            <a:ext cx="388162" cy="523220"/>
            <a:chOff x="1721891" y="3033199"/>
            <a:chExt cx="388162" cy="523220"/>
          </a:xfrm>
        </p:grpSpPr>
        <p:grpSp>
          <p:nvGrpSpPr>
            <p:cNvPr id="4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30" name="Straight Connector 2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2852191" y="3515799"/>
            <a:ext cx="388162" cy="523220"/>
            <a:chOff x="1721891" y="3033199"/>
            <a:chExt cx="388162" cy="523220"/>
          </a:xfrm>
        </p:grpSpPr>
        <p:grpSp>
          <p:nvGrpSpPr>
            <p:cNvPr id="33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3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36" name="Straight Connector 3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34" name="Straight Connector 33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2394991" y="3934899"/>
            <a:ext cx="388162" cy="523220"/>
            <a:chOff x="1721891" y="3033199"/>
            <a:chExt cx="388162" cy="523220"/>
          </a:xfrm>
        </p:grpSpPr>
        <p:grpSp>
          <p:nvGrpSpPr>
            <p:cNvPr id="3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4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42" name="Straight Connector 4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0" name="Straight Connector 3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1201191" y="4811199"/>
            <a:ext cx="388162" cy="523220"/>
            <a:chOff x="1721891" y="3033199"/>
            <a:chExt cx="388162" cy="523220"/>
          </a:xfrm>
        </p:grpSpPr>
        <p:grpSp>
          <p:nvGrpSpPr>
            <p:cNvPr id="45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4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48" name="Straight Connector 4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Connector 4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972591" y="5255699"/>
            <a:ext cx="388162" cy="523220"/>
            <a:chOff x="1721891" y="3033199"/>
            <a:chExt cx="388162" cy="523220"/>
          </a:xfrm>
        </p:grpSpPr>
        <p:grpSp>
          <p:nvGrpSpPr>
            <p:cNvPr id="51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3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4" name="Straight Connector 53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Connector 51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Richtlinien für Grammatiken</a:t>
            </a:r>
            <a:endParaRPr lang="de-CH" noProof="0" dirty="0" smtClean="0"/>
          </a:p>
        </p:txBody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Benutzen </a:t>
            </a:r>
            <a:r>
              <a:rPr lang="de-CH" dirty="0" smtClean="0">
                <a:solidFill>
                  <a:srgbClr val="000000"/>
                </a:solidFill>
              </a:rPr>
              <a:t>Sie eindeutige Produktionen</a:t>
            </a: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dirty="0" smtClean="0">
                <a:solidFill>
                  <a:srgbClr val="000000"/>
                </a:solidFill>
              </a:rPr>
              <a:t>Eine anwendbare Produktion kann so durch Anschauen von einem lexikalen Element pro Mal gefunden werden</a:t>
            </a: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dirty="0" smtClean="0">
                <a:solidFill>
                  <a:srgbClr val="009900"/>
                </a:solidFill>
              </a:rPr>
              <a:t>K</a:t>
            </a:r>
            <a:r>
              <a:rPr lang="de-CH" noProof="0" dirty="0" err="1" smtClean="0">
                <a:solidFill>
                  <a:srgbClr val="009900"/>
                </a:solidFill>
              </a:rPr>
              <a:t>onditional</a:t>
            </a:r>
            <a:r>
              <a:rPr lang="de-CH" noProof="0" dirty="0" smtClean="0"/>
              <a:t> </a:t>
            </a:r>
            <a:r>
              <a:rPr lang="de-CH" b="1" noProof="0" dirty="0" smtClean="0">
                <a:latin typeface="msam10" pitchFamily="34" charset="0"/>
              </a:rPr>
              <a:t>  </a:t>
            </a:r>
            <a:r>
              <a:rPr lang="de-CH" noProof="0" dirty="0" smtClean="0"/>
              <a:t> </a:t>
            </a:r>
            <a:r>
              <a:rPr lang="de-CH" b="1" noProof="0" dirty="0" err="1" smtClean="0">
                <a:solidFill>
                  <a:schemeClr val="accent2"/>
                </a:solidFill>
              </a:rPr>
              <a:t>if</a:t>
            </a:r>
            <a:r>
              <a:rPr lang="de-CH" noProof="0" dirty="0" smtClean="0"/>
              <a:t> </a:t>
            </a:r>
            <a:r>
              <a:rPr lang="de-CH" noProof="0" dirty="0" err="1" smtClean="0">
                <a:solidFill>
                  <a:srgbClr val="009900"/>
                </a:solidFill>
              </a:rPr>
              <a:t>Then_teil_liste</a:t>
            </a:r>
            <a:r>
              <a:rPr lang="de-CH" noProof="0" dirty="0" smtClean="0">
                <a:solidFill>
                  <a:srgbClr val="009900"/>
                </a:solidFill>
              </a:rPr>
              <a:t> </a:t>
            </a:r>
            <a:r>
              <a:rPr lang="de-CH" noProof="0" dirty="0" smtClean="0"/>
              <a:t>[ </a:t>
            </a:r>
            <a:r>
              <a:rPr lang="de-CH" noProof="0" dirty="0" err="1" smtClean="0">
                <a:solidFill>
                  <a:srgbClr val="009900"/>
                </a:solidFill>
              </a:rPr>
              <a:t>Else_teil</a:t>
            </a:r>
            <a:r>
              <a:rPr lang="de-CH" noProof="0" dirty="0" smtClean="0"/>
              <a:t> ] </a:t>
            </a:r>
            <a:r>
              <a:rPr lang="de-CH" b="1" noProof="0" dirty="0" smtClean="0">
                <a:solidFill>
                  <a:schemeClr val="accent2"/>
                </a:solidFill>
              </a:rPr>
              <a:t>end</a:t>
            </a: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99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9900"/>
                </a:solidFill>
              </a:rPr>
              <a:t>Sequenz     </a:t>
            </a:r>
            <a:r>
              <a:rPr lang="de-CH" noProof="0" dirty="0" smtClean="0"/>
              <a:t> </a:t>
            </a:r>
            <a:r>
              <a:rPr lang="de-CH" b="1" noProof="0" dirty="0" smtClean="0">
                <a:latin typeface="msam10" pitchFamily="34" charset="0"/>
              </a:rPr>
              <a:t>  </a:t>
            </a:r>
            <a:r>
              <a:rPr lang="de-CH" noProof="0" dirty="0" smtClean="0"/>
              <a:t> </a:t>
            </a:r>
            <a:r>
              <a:rPr lang="de-CH" noProof="0" dirty="0" smtClean="0"/>
              <a:t>{</a:t>
            </a:r>
            <a:r>
              <a:rPr lang="de-CH" noProof="0" dirty="0" smtClean="0">
                <a:solidFill>
                  <a:srgbClr val="009900"/>
                </a:solidFill>
              </a:rPr>
              <a:t> Instruktion </a:t>
            </a:r>
            <a:r>
              <a:rPr lang="de-CH" noProof="0" dirty="0" smtClean="0"/>
              <a:t>}</a:t>
            </a:r>
            <a:r>
              <a:rPr lang="de-CH" baseline="30000" noProof="0" dirty="0" smtClean="0"/>
              <a:t>*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9900"/>
                </a:solidFill>
              </a:rPr>
              <a:t>Instruktion</a:t>
            </a:r>
            <a:r>
              <a:rPr lang="de-CH" noProof="0" dirty="0" smtClean="0"/>
              <a:t>    </a:t>
            </a:r>
            <a:r>
              <a:rPr lang="de-CH" dirty="0" smtClean="0">
                <a:solidFill>
                  <a:srgbClr val="009900"/>
                </a:solidFill>
              </a:rPr>
              <a:t>K</a:t>
            </a:r>
            <a:r>
              <a:rPr lang="de-CH" noProof="0" dirty="0" err="1" smtClean="0">
                <a:solidFill>
                  <a:srgbClr val="009900"/>
                </a:solidFill>
              </a:rPr>
              <a:t>onditional</a:t>
            </a:r>
            <a:r>
              <a:rPr lang="de-CH" noProof="0" dirty="0" smtClean="0">
                <a:solidFill>
                  <a:srgbClr val="009900"/>
                </a:solidFill>
              </a:rPr>
              <a:t> </a:t>
            </a:r>
            <a:r>
              <a:rPr lang="de-CH" noProof="0" dirty="0" smtClean="0"/>
              <a:t>| </a:t>
            </a:r>
            <a:r>
              <a:rPr lang="de-CH" noProof="0" dirty="0" smtClean="0">
                <a:solidFill>
                  <a:srgbClr val="009900"/>
                </a:solidFill>
              </a:rPr>
              <a:t>Schleife</a:t>
            </a:r>
            <a:r>
              <a:rPr lang="de-CH" noProof="0" dirty="0" smtClean="0"/>
              <a:t> | </a:t>
            </a:r>
            <a:r>
              <a:rPr lang="de-CH" noProof="0" dirty="0" smtClean="0">
                <a:solidFill>
                  <a:srgbClr val="009900"/>
                </a:solidFill>
              </a:rPr>
              <a:t>Aufruf</a:t>
            </a:r>
            <a:r>
              <a:rPr lang="de-CH" noProof="0" dirty="0" smtClean="0"/>
              <a:t> | ...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  <p:grpSp>
        <p:nvGrpSpPr>
          <p:cNvPr id="16" name="Group 15"/>
          <p:cNvGrpSpPr/>
          <p:nvPr/>
        </p:nvGrpSpPr>
        <p:grpSpPr>
          <a:xfrm>
            <a:off x="1874291" y="2995099"/>
            <a:ext cx="388162" cy="523220"/>
            <a:chOff x="1721891" y="3033199"/>
            <a:chExt cx="388162" cy="523220"/>
          </a:xfrm>
        </p:grpSpPr>
        <p:grpSp>
          <p:nvGrpSpPr>
            <p:cNvPr id="17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19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20" name="Straight Connector 19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Connector 17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1937511" y="3892534"/>
            <a:ext cx="388162" cy="523220"/>
            <a:chOff x="1721891" y="3033199"/>
            <a:chExt cx="388162" cy="523220"/>
          </a:xfrm>
        </p:grpSpPr>
        <p:grpSp>
          <p:nvGrpSpPr>
            <p:cNvPr id="23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2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26" name="Straight Connector 2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24" name="Straight Connector 23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1950491" y="4315899"/>
            <a:ext cx="388162" cy="523220"/>
            <a:chOff x="1721891" y="3033199"/>
            <a:chExt cx="388162" cy="523220"/>
          </a:xfrm>
        </p:grpSpPr>
        <p:grpSp>
          <p:nvGrpSpPr>
            <p:cNvPr id="2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3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32" name="Straight Connector 3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30" name="Straight Connector 2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smtClean="0"/>
              <a:t>Syntaxbeschreibung von Eiffel</a:t>
            </a:r>
            <a:endParaRPr lang="de-CH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878114"/>
            <a:ext cx="8894762" cy="5644924"/>
          </a:xfrm>
        </p:spPr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Die Syntax von Eiffel ist in BNF-E geschrieben</a:t>
            </a:r>
          </a:p>
          <a:p>
            <a:pPr lvl="1">
              <a:buFont typeface="Arial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Eine Produktion pro </a:t>
            </a:r>
            <a:r>
              <a:rPr lang="de-CH" noProof="0" dirty="0" err="1" smtClean="0">
                <a:solidFill>
                  <a:schemeClr val="tx1"/>
                </a:solidFill>
              </a:rPr>
              <a:t>Nonterminal</a:t>
            </a:r>
            <a:endParaRPr lang="de-CH" noProof="0" dirty="0" smtClean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de-CH" dirty="0" smtClean="0">
                <a:solidFill>
                  <a:schemeClr val="tx1"/>
                </a:solidFill>
              </a:rPr>
              <a:t>Jede </a:t>
            </a:r>
            <a:r>
              <a:rPr lang="de-CH" noProof="0" dirty="0" smtClean="0">
                <a:solidFill>
                  <a:schemeClr val="tx1"/>
                </a:solidFill>
              </a:rPr>
              <a:t>Produktion ist </a:t>
            </a:r>
            <a:r>
              <a:rPr lang="de-CH" dirty="0" smtClean="0">
                <a:solidFill>
                  <a:schemeClr val="tx1"/>
                </a:solidFill>
              </a:rPr>
              <a:t>entweder eine Verkettung, eine Wahl oder eine Repetition</a:t>
            </a:r>
            <a:endParaRPr lang="de-CH" noProof="0" dirty="0" smtClean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de-CH" dirty="0" smtClean="0">
                <a:solidFill>
                  <a:schemeClr val="tx1"/>
                </a:solidFill>
              </a:rPr>
              <a:t>Spezielle Semantik der Repetition</a:t>
            </a:r>
            <a:endParaRPr lang="de-CH" noProof="0" dirty="0" smtClean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Rekursion ist erlaubt</a:t>
            </a:r>
          </a:p>
          <a:p>
            <a:pPr lvl="1">
              <a:buFont typeface="Arial"/>
              <a:buChar char="•"/>
            </a:pPr>
            <a:r>
              <a:rPr lang="de-CH" b="1" noProof="0" dirty="0" smtClean="0">
                <a:solidFill>
                  <a:schemeClr val="tx1"/>
                </a:solidFill>
              </a:rPr>
              <a:t>Terminale (lexikale) </a:t>
            </a:r>
            <a:r>
              <a:rPr lang="de-CH" b="1" dirty="0" smtClean="0">
                <a:solidFill>
                  <a:schemeClr val="tx1"/>
                </a:solidFill>
              </a:rPr>
              <a:t>K</a:t>
            </a:r>
            <a:r>
              <a:rPr lang="de-CH" b="1" noProof="0" dirty="0" err="1" smtClean="0">
                <a:solidFill>
                  <a:schemeClr val="tx1"/>
                </a:solidFill>
              </a:rPr>
              <a:t>onstrukte</a:t>
            </a:r>
            <a:r>
              <a:rPr lang="de-CH" b="1" noProof="0" dirty="0" smtClean="0">
                <a:solidFill>
                  <a:schemeClr val="tx1"/>
                </a:solidFill>
              </a:rPr>
              <a:t> </a:t>
            </a:r>
            <a:r>
              <a:rPr lang="de-CH" dirty="0" smtClean="0">
                <a:solidFill>
                  <a:schemeClr val="tx1"/>
                </a:solidFill>
              </a:rPr>
              <a:t>benutzen nicht </a:t>
            </a:r>
          </a:p>
          <a:p>
            <a:pPr marL="536575" lvl="1" indent="0">
              <a:buNone/>
            </a:pPr>
            <a:r>
              <a:rPr lang="de-CH" dirty="0" smtClean="0">
                <a:solidFill>
                  <a:schemeClr val="tx1"/>
                </a:solidFill>
              </a:rPr>
              <a:t>	BNF-E für ihre Beschreibung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</a:p>
          <a:p>
            <a:pPr lvl="2">
              <a:buFont typeface="Arial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Reservierte Wörter(z.B. </a:t>
            </a:r>
            <a:r>
              <a:rPr lang="de-CH" b="1" noProof="0" dirty="0" err="1" smtClean="0">
                <a:solidFill>
                  <a:schemeClr val="accent2"/>
                </a:solidFill>
              </a:rPr>
              <a:t>if</a:t>
            </a:r>
            <a:r>
              <a:rPr lang="de-CH" noProof="0" dirty="0" smtClean="0">
                <a:solidFill>
                  <a:schemeClr val="tx1"/>
                </a:solidFill>
              </a:rPr>
              <a:t>, </a:t>
            </a:r>
            <a:r>
              <a:rPr lang="de-CH" b="1" noProof="0" dirty="0" smtClean="0">
                <a:solidFill>
                  <a:srgbClr val="333399"/>
                </a:solidFill>
              </a:rPr>
              <a:t>end</a:t>
            </a:r>
            <a:r>
              <a:rPr lang="de-CH" noProof="0" dirty="0" smtClean="0">
                <a:solidFill>
                  <a:schemeClr val="tx1"/>
                </a:solidFill>
              </a:rPr>
              <a:t>, </a:t>
            </a:r>
            <a:r>
              <a:rPr lang="de-CH" b="1" noProof="0" dirty="0" err="1" smtClean="0">
                <a:solidFill>
                  <a:srgbClr val="333399"/>
                </a:solidFill>
              </a:rPr>
              <a:t>class</a:t>
            </a:r>
            <a:r>
              <a:rPr lang="de-CH" noProof="0" dirty="0" smtClean="0">
                <a:solidFill>
                  <a:schemeClr val="tx1"/>
                </a:solidFill>
              </a:rPr>
              <a:t>)</a:t>
            </a:r>
          </a:p>
          <a:p>
            <a:pPr lvl="2">
              <a:buFont typeface="Arial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manifeste </a:t>
            </a:r>
            <a:r>
              <a:rPr lang="de-CH" dirty="0" smtClean="0">
                <a:solidFill>
                  <a:schemeClr val="tx1"/>
                </a:solidFill>
              </a:rPr>
              <a:t>K</a:t>
            </a:r>
            <a:r>
              <a:rPr lang="de-CH" noProof="0" dirty="0" err="1" smtClean="0">
                <a:solidFill>
                  <a:schemeClr val="tx1"/>
                </a:solidFill>
              </a:rPr>
              <a:t>onstanten</a:t>
            </a:r>
            <a:r>
              <a:rPr lang="de-CH" noProof="0" dirty="0" smtClean="0">
                <a:solidFill>
                  <a:schemeClr val="tx1"/>
                </a:solidFill>
              </a:rPr>
              <a:t> (</a:t>
            </a:r>
            <a:r>
              <a:rPr lang="de-CH" noProof="0" dirty="0" smtClean="0">
                <a:solidFill>
                  <a:srgbClr val="333399"/>
                </a:solidFill>
              </a:rPr>
              <a:t>237</a:t>
            </a:r>
            <a:r>
              <a:rPr lang="de-CH" noProof="0" dirty="0" smtClean="0">
                <a:solidFill>
                  <a:schemeClr val="tx1"/>
                </a:solidFill>
              </a:rPr>
              <a:t>, </a:t>
            </a:r>
            <a:r>
              <a:rPr lang="de-CH" noProof="0" dirty="0" smtClean="0">
                <a:solidFill>
                  <a:srgbClr val="333399"/>
                </a:solidFill>
              </a:rPr>
              <a:t>-12.93</a:t>
            </a:r>
            <a:r>
              <a:rPr lang="de-CH" noProof="0" dirty="0" smtClean="0">
                <a:solidFill>
                  <a:schemeClr val="tx1"/>
                </a:solidFill>
              </a:rPr>
              <a:t>)</a:t>
            </a:r>
          </a:p>
          <a:p>
            <a:pPr lvl="2">
              <a:buFont typeface="Arial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Symbole (</a:t>
            </a:r>
            <a:r>
              <a:rPr lang="de-CH" b="1" noProof="0" dirty="0" smtClean="0">
                <a:solidFill>
                  <a:srgbClr val="333399"/>
                </a:solidFill>
              </a:rPr>
              <a:t>+</a:t>
            </a:r>
            <a:r>
              <a:rPr lang="de-CH" noProof="0" dirty="0" smtClean="0">
                <a:solidFill>
                  <a:schemeClr val="tx1"/>
                </a:solidFill>
              </a:rPr>
              <a:t>, </a:t>
            </a:r>
            <a:r>
              <a:rPr lang="de-CH" b="1" noProof="0" dirty="0" smtClean="0">
                <a:solidFill>
                  <a:srgbClr val="333399"/>
                </a:solidFill>
              </a:rPr>
              <a:t>;</a:t>
            </a:r>
            <a:r>
              <a:rPr lang="de-CH" noProof="0" dirty="0" smtClean="0">
                <a:solidFill>
                  <a:schemeClr val="tx1"/>
                </a:solidFill>
              </a:rPr>
              <a:t>)</a:t>
            </a:r>
          </a:p>
          <a:p>
            <a:pPr lvl="2">
              <a:buFont typeface="Arial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Bezeichner (</a:t>
            </a:r>
            <a:r>
              <a:rPr lang="de-CH" i="1" noProof="0" dirty="0" smtClean="0">
                <a:solidFill>
                  <a:schemeClr val="accent2"/>
                </a:solidFill>
              </a:rPr>
              <a:t>LINKED_LIST</a:t>
            </a:r>
            <a:r>
              <a:rPr lang="de-CH" noProof="0" dirty="0" smtClean="0">
                <a:solidFill>
                  <a:schemeClr val="tx1"/>
                </a:solidFill>
              </a:rPr>
              <a:t>, </a:t>
            </a:r>
            <a:r>
              <a:rPr lang="de-CH" i="1" noProof="0" dirty="0" err="1" smtClean="0">
                <a:solidFill>
                  <a:srgbClr val="333399"/>
                </a:solidFill>
              </a:rPr>
              <a:t>put</a:t>
            </a:r>
            <a:r>
              <a:rPr lang="de-CH" noProof="0" dirty="0" smtClean="0">
                <a:solidFill>
                  <a:schemeClr val="tx1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noProof="0" smtClean="0"/>
              <a:t>Syntaxbeschreibung von Eiffel (lexikale Ebene)</a:t>
            </a:r>
            <a:endParaRPr lang="de-CH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Lexikale </a:t>
            </a:r>
            <a:r>
              <a:rPr lang="de-CH" noProof="0" dirty="0" err="1" smtClean="0">
                <a:solidFill>
                  <a:schemeClr val="tx1"/>
                </a:solidFill>
              </a:rPr>
              <a:t>Konstrukte</a:t>
            </a:r>
            <a:r>
              <a:rPr lang="de-CH" noProof="0" dirty="0" smtClean="0">
                <a:solidFill>
                  <a:schemeClr val="tx1"/>
                </a:solidFill>
              </a:rPr>
              <a:t> werden mit einer BNF-ähnlichen </a:t>
            </a:r>
            <a:r>
              <a:rPr lang="de-CH" i="1" noProof="0" dirty="0" smtClean="0">
                <a:solidFill>
                  <a:schemeClr val="tx1"/>
                </a:solidFill>
              </a:rPr>
              <a:t>regulären Grammatik</a:t>
            </a:r>
            <a:r>
              <a:rPr lang="de-CH" noProof="0" dirty="0" smtClean="0">
                <a:solidFill>
                  <a:schemeClr val="tx1"/>
                </a:solidFill>
              </a:rPr>
              <a:t> beschrieben</a:t>
            </a:r>
            <a:endParaRPr lang="de-CH" i="1" noProof="0" dirty="0" smtClean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Mischen von Produktionstypen erlaubt</a:t>
            </a:r>
          </a:p>
          <a:p>
            <a:pPr lvl="1">
              <a:buFont typeface="Arial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Benutzen Sie </a:t>
            </a:r>
            <a:r>
              <a:rPr lang="de-CH" dirty="0" smtClean="0">
                <a:solidFill>
                  <a:schemeClr val="tx1"/>
                </a:solidFill>
              </a:rPr>
              <a:t>Klammern für Eindeutigkeit, z.B.</a:t>
            </a:r>
            <a:br>
              <a:rPr lang="de-CH" dirty="0" smtClean="0">
                <a:solidFill>
                  <a:schemeClr val="tx1"/>
                </a:solidFill>
              </a:rPr>
            </a:br>
            <a:r>
              <a:rPr lang="de-CH" noProof="0" dirty="0" smtClean="0">
                <a:solidFill>
                  <a:srgbClr val="008000"/>
                </a:solidFill>
              </a:rPr>
              <a:t>Letter </a:t>
            </a:r>
            <a:r>
              <a:rPr lang="de-CH" noProof="0" dirty="0" smtClean="0">
                <a:solidFill>
                  <a:schemeClr val="tx1"/>
                </a:solidFill>
              </a:rPr>
              <a:t>(</a:t>
            </a:r>
            <a:r>
              <a:rPr lang="de-CH" noProof="0" dirty="0" smtClean="0">
                <a:solidFill>
                  <a:srgbClr val="008000"/>
                </a:solidFill>
              </a:rPr>
              <a:t>Letter</a:t>
            </a:r>
            <a:r>
              <a:rPr lang="de-CH" noProof="0" dirty="0" smtClean="0">
                <a:solidFill>
                  <a:schemeClr val="tx1"/>
                </a:solidFill>
              </a:rPr>
              <a:t> | </a:t>
            </a:r>
            <a:r>
              <a:rPr lang="de-CH" noProof="0" dirty="0" smtClean="0">
                <a:solidFill>
                  <a:srgbClr val="008000"/>
                </a:solidFill>
              </a:rPr>
              <a:t>Digit</a:t>
            </a:r>
            <a:r>
              <a:rPr lang="de-CH" noProof="0" dirty="0" smtClean="0">
                <a:solidFill>
                  <a:schemeClr val="tx1"/>
                </a:solidFill>
              </a:rPr>
              <a:t> | </a:t>
            </a:r>
            <a:r>
              <a:rPr lang="de-CH" noProof="0" dirty="0" err="1" smtClean="0">
                <a:solidFill>
                  <a:srgbClr val="008000"/>
                </a:solidFill>
              </a:rPr>
              <a:t>Underscore</a:t>
            </a:r>
            <a:r>
              <a:rPr lang="de-CH" noProof="0" dirty="0" smtClean="0">
                <a:solidFill>
                  <a:schemeClr val="tx1"/>
                </a:solidFill>
              </a:rPr>
              <a:t>)* </a:t>
            </a:r>
          </a:p>
          <a:p>
            <a:pPr lvl="1">
              <a:buFont typeface="Arial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Keine Rekursion</a:t>
            </a:r>
          </a:p>
          <a:p>
            <a:pPr lvl="1">
              <a:buFont typeface="Arial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Benutzt Symbole und Zeichenintervalle, z.B. ‘</a:t>
            </a:r>
            <a:r>
              <a:rPr lang="de-CH" b="1" noProof="0" dirty="0" err="1" smtClean="0">
                <a:solidFill>
                  <a:srgbClr val="333399"/>
                </a:solidFill>
              </a:rPr>
              <a:t>a</a:t>
            </a:r>
            <a:r>
              <a:rPr lang="de-CH" noProof="0" dirty="0" err="1" smtClean="0">
                <a:solidFill>
                  <a:schemeClr val="tx1"/>
                </a:solidFill>
              </a:rPr>
              <a:t>’..’</a:t>
            </a:r>
            <a:r>
              <a:rPr lang="de-CH" b="1" noProof="0" dirty="0" err="1" smtClean="0">
                <a:solidFill>
                  <a:srgbClr val="333399"/>
                </a:solidFill>
              </a:rPr>
              <a:t>z</a:t>
            </a:r>
            <a:r>
              <a:rPr lang="de-CH" noProof="0" dirty="0" smtClean="0">
                <a:solidFill>
                  <a:schemeClr val="tx1"/>
                </a:solidFill>
              </a:rPr>
              <a:t>’</a:t>
            </a:r>
          </a:p>
          <a:p>
            <a:pPr lvl="1">
              <a:buFont typeface="Arial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Einfache Repetitionsregeln (siehe BNF)</a:t>
            </a:r>
          </a:p>
          <a:p>
            <a:pPr lvl="1">
              <a:buFont typeface="Arial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Bei der Verkettungen müssen die Elemente nicht (lexikalisch) </a:t>
            </a:r>
            <a:r>
              <a:rPr lang="de-CH" dirty="0" smtClean="0">
                <a:solidFill>
                  <a:schemeClr val="tx1"/>
                </a:solidFill>
              </a:rPr>
              <a:t>getrennt sein</a:t>
            </a:r>
            <a:endParaRPr lang="de-CH" noProof="0" dirty="0" smtClean="0">
              <a:solidFill>
                <a:schemeClr val="tx1"/>
              </a:solidFill>
            </a:endParaRPr>
          </a:p>
          <a:p>
            <a:endParaRPr lang="de-CH" noProof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smtClean="0"/>
              <a:t>Noch eine Übung</a:t>
            </a:r>
            <a:endParaRPr lang="de-CH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noProof="0" dirty="0" smtClean="0">
                <a:solidFill>
                  <a:srgbClr val="000000"/>
                </a:solidFill>
              </a:rPr>
              <a:t>Definieren </a:t>
            </a:r>
            <a:r>
              <a:rPr lang="de-CH" dirty="0" smtClean="0">
                <a:solidFill>
                  <a:srgbClr val="000000"/>
                </a:solidFill>
              </a:rPr>
              <a:t>Sie eine rekursive Grammatik in BNF-E für </a:t>
            </a:r>
            <a:r>
              <a:rPr lang="de-CH" dirty="0" err="1" smtClean="0">
                <a:solidFill>
                  <a:srgbClr val="000000"/>
                </a:solidFill>
              </a:rPr>
              <a:t>Boole‘sche</a:t>
            </a:r>
            <a:r>
              <a:rPr lang="de-CH" dirty="0" smtClean="0">
                <a:solidFill>
                  <a:srgbClr val="000000"/>
                </a:solidFill>
              </a:rPr>
              <a:t> Ausdrücke mit der folgenden Beschreibung</a:t>
            </a:r>
            <a:r>
              <a:rPr lang="de-CH" noProof="0" dirty="0" smtClean="0">
                <a:solidFill>
                  <a:srgbClr val="000000"/>
                </a:solidFill>
              </a:rPr>
              <a:t>:</a:t>
            </a:r>
          </a:p>
          <a:p>
            <a:r>
              <a:rPr lang="de-CH" noProof="0" dirty="0" smtClean="0">
                <a:solidFill>
                  <a:srgbClr val="000000"/>
                </a:solidFill>
              </a:rPr>
              <a:t>Einfache </a:t>
            </a:r>
            <a:r>
              <a:rPr lang="de-CH" dirty="0" smtClean="0">
                <a:solidFill>
                  <a:srgbClr val="000000"/>
                </a:solidFill>
              </a:rPr>
              <a:t>Ausdrücke, beschränkt auf die Variablenbezeichner</a:t>
            </a:r>
            <a:r>
              <a:rPr lang="de-CH" noProof="0" dirty="0" smtClean="0">
                <a:solidFill>
                  <a:srgbClr val="000000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x</a:t>
            </a:r>
            <a:r>
              <a:rPr lang="de-CH" noProof="0" dirty="0" smtClean="0">
                <a:solidFill>
                  <a:srgbClr val="000000"/>
                </a:solidFill>
              </a:rPr>
              <a:t>, </a:t>
            </a:r>
            <a:r>
              <a:rPr lang="de-CH" b="1" noProof="0" dirty="0" smtClean="0">
                <a:solidFill>
                  <a:schemeClr val="accent2"/>
                </a:solidFill>
              </a:rPr>
              <a:t>y</a:t>
            </a:r>
            <a:r>
              <a:rPr lang="de-CH" noProof="0" dirty="0" smtClean="0">
                <a:solidFill>
                  <a:srgbClr val="000000"/>
                </a:solidFill>
              </a:rPr>
              <a:t>, oder </a:t>
            </a:r>
            <a:r>
              <a:rPr lang="de-CH" b="1" noProof="0" dirty="0" smtClean="0">
                <a:solidFill>
                  <a:schemeClr val="accent2"/>
                </a:solidFill>
              </a:rPr>
              <a:t>z</a:t>
            </a:r>
            <a:r>
              <a:rPr lang="de-CH" noProof="0" dirty="0" smtClean="0">
                <a:solidFill>
                  <a:srgbClr val="000000"/>
                </a:solidFill>
              </a:rPr>
              <a:t>, </a:t>
            </a:r>
            <a:r>
              <a:rPr lang="de-CH" dirty="0" smtClean="0">
                <a:solidFill>
                  <a:srgbClr val="000000"/>
                </a:solidFill>
              </a:rPr>
              <a:t>die, neben Klammerung, als Operationen das unäre 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dirty="0" smtClean="0">
                <a:solidFill>
                  <a:srgbClr val="000000"/>
                </a:solidFill>
              </a:rPr>
              <a:t> und die </a:t>
            </a:r>
            <a:r>
              <a:rPr lang="de-CH" noProof="0" dirty="0" smtClean="0">
                <a:solidFill>
                  <a:srgbClr val="000000"/>
                </a:solidFill>
              </a:rPr>
              <a:t>binären </a:t>
            </a:r>
            <a:r>
              <a:rPr lang="de-CH" b="1" noProof="0" dirty="0" err="1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rgbClr val="000000"/>
                </a:solidFill>
              </a:rPr>
              <a:t>, </a:t>
            </a:r>
            <a:r>
              <a:rPr lang="de-CH" b="1" noProof="0" dirty="0" err="1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rgbClr val="000000"/>
                </a:solidFill>
              </a:rPr>
              <a:t>, </a:t>
            </a:r>
            <a:r>
              <a:rPr lang="de-CH" dirty="0" smtClean="0">
                <a:solidFill>
                  <a:srgbClr val="000000"/>
                </a:solidFill>
              </a:rPr>
              <a:t>u</a:t>
            </a:r>
            <a:r>
              <a:rPr lang="de-CH" noProof="0" dirty="0" err="1" smtClean="0">
                <a:solidFill>
                  <a:srgbClr val="000000"/>
                </a:solidFill>
              </a:rPr>
              <a:t>nd</a:t>
            </a:r>
            <a:r>
              <a:rPr lang="de-CH" noProof="0" dirty="0" smtClean="0">
                <a:solidFill>
                  <a:srgbClr val="000000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b="1" noProof="0" dirty="0" smtClean="0">
                <a:solidFill>
                  <a:srgbClr val="006699"/>
                </a:solidFill>
              </a:rPr>
              <a:t> </a:t>
            </a:r>
            <a:r>
              <a:rPr lang="de-CH" dirty="0" smtClean="0">
                <a:solidFill>
                  <a:srgbClr val="000000"/>
                </a:solidFill>
              </a:rPr>
              <a:t>beinhalten können</a:t>
            </a:r>
          </a:p>
          <a:p>
            <a:endParaRPr lang="de-CH" noProof="0" dirty="0" smtClean="0">
              <a:solidFill>
                <a:srgbClr val="000000"/>
              </a:solidFill>
            </a:endParaRPr>
          </a:p>
          <a:p>
            <a:r>
              <a:rPr lang="de-CH" noProof="0" dirty="0" smtClean="0">
                <a:solidFill>
                  <a:srgbClr val="000000"/>
                </a:solidFill>
              </a:rPr>
              <a:t>Gültige Phrasen wären z.B.</a:t>
            </a:r>
          </a:p>
          <a:p>
            <a:r>
              <a:rPr lang="de-CH" noProof="0" dirty="0" smtClean="0">
                <a:solidFill>
                  <a:srgbClr val="000000"/>
                </a:solidFill>
              </a:rPr>
              <a:t> 	</a:t>
            </a:r>
            <a:r>
              <a:rPr lang="de-CH" b="1" noProof="0" dirty="0" smtClean="0">
                <a:solidFill>
                  <a:srgbClr val="002060"/>
                </a:solidFill>
              </a:rPr>
              <a:t>not</a:t>
            </a:r>
            <a:r>
              <a:rPr lang="de-CH" i="1" noProof="0" dirty="0" smtClean="0">
                <a:solidFill>
                  <a:srgbClr val="002060"/>
                </a:solidFill>
              </a:rPr>
              <a:t> </a:t>
            </a:r>
            <a:r>
              <a:rPr lang="de-CH" i="1" noProof="0" dirty="0" smtClean="0"/>
              <a:t>x </a:t>
            </a:r>
            <a:r>
              <a:rPr lang="de-CH" b="1" dirty="0" err="1">
                <a:solidFill>
                  <a:srgbClr val="002060"/>
                </a:solidFill>
              </a:rPr>
              <a:t>and</a:t>
            </a:r>
            <a:r>
              <a:rPr lang="de-CH" i="1" noProof="0" dirty="0" smtClean="0"/>
              <a:t> </a:t>
            </a:r>
            <a:r>
              <a:rPr lang="de-CH" b="1" dirty="0">
                <a:solidFill>
                  <a:srgbClr val="002060"/>
                </a:solidFill>
              </a:rPr>
              <a:t>not</a:t>
            </a:r>
            <a:r>
              <a:rPr lang="de-CH" i="1" noProof="0" dirty="0" smtClean="0"/>
              <a:t> y </a:t>
            </a:r>
          </a:p>
          <a:p>
            <a:r>
              <a:rPr lang="de-CH" i="1" noProof="0" dirty="0" smtClean="0"/>
              <a:t> 	</a:t>
            </a:r>
            <a:r>
              <a:rPr lang="de-CH" noProof="0" dirty="0" smtClean="0"/>
              <a:t>(</a:t>
            </a:r>
            <a:r>
              <a:rPr lang="de-CH" i="1" noProof="0" dirty="0" smtClean="0"/>
              <a:t>x </a:t>
            </a:r>
            <a:r>
              <a:rPr lang="de-CH" b="1" dirty="0" err="1">
                <a:solidFill>
                  <a:srgbClr val="002060"/>
                </a:solidFill>
              </a:rPr>
              <a:t>or</a:t>
            </a:r>
            <a:r>
              <a:rPr lang="de-CH" i="1" noProof="0" dirty="0" smtClean="0"/>
              <a:t> y </a:t>
            </a:r>
            <a:r>
              <a:rPr lang="de-CH" b="1" dirty="0">
                <a:solidFill>
                  <a:srgbClr val="002060"/>
                </a:solidFill>
              </a:rPr>
              <a:t>implies</a:t>
            </a:r>
            <a:r>
              <a:rPr lang="de-CH" i="1" noProof="0" dirty="0" smtClean="0"/>
              <a:t> z</a:t>
            </a:r>
            <a:r>
              <a:rPr lang="de-CH" noProof="0" dirty="0" smtClean="0"/>
              <a:t>)</a:t>
            </a:r>
            <a:r>
              <a:rPr lang="de-CH" i="1" noProof="0" dirty="0" smtClean="0"/>
              <a:t> </a:t>
            </a:r>
          </a:p>
          <a:p>
            <a:r>
              <a:rPr lang="de-CH" i="1" noProof="0" dirty="0" smtClean="0"/>
              <a:t> 	y </a:t>
            </a:r>
            <a:r>
              <a:rPr lang="de-CH" b="1" dirty="0" err="1">
                <a:solidFill>
                  <a:srgbClr val="002060"/>
                </a:solidFill>
              </a:rPr>
              <a:t>or</a:t>
            </a:r>
            <a:r>
              <a:rPr lang="de-CH" i="1" noProof="0" dirty="0" smtClean="0"/>
              <a:t> </a:t>
            </a:r>
            <a:r>
              <a:rPr lang="de-CH" noProof="0" dirty="0" smtClean="0"/>
              <a:t>(</a:t>
            </a:r>
            <a:r>
              <a:rPr lang="de-CH" i="1" noProof="0" dirty="0" smtClean="0"/>
              <a:t>z</a:t>
            </a:r>
            <a:r>
              <a:rPr lang="de-CH" noProof="0" dirty="0" smtClean="0"/>
              <a:t>)</a:t>
            </a:r>
          </a:p>
          <a:p>
            <a:r>
              <a:rPr lang="de-CH" noProof="0" dirty="0" smtClean="0"/>
              <a:t>	(</a:t>
            </a:r>
            <a:r>
              <a:rPr lang="de-CH" i="1" noProof="0" dirty="0" smtClean="0"/>
              <a:t>x</a:t>
            </a:r>
            <a:r>
              <a:rPr lang="de-CH" noProof="0" dirty="0" smtClean="0"/>
              <a:t>)</a:t>
            </a:r>
          </a:p>
          <a:p>
            <a:endParaRPr lang="de-CH" noProof="0" dirty="0" smtClean="0">
              <a:solidFill>
                <a:srgbClr val="000000"/>
              </a:solidFill>
            </a:endParaRPr>
          </a:p>
          <a:p>
            <a:endParaRPr lang="de-CH" noProof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smtClean="0"/>
              <a:t>Lösung</a:t>
            </a:r>
            <a:endParaRPr lang="de-CH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noProof="0" dirty="0" err="1" smtClean="0"/>
              <a:t>B_expr</a:t>
            </a:r>
            <a:r>
              <a:rPr lang="de-CH" noProof="0" dirty="0" smtClean="0"/>
              <a:t> 	</a:t>
            </a:r>
            <a:r>
              <a:rPr lang="de-CH" noProof="0" dirty="0" err="1" smtClean="0"/>
              <a:t>With_par</a:t>
            </a:r>
            <a:r>
              <a:rPr lang="de-CH" noProof="0" dirty="0" smtClean="0"/>
              <a:t> | </a:t>
            </a:r>
            <a:r>
              <a:rPr lang="de-CH" noProof="0" dirty="0" err="1" smtClean="0"/>
              <a:t>Expr</a:t>
            </a:r>
            <a:endParaRPr lang="de-CH" noProof="0" dirty="0" smtClean="0"/>
          </a:p>
          <a:p>
            <a:r>
              <a:rPr lang="de-CH" noProof="0" dirty="0" err="1" smtClean="0"/>
              <a:t>With_par</a:t>
            </a:r>
            <a:r>
              <a:rPr lang="de-CH" noProof="0" dirty="0" smtClean="0"/>
              <a:t> 	“(” </a:t>
            </a:r>
            <a:r>
              <a:rPr lang="de-CH" noProof="0" dirty="0" err="1" smtClean="0"/>
              <a:t>Expr</a:t>
            </a:r>
            <a:r>
              <a:rPr lang="de-CH" noProof="0" dirty="0" smtClean="0"/>
              <a:t> “)”</a:t>
            </a:r>
          </a:p>
          <a:p>
            <a:r>
              <a:rPr lang="de-CH" noProof="0" dirty="0" err="1" smtClean="0"/>
              <a:t>Expr</a:t>
            </a:r>
            <a:r>
              <a:rPr lang="de-CH" noProof="0" dirty="0" smtClean="0"/>
              <a:t>		</a:t>
            </a:r>
            <a:r>
              <a:rPr lang="de-CH" noProof="0" dirty="0" err="1" smtClean="0"/>
              <a:t>Not_term</a:t>
            </a:r>
            <a:r>
              <a:rPr lang="de-CH" noProof="0" dirty="0" smtClean="0"/>
              <a:t> | </a:t>
            </a:r>
            <a:r>
              <a:rPr lang="de-CH" noProof="0" dirty="0" err="1" smtClean="0"/>
              <a:t>Bin_term</a:t>
            </a:r>
            <a:r>
              <a:rPr lang="de-CH" noProof="0" dirty="0" smtClean="0"/>
              <a:t> | Variable</a:t>
            </a:r>
          </a:p>
          <a:p>
            <a:r>
              <a:rPr lang="de-CH" noProof="0" dirty="0" err="1" smtClean="0"/>
              <a:t>Bin_term</a:t>
            </a:r>
            <a:r>
              <a:rPr lang="de-CH" noProof="0" dirty="0" smtClean="0"/>
              <a:t>	</a:t>
            </a:r>
            <a:r>
              <a:rPr lang="de-CH" noProof="0" dirty="0" err="1" smtClean="0"/>
              <a:t>B_expr</a:t>
            </a:r>
            <a:r>
              <a:rPr lang="de-CH" noProof="0" dirty="0" smtClean="0"/>
              <a:t> </a:t>
            </a:r>
            <a:r>
              <a:rPr lang="de-CH" noProof="0" dirty="0" err="1" smtClean="0"/>
              <a:t>Bin_op</a:t>
            </a:r>
            <a:r>
              <a:rPr lang="de-CH" noProof="0" dirty="0" smtClean="0"/>
              <a:t> </a:t>
            </a:r>
            <a:r>
              <a:rPr lang="de-CH" noProof="0" dirty="0" err="1" smtClean="0"/>
              <a:t>B_expr</a:t>
            </a:r>
            <a:endParaRPr lang="de-CH" noProof="0" dirty="0" smtClean="0"/>
          </a:p>
          <a:p>
            <a:r>
              <a:rPr lang="de-CH" noProof="0" dirty="0" err="1" smtClean="0"/>
              <a:t>Bin_op</a:t>
            </a:r>
            <a:r>
              <a:rPr lang="de-CH" noProof="0" dirty="0" smtClean="0"/>
              <a:t>	“</a:t>
            </a:r>
            <a:r>
              <a:rPr lang="de-CH" b="1" dirty="0">
                <a:solidFill>
                  <a:srgbClr val="002060"/>
                </a:solidFill>
              </a:rPr>
              <a:t>implies</a:t>
            </a:r>
            <a:r>
              <a:rPr lang="de-CH" noProof="0" dirty="0" smtClean="0"/>
              <a:t>”| “</a:t>
            </a:r>
            <a:r>
              <a:rPr lang="de-CH" b="1" dirty="0" err="1">
                <a:solidFill>
                  <a:srgbClr val="002060"/>
                </a:solidFill>
              </a:rPr>
              <a:t>or</a:t>
            </a:r>
            <a:r>
              <a:rPr lang="de-CH" noProof="0" dirty="0" smtClean="0"/>
              <a:t>” | “</a:t>
            </a:r>
            <a:r>
              <a:rPr lang="de-CH" b="1" dirty="0" err="1">
                <a:solidFill>
                  <a:srgbClr val="002060"/>
                </a:solidFill>
              </a:rPr>
              <a:t>and</a:t>
            </a:r>
            <a:r>
              <a:rPr lang="de-CH" noProof="0" dirty="0" smtClean="0"/>
              <a:t>” </a:t>
            </a:r>
          </a:p>
          <a:p>
            <a:r>
              <a:rPr lang="de-CH" noProof="0" dirty="0" err="1" smtClean="0"/>
              <a:t>Not_term</a:t>
            </a:r>
            <a:r>
              <a:rPr lang="de-CH" noProof="0" dirty="0" smtClean="0"/>
              <a:t>	“</a:t>
            </a:r>
            <a:r>
              <a:rPr lang="de-CH" b="1" dirty="0">
                <a:solidFill>
                  <a:srgbClr val="002060"/>
                </a:solidFill>
              </a:rPr>
              <a:t>not</a:t>
            </a:r>
            <a:r>
              <a:rPr lang="de-CH" noProof="0" dirty="0" smtClean="0"/>
              <a:t>” </a:t>
            </a:r>
            <a:r>
              <a:rPr lang="de-CH" noProof="0" dirty="0" err="1" smtClean="0"/>
              <a:t>B_expr</a:t>
            </a:r>
            <a:endParaRPr lang="de-CH" noProof="0" dirty="0" smtClean="0"/>
          </a:p>
          <a:p>
            <a:r>
              <a:rPr lang="de-CH" noProof="0" dirty="0" smtClean="0"/>
              <a:t>Variable	“x” | “y” | “z”</a:t>
            </a:r>
          </a:p>
          <a:p>
            <a:endParaRPr lang="de-CH" b="1" noProof="0" dirty="0" smtClean="0">
              <a:solidFill>
                <a:schemeClr val="accent2"/>
              </a:solidFill>
            </a:endParaRPr>
          </a:p>
          <a:p>
            <a:endParaRPr lang="de-CH" b="1" noProof="0" dirty="0" smtClean="0">
              <a:solidFill>
                <a:schemeClr val="accent2"/>
              </a:solidFill>
            </a:endParaRPr>
          </a:p>
          <a:p>
            <a:r>
              <a:rPr lang="de-CH" noProof="0" dirty="0" smtClean="0">
                <a:solidFill>
                  <a:srgbClr val="000000"/>
                </a:solidFill>
              </a:rPr>
              <a:t>Bemerkung: hier brauchen wir “</a:t>
            </a:r>
            <a:r>
              <a:rPr lang="de-CH" noProof="0" dirty="0" smtClean="0"/>
              <a:t>x</a:t>
            </a:r>
            <a:r>
              <a:rPr lang="de-CH" noProof="0" dirty="0" smtClean="0">
                <a:solidFill>
                  <a:srgbClr val="000000"/>
                </a:solidFill>
              </a:rPr>
              <a:t>” um Terminale zu bezeichnen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747291" y="3503099"/>
            <a:ext cx="388162" cy="523220"/>
            <a:chOff x="1721891" y="3033199"/>
            <a:chExt cx="388162" cy="523220"/>
          </a:xfrm>
        </p:grpSpPr>
        <p:grpSp>
          <p:nvGrpSpPr>
            <p:cNvPr id="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1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0" name="Straight Connector 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1747291" y="2626799"/>
            <a:ext cx="388162" cy="523220"/>
            <a:chOff x="1721891" y="3033199"/>
            <a:chExt cx="388162" cy="523220"/>
          </a:xfrm>
        </p:grpSpPr>
        <p:grpSp>
          <p:nvGrpSpPr>
            <p:cNvPr id="15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1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18" name="Straight Connector 1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6" name="Straight Connector 1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1747291" y="2233099"/>
            <a:ext cx="388162" cy="523220"/>
            <a:chOff x="1721891" y="3033199"/>
            <a:chExt cx="388162" cy="523220"/>
          </a:xfrm>
        </p:grpSpPr>
        <p:grpSp>
          <p:nvGrpSpPr>
            <p:cNvPr id="21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23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24" name="Straight Connector 23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1747291" y="1801299"/>
            <a:ext cx="388162" cy="523220"/>
            <a:chOff x="1721891" y="3033199"/>
            <a:chExt cx="388162" cy="523220"/>
          </a:xfrm>
        </p:grpSpPr>
        <p:grpSp>
          <p:nvGrpSpPr>
            <p:cNvPr id="27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29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30" name="Straight Connector 29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28" name="Straight Connector 27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1747291" y="3071299"/>
            <a:ext cx="388162" cy="523220"/>
            <a:chOff x="1721891" y="3033199"/>
            <a:chExt cx="388162" cy="523220"/>
          </a:xfrm>
        </p:grpSpPr>
        <p:grpSp>
          <p:nvGrpSpPr>
            <p:cNvPr id="33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3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36" name="Straight Connector 3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34" name="Straight Connector 33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1747291" y="1331399"/>
            <a:ext cx="388162" cy="523220"/>
            <a:chOff x="1721891" y="3033199"/>
            <a:chExt cx="388162" cy="523220"/>
          </a:xfrm>
        </p:grpSpPr>
        <p:grpSp>
          <p:nvGrpSpPr>
            <p:cNvPr id="3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4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42" name="Straight Connector 4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0" name="Straight Connector 3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1747291" y="899599"/>
            <a:ext cx="388162" cy="523220"/>
            <a:chOff x="1721891" y="3033199"/>
            <a:chExt cx="388162" cy="523220"/>
          </a:xfrm>
        </p:grpSpPr>
        <p:grpSp>
          <p:nvGrpSpPr>
            <p:cNvPr id="45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4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48" name="Straight Connector 4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Connector 4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Einen Parser schreiben</a:t>
            </a:r>
            <a:endParaRPr lang="de-CH" noProof="0" dirty="0" smtClean="0"/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Ein Feature pro Produktion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dirty="0" smtClean="0">
                <a:solidFill>
                  <a:srgbClr val="000000"/>
                </a:solidFill>
              </a:rPr>
              <a:t>Verkettung</a:t>
            </a:r>
            <a:r>
              <a:rPr lang="de-CH" noProof="0" dirty="0" smtClean="0">
                <a:solidFill>
                  <a:srgbClr val="000000"/>
                </a:solidFill>
              </a:rPr>
              <a:t>:</a:t>
            </a:r>
            <a:br>
              <a:rPr lang="de-CH" noProof="0" dirty="0" smtClean="0">
                <a:solidFill>
                  <a:srgbClr val="000000"/>
                </a:solidFill>
              </a:rPr>
            </a:br>
            <a:r>
              <a:rPr lang="de-CH" noProof="0" dirty="0" smtClean="0">
                <a:solidFill>
                  <a:srgbClr val="000000"/>
                </a:solidFill>
              </a:rPr>
              <a:t>Sequenz von Feature-Aufrufen für </a:t>
            </a:r>
            <a:r>
              <a:rPr lang="de-CH" noProof="0" dirty="0" err="1" smtClean="0">
                <a:solidFill>
                  <a:srgbClr val="000000"/>
                </a:solidFill>
              </a:rPr>
              <a:t>Nonterminale</a:t>
            </a:r>
            <a:r>
              <a:rPr lang="de-CH" noProof="0" dirty="0" smtClean="0">
                <a:solidFill>
                  <a:srgbClr val="000000"/>
                </a:solidFill>
              </a:rPr>
              <a:t>, überprüft auf Terminale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Wahl:</a:t>
            </a:r>
            <a:br>
              <a:rPr lang="de-CH" noProof="0" dirty="0" smtClean="0">
                <a:solidFill>
                  <a:srgbClr val="000000"/>
                </a:solidFill>
              </a:rPr>
            </a:br>
            <a:r>
              <a:rPr lang="de-CH" dirty="0" smtClean="0">
                <a:solidFill>
                  <a:srgbClr val="000000"/>
                </a:solidFill>
              </a:rPr>
              <a:t>K</a:t>
            </a:r>
            <a:r>
              <a:rPr lang="de-CH" noProof="0" dirty="0" err="1" smtClean="0">
                <a:solidFill>
                  <a:srgbClr val="000000"/>
                </a:solidFill>
              </a:rPr>
              <a:t>onditional</a:t>
            </a:r>
            <a:r>
              <a:rPr lang="de-CH" noProof="0" dirty="0" smtClean="0">
                <a:solidFill>
                  <a:srgbClr val="000000"/>
                </a:solidFill>
              </a:rPr>
              <a:t> mit </a:t>
            </a:r>
            <a:r>
              <a:rPr lang="de-CH" noProof="0" dirty="0" smtClean="0">
                <a:solidFill>
                  <a:srgbClr val="000000"/>
                </a:solidFill>
              </a:rPr>
              <a:t>Sequenz </a:t>
            </a:r>
            <a:r>
              <a:rPr lang="de-CH" noProof="0" dirty="0" smtClean="0">
                <a:solidFill>
                  <a:srgbClr val="000000"/>
                </a:solidFill>
              </a:rPr>
              <a:t>pro Alternative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Repetition:</a:t>
            </a:r>
            <a:br>
              <a:rPr lang="de-CH" noProof="0" dirty="0" smtClean="0">
                <a:solidFill>
                  <a:srgbClr val="000000"/>
                </a:solidFill>
              </a:rPr>
            </a:br>
            <a:r>
              <a:rPr lang="de-CH" noProof="0" dirty="0" smtClean="0">
                <a:solidFill>
                  <a:srgbClr val="000000"/>
                </a:solidFill>
              </a:rPr>
              <a:t>Schleife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Die Macht des menschlichen Gehirns</a:t>
            </a:r>
            <a:endParaRPr lang="de-CH" noProof="0" dirty="0" smtClean="0"/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chemeClr val="tx1"/>
                </a:solidFill>
              </a:rPr>
              <a:t>I cdnoult blvelee taht I cluod aulacity uesdnatnrd waht I was rdgnieg. The Paomnnehal Pweor of the Hmuan Mnid Aoccdrnig to a rscheearch at Cmabrigde Uinervtisy, is deosn't mttaer in waht oredr the ltteers in a wrod are, the olny iprmoatnt tihng is taht the frist and lsat ltteer be in the rghit pclae. The rset can be a taotl mses and you can sitll raed it wouthit any porbelm. Tihs is bcuseae the huamn mnid deos not raed ervey lteter by istlef, but the wrod as a wlohe. Ptrety Amzanig Huh?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Einen Parser schreiben: EiffelParse</a:t>
            </a:r>
            <a:endParaRPr lang="de-CH" noProof="0" dirty="0" smtClean="0"/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Automatische Generierung von abstrakten Syntaxbäumen für Phrasen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Basiert auf </a:t>
            </a:r>
            <a:r>
              <a:rPr lang="de-CH" noProof="0" smtClean="0">
                <a:solidFill>
                  <a:srgbClr val="CC3300"/>
                </a:solidFill>
              </a:rPr>
              <a:t>BNF-E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Eine Klasse pro Produktion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Die Klassen erben von vordefinierten Klassen: </a:t>
            </a:r>
            <a:r>
              <a:rPr lang="de-CH" noProof="0" smtClean="0">
                <a:solidFill>
                  <a:schemeClr val="accent2"/>
                </a:solidFill>
              </a:rPr>
              <a:t>AGGREGATE</a:t>
            </a:r>
            <a:r>
              <a:rPr lang="de-CH" noProof="0" smtClean="0"/>
              <a:t>, </a:t>
            </a:r>
            <a:r>
              <a:rPr lang="de-CH" noProof="0" smtClean="0">
                <a:solidFill>
                  <a:schemeClr val="accent2"/>
                </a:solidFill>
              </a:rPr>
              <a:t>CHOICE</a:t>
            </a:r>
            <a:r>
              <a:rPr lang="de-CH" noProof="0" smtClean="0">
                <a:solidFill>
                  <a:srgbClr val="000000"/>
                </a:solidFill>
              </a:rPr>
              <a:t>, </a:t>
            </a:r>
            <a:r>
              <a:rPr lang="de-CH" noProof="0" smtClean="0">
                <a:solidFill>
                  <a:schemeClr val="accent2"/>
                </a:solidFill>
              </a:rPr>
              <a:t>REPETITION</a:t>
            </a:r>
            <a:r>
              <a:rPr lang="de-CH" noProof="0" smtClean="0">
                <a:solidFill>
                  <a:srgbClr val="000000"/>
                </a:solidFill>
              </a:rPr>
              <a:t>, </a:t>
            </a:r>
            <a:r>
              <a:rPr lang="de-CH" noProof="0" smtClean="0">
                <a:solidFill>
                  <a:schemeClr val="accent2"/>
                </a:solidFill>
              </a:rPr>
              <a:t>TERMINAL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Das Feature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chemeClr val="accent2"/>
                </a:solidFill>
              </a:rPr>
              <a:t>production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definiert eine Produktion</a:t>
            </a:r>
            <a:endParaRPr lang="de-CH" noProof="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Einen Parser schreiben: Werkzeuge</a:t>
            </a:r>
            <a:endParaRPr lang="de-CH" noProof="0" dirty="0" smtClean="0"/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err="1" smtClean="0">
                <a:solidFill>
                  <a:srgbClr val="000000"/>
                </a:solidFill>
              </a:rPr>
              <a:t>Yooc</a:t>
            </a:r>
            <a:r>
              <a:rPr lang="de-CH" noProof="0" dirty="0" smtClean="0">
                <a:solidFill>
                  <a:srgbClr val="000000"/>
                </a:solidFill>
              </a:rPr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dirty="0">
                <a:solidFill>
                  <a:srgbClr val="000000"/>
                </a:solidFill>
              </a:rPr>
              <a:t>	</a:t>
            </a:r>
            <a:r>
              <a:rPr lang="de-CH" noProof="0" dirty="0" smtClean="0">
                <a:solidFill>
                  <a:srgbClr val="000000"/>
                </a:solidFill>
              </a:rPr>
              <a:t>Übersetzt BNF-E zu </a:t>
            </a:r>
            <a:r>
              <a:rPr lang="de-CH" noProof="0" dirty="0" err="1" smtClean="0">
                <a:solidFill>
                  <a:srgbClr val="000000"/>
                </a:solidFill>
              </a:rPr>
              <a:t>EiffelParse</a:t>
            </a:r>
            <a:r>
              <a:rPr lang="de-CH" noProof="0" dirty="0" smtClean="0">
                <a:solidFill>
                  <a:srgbClr val="000000"/>
                </a:solidFill>
              </a:rPr>
              <a:t>-Klassen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err="1" smtClean="0">
                <a:solidFill>
                  <a:srgbClr val="000000"/>
                </a:solidFill>
              </a:rPr>
              <a:t>Yacc</a:t>
            </a:r>
            <a:r>
              <a:rPr lang="de-CH" noProof="0" dirty="0" smtClean="0">
                <a:solidFill>
                  <a:srgbClr val="000000"/>
                </a:solidFill>
              </a:rPr>
              <a:t> / Bison: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dirty="0">
                <a:solidFill>
                  <a:srgbClr val="000000"/>
                </a:solidFill>
              </a:rPr>
              <a:t>	</a:t>
            </a:r>
            <a:r>
              <a:rPr lang="de-CH" dirty="0" smtClean="0">
                <a:solidFill>
                  <a:srgbClr val="000000"/>
                </a:solidFill>
              </a:rPr>
              <a:t>Ü</a:t>
            </a:r>
            <a:r>
              <a:rPr lang="de-CH" noProof="0" dirty="0" err="1" smtClean="0">
                <a:solidFill>
                  <a:srgbClr val="000000"/>
                </a:solidFill>
              </a:rPr>
              <a:t>bersetzt</a:t>
            </a:r>
            <a:r>
              <a:rPr lang="de-CH" noProof="0" dirty="0" smtClean="0">
                <a:solidFill>
                  <a:srgbClr val="000000"/>
                </a:solidFill>
              </a:rPr>
              <a:t> BNF zu C-Parser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4"/>
          <p:cNvSpPr>
            <a:spLocks noChangeArrowheads="1"/>
          </p:cNvSpPr>
          <p:nvPr/>
        </p:nvSpPr>
        <p:spPr bwMode="auto">
          <a:xfrm>
            <a:off x="295275" y="1714500"/>
            <a:ext cx="8393972" cy="3431984"/>
          </a:xfrm>
          <a:prstGeom prst="rect">
            <a:avLst/>
          </a:prstGeom>
          <a:solidFill>
            <a:srgbClr val="FFFFCC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5" y="115889"/>
            <a:ext cx="8108950" cy="469900"/>
          </a:xfrm>
        </p:spPr>
        <p:txBody>
          <a:bodyPr/>
          <a:lstStyle/>
          <a:p>
            <a:pPr eaLnBrk="1" hangingPunct="1"/>
            <a:r>
              <a:rPr lang="de-CH" noProof="0" smtClean="0"/>
              <a:t>BNF ähnliche Syntaxbeschreibungen</a:t>
            </a:r>
            <a:endParaRPr lang="de-CH" noProof="0" dirty="0" smtClean="0"/>
          </a:p>
        </p:txBody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DTD: </a:t>
            </a:r>
            <a:r>
              <a:rPr lang="de-CH" smtClean="0">
                <a:solidFill>
                  <a:srgbClr val="000000"/>
                </a:solidFill>
              </a:rPr>
              <a:t>B</a:t>
            </a:r>
            <a:r>
              <a:rPr lang="de-CH" noProof="0" smtClean="0">
                <a:solidFill>
                  <a:srgbClr val="000000"/>
                </a:solidFill>
              </a:rPr>
              <a:t>eschreibung von XML-</a:t>
            </a:r>
            <a:r>
              <a:rPr lang="de-CH" smtClean="0">
                <a:solidFill>
                  <a:srgbClr val="000000"/>
                </a:solidFill>
              </a:rPr>
              <a:t>D</a:t>
            </a:r>
            <a:r>
              <a:rPr lang="de-CH" noProof="0" smtClean="0">
                <a:solidFill>
                  <a:srgbClr val="000000"/>
                </a:solidFill>
              </a:rPr>
              <a:t>okumenten</a:t>
            </a:r>
          </a:p>
          <a:p>
            <a:endParaRPr lang="de-CH" sz="2000" noProof="0" smtClean="0"/>
          </a:p>
          <a:p>
            <a:r>
              <a:rPr lang="de-CH" sz="2000" noProof="0" smtClean="0"/>
              <a:t>&lt;!ELEMENT collection (recipe*)&gt;</a:t>
            </a:r>
          </a:p>
          <a:p>
            <a:r>
              <a:rPr lang="de-CH" sz="2000" noProof="0" smtClean="0"/>
              <a:t>&lt;!ELEMENT recipe (title, ingredient*,preparation)&gt;</a:t>
            </a:r>
          </a:p>
          <a:p>
            <a:r>
              <a:rPr lang="de-CH" sz="2000" noProof="0" smtClean="0"/>
              <a:t>&lt;!ELEMENT title (#PCDATA)&gt;</a:t>
            </a:r>
          </a:p>
          <a:p>
            <a:r>
              <a:rPr lang="de-CH" sz="2000" noProof="0" smtClean="0"/>
              <a:t>&lt;!ELEMENT ingredient (ingredient*,preparation)?&gt;</a:t>
            </a:r>
          </a:p>
          <a:p>
            <a:r>
              <a:rPr lang="de-CH" sz="2000" noProof="0" smtClean="0"/>
              <a:t>&lt;!ATTLIST ingredient name CDATA #REQUIRED</a:t>
            </a:r>
          </a:p>
          <a:p>
            <a:r>
              <a:rPr lang="de-CH" sz="2000" noProof="0" smtClean="0"/>
              <a:t>                     amount CDATA #IMPLIED</a:t>
            </a:r>
          </a:p>
          <a:p>
            <a:r>
              <a:rPr lang="de-CH" sz="2000" noProof="0" smtClean="0"/>
              <a:t>                     unit CDATA #IMPLIED&gt;</a:t>
            </a:r>
          </a:p>
          <a:p>
            <a:r>
              <a:rPr lang="de-CH" sz="2000" noProof="0" smtClean="0"/>
              <a:t>&lt;!ELEMENT preparation (step*)&gt;</a:t>
            </a:r>
          </a:p>
          <a:p>
            <a:r>
              <a:rPr lang="de-CH" sz="2000" noProof="0" smtClean="0"/>
              <a:t>&lt;!ELEMENT step (#PCDATA)&gt;</a:t>
            </a:r>
            <a:endParaRPr lang="de-CH" sz="2000" noProof="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4"/>
          <p:cNvSpPr>
            <a:spLocks noChangeArrowheads="1"/>
          </p:cNvSpPr>
          <p:nvPr/>
        </p:nvSpPr>
        <p:spPr bwMode="auto">
          <a:xfrm>
            <a:off x="295275" y="1714500"/>
            <a:ext cx="8382000" cy="1828800"/>
          </a:xfrm>
          <a:prstGeom prst="rect">
            <a:avLst/>
          </a:prstGeom>
          <a:solidFill>
            <a:srgbClr val="FFFFCC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5" y="115889"/>
            <a:ext cx="8108950" cy="469900"/>
          </a:xfrm>
        </p:spPr>
        <p:txBody>
          <a:bodyPr/>
          <a:lstStyle/>
          <a:p>
            <a:pPr eaLnBrk="1" hangingPunct="1"/>
            <a:r>
              <a:rPr lang="de-CH" noProof="0" smtClean="0"/>
              <a:t>BNF ähnliche Syntaxbeschreibungen</a:t>
            </a:r>
            <a:endParaRPr lang="de-CH" noProof="0" dirty="0" smtClean="0"/>
          </a:p>
        </p:txBody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Unix/Linux: Übersicht der Kommandos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SYNOPSIS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/>
              <a:t>man</a:t>
            </a:r>
            <a:r>
              <a:rPr lang="de-CH" noProof="0" smtClean="0">
                <a:solidFill>
                  <a:schemeClr val="bg2"/>
                </a:solidFill>
              </a:rPr>
              <a:t>  [</a:t>
            </a:r>
            <a:r>
              <a:rPr lang="de-CH" noProof="0" smtClean="0"/>
              <a:t>-acdfFhkKtwW</a:t>
            </a:r>
            <a:r>
              <a:rPr lang="de-CH" noProof="0" smtClean="0">
                <a:solidFill>
                  <a:schemeClr val="bg2"/>
                </a:solidFill>
              </a:rPr>
              <a:t>]  [</a:t>
            </a:r>
            <a:r>
              <a:rPr lang="de-CH" noProof="0" smtClean="0"/>
              <a:t>--path</a:t>
            </a:r>
            <a:r>
              <a:rPr lang="de-CH" noProof="0" smtClean="0">
                <a:solidFill>
                  <a:schemeClr val="bg2"/>
                </a:solidFill>
              </a:rPr>
              <a:t>]  [</a:t>
            </a:r>
            <a:r>
              <a:rPr lang="de-CH" noProof="0" smtClean="0"/>
              <a:t>-m</a:t>
            </a:r>
            <a:r>
              <a:rPr lang="de-CH" noProof="0" smtClean="0">
                <a:solidFill>
                  <a:schemeClr val="bg2"/>
                </a:solidFill>
              </a:rPr>
              <a:t> </a:t>
            </a:r>
            <a:r>
              <a:rPr lang="de-CH" noProof="0" smtClean="0">
                <a:solidFill>
                  <a:srgbClr val="CC3300"/>
                </a:solidFill>
              </a:rPr>
              <a:t>system</a:t>
            </a:r>
            <a:r>
              <a:rPr lang="de-CH" noProof="0" smtClean="0">
                <a:solidFill>
                  <a:schemeClr val="bg2"/>
                </a:solidFill>
              </a:rPr>
              <a:t>] [</a:t>
            </a:r>
            <a:r>
              <a:rPr lang="de-CH" noProof="0" smtClean="0"/>
              <a:t>-p</a:t>
            </a:r>
            <a:r>
              <a:rPr lang="de-CH" noProof="0" smtClean="0">
                <a:solidFill>
                  <a:schemeClr val="bg2"/>
                </a:solidFill>
              </a:rPr>
              <a:t> </a:t>
            </a:r>
            <a:r>
              <a:rPr lang="de-CH" noProof="0" smtClean="0">
                <a:solidFill>
                  <a:srgbClr val="CC3300"/>
                </a:solidFill>
              </a:rPr>
              <a:t>string</a:t>
            </a:r>
            <a:r>
              <a:rPr lang="de-CH" noProof="0" smtClean="0">
                <a:solidFill>
                  <a:schemeClr val="bg2"/>
                </a:solidFill>
              </a:rPr>
              <a:t>] [</a:t>
            </a:r>
            <a:r>
              <a:rPr lang="de-CH" noProof="0" smtClean="0"/>
              <a:t>-C</a:t>
            </a:r>
            <a:r>
              <a:rPr lang="de-CH" noProof="0" smtClean="0">
                <a:solidFill>
                  <a:schemeClr val="bg2"/>
                </a:solidFill>
              </a:rPr>
              <a:t> </a:t>
            </a:r>
            <a:r>
              <a:rPr lang="de-CH" noProof="0" smtClean="0">
                <a:solidFill>
                  <a:srgbClr val="CC3300"/>
                </a:solidFill>
              </a:rPr>
              <a:t>config_file</a:t>
            </a:r>
            <a:r>
              <a:rPr lang="de-CH" noProof="0" smtClean="0">
                <a:solidFill>
                  <a:schemeClr val="bg2"/>
                </a:solidFill>
              </a:rPr>
              <a:t>] [</a:t>
            </a:r>
            <a:r>
              <a:rPr lang="de-CH" noProof="0" smtClean="0"/>
              <a:t>-M</a:t>
            </a:r>
            <a:r>
              <a:rPr lang="de-CH" noProof="0" smtClean="0">
                <a:solidFill>
                  <a:schemeClr val="bg2"/>
                </a:solidFill>
              </a:rPr>
              <a:t> </a:t>
            </a:r>
            <a:r>
              <a:rPr lang="de-CH" noProof="0" smtClean="0">
                <a:solidFill>
                  <a:srgbClr val="CC3300"/>
                </a:solidFill>
              </a:rPr>
              <a:t>pathlist</a:t>
            </a:r>
            <a:r>
              <a:rPr lang="de-CH" noProof="0" smtClean="0">
                <a:solidFill>
                  <a:schemeClr val="bg2"/>
                </a:solidFill>
              </a:rPr>
              <a:t>] [</a:t>
            </a:r>
            <a:r>
              <a:rPr lang="de-CH" noProof="0" smtClean="0"/>
              <a:t>-P</a:t>
            </a:r>
            <a:r>
              <a:rPr lang="de-CH" noProof="0" smtClean="0">
                <a:solidFill>
                  <a:schemeClr val="bg2"/>
                </a:solidFill>
              </a:rPr>
              <a:t> </a:t>
            </a:r>
            <a:r>
              <a:rPr lang="de-CH" noProof="0" smtClean="0">
                <a:solidFill>
                  <a:srgbClr val="CC3300"/>
                </a:solidFill>
              </a:rPr>
              <a:t>pager</a:t>
            </a:r>
            <a:r>
              <a:rPr lang="de-CH" noProof="0" smtClean="0">
                <a:solidFill>
                  <a:schemeClr val="bg2"/>
                </a:solidFill>
              </a:rPr>
              <a:t>] [</a:t>
            </a:r>
            <a:r>
              <a:rPr lang="de-CH" noProof="0" smtClean="0"/>
              <a:t>-S</a:t>
            </a:r>
            <a:r>
              <a:rPr lang="de-CH" noProof="0" smtClean="0">
                <a:solidFill>
                  <a:schemeClr val="bg2"/>
                </a:solidFill>
              </a:rPr>
              <a:t> </a:t>
            </a:r>
            <a:r>
              <a:rPr lang="de-CH" noProof="0" smtClean="0">
                <a:solidFill>
                  <a:srgbClr val="CC3300"/>
                </a:solidFill>
              </a:rPr>
              <a:t>section_list</a:t>
            </a:r>
            <a:r>
              <a:rPr lang="de-CH" noProof="0" smtClean="0">
                <a:solidFill>
                  <a:schemeClr val="bg2"/>
                </a:solidFill>
              </a:rPr>
              <a:t>] [</a:t>
            </a:r>
            <a:r>
              <a:rPr lang="de-CH" noProof="0" smtClean="0">
                <a:solidFill>
                  <a:srgbClr val="CC3300"/>
                </a:solidFill>
              </a:rPr>
              <a:t>section</a:t>
            </a:r>
            <a:r>
              <a:rPr lang="de-CH" noProof="0" smtClean="0">
                <a:solidFill>
                  <a:schemeClr val="bg2"/>
                </a:solidFill>
              </a:rPr>
              <a:t>] </a:t>
            </a:r>
            <a:r>
              <a:rPr lang="de-CH" noProof="0" smtClean="0">
                <a:solidFill>
                  <a:srgbClr val="CC3300"/>
                </a:solidFill>
              </a:rPr>
              <a:t>name</a:t>
            </a:r>
            <a:r>
              <a:rPr lang="de-CH" noProof="0" smtClean="0">
                <a:solidFill>
                  <a:schemeClr val="bg2"/>
                </a:solidFill>
              </a:rPr>
              <a:t> ...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Eiffel-Syntax</a:t>
            </a:r>
            <a:endParaRPr lang="de-CH" noProof="0" dirty="0" smtClean="0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31788" y="849313"/>
            <a:ext cx="8640762" cy="51133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de-CH" sz="2400" noProof="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de-CH" sz="2400" noProof="0" dirty="0" smtClean="0"/>
          </a:p>
          <a:p>
            <a:r>
              <a:rPr lang="de-CH" sz="2400" noProof="0" dirty="0" smtClean="0">
                <a:hlinkClick r:id="rId3"/>
              </a:rPr>
              <a:t>http://www.ecma-international.org/publications/files/ECMA-ST/Ecma-367.pdf</a:t>
            </a:r>
            <a:endParaRPr lang="de-CH" sz="2400" noProof="0" dirty="0" smtClean="0"/>
          </a:p>
          <a:p>
            <a:endParaRPr lang="de-CH" sz="2400" noProof="0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de-CH" sz="2400" noProof="0" dirty="0" smtClean="0">
                <a:hlinkClick r:id="rId4"/>
              </a:rPr>
              <a:t>http://www.gobosoft.com/eiffel/syntax/</a:t>
            </a:r>
            <a:endParaRPr lang="de-CH" sz="2400" noProof="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de-CH" sz="2400" noProof="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de-CH" sz="2400" noProof="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de-CH" sz="2000" noProof="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de-CH" sz="2000" noProof="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Was wir gesehen haben</a:t>
            </a:r>
            <a:endParaRPr lang="de-CH" noProof="0" dirty="0" smtClean="0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268413"/>
            <a:ext cx="8640762" cy="51133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de-CH" sz="2400" noProof="0" dirty="0" smtClean="0">
                <a:solidFill>
                  <a:srgbClr val="000000"/>
                </a:solidFill>
              </a:rPr>
              <a:t>Eine Art Syntax zu beschreiben: BNF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de-CH" sz="2400" noProof="0" dirty="0" smtClean="0">
              <a:solidFill>
                <a:srgbClr val="000000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de-CH" sz="2400" noProof="0" dirty="0" smtClean="0">
                <a:solidFill>
                  <a:srgbClr val="000000"/>
                </a:solidFill>
              </a:rPr>
              <a:t>3 Varianten: BNF, BNF-E, graphisch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de-CH" sz="2400" noProof="0" dirty="0" smtClean="0">
              <a:solidFill>
                <a:srgbClr val="000000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de-CH" sz="2400" noProof="0" dirty="0" smtClean="0">
                <a:solidFill>
                  <a:srgbClr val="000000"/>
                </a:solidFill>
              </a:rPr>
              <a:t>Einen weiteres Beispiel für die Rekursion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de-CH" sz="2400" noProof="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de-CH" sz="2000" noProof="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de-CH" sz="2000" noProof="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Übung</a:t>
            </a:r>
            <a:endParaRPr lang="de-CH" noProof="0" dirty="0" smtClean="0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268413"/>
            <a:ext cx="8640762" cy="5113337"/>
          </a:xfrm>
        </p:spPr>
        <p:txBody>
          <a:bodyPr/>
          <a:lstStyle/>
          <a:p>
            <a:r>
              <a:rPr lang="de-CH" sz="2400" noProof="0" dirty="0" smtClean="0">
                <a:solidFill>
                  <a:srgbClr val="000000"/>
                </a:solidFill>
              </a:rPr>
              <a:t>Beschreiben Sie BNF-E mithilfe von BNF-E. Nehmen Sie an, dass die lexikalen </a:t>
            </a:r>
            <a:r>
              <a:rPr lang="de-CH" sz="2400" noProof="0" dirty="0" err="1" smtClean="0">
                <a:solidFill>
                  <a:srgbClr val="000000"/>
                </a:solidFill>
              </a:rPr>
              <a:t>Konstrukte</a:t>
            </a:r>
            <a:r>
              <a:rPr lang="de-CH" sz="2400" noProof="0" dirty="0" smtClean="0">
                <a:solidFill>
                  <a:srgbClr val="000000"/>
                </a:solidFill>
              </a:rPr>
              <a:t> </a:t>
            </a:r>
            <a:r>
              <a:rPr lang="de-CH" sz="2400" noProof="0" dirty="0" err="1" smtClean="0">
                <a:solidFill>
                  <a:srgbClr val="000000"/>
                </a:solidFill>
              </a:rPr>
              <a:t>Keyword</a:t>
            </a:r>
            <a:r>
              <a:rPr lang="de-CH" sz="2400" noProof="0" dirty="0" smtClean="0">
                <a:solidFill>
                  <a:srgbClr val="000000"/>
                </a:solidFill>
              </a:rPr>
              <a:t> und Symbol (für Terminale) und Identifier (für </a:t>
            </a:r>
            <a:r>
              <a:rPr lang="de-CH" sz="2400" noProof="0" dirty="0" err="1" smtClean="0">
                <a:solidFill>
                  <a:srgbClr val="000000"/>
                </a:solidFill>
              </a:rPr>
              <a:t>Nonterminale</a:t>
            </a:r>
            <a:r>
              <a:rPr lang="de-CH" sz="2400" noProof="0" dirty="0" smtClean="0">
                <a:solidFill>
                  <a:srgbClr val="000000"/>
                </a:solidFill>
              </a:rPr>
              <a:t>) gegeben sind:</a:t>
            </a:r>
          </a:p>
          <a:p>
            <a:endParaRPr lang="de-CH" sz="2400" noProof="0" dirty="0" smtClean="0">
              <a:solidFill>
                <a:srgbClr val="000000"/>
              </a:solidFill>
            </a:endParaRPr>
          </a:p>
          <a:p>
            <a:r>
              <a:rPr lang="de-CH" sz="2400" noProof="0" dirty="0" smtClean="0">
                <a:solidFill>
                  <a:srgbClr val="000000"/>
                </a:solidFill>
              </a:rPr>
              <a:t>Terminal 		</a:t>
            </a:r>
            <a:r>
              <a:rPr lang="de-CH" sz="2400" noProof="0" dirty="0" err="1" smtClean="0">
                <a:solidFill>
                  <a:srgbClr val="000000"/>
                </a:solidFill>
              </a:rPr>
              <a:t>Keyword</a:t>
            </a:r>
            <a:r>
              <a:rPr lang="de-CH" sz="2400" noProof="0" dirty="0" smtClean="0">
                <a:solidFill>
                  <a:srgbClr val="000000"/>
                </a:solidFill>
              </a:rPr>
              <a:t> | Symbol </a:t>
            </a:r>
          </a:p>
          <a:p>
            <a:r>
              <a:rPr lang="de-CH" sz="2400" noProof="0" dirty="0" err="1" smtClean="0">
                <a:solidFill>
                  <a:srgbClr val="000000"/>
                </a:solidFill>
              </a:rPr>
              <a:t>Nonterminal</a:t>
            </a:r>
            <a:r>
              <a:rPr lang="de-CH" sz="2400" noProof="0" dirty="0" smtClean="0">
                <a:solidFill>
                  <a:srgbClr val="000000"/>
                </a:solidFill>
              </a:rPr>
              <a:t>		Identifier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de-CH" sz="2400" noProof="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de-CH" sz="2000" noProof="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de-CH" sz="2000" noProof="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2648991" y="2880799"/>
            <a:ext cx="388162" cy="523220"/>
            <a:chOff x="1721891" y="3033199"/>
            <a:chExt cx="388162" cy="523220"/>
          </a:xfrm>
        </p:grpSpPr>
        <p:grpSp>
          <p:nvGrpSpPr>
            <p:cNvPr id="5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8" name="Straight Connector 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2636291" y="3312599"/>
            <a:ext cx="388162" cy="523220"/>
            <a:chOff x="1721891" y="3033199"/>
            <a:chExt cx="388162" cy="523220"/>
          </a:xfrm>
        </p:grpSpPr>
        <p:grpSp>
          <p:nvGrpSpPr>
            <p:cNvPr id="11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13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14" name="Straight Connector 13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2" name="Straight Connector 11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z="2800" noProof="0" smtClean="0"/>
              <a:t>Wieso Syntax formal beschreiben?</a:t>
            </a:r>
            <a:endParaRPr lang="de-CH" sz="2800" noProof="0" dirty="0" smtClean="0"/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6699"/>
                </a:solidFill>
              </a:rPr>
              <a:t>Compiler</a:t>
            </a:r>
            <a:r>
              <a:rPr lang="de-CH" smtClean="0"/>
              <a:t> </a:t>
            </a:r>
            <a:r>
              <a:rPr lang="de-CH" smtClean="0">
                <a:solidFill>
                  <a:srgbClr val="000000"/>
                </a:solidFill>
              </a:rPr>
              <a:t>benutzen Algorithmen, um</a:t>
            </a:r>
            <a:endParaRPr lang="de-CH" noProof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smtClean="0">
              <a:solidFill>
                <a:srgbClr val="000000"/>
              </a:solidFill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de-CH" smtClean="0">
                <a:solidFill>
                  <a:srgbClr val="000000"/>
                </a:solidFill>
              </a:rPr>
              <a:t>Die Gültigkeit des Programmtextes zu überprüfen</a:t>
            </a:r>
            <a:r>
              <a:rPr lang="de-CH" noProof="0" smtClean="0">
                <a:solidFill>
                  <a:srgbClr val="000000"/>
                </a:solidFill>
              </a:rPr>
              <a:t/>
            </a:r>
            <a:br>
              <a:rPr lang="de-CH" noProof="0" smtClean="0">
                <a:solidFill>
                  <a:srgbClr val="000000"/>
                </a:solidFill>
              </a:rPr>
            </a:br>
            <a:endParaRPr lang="de-CH" noProof="0" smtClean="0">
              <a:solidFill>
                <a:srgbClr val="000000"/>
              </a:solidFill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de-CH" noProof="0" smtClean="0">
                <a:solidFill>
                  <a:srgbClr val="000000"/>
                </a:solidFill>
              </a:rPr>
              <a:t>Den Programmtext zu analysieren um Elemente für einen </a:t>
            </a:r>
            <a:r>
              <a:rPr lang="de-CH" smtClean="0">
                <a:solidFill>
                  <a:srgbClr val="000000"/>
                </a:solidFill>
              </a:rPr>
              <a:t>abstrakten Syntaxbaum zu extrahieren</a:t>
            </a:r>
            <a:endParaRPr lang="de-CH" noProof="0" smtClean="0">
              <a:solidFill>
                <a:srgbClr val="000000"/>
              </a:solidFill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endParaRPr lang="de-CH" noProof="0" smtClean="0">
              <a:solidFill>
                <a:srgbClr val="000000"/>
              </a:solidFill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de-CH" noProof="0" smtClean="0">
                <a:solidFill>
                  <a:srgbClr val="000000"/>
                </a:solidFill>
              </a:rPr>
              <a:t>Den Programmtext in Maschineninstruktionen zu übersetzen</a:t>
            </a:r>
            <a:endParaRPr lang="de-CH" noProof="0" dirty="0" smtClean="0">
              <a:solidFill>
                <a:srgbClr val="000000"/>
              </a:solidFill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00075" y="4886328"/>
            <a:ext cx="7991475" cy="830263"/>
            <a:chOff x="378" y="3078"/>
            <a:chExt cx="5034" cy="523"/>
          </a:xfrm>
        </p:grpSpPr>
        <p:sp>
          <p:nvSpPr>
            <p:cNvPr id="33798" name="AutoShape 5"/>
            <p:cNvSpPr>
              <a:spLocks noChangeArrowheads="1"/>
            </p:cNvSpPr>
            <p:nvPr/>
          </p:nvSpPr>
          <p:spPr bwMode="auto">
            <a:xfrm>
              <a:off x="378" y="3078"/>
              <a:ext cx="624" cy="288"/>
            </a:xfrm>
            <a:prstGeom prst="rightArrow">
              <a:avLst>
                <a:gd name="adj1" fmla="val 50000"/>
                <a:gd name="adj2" fmla="val 54167"/>
              </a:avLst>
            </a:prstGeom>
            <a:solidFill>
              <a:srgbClr val="00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99" name="Text Box 6"/>
            <p:cNvSpPr txBox="1">
              <a:spLocks noChangeArrowheads="1"/>
            </p:cNvSpPr>
            <p:nvPr/>
          </p:nvSpPr>
          <p:spPr bwMode="auto">
            <a:xfrm>
              <a:off x="1092" y="3078"/>
              <a:ext cx="4320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CH" sz="2400" dirty="0" smtClean="0">
                  <a:solidFill>
                    <a:srgbClr val="006699"/>
                  </a:solidFill>
                </a:rPr>
                <a:t>Compiler </a:t>
              </a:r>
              <a:r>
                <a:rPr lang="de-CH" dirty="0" smtClean="0"/>
                <a:t>brauchen eine strikte formale Definition einer Programmiersprache</a:t>
              </a:r>
              <a:endParaRPr lang="de-CH" sz="2400" dirty="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5" y="115889"/>
            <a:ext cx="7315200" cy="469900"/>
          </a:xfrm>
        </p:spPr>
        <p:txBody>
          <a:bodyPr/>
          <a:lstStyle/>
          <a:p>
            <a:pPr eaLnBrk="1" hangingPunct="1"/>
            <a:r>
              <a:rPr lang="de-CH" sz="2800" noProof="0" smtClean="0"/>
              <a:t>Formale Beschreibung der Syntax</a:t>
            </a:r>
            <a:endParaRPr lang="de-CH" sz="2800" noProof="0" dirty="0" smtClean="0"/>
          </a:p>
        </p:txBody>
      </p:sp>
      <p:sp>
        <p:nvSpPr>
          <p:cNvPr id="34820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smtClean="0">
                <a:solidFill>
                  <a:srgbClr val="000000"/>
                </a:solidFill>
              </a:rPr>
              <a:t>Benutzen Sie eine formale Sprache, um Programmiersprachen zu beschreiben.</a:t>
            </a:r>
            <a:endParaRPr lang="de-CH" noProof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Sprachen, die andere Sprachen beschreiben, heissen </a:t>
            </a:r>
            <a:r>
              <a:rPr lang="de-CH" noProof="0" smtClean="0">
                <a:solidFill>
                  <a:srgbClr val="006699"/>
                </a:solidFill>
              </a:rPr>
              <a:t>Meta-Sprachen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Die Meta-Sprache, die Eiffel beschreibt: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/>
              <a:t>	</a:t>
            </a:r>
            <a:r>
              <a:rPr lang="de-CH" noProof="0" smtClean="0">
                <a:solidFill>
                  <a:srgbClr val="006699"/>
                </a:solidFill>
              </a:rPr>
              <a:t>BNF-E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(Variante der Backus-Naur-Form, BNF)</a:t>
            </a:r>
            <a:endParaRPr lang="de-CH" noProof="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/>
              <a:t>Geschichte</a:t>
            </a:r>
            <a:endParaRPr lang="de-CH" noProof="0" dirty="0" smtClean="0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01713"/>
            <a:ext cx="8424862" cy="54181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1954 FORTRAN: Erste weitgehend bekannte Programmiersprache (entwickelt von John </a:t>
            </a:r>
            <a:r>
              <a:rPr lang="de-CH" noProof="0" dirty="0" err="1" smtClean="0">
                <a:solidFill>
                  <a:srgbClr val="000000"/>
                </a:solidFill>
              </a:rPr>
              <a:t>Backus</a:t>
            </a:r>
            <a:r>
              <a:rPr lang="de-CH" noProof="0" dirty="0" smtClean="0">
                <a:solidFill>
                  <a:srgbClr val="000000"/>
                </a:solidFill>
              </a:rPr>
              <a:t> et al.)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sz="1200" noProof="0" dirty="0" smtClean="0">
                <a:solidFill>
                  <a:srgbClr val="000000"/>
                </a:solidFill>
              </a:rPr>
              <a:t> </a:t>
            </a:r>
          </a:p>
          <a:p>
            <a:pPr lvl="0">
              <a:lnSpc>
                <a:spcPct val="90000"/>
              </a:lnSpc>
            </a:pPr>
            <a:r>
              <a:rPr lang="de-CH" noProof="0" dirty="0" smtClean="0">
                <a:solidFill>
                  <a:srgbClr val="000000"/>
                </a:solidFill>
              </a:rPr>
              <a:t>1958 ALGOL 58: Zusammenarbeit von europäischen und amerikanischen Gruppen</a:t>
            </a:r>
            <a:r>
              <a:rPr lang="de-CH" sz="1200" dirty="0" smtClean="0">
                <a:solidFill>
                  <a:srgbClr val="0000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CH" sz="1200" noProof="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1960 ALGOL 60: Die Vorbereitung zeigte den Bedarf einer formalen Beschreibung auf </a:t>
            </a:r>
            <a:r>
              <a:rPr lang="de-CH" noProof="0" dirty="0" smtClean="0">
                <a:solidFill>
                  <a:srgbClr val="000000"/>
                </a:solidFill>
                <a:sym typeface="Wingdings" pitchFamily="2" charset="2"/>
              </a:rPr>
              <a:t> John </a:t>
            </a:r>
            <a:r>
              <a:rPr lang="de-CH" noProof="0" dirty="0" err="1" smtClean="0">
                <a:solidFill>
                  <a:srgbClr val="000000"/>
                </a:solidFill>
                <a:sym typeface="Wingdings" pitchFamily="2" charset="2"/>
              </a:rPr>
              <a:t>Backus</a:t>
            </a:r>
            <a:r>
              <a:rPr lang="de-CH" noProof="0" dirty="0" smtClean="0">
                <a:solidFill>
                  <a:srgbClr val="000000"/>
                </a:solidFill>
                <a:sym typeface="Wingdings" pitchFamily="2" charset="2"/>
              </a:rPr>
              <a:t> (ALGOL </a:t>
            </a:r>
            <a:r>
              <a:rPr lang="de-CH" dirty="0" smtClean="0">
                <a:solidFill>
                  <a:srgbClr val="000000"/>
                </a:solidFill>
                <a:sym typeface="Wingdings" pitchFamily="2" charset="2"/>
              </a:rPr>
              <a:t>T</a:t>
            </a:r>
            <a:r>
              <a:rPr lang="de-CH" noProof="0" dirty="0" err="1" smtClean="0">
                <a:solidFill>
                  <a:srgbClr val="000000"/>
                </a:solidFill>
                <a:sym typeface="Wingdings" pitchFamily="2" charset="2"/>
              </a:rPr>
              <a:t>eam</a:t>
            </a:r>
            <a:r>
              <a:rPr lang="de-CH" noProof="0" dirty="0" smtClean="0">
                <a:solidFill>
                  <a:srgbClr val="000000"/>
                </a:solidFill>
                <a:sym typeface="Wingdings" pitchFamily="2" charset="2"/>
              </a:rPr>
              <a:t>) schlug die </a:t>
            </a:r>
            <a:r>
              <a:rPr lang="de-CH" noProof="0" dirty="0" err="1" smtClean="0">
                <a:solidFill>
                  <a:srgbClr val="000000"/>
                </a:solidFill>
                <a:sym typeface="Wingdings" pitchFamily="2" charset="2"/>
              </a:rPr>
              <a:t>Backus</a:t>
            </a:r>
            <a:r>
              <a:rPr lang="de-CH" noProof="0" dirty="0" smtClean="0">
                <a:solidFill>
                  <a:srgbClr val="000000"/>
                </a:solidFill>
                <a:sym typeface="Wingdings" pitchFamily="2" charset="2"/>
              </a:rPr>
              <a:t>-Normal-Form (BNF) vor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CH" sz="1200" noProof="0" dirty="0" smtClean="0">
              <a:solidFill>
                <a:srgbClr val="000000"/>
              </a:solidFill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  <a:sym typeface="Wingdings" pitchFamily="2" charset="2"/>
              </a:rPr>
              <a:t>1964: Donald Knuth schlug vor, Peter </a:t>
            </a:r>
            <a:r>
              <a:rPr lang="de-CH" noProof="0" dirty="0" err="1" smtClean="0">
                <a:solidFill>
                  <a:srgbClr val="000000"/>
                </a:solidFill>
                <a:sym typeface="Wingdings" pitchFamily="2" charset="2"/>
              </a:rPr>
              <a:t>Naur</a:t>
            </a:r>
            <a:r>
              <a:rPr lang="de-CH" noProof="0" dirty="0" smtClean="0">
                <a:solidFill>
                  <a:srgbClr val="000000"/>
                </a:solidFill>
                <a:sym typeface="Wingdings" pitchFamily="2" charset="2"/>
              </a:rPr>
              <a:t> für sein Mitwirken zu ehren  Backus-Naur-Form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CH" sz="1200" noProof="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Viele weitere Varianten seither, z.B. die graphische Variante von Niklaus Wirth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z="2800" noProof="0" smtClean="0"/>
              <a:t>Formale Beschreibung einer Sprache</a:t>
            </a:r>
            <a:endParaRPr lang="de-CH" sz="2800" noProof="0" dirty="0" smtClean="0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238" y="878114"/>
            <a:ext cx="8704262" cy="564492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Mit BNF kann man </a:t>
            </a:r>
            <a:r>
              <a:rPr lang="de-CH" noProof="0" dirty="0" smtClean="0">
                <a:solidFill>
                  <a:srgbClr val="006699"/>
                </a:solidFill>
              </a:rPr>
              <a:t>syntaktische</a:t>
            </a:r>
            <a:r>
              <a:rPr lang="de-CH" noProof="0" dirty="0" smtClean="0"/>
              <a:t> </a:t>
            </a:r>
            <a:r>
              <a:rPr lang="de-CH" dirty="0" smtClean="0">
                <a:solidFill>
                  <a:srgbClr val="000000"/>
                </a:solidFill>
              </a:rPr>
              <a:t>Eigenschaften einer Sprache beschreiben:</a:t>
            </a:r>
          </a:p>
          <a:p>
            <a:pPr eaLnBrk="1" hangingPunct="1">
              <a:buFont typeface="Wingdings" pitchFamily="2" charset="2"/>
              <a:buNone/>
            </a:pPr>
            <a:endParaRPr lang="de-CH" dirty="0" smtClean="0">
              <a:solidFill>
                <a:srgbClr val="000000"/>
              </a:solidFill>
            </a:endParaRPr>
          </a:p>
          <a:p>
            <a:pPr marL="1239838" lvl="1" indent="-342900"/>
            <a:r>
              <a:rPr lang="de-CH" dirty="0" smtClean="0">
                <a:solidFill>
                  <a:srgbClr val="000000"/>
                </a:solidFill>
              </a:rPr>
              <a:t>Zulässige Struktur einer Sprache</a:t>
            </a:r>
          </a:p>
          <a:p>
            <a:pPr marL="1239838" lvl="1" indent="-342900"/>
            <a:r>
              <a:rPr lang="de-CH" noProof="0" dirty="0" smtClean="0">
                <a:solidFill>
                  <a:srgbClr val="000000"/>
                </a:solidFill>
              </a:rPr>
              <a:t>Ähnlich Grammatiken in normaler Sprache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Erinnerung: Die Beschreibung einer Programmiersprache beinhaltet auch </a:t>
            </a:r>
            <a:r>
              <a:rPr lang="de-CH" dirty="0" smtClean="0">
                <a:solidFill>
                  <a:srgbClr val="006699"/>
                </a:solidFill>
              </a:rPr>
              <a:t>lexikalische</a:t>
            </a:r>
            <a:r>
              <a:rPr lang="de-CH" noProof="0" dirty="0" smtClean="0">
                <a:solidFill>
                  <a:srgbClr val="000000"/>
                </a:solidFill>
              </a:rPr>
              <a:t> und </a:t>
            </a:r>
            <a:r>
              <a:rPr lang="de-CH" dirty="0" smtClean="0">
                <a:solidFill>
                  <a:srgbClr val="006699"/>
                </a:solidFill>
              </a:rPr>
              <a:t>semantische</a:t>
            </a:r>
            <a:r>
              <a:rPr lang="de-CH" noProof="0" dirty="0" smtClean="0">
                <a:solidFill>
                  <a:srgbClr val="000000"/>
                </a:solidFill>
              </a:rPr>
              <a:t> Eigenschaften </a:t>
            </a:r>
            <a:r>
              <a:rPr lang="de-CH" noProof="0" dirty="0" smtClean="0">
                <a:solidFill>
                  <a:srgbClr val="000000"/>
                </a:solidFill>
                <a:sym typeface="Wingdings" pitchFamily="2" charset="2"/>
              </a:rPr>
              <a:t> Andere Werkzeuge</a:t>
            </a: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/>
      <a:lstStyle>
        <a:defPPr algn="ctr" rtl="0" fontAlgn="base">
          <a:lnSpc>
            <a:spcPct val="80000"/>
          </a:lnSpc>
          <a:spcBef>
            <a:spcPct val="50000"/>
          </a:spcBef>
          <a:spcAft>
            <a:spcPct val="0"/>
          </a:spcAft>
          <a:defRPr sz="2400" kern="1200">
            <a:solidFill>
              <a:srgbClr val="333399"/>
            </a:solidFill>
            <a:latin typeface="Comic Sans MS" pitchFamily="66" charset="0"/>
            <a:ea typeface="+mn-ea"/>
            <a:cs typeface="+mn-cs"/>
          </a:defRPr>
        </a:defPPr>
      </a:lstStyle>
    </a:spDef>
    <a:lnDef>
      <a:spPr bwMode="auto">
        <a:ln>
          <a:headEnd type="none" w="med" len="med"/>
          <a:tailEnd type="none" w="med" len="med"/>
        </a:ln>
      </a:spPr>
      <a:bodyPr/>
      <a:lstStyle/>
      <a:style>
        <a:lnRef idx="2">
          <a:schemeClr val="accent4"/>
        </a:lnRef>
        <a:fillRef idx="0">
          <a:schemeClr val="accent4"/>
        </a:fillRef>
        <a:effectRef idx="1">
          <a:schemeClr val="accent4"/>
        </a:effectRef>
        <a:fontRef idx="minor">
          <a:schemeClr val="tx1"/>
        </a:fontRef>
      </a: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</TotalTime>
  <Words>1900</Words>
  <Application>Microsoft Macintosh PowerPoint</Application>
  <PresentationFormat>On-screen Show (4:3)</PresentationFormat>
  <Paragraphs>785</Paragraphs>
  <Slides>56</Slides>
  <Notes>53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0" baseType="lpstr">
      <vt:lpstr>NORMAL</vt:lpstr>
      <vt:lpstr>MINIMAL</vt:lpstr>
      <vt:lpstr>TITLE</vt:lpstr>
      <vt:lpstr>Equation</vt:lpstr>
      <vt:lpstr>Einführung in die Programmierung  Prof. Dr. Bertrand Meyer</vt:lpstr>
      <vt:lpstr>Ziele der heutigen Vorlesung</vt:lpstr>
      <vt:lpstr>Syntax: Konditional</vt:lpstr>
      <vt:lpstr>Wieso Syntax formal beschreiben?</vt:lpstr>
      <vt:lpstr>Die Macht des menschlichen Gehirns</vt:lpstr>
      <vt:lpstr>Wieso Syntax formal beschreiben?</vt:lpstr>
      <vt:lpstr>Formale Beschreibung der Syntax</vt:lpstr>
      <vt:lpstr>Geschichte</vt:lpstr>
      <vt:lpstr>Formale Beschreibung einer Sprache</vt:lpstr>
      <vt:lpstr>(Erinnerung: von Lektion 3)</vt:lpstr>
      <vt:lpstr>Formale Beschreibung der Syntax</vt:lpstr>
      <vt:lpstr>Beispiele von Phrasen</vt:lpstr>
      <vt:lpstr>Grammatik</vt:lpstr>
      <vt:lpstr>Elemente von Grammatiken: Terminale</vt:lpstr>
      <vt:lpstr>Elemente einer Grammatik: Nonterminale</vt:lpstr>
      <vt:lpstr>Elemente einer Grammatik: Produktionen</vt:lpstr>
      <vt:lpstr>Eine Beispielsproduktion</vt:lpstr>
      <vt:lpstr>BNF Elemente: Verkettung</vt:lpstr>
      <vt:lpstr>BNF Elements: Option</vt:lpstr>
      <vt:lpstr>BNF Elements: Wahl</vt:lpstr>
      <vt:lpstr>BNF Elements: Repetition</vt:lpstr>
      <vt:lpstr>BNF Elements: Repetition, einmal oder mehr</vt:lpstr>
      <vt:lpstr>BNF Elemente: Übersicht</vt:lpstr>
      <vt:lpstr>Ein einfaches Beispiel</vt:lpstr>
      <vt:lpstr>Ein einfaches Beispiel</vt:lpstr>
      <vt:lpstr>BNF Elemente kombiniert</vt:lpstr>
      <vt:lpstr>BNF: Konditional mit elseif</vt:lpstr>
      <vt:lpstr>Andere Grammatik für Konditional</vt:lpstr>
      <vt:lpstr>Einfaches BNF-Beispiel</vt:lpstr>
      <vt:lpstr>Einfaches BNF-Beispiel (Lösung)</vt:lpstr>
      <vt:lpstr>BNF-E</vt:lpstr>
      <vt:lpstr>BNF-E Regeln</vt:lpstr>
      <vt:lpstr>BNF: Konditional mit elseif</vt:lpstr>
      <vt:lpstr>BNF-E: Konditional</vt:lpstr>
      <vt:lpstr>Rekursive Grammatiken</vt:lpstr>
      <vt:lpstr>Rekursive Grammatiken</vt:lpstr>
      <vt:lpstr>Rekursive Grammatiken</vt:lpstr>
      <vt:lpstr>Konditional</vt:lpstr>
      <vt:lpstr>BNF für einfache arithmetische Ausdrücke</vt:lpstr>
      <vt:lpstr>BNF für einfache arithmetische Ausdrücke</vt:lpstr>
      <vt:lpstr>BNF für einfache arithmetische Ausdrücke</vt:lpstr>
      <vt:lpstr>Richtlinien für Grammatiken</vt:lpstr>
      <vt:lpstr>Richtlinien für Grammatiken</vt:lpstr>
      <vt:lpstr>Richtlinien für Grammatiken</vt:lpstr>
      <vt:lpstr>Syntaxbeschreibung von Eiffel</vt:lpstr>
      <vt:lpstr>Syntaxbeschreibung von Eiffel (lexikale Ebene)</vt:lpstr>
      <vt:lpstr>Noch eine Übung</vt:lpstr>
      <vt:lpstr>Lösung</vt:lpstr>
      <vt:lpstr>Einen Parser schreiben</vt:lpstr>
      <vt:lpstr>Einen Parser schreiben: EiffelParse</vt:lpstr>
      <vt:lpstr>Einen Parser schreiben: Werkzeuge</vt:lpstr>
      <vt:lpstr>BNF ähnliche Syntaxbeschreibungen</vt:lpstr>
      <vt:lpstr>BNF ähnliche Syntaxbeschreibungen</vt:lpstr>
      <vt:lpstr>Eiffel-Syntax</vt:lpstr>
      <vt:lpstr>Was wir gesehen haben</vt:lpstr>
      <vt:lpstr>Übung</vt:lpstr>
    </vt:vector>
  </TitlesOfParts>
  <Company>ETH Zürich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Covariance</dc:title>
  <dc:creator>Prof. Dr. Bertrand Meyer</dc:creator>
  <cp:lastModifiedBy>Sebastian Nanz</cp:lastModifiedBy>
  <cp:revision>1762</cp:revision>
  <dcterms:created xsi:type="dcterms:W3CDTF">2010-06-30T16:20:13Z</dcterms:created>
  <dcterms:modified xsi:type="dcterms:W3CDTF">2013-11-07T14:35:56Z</dcterms:modified>
</cp:coreProperties>
</file>