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46" r:id="rId3"/>
    <p:sldId id="360" r:id="rId4"/>
    <p:sldId id="347" r:id="rId5"/>
    <p:sldId id="357" r:id="rId6"/>
    <p:sldId id="356" r:id="rId7"/>
    <p:sldId id="348" r:id="rId8"/>
    <p:sldId id="358" r:id="rId9"/>
    <p:sldId id="350" r:id="rId10"/>
    <p:sldId id="359" r:id="rId11"/>
    <p:sldId id="349" r:id="rId12"/>
    <p:sldId id="351" r:id="rId13"/>
    <p:sldId id="352" r:id="rId14"/>
    <p:sldId id="353" r:id="rId15"/>
    <p:sldId id="354" r:id="rId16"/>
    <p:sldId id="361" r:id="rId17"/>
    <p:sldId id="3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FF"/>
    <a:srgbClr val="A792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61" autoAdjust="0"/>
  </p:normalViewPr>
  <p:slideViewPr>
    <p:cSldViewPr>
      <p:cViewPr varScale="1">
        <p:scale>
          <a:sx n="92" d="100"/>
          <a:sy n="92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1CA43-CAF1-4E19-AE23-D54EC343DFFC}" type="datetimeFigureOut">
              <a:rPr lang="de-CH" smtClean="0"/>
              <a:pPr/>
              <a:t>13.11.2012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D156A-4220-4D4D-8D3C-909A897AA4D5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3375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75D8-33AB-4413-A167-858A6BC11238}" type="datetime1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95" y="40833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68580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  <p:pic>
        <p:nvPicPr>
          <p:cNvPr id="11" name="Picture 16" descr="se_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6668" y="338424"/>
            <a:ext cx="500132" cy="518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9722-F304-48C7-89F3-EC4C3C5A7C97}" type="datetime1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6D93-3B9A-43CB-A6AF-671D46E94D73}" type="datetime1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041775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9278-7788-4FC0-AE0F-9B5E73B3D91C}" type="datetime1">
              <a:rPr lang="en-US" smtClean="0"/>
              <a:pPr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35BD-8F1E-48DE-98AE-ACABE9178241}" type="datetime1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27F9-64AC-4E44-9A48-58AF04DBB3CA}" type="datetime1">
              <a:rPr lang="en-US" smtClean="0"/>
              <a:pPr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AA4A-0F7B-4195-98EF-E61752F4F86B}" type="datetime1">
              <a:rPr lang="en-US" smtClean="0"/>
              <a:pPr/>
              <a:t>11/13/2012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AD9B-1230-4E2A-842E-F67B44E7D9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err="1" smtClean="0"/>
              <a:t>econd</a:t>
            </a:r>
            <a:r>
              <a:rPr lang="en-US" dirty="0" smtClean="0"/>
              <a:t>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0AA4A-0F7B-4195-98EF-E61752F4F86B}" type="datetime1">
              <a:rPr lang="en-US" smtClean="0"/>
              <a:pPr/>
              <a:t>11/13/2012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7AD9B-1230-4E2A-842E-F67B44E7D9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16" descr="se_logo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86668" y="338424"/>
            <a:ext cx="500132" cy="51863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 userDrawn="1"/>
        </p:nvCxnSpPr>
        <p:spPr>
          <a:xfrm rot="10800000">
            <a:off x="457200" y="914400"/>
            <a:ext cx="822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CAT calls</a:t>
            </a:r>
            <a:br>
              <a:rPr lang="de-CH" dirty="0" smtClean="0"/>
            </a:br>
            <a:r>
              <a:rPr lang="de-CH" dirty="0" smtClean="0"/>
              <a:t>(Changed Availability or Type)</a:t>
            </a:r>
            <a:endParaRPr lang="de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these slides contain advanced </a:t>
            </a:r>
            <a:br>
              <a:rPr lang="en-US" sz="2400" dirty="0" smtClean="0"/>
            </a:br>
            <a:r>
              <a:rPr lang="en-US" sz="2400" dirty="0" smtClean="0"/>
              <a:t>material and are optional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Changed type: summary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It is </a:t>
            </a:r>
            <a:r>
              <a:rPr lang="de-CH" dirty="0" smtClean="0">
                <a:solidFill>
                  <a:srgbClr val="C00000"/>
                </a:solidFill>
              </a:rPr>
              <a:t>safe</a:t>
            </a:r>
            <a:r>
              <a:rPr lang="de-CH" dirty="0" smtClean="0"/>
              <a:t> to:</a:t>
            </a:r>
          </a:p>
          <a:p>
            <a:pPr lvl="1"/>
            <a:r>
              <a:rPr lang="de-CH" dirty="0" smtClean="0"/>
              <a:t>Change result type covariantly</a:t>
            </a:r>
          </a:p>
          <a:p>
            <a:pPr lvl="1"/>
            <a:r>
              <a:rPr lang="de-CH" dirty="0" smtClean="0"/>
              <a:t>Change argument type contravariantly</a:t>
            </a:r>
          </a:p>
          <a:p>
            <a:r>
              <a:rPr lang="de-CH" dirty="0" smtClean="0"/>
              <a:t>It is </a:t>
            </a:r>
            <a:r>
              <a:rPr lang="de-CH" dirty="0" smtClean="0">
                <a:solidFill>
                  <a:srgbClr val="C00000"/>
                </a:solidFill>
              </a:rPr>
              <a:t>unsafe</a:t>
            </a:r>
            <a:r>
              <a:rPr lang="de-CH" dirty="0" smtClean="0"/>
              <a:t> to</a:t>
            </a:r>
          </a:p>
          <a:p>
            <a:pPr lvl="1"/>
            <a:r>
              <a:rPr lang="de-CH" dirty="0" smtClean="0"/>
              <a:t>Change result type contravariantly</a:t>
            </a:r>
          </a:p>
          <a:p>
            <a:pPr lvl="1"/>
            <a:r>
              <a:rPr lang="de-CH" dirty="0" smtClean="0"/>
              <a:t>Change argument type covariantly</a:t>
            </a:r>
          </a:p>
          <a:p>
            <a:endParaRPr lang="de-CH" dirty="0" smtClean="0"/>
          </a:p>
          <a:p>
            <a:r>
              <a:rPr lang="de-CH" dirty="0" smtClean="0"/>
              <a:t>Eiffel allows</a:t>
            </a:r>
          </a:p>
          <a:p>
            <a:pPr lvl="1"/>
            <a:r>
              <a:rPr lang="de-CH" dirty="0" smtClean="0"/>
              <a:t>Covariant change of result type (safe)</a:t>
            </a:r>
          </a:p>
          <a:p>
            <a:pPr lvl="1"/>
            <a:r>
              <a:rPr lang="de-CH" dirty="0" smtClean="0"/>
              <a:t>Covariant change of argument type (unsafe)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6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CAT </a:t>
            </a:r>
            <a:r>
              <a:rPr lang="de-CH" dirty="0" smtClean="0"/>
              <a:t>as contracts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67200" y="3657600"/>
            <a:ext cx="4419600" cy="23221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CHILD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inherit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PARENT</a:t>
            </a:r>
            <a:endParaRPr lang="en-US" sz="1400" b="1" dirty="0">
              <a:solidFill>
                <a:srgbClr val="000080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f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ANY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):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ANY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require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type_of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b="1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Caller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).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conforms_to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({</a:t>
            </a:r>
            <a:r>
              <a:rPr lang="en-US" sz="14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NONE</a:t>
            </a:r>
            <a:r>
              <a:rPr lang="en-US" sz="14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})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type_of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).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conforms_to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({</a:t>
            </a:r>
            <a:r>
              <a:rPr lang="en-US" sz="14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</a:t>
            </a:r>
            <a:r>
              <a:rPr lang="en-US" sz="14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})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ensure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type_of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b="1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Result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).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conforms_to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({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})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r>
              <a:rPr lang="en-US" sz="1400" dirty="0">
                <a:latin typeface="Consolas" pitchFamily="49" charset="0"/>
                <a:ea typeface="Times New Roman"/>
                <a:cs typeface="Consolas" pitchFamily="49" charset="0"/>
              </a:rPr>
              <a:t> 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143000"/>
            <a:ext cx="1752600" cy="10833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PARENT</a:t>
            </a:r>
            <a:endParaRPr lang="en-US" sz="1400" b="1" dirty="0">
              <a:solidFill>
                <a:srgbClr val="000080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en-US" sz="14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X</a:t>
            </a:r>
            <a:r>
              <a:rPr lang="en-US" sz="14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sz="1400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f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B</a:t>
            </a:r>
            <a:r>
              <a:rPr lang="en-US" sz="14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):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B</a:t>
            </a:r>
            <a:endParaRPr lang="de-CH" sz="1400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</a:pPr>
            <a:r>
              <a:rPr lang="en-US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en-US" sz="1400" b="1" dirty="0">
              <a:solidFill>
                <a:srgbClr val="000080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51313" y="3435705"/>
            <a:ext cx="1077687" cy="457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351313" y="4197705"/>
            <a:ext cx="1077687" cy="457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B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351313" y="4959705"/>
            <a:ext cx="1077687" cy="457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cxnSp>
        <p:nvCxnSpPr>
          <p:cNvPr id="12" name="Straight Arrow Connector 11"/>
          <p:cNvCxnSpPr>
            <a:stCxn id="9" idx="0"/>
            <a:endCxn id="8" idx="4"/>
          </p:cNvCxnSpPr>
          <p:nvPr/>
        </p:nvCxnSpPr>
        <p:spPr>
          <a:xfrm flipV="1">
            <a:off x="2890157" y="3892905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0"/>
            <a:endCxn id="9" idx="4"/>
          </p:cNvCxnSpPr>
          <p:nvPr/>
        </p:nvCxnSpPr>
        <p:spPr>
          <a:xfrm flipV="1">
            <a:off x="2890157" y="4654905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267200" y="1143000"/>
            <a:ext cx="4419600" cy="23221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PARENT</a:t>
            </a:r>
            <a:endParaRPr lang="en-US" sz="1400" b="1" dirty="0">
              <a:solidFill>
                <a:srgbClr val="000080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f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ANY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):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ANY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require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type_of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b="1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Caller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).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conforms_to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({</a:t>
            </a:r>
            <a:r>
              <a:rPr lang="en-US" sz="14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X</a:t>
            </a:r>
            <a:r>
              <a:rPr lang="en-US" sz="14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})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type_of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).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conforms_to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({</a:t>
            </a:r>
            <a:r>
              <a:rPr lang="en-US" sz="14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B</a:t>
            </a:r>
            <a:r>
              <a:rPr lang="en-US" sz="14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})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ensure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type_of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b="1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Result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).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conforms_to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({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B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})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</a:pPr>
            <a:r>
              <a:rPr lang="en-US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</a:p>
        </p:txBody>
      </p:sp>
      <p:sp>
        <p:nvSpPr>
          <p:cNvPr id="24" name="Oval 23"/>
          <p:cNvSpPr/>
          <p:nvPr/>
        </p:nvSpPr>
        <p:spPr>
          <a:xfrm>
            <a:off x="1680026" y="2749905"/>
            <a:ext cx="1077687" cy="457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ANY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990600" y="3435705"/>
            <a:ext cx="1077687" cy="457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X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cxnSp>
        <p:nvCxnSpPr>
          <p:cNvPr id="26" name="Straight Arrow Connector 25"/>
          <p:cNvCxnSpPr>
            <a:stCxn id="8" idx="0"/>
            <a:endCxn id="24" idx="4"/>
          </p:cNvCxnSpPr>
          <p:nvPr/>
        </p:nvCxnSpPr>
        <p:spPr>
          <a:xfrm flipH="1" flipV="1">
            <a:off x="2218870" y="3207105"/>
            <a:ext cx="671287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0"/>
            <a:endCxn id="24" idx="4"/>
          </p:cNvCxnSpPr>
          <p:nvPr/>
        </p:nvCxnSpPr>
        <p:spPr>
          <a:xfrm flipV="1">
            <a:off x="1529444" y="3207105"/>
            <a:ext cx="689426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362200" y="1143000"/>
            <a:ext cx="1752600" cy="133113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 </a:t>
            </a:r>
            <a:r>
              <a:rPr lang="en-US" sz="14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CHILD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endParaRPr lang="en-US" sz="1400" b="1" dirty="0" smtClean="0">
              <a:solidFill>
                <a:srgbClr val="000080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</a:pPr>
            <a:r>
              <a:rPr lang="en-US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inherit </a:t>
            </a:r>
            <a:r>
              <a:rPr lang="en-US" sz="14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PARENT</a:t>
            </a:r>
            <a:endParaRPr lang="en-US" sz="1400" b="1" dirty="0" smtClean="0">
              <a:solidFill>
                <a:srgbClr val="000080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en-US" sz="14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NONE</a:t>
            </a:r>
            <a:r>
              <a:rPr lang="en-US" sz="14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sz="1400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f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</a:t>
            </a:r>
            <a:r>
              <a:rPr lang="en-US" sz="14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):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endParaRPr lang="de-CH" sz="1400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</a:pP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en-US" sz="1400" b="1" dirty="0">
              <a:solidFill>
                <a:srgbClr val="000080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1680025" y="5645505"/>
            <a:ext cx="1077687" cy="457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NONE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cxnSp>
        <p:nvCxnSpPr>
          <p:cNvPr id="34" name="Straight Arrow Connector 33"/>
          <p:cNvCxnSpPr>
            <a:stCxn id="33" idx="0"/>
            <a:endCxn id="10" idx="4"/>
          </p:cNvCxnSpPr>
          <p:nvPr/>
        </p:nvCxnSpPr>
        <p:spPr>
          <a:xfrm flipV="1">
            <a:off x="2218869" y="5416905"/>
            <a:ext cx="671288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3" idx="0"/>
            <a:endCxn id="25" idx="4"/>
          </p:cNvCxnSpPr>
          <p:nvPr/>
        </p:nvCxnSpPr>
        <p:spPr>
          <a:xfrm flipH="1" flipV="1">
            <a:off x="1529444" y="3892905"/>
            <a:ext cx="689425" cy="175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7010400" y="3892904"/>
            <a:ext cx="1828800" cy="6028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Stronger precondition</a:t>
            </a:r>
            <a:endParaRPr lang="de-CH" dirty="0"/>
          </a:p>
        </p:txBody>
      </p:sp>
      <p:sp>
        <p:nvSpPr>
          <p:cNvPr id="68" name="Rectangle 67"/>
          <p:cNvSpPr/>
          <p:nvPr/>
        </p:nvSpPr>
        <p:spPr>
          <a:xfrm>
            <a:off x="7010400" y="5721705"/>
            <a:ext cx="1828800" cy="6028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Weaker postcondition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0570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67" grpId="0" animBg="1"/>
      <p:bldP spid="6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Generic conformance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143000"/>
            <a:ext cx="5257800" cy="518911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APPLICATION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de-CH" dirty="0" smtClean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make</a:t>
            </a:r>
            <a:endParaRPr lang="de-CH" sz="2400" dirty="0">
              <a:solidFill>
                <a:srgbClr val="008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local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any_list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LIST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[</a:t>
            </a:r>
            <a:r>
              <a:rPr lang="de-CH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ANY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]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string_list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LIST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[</a:t>
            </a:r>
            <a:r>
              <a:rPr lang="de-CH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STRING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]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integer_list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LIST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[</a:t>
            </a:r>
            <a:r>
              <a:rPr lang="de-CH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INTEGER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]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string_list 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any_list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string_list 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integer_list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integer_list 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any_list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integer_list 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string_list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any_list 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string_list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any_list 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integer_list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2895" y="5345668"/>
            <a:ext cx="39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ym typeface="Wingdings 2"/>
              </a:rPr>
              <a:t></a:t>
            </a:r>
            <a:endParaRPr lang="de-CH" dirty="0"/>
          </a:p>
        </p:txBody>
      </p:sp>
      <p:sp>
        <p:nvSpPr>
          <p:cNvPr id="9" name="TextBox 8"/>
          <p:cNvSpPr txBox="1"/>
          <p:nvPr/>
        </p:nvSpPr>
        <p:spPr>
          <a:xfrm>
            <a:off x="4962895" y="3989901"/>
            <a:ext cx="39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ym typeface="Wingdings 2"/>
              </a:rPr>
              <a:t></a:t>
            </a:r>
            <a:endParaRPr lang="de-CH" dirty="0"/>
          </a:p>
        </p:txBody>
      </p:sp>
      <p:sp>
        <p:nvSpPr>
          <p:cNvPr id="10" name="TextBox 9"/>
          <p:cNvSpPr txBox="1"/>
          <p:nvPr/>
        </p:nvSpPr>
        <p:spPr>
          <a:xfrm>
            <a:off x="4962895" y="4999303"/>
            <a:ext cx="39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ym typeface="Wingdings 2"/>
              </a:rPr>
              <a:t></a:t>
            </a:r>
            <a:endParaRPr lang="de-CH" dirty="0"/>
          </a:p>
        </p:txBody>
      </p:sp>
      <p:sp>
        <p:nvSpPr>
          <p:cNvPr id="11" name="TextBox 10"/>
          <p:cNvSpPr txBox="1"/>
          <p:nvPr/>
        </p:nvSpPr>
        <p:spPr>
          <a:xfrm>
            <a:off x="4962895" y="3667288"/>
            <a:ext cx="39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ym typeface="Wingdings 2"/>
              </a:rPr>
              <a:t></a:t>
            </a:r>
            <a:endParaRPr lang="de-CH" dirty="0"/>
          </a:p>
        </p:txBody>
      </p:sp>
      <p:sp>
        <p:nvSpPr>
          <p:cNvPr id="12" name="TextBox 11"/>
          <p:cNvSpPr txBox="1"/>
          <p:nvPr/>
        </p:nvSpPr>
        <p:spPr>
          <a:xfrm>
            <a:off x="4962895" y="4355068"/>
            <a:ext cx="39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ym typeface="Wingdings 2"/>
              </a:rPr>
              <a:t></a:t>
            </a:r>
            <a:endParaRPr lang="de-CH" dirty="0"/>
          </a:p>
        </p:txBody>
      </p:sp>
      <p:sp>
        <p:nvSpPr>
          <p:cNvPr id="13" name="TextBox 12"/>
          <p:cNvSpPr txBox="1"/>
          <p:nvPr/>
        </p:nvSpPr>
        <p:spPr>
          <a:xfrm>
            <a:off x="4962895" y="4676690"/>
            <a:ext cx="39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ym typeface="Wingdings 2"/>
              </a:rPr>
              <a:t>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5970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Changed types due to generics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143000"/>
            <a:ext cx="4800600" cy="52245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[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G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]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feature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en-US" dirty="0" smtClean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put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a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G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do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end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en-US" dirty="0" smtClean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first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G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end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e-CH" sz="10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interface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[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ANY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]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feature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en-US" dirty="0" smtClean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put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a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ANY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)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en-US" dirty="0" smtClean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first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ANY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end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e-CH" sz="10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interface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[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STRING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]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feature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en-US" dirty="0" smtClean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put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a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STRING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)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en-US" dirty="0" smtClean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first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STRING</a:t>
            </a:r>
            <a:endParaRPr lang="de-CH" dirty="0">
              <a:solidFill>
                <a:srgbClr val="0000FF"/>
              </a:solidFill>
              <a:latin typeface="Consolas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 smtClean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end</a:t>
            </a:r>
            <a:endParaRPr lang="de-CH" sz="2400" dirty="0">
              <a:ea typeface="Times New Roman"/>
              <a:cs typeface="Times New Roman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00600" y="3124200"/>
            <a:ext cx="3810000" cy="1676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LIST</a:t>
            </a:r>
            <a:r>
              <a:rPr lang="en-US" sz="8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sz="2000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[</a:t>
            </a:r>
            <a:r>
              <a:rPr lang="en-US" sz="20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STRING</a:t>
            </a:r>
            <a:r>
              <a:rPr lang="en-US" sz="2000" b="1" dirty="0" smtClean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]</a:t>
            </a:r>
            <a:r>
              <a:rPr lang="en-US" sz="2000" dirty="0" smtClean="0"/>
              <a:t> conforms </a:t>
            </a:r>
            <a:r>
              <a:rPr lang="en-US" sz="2000" dirty="0"/>
              <a:t>to </a:t>
            </a:r>
            <a:r>
              <a:rPr lang="en-US" sz="20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LIST</a:t>
            </a:r>
            <a:r>
              <a:rPr lang="en-US" sz="8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sz="2000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[</a:t>
            </a:r>
            <a:r>
              <a:rPr lang="en-US" sz="20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ANY</a:t>
            </a:r>
            <a:r>
              <a:rPr lang="en-US" sz="2000" b="1" dirty="0" smtClean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]</a:t>
            </a:r>
            <a:r>
              <a:rPr lang="en-US" sz="2000" dirty="0" smtClean="0"/>
              <a:t>, </a:t>
            </a:r>
            <a:r>
              <a:rPr lang="en-US" sz="2000" dirty="0"/>
              <a:t>thus the changed type in the argument and result are like a covariant redefinition.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594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Problems with generics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143000"/>
            <a:ext cx="5105400" cy="423346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APPLICATION</a:t>
            </a:r>
            <a:endParaRPr lang="de-CH" dirty="0">
              <a:solidFill>
                <a:srgbClr val="0000FF"/>
              </a:solidFill>
              <a:latin typeface="Consolas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feature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</a:t>
            </a:r>
            <a:r>
              <a:rPr lang="en-US" dirty="0" smtClean="0">
                <a:solidFill>
                  <a:srgbClr val="0080FF"/>
                </a:solidFill>
                <a:latin typeface="Consolas"/>
                <a:ea typeface="Times New Roman"/>
                <a:cs typeface="Times New Roman"/>
              </a:rPr>
              <a:t>make</a:t>
            </a:r>
            <a:endParaRPr lang="de-CH" sz="2400" dirty="0">
              <a:solidFill>
                <a:srgbClr val="0080FF"/>
              </a:solidFill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local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any_list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[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ANY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]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string_list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[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STRING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]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do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  </a:t>
            </a:r>
            <a:r>
              <a:rPr lang="en-US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create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string_list</a:t>
            </a:r>
            <a:r>
              <a:rPr lang="en-US" b="1" dirty="0" err="1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make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any_list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:=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string_list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any_list</a:t>
            </a:r>
            <a:r>
              <a:rPr lang="en-US" b="1" dirty="0" err="1" smtClean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put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1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)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string_list</a:t>
            </a:r>
            <a:r>
              <a:rPr lang="en-US" b="1" dirty="0" err="1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first</a:t>
            </a:r>
            <a:r>
              <a:rPr lang="en-US" b="1" dirty="0" err="1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to_upper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end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end</a:t>
            </a:r>
            <a:endParaRPr lang="de-CH" sz="2400" dirty="0">
              <a:ea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29100" y="4926278"/>
            <a:ext cx="2666999" cy="4363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Wrong element type!</a:t>
            </a: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 flipV="1">
            <a:off x="3200400" y="4648200"/>
            <a:ext cx="1028700" cy="4962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21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Different solutions for </a:t>
            </a:r>
            <a:r>
              <a:rPr lang="de-CH" dirty="0" smtClean="0"/>
              <a:t>generics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Novariant</a:t>
            </a:r>
            <a:r>
              <a:rPr lang="en-US" dirty="0">
                <a:solidFill>
                  <a:srgbClr val="C00000"/>
                </a:solidFill>
              </a:rPr>
              <a:t> conformance</a:t>
            </a:r>
          </a:p>
          <a:p>
            <a:pPr lvl="1"/>
            <a:r>
              <a:rPr lang="en-US" dirty="0"/>
              <a:t>No conformance between generics of different type</a:t>
            </a:r>
          </a:p>
          <a:p>
            <a:pPr lvl="1"/>
            <a:r>
              <a:rPr lang="en-US" dirty="0"/>
              <a:t>Used by C#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Usage-site variance</a:t>
            </a:r>
          </a:p>
          <a:p>
            <a:pPr lvl="1"/>
            <a:r>
              <a:rPr lang="en-US" dirty="0"/>
              <a:t>Specify conformance for each generic derivation</a:t>
            </a:r>
          </a:p>
          <a:p>
            <a:pPr lvl="1"/>
            <a:r>
              <a:rPr lang="en-US" dirty="0"/>
              <a:t>Used by Java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Definition-site variance</a:t>
            </a:r>
          </a:p>
          <a:p>
            <a:pPr lvl="1"/>
            <a:r>
              <a:rPr lang="en-US" dirty="0"/>
              <a:t>Specify conformance for each generic class</a:t>
            </a:r>
          </a:p>
          <a:p>
            <a:pPr lvl="1"/>
            <a:r>
              <a:rPr lang="en-US" dirty="0"/>
              <a:t>Implemented by CLR</a:t>
            </a:r>
          </a:p>
          <a:p>
            <a:endParaRPr lang="en-US" dirty="0"/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40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Possible solution: Type intervals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All types have an upper and lower bound</a:t>
            </a:r>
          </a:p>
          <a:p>
            <a:endParaRPr lang="de-CH" dirty="0"/>
          </a:p>
          <a:p>
            <a:r>
              <a:rPr lang="de-CH" dirty="0" smtClean="0"/>
              <a:t>Special abbreviations: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endParaRPr lang="de-CH" dirty="0"/>
          </a:p>
          <a:p>
            <a:endParaRPr lang="de-CH" dirty="0" smtClean="0"/>
          </a:p>
          <a:p>
            <a:r>
              <a:rPr lang="de-CH" dirty="0" smtClean="0"/>
              <a:t>Calls on any entity have to be valid for any possible type in the interval</a:t>
            </a:r>
          </a:p>
          <a:p>
            <a:endParaRPr lang="de-CH" dirty="0"/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89036" y="1676400"/>
            <a:ext cx="3165929" cy="44627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2000" dirty="0" smtClean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</a:t>
            </a:r>
            <a:r>
              <a:rPr lang="de-CH" sz="20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de-CH" sz="20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20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CUSTOMER</a:t>
            </a:r>
            <a:r>
              <a:rPr lang="de-CH" sz="20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..</a:t>
            </a:r>
            <a:r>
              <a:rPr lang="de-CH" sz="20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MINOR</a:t>
            </a:r>
            <a:endParaRPr lang="de-CH" sz="20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2677797"/>
            <a:ext cx="2970192" cy="80021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2000" dirty="0" smtClean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c1</a:t>
            </a:r>
            <a:r>
              <a:rPr lang="de-CH" sz="20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de-CH" sz="20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20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CUSTOMER</a:t>
            </a:r>
          </a:p>
          <a:p>
            <a:pPr>
              <a:lnSpc>
                <a:spcPct val="115000"/>
              </a:lnSpc>
            </a:pPr>
            <a:r>
              <a:rPr lang="de-CH" sz="2000" dirty="0" smtClean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c2</a:t>
            </a:r>
            <a:r>
              <a:rPr lang="de-CH" sz="20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de-CH" sz="20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20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frozen</a:t>
            </a:r>
            <a:r>
              <a:rPr lang="de-CH" sz="20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20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CUSTOMER</a:t>
            </a:r>
            <a:endParaRPr lang="de-CH" sz="20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29200" y="2677797"/>
            <a:ext cx="3623129" cy="80021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2000" dirty="0" smtClean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c1</a:t>
            </a:r>
            <a:r>
              <a:rPr lang="de-CH" sz="20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de-CH" sz="20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20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CUSTOMER</a:t>
            </a:r>
            <a:r>
              <a:rPr lang="de-CH" sz="20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..</a:t>
            </a:r>
            <a:r>
              <a:rPr lang="de-CH" sz="20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NONE</a:t>
            </a:r>
          </a:p>
          <a:p>
            <a:pPr>
              <a:lnSpc>
                <a:spcPct val="115000"/>
              </a:lnSpc>
            </a:pPr>
            <a:r>
              <a:rPr lang="de-CH" sz="2000" dirty="0" smtClean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c2</a:t>
            </a:r>
            <a:r>
              <a:rPr lang="de-CH" sz="20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de-CH" sz="20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20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CUSTOMER</a:t>
            </a:r>
            <a:r>
              <a:rPr lang="de-CH" sz="20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..</a:t>
            </a:r>
            <a:r>
              <a:rPr lang="de-CH" sz="20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 CUSTOMER</a:t>
            </a:r>
            <a:endParaRPr lang="de-CH" sz="20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191000" y="2977262"/>
            <a:ext cx="685800" cy="22313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Rectangle 9"/>
          <p:cNvSpPr/>
          <p:nvPr/>
        </p:nvSpPr>
        <p:spPr>
          <a:xfrm>
            <a:off x="4603173" y="4727711"/>
            <a:ext cx="3165929" cy="80021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2000" dirty="0" smtClean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</a:t>
            </a:r>
            <a:r>
              <a:rPr lang="de-CH" sz="20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de-CH" sz="20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20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CUSTOMER</a:t>
            </a:r>
            <a:r>
              <a:rPr lang="de-CH" sz="20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..</a:t>
            </a:r>
            <a:r>
              <a:rPr lang="de-CH" sz="20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MINOR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20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c</a:t>
            </a:r>
            <a:r>
              <a:rPr lang="de-CH" sz="20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de-CH" sz="20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serve</a:t>
            </a:r>
            <a:r>
              <a:rPr lang="de-CH" sz="20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20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20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vodka</a:t>
            </a:r>
            <a:r>
              <a:rPr lang="de-CH" sz="20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endParaRPr lang="de-CH" sz="2000" b="1" dirty="0">
              <a:solidFill>
                <a:srgbClr val="400080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65009" y="5209338"/>
            <a:ext cx="1981200" cy="6666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Invalid, since invalid for </a:t>
            </a:r>
            <a:r>
              <a:rPr lang="de-CH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MINOR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4727710"/>
            <a:ext cx="3165929" cy="80021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2000" dirty="0" smtClean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</a:t>
            </a:r>
            <a:r>
              <a:rPr lang="de-CH" sz="20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de-CH" sz="20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20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CUSTOMER</a:t>
            </a:r>
            <a:r>
              <a:rPr lang="de-CH" sz="20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..</a:t>
            </a:r>
            <a:r>
              <a:rPr lang="de-CH" sz="20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CUSTOMER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20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c</a:t>
            </a:r>
            <a:r>
              <a:rPr lang="de-CH" sz="20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de-CH" sz="20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serve</a:t>
            </a:r>
            <a:r>
              <a:rPr lang="de-CH" sz="20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20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20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vodka</a:t>
            </a:r>
            <a:r>
              <a:rPr lang="de-CH" sz="20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endParaRPr lang="de-CH" sz="2000" b="1" dirty="0">
              <a:solidFill>
                <a:srgbClr val="400080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78984" y="5361256"/>
            <a:ext cx="1604735" cy="3333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Valid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1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Possible solution: usage-site variance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Conformence of different generic instantiations require </a:t>
            </a: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variant</a:t>
            </a:r>
            <a:r>
              <a:rPr lang="de-CH" dirty="0" smtClean="0"/>
              <a:t> mark</a:t>
            </a:r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r>
              <a:rPr lang="de-CH" dirty="0" smtClean="0"/>
              <a:t>You can’t call features on entities using the </a:t>
            </a: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variant</a:t>
            </a:r>
            <a:r>
              <a:rPr lang="de-CH" dirty="0" smtClean="0"/>
              <a:t> mark that have a formal generic parameter type.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2057400"/>
            <a:ext cx="4572000" cy="150810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justin</a:t>
            </a:r>
            <a:r>
              <a:rPr lang="en-US" sz="20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MINOR</a:t>
            </a:r>
            <a:endParaRPr lang="en-US" sz="2000" dirty="0" smtClean="0">
              <a:solidFill>
                <a:srgbClr val="000000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bus</a:t>
            </a:r>
            <a:r>
              <a:rPr lang="en-US" sz="20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LIST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[</a:t>
            </a:r>
            <a:r>
              <a:rPr lang="en-US" sz="20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CUSTOMER</a:t>
            </a:r>
            <a:r>
              <a:rPr lang="en-US" sz="20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]</a:t>
            </a:r>
            <a:endParaRPr lang="de-CH" sz="2000" dirty="0" smtClean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vbus</a:t>
            </a:r>
            <a:r>
              <a:rPr lang="en-US" sz="20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LIST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[</a:t>
            </a:r>
            <a:r>
              <a:rPr lang="en-US" sz="20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variant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CUSTOMER</a:t>
            </a:r>
            <a:r>
              <a:rPr lang="en-US" sz="20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]</a:t>
            </a:r>
            <a:endParaRPr lang="de-CH" sz="2000" dirty="0" smtClean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20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school_bus</a:t>
            </a:r>
            <a:r>
              <a:rPr lang="de-CH" sz="20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de-CH" sz="20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20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LIST</a:t>
            </a:r>
            <a:r>
              <a:rPr lang="de-CH" sz="20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20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[</a:t>
            </a:r>
            <a:r>
              <a:rPr lang="de-CH" sz="20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MINOR</a:t>
            </a:r>
            <a:r>
              <a:rPr lang="de-CH" sz="20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]</a:t>
            </a:r>
            <a:endParaRPr lang="de-CH" sz="20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66855" y="4705289"/>
            <a:ext cx="3200400" cy="80021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vbus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school_bus</a:t>
            </a:r>
            <a:endParaRPr lang="de-CH" sz="20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vbus</a:t>
            </a:r>
            <a:r>
              <a:rPr lang="en-US" sz="2000" b="1" dirty="0" err="1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extend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justin</a:t>
            </a:r>
            <a:r>
              <a:rPr lang="en-US" sz="20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endParaRPr lang="de-CH" sz="20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4791" y="4705290"/>
            <a:ext cx="3190009" cy="80021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bus </a:t>
            </a:r>
            <a:r>
              <a:rPr lang="en-US" sz="20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school_bus</a:t>
            </a:r>
            <a:endParaRPr lang="de-CH" sz="20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bus</a:t>
            </a:r>
            <a:r>
              <a:rPr lang="en-US" sz="2000" b="1" dirty="0" err="1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extend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justin</a:t>
            </a:r>
            <a:r>
              <a:rPr lang="en-US" sz="20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endParaRPr lang="de-CH" sz="20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57600" y="4705290"/>
            <a:ext cx="914400" cy="4001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Invalid</a:t>
            </a:r>
            <a:endParaRPr lang="de-CH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136569"/>
            <a:ext cx="914400" cy="4001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Ok</a:t>
            </a:r>
            <a:endParaRPr lang="de-CH" dirty="0"/>
          </a:p>
        </p:txBody>
      </p:sp>
      <p:sp>
        <p:nvSpPr>
          <p:cNvPr id="12" name="Rectangle 11"/>
          <p:cNvSpPr/>
          <p:nvPr/>
        </p:nvSpPr>
        <p:spPr>
          <a:xfrm>
            <a:off x="7848600" y="5136569"/>
            <a:ext cx="914400" cy="4001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Invalid</a:t>
            </a:r>
            <a:endParaRPr lang="de-CH" dirty="0"/>
          </a:p>
        </p:txBody>
      </p:sp>
      <p:sp>
        <p:nvSpPr>
          <p:cNvPr id="13" name="Rectangle 12"/>
          <p:cNvSpPr/>
          <p:nvPr/>
        </p:nvSpPr>
        <p:spPr>
          <a:xfrm>
            <a:off x="7848600" y="4705289"/>
            <a:ext cx="914400" cy="4001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Ok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8155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Changed Availability or Type (CAT)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Changed Availability (export status)</a:t>
            </a:r>
          </a:p>
          <a:p>
            <a:pPr lvl="1"/>
            <a:r>
              <a:rPr lang="de-CH" dirty="0" smtClean="0"/>
              <a:t>Lifting restrictions</a:t>
            </a:r>
          </a:p>
          <a:p>
            <a:pPr lvl="1"/>
            <a:r>
              <a:rPr lang="de-CH" dirty="0" smtClean="0"/>
              <a:t>Tighten restirctions</a:t>
            </a:r>
          </a:p>
          <a:p>
            <a:r>
              <a:rPr lang="de-CH" dirty="0" smtClean="0"/>
              <a:t>Changed Type (argument or result type)</a:t>
            </a:r>
          </a:p>
          <a:p>
            <a:pPr lvl="1"/>
            <a:r>
              <a:rPr lang="de-CH" dirty="0" smtClean="0"/>
              <a:t>Covariant redefinition (changing to a narrower type)</a:t>
            </a:r>
            <a:endParaRPr lang="de-CH" dirty="0" smtClean="0"/>
          </a:p>
          <a:p>
            <a:pPr lvl="1"/>
            <a:r>
              <a:rPr lang="de-CH" dirty="0" smtClean="0"/>
              <a:t>Contravariant redefinition (changing to a wider type)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92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Why change availabilty or type?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Greater expressiveness when modeling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457199" y="2021077"/>
            <a:ext cx="2071255" cy="3252491"/>
            <a:chOff x="457199" y="2021077"/>
            <a:chExt cx="2071255" cy="3252491"/>
          </a:xfrm>
        </p:grpSpPr>
        <p:sp>
          <p:nvSpPr>
            <p:cNvPr id="5" name="Oval 4"/>
            <p:cNvSpPr/>
            <p:nvPr/>
          </p:nvSpPr>
          <p:spPr>
            <a:xfrm>
              <a:off x="471054" y="2021077"/>
              <a:ext cx="2057400" cy="6858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CH" sz="2000" dirty="0">
                  <a:solidFill>
                    <a:srgbClr val="0000FF"/>
                  </a:solidFill>
                  <a:latin typeface="Consolas" pitchFamily="49" charset="0"/>
                  <a:ea typeface="Times New Roman"/>
                  <a:cs typeface="Consolas" pitchFamily="49" charset="0"/>
                </a:rPr>
                <a:t>BIRD</a:t>
              </a:r>
              <a:endParaRPr lang="de-CH" sz="20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57199" y="4218436"/>
              <a:ext cx="2057400" cy="6858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CH" sz="2000" dirty="0">
                  <a:solidFill>
                    <a:srgbClr val="0000FF"/>
                  </a:solidFill>
                  <a:latin typeface="Consolas" pitchFamily="49" charset="0"/>
                  <a:ea typeface="Times New Roman"/>
                  <a:cs typeface="Consolas" pitchFamily="49" charset="0"/>
                </a:rPr>
                <a:t>OSTRICH</a:t>
              </a:r>
              <a:endParaRPr lang="de-CH" sz="20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endParaRPr>
            </a:p>
          </p:txBody>
        </p:sp>
        <p:cxnSp>
          <p:nvCxnSpPr>
            <p:cNvPr id="8" name="Straight Arrow Connector 7"/>
            <p:cNvCxnSpPr>
              <a:stCxn id="6" idx="0"/>
              <a:endCxn id="5" idx="4"/>
            </p:cNvCxnSpPr>
            <p:nvPr/>
          </p:nvCxnSpPr>
          <p:spPr>
            <a:xfrm flipV="1">
              <a:off x="1485899" y="2706877"/>
              <a:ext cx="13855" cy="151155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842654" y="2706877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CH" dirty="0">
                  <a:solidFill>
                    <a:srgbClr val="0080FF"/>
                  </a:solidFill>
                  <a:latin typeface="Consolas" pitchFamily="49" charset="0"/>
                  <a:cs typeface="Consolas" pitchFamily="49" charset="0"/>
                </a:rPr>
                <a:t>fly</a:t>
              </a:r>
              <a:endParaRPr lang="de-CH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28799" y="4904236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CH" dirty="0" smtClean="0">
                  <a:solidFill>
                    <a:srgbClr val="0080FF"/>
                  </a:solidFill>
                  <a:latin typeface="Consolas" pitchFamily="49" charset="0"/>
                  <a:cs typeface="Consolas" pitchFamily="49" charset="0"/>
                </a:rPr>
                <a:t>???</a:t>
              </a:r>
              <a:endParaRPr lang="de-CH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895600" y="2021077"/>
            <a:ext cx="5867400" cy="3824955"/>
            <a:chOff x="2895600" y="2021077"/>
            <a:chExt cx="5867400" cy="3824955"/>
          </a:xfrm>
        </p:grpSpPr>
        <p:cxnSp>
          <p:nvCxnSpPr>
            <p:cNvPr id="20" name="Straight Arrow Connector 19"/>
            <p:cNvCxnSpPr>
              <a:stCxn id="16" idx="0"/>
              <a:endCxn id="13" idx="4"/>
            </p:cNvCxnSpPr>
            <p:nvPr/>
          </p:nvCxnSpPr>
          <p:spPr>
            <a:xfrm flipV="1">
              <a:off x="7429500" y="2706877"/>
              <a:ext cx="190500" cy="185445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2895600" y="2021077"/>
              <a:ext cx="2057400" cy="6858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CH" sz="2000" dirty="0" smtClean="0">
                  <a:solidFill>
                    <a:srgbClr val="0000FF"/>
                  </a:solidFill>
                  <a:latin typeface="Consolas" pitchFamily="49" charset="0"/>
                  <a:ea typeface="Times New Roman"/>
                  <a:cs typeface="Consolas" pitchFamily="49" charset="0"/>
                </a:rPr>
                <a:t>CUSTOMER</a:t>
              </a:r>
              <a:endParaRPr lang="de-CH" sz="20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591300" y="2021077"/>
              <a:ext cx="2057400" cy="6858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CH" sz="2000" dirty="0" smtClean="0">
                  <a:solidFill>
                    <a:srgbClr val="0000FF"/>
                  </a:solidFill>
                  <a:latin typeface="Consolas" pitchFamily="49" charset="0"/>
                  <a:ea typeface="Times New Roman"/>
                  <a:cs typeface="Consolas" pitchFamily="49" charset="0"/>
                </a:rPr>
                <a:t>BEVERAGE</a:t>
              </a:r>
              <a:endParaRPr lang="de-CH" sz="20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895600" y="4218436"/>
              <a:ext cx="2057400" cy="6858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CH" sz="2000" dirty="0" smtClean="0">
                  <a:solidFill>
                    <a:srgbClr val="0000FF"/>
                  </a:solidFill>
                  <a:latin typeface="Consolas" pitchFamily="49" charset="0"/>
                  <a:ea typeface="Times New Roman"/>
                  <a:cs typeface="Consolas" pitchFamily="49" charset="0"/>
                </a:rPr>
                <a:t>MINOR</a:t>
              </a:r>
              <a:endParaRPr lang="de-CH" sz="20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6705600" y="3758659"/>
              <a:ext cx="2057400" cy="6858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CH" sz="2000" dirty="0" smtClean="0">
                  <a:solidFill>
                    <a:srgbClr val="0000FF"/>
                  </a:solidFill>
                  <a:latin typeface="Consolas" pitchFamily="49" charset="0"/>
                  <a:ea typeface="Times New Roman"/>
                  <a:cs typeface="Consolas" pitchFamily="49" charset="0"/>
                </a:rPr>
                <a:t>SOFTDRINK</a:t>
              </a:r>
              <a:endParaRPr lang="de-CH" sz="20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6400800" y="4561336"/>
              <a:ext cx="2057400" cy="6858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CH" sz="2000" dirty="0" smtClean="0">
                  <a:solidFill>
                    <a:srgbClr val="0000FF"/>
                  </a:solidFill>
                  <a:latin typeface="Consolas" pitchFamily="49" charset="0"/>
                  <a:ea typeface="Times New Roman"/>
                  <a:cs typeface="Consolas" pitchFamily="49" charset="0"/>
                </a:rPr>
                <a:t>ALCOHOL</a:t>
              </a:r>
              <a:endParaRPr lang="de-CH" sz="20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endParaRPr>
            </a:p>
          </p:txBody>
        </p:sp>
        <p:cxnSp>
          <p:nvCxnSpPr>
            <p:cNvPr id="18" name="Straight Arrow Connector 17"/>
            <p:cNvCxnSpPr>
              <a:stCxn id="15" idx="0"/>
              <a:endCxn id="13" idx="4"/>
            </p:cNvCxnSpPr>
            <p:nvPr/>
          </p:nvCxnSpPr>
          <p:spPr>
            <a:xfrm flipH="1" flipV="1">
              <a:off x="7620000" y="2706877"/>
              <a:ext cx="114300" cy="105178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2" idx="6"/>
              <a:endCxn id="13" idx="2"/>
            </p:cNvCxnSpPr>
            <p:nvPr/>
          </p:nvCxnSpPr>
          <p:spPr>
            <a:xfrm>
              <a:off x="4953000" y="2363977"/>
              <a:ext cx="1638300" cy="0"/>
            </a:xfrm>
            <a:prstGeom prst="straightConnector1">
              <a:avLst/>
            </a:prstGeom>
            <a:ln w="38100" cmpd="dbl">
              <a:headEnd w="sm" len="med"/>
              <a:tailEnd type="arrow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139045" y="2706877"/>
              <a:ext cx="2438400" cy="9417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600" dirty="0">
                  <a:solidFill>
                    <a:srgbClr val="0080FF"/>
                  </a:solidFill>
                  <a:latin typeface="Consolas" pitchFamily="49" charset="0"/>
                  <a:cs typeface="Consolas" pitchFamily="49" charset="0"/>
                </a:rPr>
                <a:t>drink</a:t>
              </a:r>
              <a:r>
                <a:rPr lang="en-US" sz="1600" b="1" dirty="0">
                  <a:solidFill>
                    <a:srgbClr val="40008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: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 </a:t>
              </a:r>
              <a:r>
                <a:rPr lang="en-US" sz="1600" dirty="0">
                  <a:solidFill>
                    <a:srgbClr val="0000FF"/>
                  </a:solidFill>
                  <a:latin typeface="Consolas" pitchFamily="49" charset="0"/>
                  <a:ea typeface="Times New Roman"/>
                  <a:cs typeface="Consolas" pitchFamily="49" charset="0"/>
                </a:rPr>
                <a:t>BEVERAGE</a:t>
              </a:r>
              <a:endParaRPr lang="de-CH" sz="16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600" dirty="0">
                  <a:solidFill>
                    <a:srgbClr val="0080FF"/>
                  </a:solidFill>
                  <a:latin typeface="Consolas" pitchFamily="49" charset="0"/>
                  <a:cs typeface="Consolas" pitchFamily="49" charset="0"/>
                </a:rPr>
                <a:t>serve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 </a:t>
              </a:r>
              <a:r>
                <a:rPr lang="en-US" sz="1600" b="1" dirty="0">
                  <a:solidFill>
                    <a:srgbClr val="40008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b</a:t>
              </a:r>
              <a:r>
                <a:rPr lang="en-US" sz="1600" b="1" dirty="0">
                  <a:solidFill>
                    <a:srgbClr val="40008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: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 </a:t>
              </a:r>
              <a:r>
                <a:rPr lang="en-US" sz="1600" dirty="0" smtClean="0">
                  <a:solidFill>
                    <a:srgbClr val="0000FF"/>
                  </a:solidFill>
                  <a:latin typeface="Consolas" pitchFamily="49" charset="0"/>
                  <a:ea typeface="Times New Roman"/>
                  <a:cs typeface="Consolas" pitchFamily="49" charset="0"/>
                </a:rPr>
                <a:t>BEVERAGE</a:t>
              </a:r>
              <a:r>
                <a:rPr lang="en-US" sz="1600" b="1" dirty="0" smtClean="0">
                  <a:solidFill>
                    <a:srgbClr val="40008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)</a:t>
              </a:r>
              <a:endParaRPr lang="de-CH" sz="1600" dirty="0">
                <a:ea typeface="Times New Roman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  </a:t>
              </a:r>
              <a:r>
                <a:rPr lang="de-CH" sz="1600" b="1" dirty="0">
                  <a:solidFill>
                    <a:srgbClr val="00008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do</a:t>
              </a:r>
              <a:r>
                <a:rPr lang="de-CH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 drink </a:t>
              </a:r>
              <a:r>
                <a:rPr lang="de-CH" sz="1600" b="1" dirty="0">
                  <a:solidFill>
                    <a:srgbClr val="40008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:=</a:t>
              </a:r>
              <a:r>
                <a:rPr lang="de-CH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 b </a:t>
              </a:r>
              <a:r>
                <a:rPr lang="de-CH" sz="1600" b="1" dirty="0" smtClean="0">
                  <a:solidFill>
                    <a:srgbClr val="00008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end</a:t>
              </a:r>
              <a:endParaRPr lang="de-CH" sz="1600" dirty="0">
                <a:ea typeface="Times New Roman"/>
                <a:cs typeface="Times New Roman"/>
              </a:endParaRPr>
            </a:p>
          </p:txBody>
        </p:sp>
        <p:cxnSp>
          <p:nvCxnSpPr>
            <p:cNvPr id="40" name="Straight Arrow Connector 39"/>
            <p:cNvCxnSpPr>
              <a:stCxn id="14" idx="0"/>
              <a:endCxn id="12" idx="4"/>
            </p:cNvCxnSpPr>
            <p:nvPr/>
          </p:nvCxnSpPr>
          <p:spPr>
            <a:xfrm flipV="1">
              <a:off x="3924300" y="2706877"/>
              <a:ext cx="0" cy="151155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4139045" y="4904236"/>
              <a:ext cx="2438400" cy="9417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600" dirty="0">
                  <a:solidFill>
                    <a:srgbClr val="0080FF"/>
                  </a:solidFill>
                  <a:latin typeface="Consolas" pitchFamily="49" charset="0"/>
                  <a:cs typeface="Consolas" pitchFamily="49" charset="0"/>
                </a:rPr>
                <a:t>drink</a:t>
              </a:r>
              <a:r>
                <a:rPr lang="en-US" sz="1600" b="1" dirty="0">
                  <a:solidFill>
                    <a:srgbClr val="40008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: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 </a:t>
              </a:r>
              <a:r>
                <a:rPr lang="de-CH" sz="1600" dirty="0">
                  <a:solidFill>
                    <a:srgbClr val="0000FF"/>
                  </a:solidFill>
                  <a:latin typeface="Consolas" pitchFamily="49" charset="0"/>
                  <a:ea typeface="Times New Roman"/>
                  <a:cs typeface="Consolas" pitchFamily="49" charset="0"/>
                </a:rPr>
                <a:t>SOFTDRINK</a:t>
              </a:r>
              <a:endParaRPr lang="de-CH" sz="16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600" dirty="0">
                  <a:solidFill>
                    <a:srgbClr val="0080FF"/>
                  </a:solidFill>
                  <a:latin typeface="Consolas" pitchFamily="49" charset="0"/>
                  <a:cs typeface="Consolas" pitchFamily="49" charset="0"/>
                </a:rPr>
                <a:t>serve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 </a:t>
              </a:r>
              <a:r>
                <a:rPr lang="en-US" sz="1600" b="1" dirty="0">
                  <a:solidFill>
                    <a:srgbClr val="40008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b</a:t>
              </a:r>
              <a:r>
                <a:rPr lang="en-US" sz="1600" b="1" dirty="0">
                  <a:solidFill>
                    <a:srgbClr val="40008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: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 </a:t>
              </a:r>
              <a:r>
                <a:rPr lang="de-CH" sz="1600" dirty="0">
                  <a:solidFill>
                    <a:srgbClr val="0000FF"/>
                  </a:solidFill>
                  <a:latin typeface="Consolas" pitchFamily="49" charset="0"/>
                  <a:ea typeface="Times New Roman"/>
                  <a:cs typeface="Consolas" pitchFamily="49" charset="0"/>
                </a:rPr>
                <a:t>SOFTDRINK</a:t>
              </a:r>
              <a:r>
                <a:rPr lang="en-US" sz="1600" b="1" dirty="0" smtClean="0">
                  <a:solidFill>
                    <a:srgbClr val="40008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)</a:t>
              </a:r>
              <a:endParaRPr lang="de-CH" sz="1600" dirty="0">
                <a:ea typeface="Times New Roman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  </a:t>
              </a:r>
              <a:r>
                <a:rPr lang="de-CH" sz="1600" b="1" dirty="0">
                  <a:solidFill>
                    <a:srgbClr val="00008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do</a:t>
              </a:r>
              <a:r>
                <a:rPr lang="de-CH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 drink </a:t>
              </a:r>
              <a:r>
                <a:rPr lang="de-CH" sz="1600" b="1" dirty="0">
                  <a:solidFill>
                    <a:srgbClr val="40008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:=</a:t>
              </a:r>
              <a:r>
                <a:rPr lang="de-CH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 b </a:t>
              </a:r>
              <a:r>
                <a:rPr lang="de-CH" sz="1600" b="1" dirty="0" smtClean="0">
                  <a:solidFill>
                    <a:srgbClr val="000080"/>
                  </a:solidFill>
                  <a:highlight>
                    <a:srgbClr val="FFFFFF"/>
                  </a:highlight>
                  <a:latin typeface="Consolas"/>
                  <a:ea typeface="Times New Roman"/>
                  <a:cs typeface="Times New Roman"/>
                </a:rPr>
                <a:t>end</a:t>
              </a:r>
              <a:endParaRPr lang="de-CH" sz="1600" dirty="0">
                <a:ea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781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Changed availability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Changed Availability (export status)</a:t>
            </a:r>
          </a:p>
          <a:p>
            <a:pPr lvl="1"/>
            <a:r>
              <a:rPr lang="de-CH" dirty="0" smtClean="0"/>
              <a:t>Lifting restrictions</a:t>
            </a:r>
          </a:p>
          <a:p>
            <a:pPr lvl="1"/>
            <a:endParaRPr lang="de-CH" dirty="0"/>
          </a:p>
          <a:p>
            <a:pPr lvl="1"/>
            <a:endParaRPr lang="de-CH" dirty="0" smtClean="0"/>
          </a:p>
          <a:p>
            <a:pPr lvl="1"/>
            <a:endParaRPr lang="de-CH" dirty="0"/>
          </a:p>
          <a:p>
            <a:pPr lvl="1"/>
            <a:endParaRPr lang="de-CH" dirty="0" smtClean="0"/>
          </a:p>
          <a:p>
            <a:pPr lvl="1"/>
            <a:r>
              <a:rPr lang="de-CH" dirty="0" smtClean="0"/>
              <a:t>Tighten </a:t>
            </a:r>
            <a:r>
              <a:rPr lang="de-CH" dirty="0"/>
              <a:t>restirctions</a:t>
            </a:r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63235" y="1148373"/>
            <a:ext cx="2514600" cy="13665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X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smtClean="0">
                <a:solidFill>
                  <a:srgbClr val="0080FF"/>
                </a:solidFill>
                <a:latin typeface="Consolas" pitchFamily="49" charset="0"/>
                <a:cs typeface="Consolas" pitchFamily="49" charset="0"/>
              </a:rPr>
              <a:t>f</a:t>
            </a:r>
            <a:endParaRPr lang="de-CH" dirty="0">
              <a:solidFill>
                <a:srgbClr val="0080FF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2169458"/>
            <a:ext cx="4114800" cy="16850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B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Inherit</a:t>
            </a:r>
            <a:endParaRPr lang="en-US" dirty="0">
              <a:solidFill>
                <a:srgbClr val="000000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endParaRPr lang="en-US" dirty="0">
              <a:solidFill>
                <a:srgbClr val="000000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export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ANY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80FF"/>
                </a:solidFill>
                <a:latin typeface="Consolas" pitchFamily="49" charset="0"/>
                <a:cs typeface="Consolas" pitchFamily="49" charset="0"/>
              </a:rPr>
              <a:t>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9200" y="4343400"/>
            <a:ext cx="4114800" cy="16850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Inherit</a:t>
            </a:r>
            <a:endParaRPr lang="en-US" dirty="0">
              <a:solidFill>
                <a:srgbClr val="000000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endParaRPr lang="en-US" dirty="0">
              <a:solidFill>
                <a:srgbClr val="000000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export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NONE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80FF"/>
                </a:solidFill>
                <a:latin typeface="Consolas" pitchFamily="49" charset="0"/>
                <a:cs typeface="Consolas" pitchFamily="49" charset="0"/>
              </a:rPr>
              <a:t>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37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Possible problems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0" y="1143000"/>
            <a:ext cx="2590800" cy="35609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de-CH" sz="14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X</a:t>
            </a:r>
            <a:r>
              <a:rPr lang="de-CH" sz="14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</a:t>
            </a:r>
            <a:endParaRPr lang="de-CH" sz="1400" dirty="0">
              <a:solidFill>
                <a:srgbClr val="000000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</a:t>
            </a:r>
            <a:r>
              <a:rPr lang="de-CH" sz="1400" dirty="0" smtClean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f</a:t>
            </a:r>
            <a:endParaRPr lang="de-CH" sz="1400" dirty="0">
              <a:solidFill>
                <a:srgbClr val="008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 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B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inherit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de-CH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export</a:t>
            </a:r>
            <a:r>
              <a:rPr lang="de-CH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de-CH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ANY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f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 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inherit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de-CH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export</a:t>
            </a:r>
            <a:r>
              <a:rPr lang="de-CH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de-CH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NONE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f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143000"/>
            <a:ext cx="4343400" cy="423346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X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endParaRPr lang="de-CH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  make</a:t>
            </a:r>
            <a:endParaRPr lang="de-CH" dirty="0">
              <a:solidFill>
                <a:srgbClr val="008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local</a:t>
            </a:r>
            <a:endParaRPr lang="de-CH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</a:t>
            </a:r>
            <a:endParaRPr lang="de-CH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create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B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</a:t>
            </a:r>
            <a:endParaRPr lang="de-CH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b="1" dirty="0" err="1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e-CH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a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create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</a:t>
            </a:r>
            <a:endParaRPr lang="de-CH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</a:t>
            </a: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de-CH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de-CH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</a:t>
            </a:r>
            <a:endParaRPr lang="de-CH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de-CH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39569" y="3429000"/>
            <a:ext cx="2494429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B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}.</a:t>
            </a:r>
            <a:r>
              <a:rPr lang="de-CH" dirty="0" smtClean="0">
                <a:solidFill>
                  <a:srgbClr val="0080FF"/>
                </a:solidFill>
                <a:latin typeface="Consolas" pitchFamily="49" charset="0"/>
                <a:cs typeface="Consolas" pitchFamily="49" charset="0"/>
              </a:rPr>
              <a:t>f</a:t>
            </a:r>
            <a:r>
              <a:rPr lang="de-CH" dirty="0" smtClean="0"/>
              <a:t> is available to all classes, including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X</a:t>
            </a:r>
            <a:endParaRPr lang="de-CH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39570" y="4407884"/>
            <a:ext cx="2494429" cy="5921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}.</a:t>
            </a:r>
            <a:r>
              <a:rPr lang="de-CH" dirty="0">
                <a:solidFill>
                  <a:srgbClr val="0080FF"/>
                </a:solidFill>
                <a:latin typeface="Consolas" pitchFamily="49" charset="0"/>
                <a:cs typeface="Consolas" pitchFamily="49" charset="0"/>
              </a:rPr>
              <a:t>f</a:t>
            </a:r>
            <a:r>
              <a:rPr lang="de-CH" dirty="0" smtClean="0"/>
              <a:t> should not be available to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X</a:t>
            </a:r>
            <a:endParaRPr lang="de-CH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4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Solution to availability problem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When inheriting </a:t>
            </a:r>
            <a:r>
              <a:rPr lang="de-CH" dirty="0" smtClean="0">
                <a:solidFill>
                  <a:srgbClr val="C00000"/>
                </a:solidFill>
              </a:rPr>
              <a:t>conformingly</a:t>
            </a:r>
            <a:r>
              <a:rPr lang="de-CH" dirty="0" smtClean="0"/>
              <a:t>, restricting export status is </a:t>
            </a:r>
            <a:r>
              <a:rPr lang="de-CH" dirty="0" smtClean="0">
                <a:solidFill>
                  <a:srgbClr val="C00000"/>
                </a:solidFill>
              </a:rPr>
              <a:t>not allowed </a:t>
            </a:r>
            <a:r>
              <a:rPr lang="de-CH" dirty="0" smtClean="0"/>
              <a:t>anymore (Eiffel standard 2006)</a:t>
            </a:r>
          </a:p>
          <a:p>
            <a:pPr lvl="1"/>
            <a:r>
              <a:rPr lang="de-CH" dirty="0" smtClean="0"/>
              <a:t>EiffelStudio still allows it for backwards compatibility</a:t>
            </a:r>
          </a:p>
          <a:p>
            <a:endParaRPr lang="de-CH" dirty="0" smtClean="0"/>
          </a:p>
          <a:p>
            <a:r>
              <a:rPr lang="de-CH" dirty="0" smtClean="0"/>
              <a:t>When inheriting </a:t>
            </a:r>
            <a:r>
              <a:rPr lang="de-CH" dirty="0" smtClean="0">
                <a:solidFill>
                  <a:srgbClr val="C00000"/>
                </a:solidFill>
              </a:rPr>
              <a:t>non-conformingly</a:t>
            </a:r>
            <a:r>
              <a:rPr lang="de-CH" dirty="0" smtClean="0"/>
              <a:t>, restricting export status is </a:t>
            </a:r>
            <a:r>
              <a:rPr lang="de-CH" dirty="0" smtClean="0">
                <a:solidFill>
                  <a:srgbClr val="C00000"/>
                </a:solidFill>
              </a:rPr>
              <a:t>allowed</a:t>
            </a:r>
            <a:endParaRPr lang="de-CH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4163291"/>
            <a:ext cx="3581400" cy="16850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Inherit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NONE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endParaRPr lang="en-US" dirty="0">
              <a:solidFill>
                <a:srgbClr val="000000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export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NONE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80FF"/>
                </a:solidFill>
                <a:latin typeface="Consolas" pitchFamily="49" charset="0"/>
                <a:cs typeface="Consolas" pitchFamily="49" charset="0"/>
              </a:rPr>
              <a:t>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4163290"/>
            <a:ext cx="1676400" cy="13665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X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smtClean="0">
                <a:solidFill>
                  <a:srgbClr val="0080FF"/>
                </a:solidFill>
                <a:latin typeface="Consolas" pitchFamily="49" charset="0"/>
                <a:cs typeface="Consolas" pitchFamily="49" charset="0"/>
              </a:rPr>
              <a:t>f</a:t>
            </a:r>
            <a:endParaRPr lang="de-CH" dirty="0">
              <a:solidFill>
                <a:srgbClr val="0080FF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</a:p>
        </p:txBody>
      </p:sp>
      <p:sp>
        <p:nvSpPr>
          <p:cNvPr id="7" name="Rectangle 6"/>
          <p:cNvSpPr/>
          <p:nvPr/>
        </p:nvSpPr>
        <p:spPr>
          <a:xfrm>
            <a:off x="5867400" y="3844741"/>
            <a:ext cx="2791691" cy="20036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local</a:t>
            </a:r>
            <a:endParaRPr lang="de-CH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</a:t>
            </a:r>
            <a:endParaRPr lang="de-CH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create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</a:t>
            </a:r>
            <a:endParaRPr lang="de-CH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de-CH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de-CH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</a:t>
            </a:r>
            <a:endParaRPr lang="de-CH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2707" y="5410200"/>
            <a:ext cx="2494429" cy="5921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Invalid assignment.</a:t>
            </a:r>
          </a:p>
          <a:p>
            <a:pPr algn="ctr"/>
            <a:r>
              <a:rPr lang="de-CH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</a:t>
            </a:r>
            <a:r>
              <a:rPr lang="de-CH" dirty="0" smtClean="0"/>
              <a:t> does not conform to </a:t>
            </a:r>
            <a:r>
              <a:rPr lang="de-CH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endParaRPr lang="de-CH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09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Changed </a:t>
            </a:r>
            <a:r>
              <a:rPr lang="de-CH" dirty="0" smtClean="0"/>
              <a:t>type: covariant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198" y="1088106"/>
            <a:ext cx="3810001" cy="15788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endParaRPr lang="de-CH" sz="1400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f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ANY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):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ANY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deferred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29200" y="1106826"/>
            <a:ext cx="3643745" cy="23221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B</a:t>
            </a:r>
            <a:endParaRPr lang="de-CH" sz="1400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</a:pP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inherit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redefine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f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1400" dirty="0">
              <a:solidFill>
                <a:prstClr val="black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</a:pP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endParaRPr lang="de-CH" sz="1400" dirty="0">
              <a:solidFill>
                <a:prstClr val="black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f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STRING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):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ANY</a:t>
            </a:r>
            <a:endParaRPr lang="de-CH" sz="1400" dirty="0">
              <a:solidFill>
                <a:prstClr val="black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</a:t>
            </a:r>
            <a:endParaRPr lang="de-CH" sz="1400" dirty="0">
              <a:solidFill>
                <a:prstClr val="black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sz="1400" b="1" dirty="0" err="1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to_upper</a:t>
            </a:r>
            <a:endParaRPr lang="de-CH" sz="1400" dirty="0">
              <a:solidFill>
                <a:prstClr val="black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create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Result</a:t>
            </a:r>
            <a:endParaRPr lang="de-CH" sz="1400" dirty="0">
              <a:solidFill>
                <a:prstClr val="black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1400" dirty="0">
              <a:solidFill>
                <a:prstClr val="black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</a:pP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1400" dirty="0">
              <a:solidFill>
                <a:prstClr val="black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29200" y="3526066"/>
            <a:ext cx="3643745" cy="256993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</a:t>
            </a:r>
            <a:endParaRPr lang="de-CH" sz="1400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</a:pP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inherit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redefine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f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1400" dirty="0">
              <a:solidFill>
                <a:prstClr val="black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</a:pP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endParaRPr lang="de-CH" sz="1400" dirty="0">
              <a:solidFill>
                <a:prstClr val="black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f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ANY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):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STRING</a:t>
            </a:r>
            <a:endParaRPr lang="de-CH" sz="1400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</a:t>
            </a:r>
            <a:r>
              <a:rPr lang="en-US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</a:t>
            </a:r>
          </a:p>
          <a:p>
            <a:pPr>
              <a:lnSpc>
                <a:spcPct val="115000"/>
              </a:lnSpc>
            </a:pP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sz="1400" b="1" dirty="0" err="1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do_nothing</a:t>
            </a:r>
            <a:endParaRPr lang="de-CH" sz="1400" dirty="0">
              <a:solidFill>
                <a:prstClr val="black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create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Result</a:t>
            </a:r>
            <a:r>
              <a:rPr lang="en-US" sz="14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</a:p>
          <a:p>
            <a:pPr lvl="0">
              <a:lnSpc>
                <a:spcPct val="115000"/>
              </a:lnSpc>
            </a:pP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make_from_string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sz="1400" b="1" dirty="0" err="1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out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endParaRPr lang="de-CH" sz="1400" dirty="0">
              <a:solidFill>
                <a:prstClr val="black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1400" dirty="0">
              <a:solidFill>
                <a:prstClr val="black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</a:pP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1400" dirty="0">
              <a:solidFill>
                <a:prstClr val="black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198" y="3062862"/>
            <a:ext cx="3810001" cy="30331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X</a:t>
            </a:r>
            <a:endParaRPr lang="de-CH" sz="1400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make</a:t>
            </a:r>
            <a:endParaRPr lang="de-CH" sz="1400" dirty="0">
              <a:solidFill>
                <a:srgbClr val="008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local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endParaRPr lang="de-CH" sz="1400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create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B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sz="1400" b="1" dirty="0" err="1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f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1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).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do_nothing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create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sz="1400" b="1" dirty="0" err="1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f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1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).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do_nothing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33602" y="2459266"/>
            <a:ext cx="2666998" cy="8935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Covariant redefinition of argument type: Call to invalid feature.</a:t>
            </a:r>
          </a:p>
        </p:txBody>
      </p:sp>
      <p:cxnSp>
        <p:nvCxnSpPr>
          <p:cNvPr id="15" name="Straight Arrow Connector 14"/>
          <p:cNvCxnSpPr>
            <a:stCxn id="13" idx="3"/>
          </p:cNvCxnSpPr>
          <p:nvPr/>
        </p:nvCxnSpPr>
        <p:spPr>
          <a:xfrm flipV="1">
            <a:off x="4800600" y="2552321"/>
            <a:ext cx="838200" cy="353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2"/>
          </p:cNvCxnSpPr>
          <p:nvPr/>
        </p:nvCxnSpPr>
        <p:spPr>
          <a:xfrm flipH="1">
            <a:off x="1828800" y="3352800"/>
            <a:ext cx="1638301" cy="14582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514602" y="5562600"/>
            <a:ext cx="2666998" cy="7048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Covariant redefinition of result type: Call Ok.</a:t>
            </a:r>
          </a:p>
        </p:txBody>
      </p:sp>
      <p:cxnSp>
        <p:nvCxnSpPr>
          <p:cNvPr id="25" name="Straight Arrow Connector 24"/>
          <p:cNvCxnSpPr>
            <a:stCxn id="23" idx="3"/>
          </p:cNvCxnSpPr>
          <p:nvPr/>
        </p:nvCxnSpPr>
        <p:spPr>
          <a:xfrm flipV="1">
            <a:off x="5181600" y="5276851"/>
            <a:ext cx="762000" cy="6381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1"/>
          </p:cNvCxnSpPr>
          <p:nvPr/>
        </p:nvCxnSpPr>
        <p:spPr>
          <a:xfrm flipH="1" flipV="1">
            <a:off x="2133602" y="5595938"/>
            <a:ext cx="381000" cy="3190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29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Changed </a:t>
            </a:r>
            <a:r>
              <a:rPr lang="de-CH" dirty="0" smtClean="0"/>
              <a:t>type: contravariant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3030545"/>
            <a:ext cx="3810000" cy="306545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X</a:t>
            </a:r>
            <a:endParaRPr lang="de-CH" sz="1400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sz="1400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make</a:t>
            </a:r>
            <a:endParaRPr lang="de-CH" sz="1400" dirty="0">
              <a:solidFill>
                <a:srgbClr val="008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local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a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endParaRPr lang="de-CH" sz="1400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a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create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B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sz="1400" b="1" dirty="0" err="1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f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8040"/>
                </a:solidFill>
                <a:latin typeface="Consolas" pitchFamily="49" charset="0"/>
                <a:ea typeface="Times New Roman"/>
                <a:cs typeface="Consolas" pitchFamily="49" charset="0"/>
              </a:rPr>
              <a:t>"</a:t>
            </a:r>
            <a:r>
              <a:rPr lang="en-US" sz="1400" dirty="0" err="1">
                <a:solidFill>
                  <a:srgbClr val="008040"/>
                </a:solidFill>
                <a:latin typeface="Consolas" pitchFamily="49" charset="0"/>
                <a:ea typeface="Times New Roman"/>
                <a:cs typeface="Consolas" pitchFamily="49" charset="0"/>
              </a:rPr>
              <a:t>abc</a:t>
            </a:r>
            <a:r>
              <a:rPr lang="en-US" sz="1400" dirty="0">
                <a:solidFill>
                  <a:srgbClr val="008040"/>
                </a:solidFill>
                <a:latin typeface="Consolas" pitchFamily="49" charset="0"/>
                <a:ea typeface="Times New Roman"/>
                <a:cs typeface="Consolas" pitchFamily="49" charset="0"/>
              </a:rPr>
              <a:t>"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).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append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8040"/>
                </a:solidFill>
                <a:latin typeface="Consolas" pitchFamily="49" charset="0"/>
                <a:ea typeface="Times New Roman"/>
                <a:cs typeface="Consolas" pitchFamily="49" charset="0"/>
              </a:rPr>
              <a:t>"</a:t>
            </a:r>
            <a:r>
              <a:rPr lang="en-US" sz="1400" dirty="0" err="1">
                <a:solidFill>
                  <a:srgbClr val="008040"/>
                </a:solidFill>
                <a:latin typeface="Consolas" pitchFamily="49" charset="0"/>
                <a:ea typeface="Times New Roman"/>
                <a:cs typeface="Consolas" pitchFamily="49" charset="0"/>
              </a:rPr>
              <a:t>def</a:t>
            </a:r>
            <a:r>
              <a:rPr lang="en-US" sz="1400" dirty="0">
                <a:solidFill>
                  <a:srgbClr val="008040"/>
                </a:solidFill>
                <a:latin typeface="Consolas" pitchFamily="49" charset="0"/>
                <a:ea typeface="Times New Roman"/>
                <a:cs typeface="Consolas" pitchFamily="49" charset="0"/>
              </a:rPr>
              <a:t>"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a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create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sz="1400" b="1" dirty="0" err="1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f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8040"/>
                </a:solidFill>
                <a:latin typeface="Consolas" pitchFamily="49" charset="0"/>
                <a:ea typeface="Times New Roman"/>
                <a:cs typeface="Consolas" pitchFamily="49" charset="0"/>
              </a:rPr>
              <a:t>"</a:t>
            </a:r>
            <a:r>
              <a:rPr lang="en-US" sz="1400" dirty="0" err="1">
                <a:solidFill>
                  <a:srgbClr val="008040"/>
                </a:solidFill>
                <a:latin typeface="Consolas" pitchFamily="49" charset="0"/>
                <a:ea typeface="Times New Roman"/>
                <a:cs typeface="Consolas" pitchFamily="49" charset="0"/>
              </a:rPr>
              <a:t>abc</a:t>
            </a:r>
            <a:r>
              <a:rPr lang="en-US" sz="1400" dirty="0">
                <a:solidFill>
                  <a:srgbClr val="008040"/>
                </a:solidFill>
                <a:latin typeface="Consolas" pitchFamily="49" charset="0"/>
                <a:ea typeface="Times New Roman"/>
                <a:cs typeface="Consolas" pitchFamily="49" charset="0"/>
              </a:rPr>
              <a:t>"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).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append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8040"/>
                </a:solidFill>
                <a:latin typeface="Consolas" pitchFamily="49" charset="0"/>
                <a:ea typeface="Times New Roman"/>
                <a:cs typeface="Consolas" pitchFamily="49" charset="0"/>
              </a:rPr>
              <a:t>"</a:t>
            </a:r>
            <a:r>
              <a:rPr lang="en-US" sz="1400" dirty="0" err="1">
                <a:solidFill>
                  <a:srgbClr val="008040"/>
                </a:solidFill>
                <a:latin typeface="Consolas" pitchFamily="49" charset="0"/>
                <a:ea typeface="Times New Roman"/>
                <a:cs typeface="Consolas" pitchFamily="49" charset="0"/>
              </a:rPr>
              <a:t>def</a:t>
            </a:r>
            <a:r>
              <a:rPr lang="en-US" sz="1400" dirty="0">
                <a:solidFill>
                  <a:srgbClr val="008040"/>
                </a:solidFill>
                <a:latin typeface="Consolas" pitchFamily="49" charset="0"/>
                <a:ea typeface="Times New Roman"/>
                <a:cs typeface="Consolas" pitchFamily="49" charset="0"/>
              </a:rPr>
              <a:t>"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088106"/>
            <a:ext cx="3810000" cy="15788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endParaRPr lang="de-CH" sz="1400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</a:pP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endParaRPr lang="de-CH" sz="1400" dirty="0">
              <a:solidFill>
                <a:prstClr val="black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sz="1400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f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STRING</a:t>
            </a:r>
            <a:r>
              <a:rPr lang="en-US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):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STRING</a:t>
            </a:r>
            <a:endParaRPr lang="de-CH" sz="1400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deferred</a:t>
            </a:r>
            <a:endParaRPr lang="de-CH" sz="1400" dirty="0">
              <a:solidFill>
                <a:prstClr val="black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1400" dirty="0">
              <a:solidFill>
                <a:prstClr val="black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</a:pP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1400" dirty="0">
              <a:solidFill>
                <a:prstClr val="black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29200" y="1106826"/>
            <a:ext cx="3657600" cy="23221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1400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B</a:t>
            </a:r>
            <a:endParaRPr lang="de-CH" sz="1400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</a:pPr>
            <a:r>
              <a:rPr lang="en-US" sz="1400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inherit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redefine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sz="1400" dirty="0">
                <a:solidFill>
                  <a:srgbClr val="0080FF"/>
                </a:solidFill>
                <a:latin typeface="Consolas"/>
                <a:ea typeface="Times New Roman"/>
                <a:cs typeface="Times New Roman"/>
              </a:rPr>
              <a:t>f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end</a:t>
            </a:r>
            <a:endParaRPr lang="de-CH" sz="1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en-US" sz="1400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feature</a:t>
            </a:r>
            <a:endParaRPr lang="de-CH" sz="1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</a:t>
            </a:r>
            <a:r>
              <a:rPr lang="en-US" sz="1400" dirty="0">
                <a:solidFill>
                  <a:srgbClr val="0080FF"/>
                </a:solidFill>
                <a:latin typeface="Consolas"/>
                <a:ea typeface="Times New Roman"/>
                <a:cs typeface="Times New Roman"/>
              </a:rPr>
              <a:t>f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a</a:t>
            </a:r>
            <a:r>
              <a:rPr lang="en-US" sz="1400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: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STRING</a:t>
            </a:r>
            <a:r>
              <a:rPr lang="en-US" sz="1400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):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ANY</a:t>
            </a:r>
            <a:endParaRPr lang="de-CH" sz="1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en-US" sz="1400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do</a:t>
            </a:r>
            <a:endParaRPr lang="de-CH" sz="1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a</a:t>
            </a:r>
            <a:r>
              <a:rPr lang="en-US" sz="1400" b="1" dirty="0" err="1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.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to_upper</a:t>
            </a:r>
            <a:endParaRPr lang="de-CH" sz="1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  </a:t>
            </a:r>
            <a:r>
              <a:rPr lang="en-US" sz="1400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create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sz="1400" b="1" dirty="0">
                <a:solidFill>
                  <a:srgbClr val="0080FF"/>
                </a:solidFill>
                <a:latin typeface="Consolas"/>
                <a:ea typeface="Times New Roman"/>
                <a:cs typeface="Times New Roman"/>
              </a:rPr>
              <a:t>Result</a:t>
            </a:r>
            <a:endParaRPr lang="de-CH" sz="1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en-US" sz="1400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end</a:t>
            </a:r>
            <a:endParaRPr lang="de-CH" sz="1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en-US" sz="1400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end</a:t>
            </a:r>
            <a:endParaRPr lang="de-CH" sz="1400" dirty="0">
              <a:solidFill>
                <a:prstClr val="black"/>
              </a:solidFill>
              <a:ea typeface="Times New Roman"/>
              <a:cs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29200" y="3526066"/>
            <a:ext cx="3657600" cy="256993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1400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</a:t>
            </a:r>
            <a:endParaRPr lang="de-CH" sz="1400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</a:pPr>
            <a:r>
              <a:rPr lang="en-US" sz="1400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inherit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redefine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sz="1400" dirty="0">
                <a:solidFill>
                  <a:srgbClr val="0080FF"/>
                </a:solidFill>
                <a:latin typeface="Consolas"/>
                <a:ea typeface="Times New Roman"/>
                <a:cs typeface="Times New Roman"/>
              </a:rPr>
              <a:t>f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end</a:t>
            </a:r>
            <a:endParaRPr lang="de-CH" sz="1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en-US" sz="1400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feature</a:t>
            </a:r>
            <a:endParaRPr lang="de-CH" sz="1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</a:t>
            </a:r>
            <a:r>
              <a:rPr lang="en-US" sz="1400" dirty="0">
                <a:solidFill>
                  <a:srgbClr val="0080FF"/>
                </a:solidFill>
                <a:latin typeface="Consolas"/>
                <a:ea typeface="Times New Roman"/>
                <a:cs typeface="Times New Roman"/>
              </a:rPr>
              <a:t>f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a</a:t>
            </a:r>
            <a:r>
              <a:rPr lang="en-US" sz="1400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: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ANY</a:t>
            </a:r>
            <a:r>
              <a:rPr lang="en-US" sz="1400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):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STRING</a:t>
            </a:r>
            <a:endParaRPr lang="de-CH" sz="1400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en-US" sz="1400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do</a:t>
            </a:r>
            <a:endParaRPr lang="de-CH" sz="1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en-US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</a:t>
            </a:r>
            <a:r>
              <a:rPr lang="en-US" sz="1400" b="1" dirty="0" err="1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do_nothing</a:t>
            </a:r>
            <a:endParaRPr lang="en-US" sz="1400" dirty="0" smtClean="0">
              <a:solidFill>
                <a:srgbClr val="000000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>
              <a:lnSpc>
                <a:spcPct val="115000"/>
              </a:lnSpc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  </a:t>
            </a:r>
            <a:r>
              <a:rPr lang="en-US" sz="1400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create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sz="1400" b="1" dirty="0">
                <a:solidFill>
                  <a:srgbClr val="0080FF"/>
                </a:solidFill>
                <a:latin typeface="Consolas"/>
                <a:ea typeface="Times New Roman"/>
                <a:cs typeface="Times New Roman"/>
              </a:rPr>
              <a:t>Result</a:t>
            </a:r>
            <a:r>
              <a:rPr lang="en-US" sz="1400" b="1" dirty="0" smtClean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.</a:t>
            </a:r>
          </a:p>
          <a:p>
            <a:pPr lvl="0">
              <a:lnSpc>
                <a:spcPct val="115000"/>
              </a:lnSpc>
            </a:pPr>
            <a:r>
              <a:rPr lang="en-US" sz="1400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sz="1400" b="1" dirty="0" smtClean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        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make_from_string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sz="1400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a</a:t>
            </a:r>
            <a:r>
              <a:rPr lang="en-US" sz="1400" b="1" dirty="0" err="1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.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out</a:t>
            </a:r>
            <a:r>
              <a:rPr lang="en-US" sz="1400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)</a:t>
            </a:r>
            <a:endParaRPr lang="de-CH" sz="1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en-US" sz="1400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end</a:t>
            </a:r>
            <a:endParaRPr lang="de-CH" sz="1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en-US" sz="1400" b="1" dirty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end</a:t>
            </a:r>
            <a:endParaRPr lang="de-CH" sz="1400" dirty="0">
              <a:solidFill>
                <a:prstClr val="black"/>
              </a:solidFill>
              <a:ea typeface="Times New Roman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33601" y="2438400"/>
            <a:ext cx="2666999" cy="8935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Contravariant redefinition of result type: Call to invalid feature.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14601" y="5562600"/>
            <a:ext cx="2666999" cy="7048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Contravariant redefinition of argument type: Call Ok.</a:t>
            </a:r>
          </a:p>
        </p:txBody>
      </p:sp>
      <p:cxnSp>
        <p:nvCxnSpPr>
          <p:cNvPr id="16" name="Straight Arrow Connector 15"/>
          <p:cNvCxnSpPr>
            <a:stCxn id="13" idx="3"/>
          </p:cNvCxnSpPr>
          <p:nvPr/>
        </p:nvCxnSpPr>
        <p:spPr>
          <a:xfrm flipV="1">
            <a:off x="4800600" y="2743200"/>
            <a:ext cx="838200" cy="1419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2"/>
          </p:cNvCxnSpPr>
          <p:nvPr/>
        </p:nvCxnSpPr>
        <p:spPr>
          <a:xfrm flipH="1">
            <a:off x="2743200" y="3331934"/>
            <a:ext cx="723901" cy="14790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3"/>
          </p:cNvCxnSpPr>
          <p:nvPr/>
        </p:nvCxnSpPr>
        <p:spPr>
          <a:xfrm flipV="1">
            <a:off x="5181600" y="5105400"/>
            <a:ext cx="838200" cy="809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1"/>
          </p:cNvCxnSpPr>
          <p:nvPr/>
        </p:nvCxnSpPr>
        <p:spPr>
          <a:xfrm flipH="1" flipV="1">
            <a:off x="1981200" y="5562600"/>
            <a:ext cx="533401" cy="352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7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ANY.is_equal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Routine 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r>
              <a:rPr lang="de-CH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ANY</a:t>
            </a:r>
            <a:r>
              <a:rPr lang="en-US" b="1" dirty="0" smtClean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}.</a:t>
            </a:r>
            <a:r>
              <a:rPr lang="de-CH" dirty="0" smtClean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is_equal</a:t>
            </a:r>
            <a:r>
              <a:rPr lang="de-CH" dirty="0" smtClean="0"/>
              <a:t> has anchored argument:</a:t>
            </a:r>
            <a:endParaRPr lang="de-CH" dirty="0"/>
          </a:p>
          <a:p>
            <a:endParaRPr lang="de-CH" dirty="0" smtClean="0"/>
          </a:p>
          <a:p>
            <a:endParaRPr lang="de-CH" dirty="0" smtClean="0"/>
          </a:p>
          <a:p>
            <a:r>
              <a:rPr lang="de-CH" dirty="0" smtClean="0"/>
              <a:t>This is a covariant redefinition in every type</a:t>
            </a:r>
          </a:p>
          <a:p>
            <a:r>
              <a:rPr lang="de-CH" dirty="0" smtClean="0"/>
              <a:t>You should never use </a:t>
            </a:r>
            <a:r>
              <a:rPr lang="de-CH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is_equal</a:t>
            </a:r>
            <a:r>
              <a:rPr lang="de-CH" dirty="0" smtClean="0"/>
              <a:t> directly</a:t>
            </a:r>
          </a:p>
          <a:p>
            <a:r>
              <a:rPr lang="de-CH" dirty="0" smtClean="0"/>
              <a:t>Use the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~</a:t>
            </a:r>
            <a:r>
              <a:rPr lang="de-CH" dirty="0" smtClean="0"/>
              <a:t>-operator, which checks the dynamic type of both entities before calling </a:t>
            </a:r>
            <a:r>
              <a:rPr lang="de-CH" dirty="0" smtClean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is_equal</a:t>
            </a:r>
            <a:endParaRPr lang="de-CH" dirty="0" smtClean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43100" y="1752600"/>
            <a:ext cx="5257800" cy="7294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is_equal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other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like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b="1" dirty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Current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):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BOOLEAN</a:t>
            </a:r>
            <a:endParaRPr lang="de-CH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...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43100" y="4639523"/>
            <a:ext cx="5257800" cy="16850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80FF"/>
                </a:solidFill>
                <a:latin typeface="Consolas"/>
                <a:ea typeface="Times New Roman"/>
                <a:cs typeface="Times New Roman"/>
              </a:rPr>
              <a:t>f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a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b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ANY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):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BOOLEAN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  do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</a:t>
            </a:r>
            <a:r>
              <a:rPr lang="en-US" b="1" dirty="0" smtClean="0">
                <a:solidFill>
                  <a:srgbClr val="0080FF"/>
                </a:solidFill>
                <a:latin typeface="Consolas"/>
                <a:ea typeface="Times New Roman"/>
                <a:cs typeface="Times New Roman"/>
              </a:rPr>
              <a:t>Result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:=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a</a:t>
            </a:r>
            <a:r>
              <a:rPr lang="en-US" b="1" dirty="0" err="1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is_equal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b</a:t>
            </a:r>
            <a:r>
              <a:rPr lang="en-US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)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de-CH" b="1" dirty="0">
                <a:solidFill>
                  <a:srgbClr val="0080FF"/>
                </a:solidFill>
                <a:latin typeface="Consolas"/>
                <a:ea typeface="Times New Roman"/>
                <a:cs typeface="Times New Roman"/>
              </a:rPr>
              <a:t>Result</a:t>
            </a:r>
            <a:r>
              <a:rPr lang="de-CH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de-CH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:=</a:t>
            </a:r>
            <a:r>
              <a:rPr lang="de-CH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a </a:t>
            </a:r>
            <a:r>
              <a:rPr lang="de-CH" b="1" dirty="0">
                <a:solidFill>
                  <a:srgbClr val="400080"/>
                </a:solidFill>
                <a:latin typeface="Consolas"/>
                <a:ea typeface="Times New Roman"/>
                <a:cs typeface="Times New Roman"/>
              </a:rPr>
              <a:t>~</a:t>
            </a:r>
            <a:r>
              <a:rPr lang="de-CH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b</a:t>
            </a:r>
            <a:endParaRPr lang="de-CH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b="1" dirty="0" smtClean="0">
                <a:solidFill>
                  <a:srgbClr val="000080"/>
                </a:solidFill>
                <a:latin typeface="Consolas"/>
                <a:ea typeface="Times New Roman"/>
                <a:cs typeface="Times New Roman"/>
              </a:rPr>
              <a:t>  end</a:t>
            </a:r>
            <a:endParaRPr lang="de-CH" sz="2400" dirty="0">
              <a:ea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1201" y="5290588"/>
            <a:ext cx="2819400" cy="3482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could be invalid at runtime</a:t>
            </a:r>
            <a:endParaRPr lang="de-CH" dirty="0" smtClean="0"/>
          </a:p>
        </p:txBody>
      </p:sp>
      <p:sp>
        <p:nvSpPr>
          <p:cNvPr id="10" name="Rectangle 9"/>
          <p:cNvSpPr/>
          <p:nvPr/>
        </p:nvSpPr>
        <p:spPr>
          <a:xfrm>
            <a:off x="4648201" y="5638800"/>
            <a:ext cx="1600199" cy="3482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always safe</a:t>
            </a:r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156570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1254</Words>
  <Application>Microsoft Office PowerPoint</Application>
  <PresentationFormat>On-screen Show (4:3)</PresentationFormat>
  <Paragraphs>364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CAT calls (Changed Availability or Type)</vt:lpstr>
      <vt:lpstr>Changed Availability or Type (CAT)</vt:lpstr>
      <vt:lpstr>Why change availabilty or type?</vt:lpstr>
      <vt:lpstr>Changed availability</vt:lpstr>
      <vt:lpstr>Possible problems</vt:lpstr>
      <vt:lpstr>Solution to availability problem</vt:lpstr>
      <vt:lpstr>Changed type: covariant</vt:lpstr>
      <vt:lpstr>Changed type: contravariant</vt:lpstr>
      <vt:lpstr>ANY.is_equal</vt:lpstr>
      <vt:lpstr>Changed type: summary</vt:lpstr>
      <vt:lpstr>CAT as contracts</vt:lpstr>
      <vt:lpstr>Generic conformance</vt:lpstr>
      <vt:lpstr>Changed types due to generics</vt:lpstr>
      <vt:lpstr>Problems with generics</vt:lpstr>
      <vt:lpstr>Different solutions for generics</vt:lpstr>
      <vt:lpstr>Possible solution: Type intervals</vt:lpstr>
      <vt:lpstr>Possible solution: usage-site variance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 verification of Eiffel  programs using Boogie</dc:title>
  <dc:creator>Julian</dc:creator>
  <cp:lastModifiedBy>Julian Tschannen</cp:lastModifiedBy>
  <cp:revision>502</cp:revision>
  <dcterms:created xsi:type="dcterms:W3CDTF">2006-08-16T00:00:00Z</dcterms:created>
  <dcterms:modified xsi:type="dcterms:W3CDTF">2012-11-13T16:45:40Z</dcterms:modified>
</cp:coreProperties>
</file>