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9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7" r:id="rId1"/>
    <p:sldMasterId id="2147483833" r:id="rId2"/>
  </p:sldMasterIdLst>
  <p:notesMasterIdLst>
    <p:notesMasterId r:id="rId48"/>
  </p:notesMasterIdLst>
  <p:handoutMasterIdLst>
    <p:handoutMasterId r:id="rId49"/>
  </p:handoutMasterIdLst>
  <p:sldIdLst>
    <p:sldId id="915" r:id="rId3"/>
    <p:sldId id="916" r:id="rId4"/>
    <p:sldId id="917" r:id="rId5"/>
    <p:sldId id="918" r:id="rId6"/>
    <p:sldId id="919" r:id="rId7"/>
    <p:sldId id="920" r:id="rId8"/>
    <p:sldId id="921" r:id="rId9"/>
    <p:sldId id="922" r:id="rId10"/>
    <p:sldId id="923" r:id="rId11"/>
    <p:sldId id="924" r:id="rId12"/>
    <p:sldId id="925" r:id="rId13"/>
    <p:sldId id="926" r:id="rId14"/>
    <p:sldId id="927" r:id="rId15"/>
    <p:sldId id="928" r:id="rId16"/>
    <p:sldId id="929" r:id="rId17"/>
    <p:sldId id="930" r:id="rId18"/>
    <p:sldId id="931" r:id="rId19"/>
    <p:sldId id="932" r:id="rId20"/>
    <p:sldId id="933" r:id="rId21"/>
    <p:sldId id="934" r:id="rId22"/>
    <p:sldId id="935" r:id="rId23"/>
    <p:sldId id="936" r:id="rId24"/>
    <p:sldId id="937" r:id="rId25"/>
    <p:sldId id="938" r:id="rId26"/>
    <p:sldId id="939" r:id="rId27"/>
    <p:sldId id="940" r:id="rId28"/>
    <p:sldId id="941" r:id="rId29"/>
    <p:sldId id="942" r:id="rId30"/>
    <p:sldId id="943" r:id="rId31"/>
    <p:sldId id="944" r:id="rId32"/>
    <p:sldId id="945" r:id="rId33"/>
    <p:sldId id="946" r:id="rId34"/>
    <p:sldId id="947" r:id="rId35"/>
    <p:sldId id="948" r:id="rId36"/>
    <p:sldId id="949" r:id="rId37"/>
    <p:sldId id="950" r:id="rId38"/>
    <p:sldId id="951" r:id="rId39"/>
    <p:sldId id="952" r:id="rId40"/>
    <p:sldId id="953" r:id="rId41"/>
    <p:sldId id="954" r:id="rId42"/>
    <p:sldId id="955" r:id="rId43"/>
    <p:sldId id="956" r:id="rId44"/>
    <p:sldId id="957" r:id="rId45"/>
    <p:sldId id="958" r:id="rId46"/>
    <p:sldId id="959" r:id="rId47"/>
  </p:sldIdLst>
  <p:sldSz cx="9144000" cy="6858000" type="screen4x3"/>
  <p:notesSz cx="7315200" cy="9601200"/>
  <p:custDataLst>
    <p:tags r:id="rId5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FF"/>
    <a:srgbClr val="0000FF"/>
    <a:srgbClr val="99FF99"/>
    <a:srgbClr val="990000"/>
    <a:srgbClr val="FFCCCC"/>
    <a:srgbClr val="FF9966"/>
    <a:srgbClr val="FFCC99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4" autoAdjust="0"/>
    <p:restoredTop sz="90303" autoAdjust="0"/>
  </p:normalViewPr>
  <p:slideViewPr>
    <p:cSldViewPr snapToGrid="0">
      <p:cViewPr varScale="1">
        <p:scale>
          <a:sx n="75" d="100"/>
          <a:sy n="75" d="100"/>
        </p:scale>
        <p:origin x="66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772" y="-126"/>
      </p:cViewPr>
      <p:guideLst>
        <p:guide orient="horz" pos="3024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ags" Target="tags/tag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commentAuthors" Target="commentAuthors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79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72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CEDB8-0663-4E22-819A-7CD93F61B37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75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01BDD-CAC1-4680-8B5E-F0255EC5C15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82418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25939-297A-4EE8-B717-E91FD1FD8AF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53358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C833E-BA3E-49A2-B6AE-B8631E3039F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41345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9F37C-9F3D-41FF-81DB-6765E6E41C15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24046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EC4ECF-8ED4-40D7-962F-93A1D37E668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10893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E69EA-E3EF-4510-AE9B-038CCBDE5964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96345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1A7E5-66E0-45A9-B7F8-3BBAE302B9E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82534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17A6F-2B19-4757-89CA-707B4FD58710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78540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07789-A43F-4CCE-AD00-3C83F3277A81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40286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2C4AC-8C3C-4DFD-9A51-972F69B12732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0865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6C535-82A7-4E1B-9E79-9233D98CD597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8351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DFC68-739D-42C3-B277-0A15E0E436FB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422864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39507-142A-47E6-985B-0C66B15D9A11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55327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3E842-E623-402E-9E9C-05C220C88E3C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495047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9881F-1150-48BB-A687-D8F670BDC46E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72553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7E5C3-0FAD-404E-85B7-132C79069E8F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887817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E3A6A-F9C6-464D-9498-2D3371D74112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923379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77E7F-4E97-4EA9-B290-391529C06D8E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102276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2F6E8-5AB2-46BF-8AA3-2328BFC19B8D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472406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813FC-7F92-4018-8FA4-C338A09F2138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8975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F3211-B3E9-4CC7-91E1-9FA4964CA175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1345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536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0A758-6D51-4745-9BDB-34F971127F1A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387949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DD9AB5-0B17-4B96-B9E0-13FC2E15505B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397979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17121-C95D-464D-9057-58A28D312A66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544806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6C5A0-8C6C-408E-BB9B-90FC575D0218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974490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7553C-1543-496A-B7B2-73BE784CDDAA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108212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979F8-D534-41AD-A2A3-52B7C42FA8E7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90406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76E07-14C7-4E14-A6C8-43CC2797561A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723290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A7C15-003D-4896-95DA-F116B3CE0ED9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412556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6FBA2-6062-4FC9-BF4C-FD429755DA25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305929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09D48-0B88-4A11-85F2-6CD9B7B4C64A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18031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2AFEA-5EAB-458F-B8C4-CF4A9466358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0051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9100D-1CF6-4B36-A20A-76B0AA07F02D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144092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5E1A9-B2A2-48F6-8BA5-06BACCA437EB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392566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6C3A9-DC24-4951-AA11-ED8DD5AF24EC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13876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CDC08-CE10-404C-BEDF-0F395207E315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72977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9125F-EC81-4B99-B49A-7BC9A3AA2132}" type="slidenum">
              <a:rPr lang="en-US"/>
              <a:pPr/>
              <a:t>6</a:t>
            </a:fld>
            <a:endParaRPr lang="en-US"/>
          </a:p>
        </p:txBody>
      </p:sp>
      <p:sp>
        <p:nvSpPr>
          <p:cNvPr id="206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1" y="4561399"/>
            <a:ext cx="5852160" cy="431982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8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9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73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C5E02-EC91-4589-AD8C-AF1FEEE79F5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86287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26CC7-FC76-445D-A684-F9E2A939E809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3328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>
                <a:latin typeface="Constantia" panose="0203060205030603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>
              <a:buSzPct val="65000"/>
              <a:defRPr baseline="0">
                <a:solidFill>
                  <a:srgbClr val="3333FF"/>
                </a:solidFill>
                <a:latin typeface="Constantia" panose="02030602050306030303" pitchFamily="18" charset="0"/>
              </a:defRPr>
            </a:lvl2pPr>
            <a:lvl3pPr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>
              <a:defRPr sz="2400" baseline="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>
              <a:defRPr sz="2400" baseline="0">
                <a:solidFill>
                  <a:schemeClr val="tx1"/>
                </a:solidFill>
                <a:latin typeface="Constantia" panose="0203060205030603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24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LD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3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solidFill>
                  <a:srgbClr val="000000"/>
                </a:solidFill>
                <a:latin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63078" y="80687"/>
            <a:ext cx="7304087" cy="529372"/>
            <a:chOff x="249238" y="80687"/>
            <a:chExt cx="7217927" cy="529372"/>
          </a:xfrm>
        </p:grpSpPr>
        <p:sp>
          <p:nvSpPr>
            <p:cNvPr id="1580045" name="Line 13"/>
            <p:cNvSpPr>
              <a:spLocks noChangeShapeType="1"/>
            </p:cNvSpPr>
            <p:nvPr userDrawn="1"/>
          </p:nvSpPr>
          <p:spPr bwMode="auto">
            <a:xfrm flipV="1">
              <a:off x="249238" y="609601"/>
              <a:ext cx="7200000" cy="458"/>
            </a:xfrm>
            <a:prstGeom prst="line">
              <a:avLst/>
            </a:prstGeom>
            <a:noFill/>
            <a:ln w="1270">
              <a:solidFill>
                <a:srgbClr val="006699">
                  <a:alpha val="35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8" name="Line 13"/>
            <p:cNvSpPr>
              <a:spLocks noChangeShapeType="1"/>
            </p:cNvSpPr>
            <p:nvPr userDrawn="1"/>
          </p:nvSpPr>
          <p:spPr bwMode="auto">
            <a:xfrm flipV="1">
              <a:off x="267165" y="80687"/>
              <a:ext cx="7200000" cy="458"/>
            </a:xfrm>
            <a:prstGeom prst="line">
              <a:avLst/>
            </a:prstGeom>
            <a:noFill/>
            <a:ln w="1270">
              <a:solidFill>
                <a:srgbClr val="006699">
                  <a:alpha val="35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  <a:latin typeface="Constantia" panose="02030602050306030303" pitchFamily="18" charset="0"/>
              </a:endParaRPr>
            </a:p>
          </p:txBody>
        </p:sp>
      </p:grpSp>
      <p:pic>
        <p:nvPicPr>
          <p:cNvPr id="3" name="Bild 2" descr="se-chair-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840" y="30789"/>
            <a:ext cx="339766" cy="34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6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Constantia" panose="02030602050306030303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Constantia" panose="02030602050306030303" pitchFamily="18" charset="0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nstantia" panose="02030602050306030303" pitchFamily="18" charset="0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nstantia" panose="02030602050306030303" pitchFamily="18" charset="0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nstantia" panose="02030602050306030303" pitchFamily="18" charset="0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73253" y="287177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  <p:pic>
        <p:nvPicPr>
          <p:cNvPr id="11" name="Bild 10" descr="se-chair-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219" y="40411"/>
            <a:ext cx="339766" cy="346364"/>
          </a:xfrm>
          <a:prstGeom prst="rect">
            <a:avLst/>
          </a:prstGeom>
        </p:spPr>
      </p:pic>
      <p:pic>
        <p:nvPicPr>
          <p:cNvPr id="12" name="Bild 11" descr="eth_logo_kurz_pos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03" y="107521"/>
            <a:ext cx="1187834" cy="19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nstantia" panose="0203060205030603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3" Type="http://schemas.openxmlformats.org/officeDocument/2006/relationships/tags" Target="../tags/tag11.xml"/><Relationship Id="rId21" Type="http://schemas.openxmlformats.org/officeDocument/2006/relationships/slideLayout" Target="../slideLayouts/slideLayout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nstantia" panose="02030602050306030303" pitchFamily="18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nstantia" panose="02030602050306030303" pitchFamily="18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nstantia" panose="02030602050306030303" pitchFamily="18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nstantia" panose="02030602050306030303" pitchFamily="18" charset="0"/>
              </a:rPr>
            </a:br>
            <a:r>
              <a:rPr lang="de-CH" sz="2800" noProof="0" dirty="0" smtClean="0">
                <a:latin typeface="Constantia" panose="02030602050306030303" pitchFamily="18" charset="0"/>
              </a:rPr>
              <a:t>Prof. Dr. Bertrand Meyer</a:t>
            </a:r>
            <a:endParaRPr lang="de-CH" noProof="0" dirty="0">
              <a:latin typeface="Constantia" panose="0203060205030603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901" y="4184071"/>
            <a:ext cx="7906309" cy="186732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de-CH" dirty="0">
                <a:solidFill>
                  <a:srgbClr val="3E609E"/>
                </a:solidFill>
                <a:latin typeface="Verdana" pitchFamily="34" charset="0"/>
              </a:rPr>
              <a:t>Vorlesung 5: Invarianten und Logik</a:t>
            </a:r>
          </a:p>
        </p:txBody>
      </p:sp>
    </p:spTree>
    <p:extLst>
      <p:ext uri="{BB962C8B-B14F-4D97-AF65-F5344CB8AC3E}">
        <p14:creationId xmlns:p14="http://schemas.microsoft.com/office/powerpoint/2010/main" val="7136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268413"/>
            <a:ext cx="8658225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Logik ist die Grundlage von: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Mathematik: Beweise sind nur gültig, falls sie den Regeln der Logik genügen.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Softwareentwicklung: </a:t>
            </a:r>
          </a:p>
          <a:p>
            <a:pPr lvl="2" eaLnBrk="1" hangingPunct="1">
              <a:lnSpc>
                <a:spcPct val="120000"/>
              </a:lnSpc>
            </a:pPr>
            <a:r>
              <a:rPr lang="de-CH" sz="2400" noProof="0" dirty="0" smtClean="0">
                <a:solidFill>
                  <a:schemeClr val="tx1"/>
                </a:solidFill>
              </a:rPr>
              <a:t>Bedingungen in Verträgen: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	“</a:t>
            </a:r>
            <a:r>
              <a:rPr lang="de-CH" sz="2400" i="1" noProof="0" dirty="0" smtClean="0">
                <a:solidFill>
                  <a:srgbClr val="3333FF"/>
                </a:solidFill>
              </a:rPr>
              <a:t>x</a:t>
            </a:r>
            <a:r>
              <a:rPr lang="de-CH" sz="2400" noProof="0" dirty="0" smtClean="0">
                <a:solidFill>
                  <a:schemeClr val="tx1"/>
                </a:solidFill>
              </a:rPr>
              <a:t> darf nicht null sein, so dass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	wir         berechnen können.” </a:t>
            </a:r>
          </a:p>
          <a:p>
            <a:pPr lvl="2" eaLnBrk="1" hangingPunct="1"/>
            <a:endParaRPr lang="de-CH" sz="2400" noProof="0" dirty="0" smtClean="0">
              <a:solidFill>
                <a:schemeClr val="tx1"/>
              </a:solidFill>
            </a:endParaRPr>
          </a:p>
          <a:p>
            <a:pPr lvl="2" eaLnBrk="1" hangingPunct="1"/>
            <a:r>
              <a:rPr lang="de-CH" sz="2400" noProof="0" dirty="0" smtClean="0">
                <a:solidFill>
                  <a:schemeClr val="tx1"/>
                </a:solidFill>
              </a:rPr>
              <a:t>Bedingungen in Programmen: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“Falls </a:t>
            </a:r>
            <a:r>
              <a:rPr lang="de-CH" i="1" noProof="0" dirty="0" smtClean="0">
                <a:solidFill>
                  <a:srgbClr val="3333FF"/>
                </a:solidFill>
              </a:rPr>
              <a:t>i</a:t>
            </a:r>
            <a:r>
              <a:rPr lang="de-CH" sz="2400" noProof="0" dirty="0" smtClean="0">
                <a:solidFill>
                  <a:schemeClr val="tx1"/>
                </a:solidFill>
              </a:rPr>
              <a:t> positiv ist, führe diese Instruktion aus.” (Mehr dazu in einer späteren Lektion)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Logisches Denken und Programmieren</a:t>
            </a:r>
          </a:p>
        </p:txBody>
      </p:sp>
      <p:graphicFrame>
        <p:nvGraphicFramePr>
          <p:cNvPr id="1027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972437"/>
              </p:ext>
            </p:extLst>
          </p:nvPr>
        </p:nvGraphicFramePr>
        <p:xfrm>
          <a:off x="2406650" y="3888581"/>
          <a:ext cx="571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zione" r:id="rId4" imgW="571252" imgH="482391" progId="Equation.3">
                  <p:embed/>
                </p:oleObj>
              </mc:Choice>
              <mc:Fallback>
                <p:oleObj name="Equazione" r:id="rId4" imgW="571252" imgH="482391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3888581"/>
                        <a:ext cx="5715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6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Boole’sche Ausdrücke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Bedingung wird durch einen </a:t>
            </a:r>
            <a:r>
              <a:rPr lang="de-CH" noProof="0" dirty="0" smtClean="0">
                <a:solidFill>
                  <a:srgbClr val="A50021"/>
                </a:solidFill>
              </a:rPr>
              <a:t>Boole’schen Ausdruck </a:t>
            </a:r>
            <a:r>
              <a:rPr lang="de-CH" noProof="0" dirty="0" smtClean="0">
                <a:solidFill>
                  <a:schemeClr val="tx1"/>
                </a:solidFill>
              </a:rPr>
              <a:t>ausgedrückt.</a:t>
            </a:r>
            <a:endParaRPr lang="de-CH" noProof="0" dirty="0" smtClean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 solcher besteht aus:</a:t>
            </a:r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Boole’schen Variablen </a:t>
            </a:r>
            <a:r>
              <a:rPr lang="de-CH" noProof="0" dirty="0" smtClean="0">
                <a:solidFill>
                  <a:schemeClr val="tx1"/>
                </a:solidFill>
              </a:rPr>
              <a:t>(Bezeichner, die Boole’sche Werte bezeichnen)</a:t>
            </a:r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Boole’schen Operatoren </a:t>
            </a: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  <a:endParaRPr lang="de-CH" noProof="0" dirty="0" smtClean="0"/>
          </a:p>
          <a:p>
            <a:pPr marL="819150" lvl="1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marL="0" lvl="1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Und repräsentiert mögliche</a:t>
            </a:r>
            <a:endParaRPr lang="de-CH" noProof="0" dirty="0" smtClean="0"/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 Werte </a:t>
            </a:r>
            <a:r>
              <a:rPr lang="de-CH" noProof="0" dirty="0" smtClean="0">
                <a:solidFill>
                  <a:schemeClr val="tx1"/>
                </a:solidFill>
              </a:rPr>
              <a:t>(Wahrheitswerte, entweder</a:t>
            </a:r>
            <a:r>
              <a:rPr lang="de-CH" noProof="0" dirty="0" smtClean="0">
                <a:solidFill>
                  <a:srgbClr val="A5002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oder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748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Beispiele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 von Boole’schen Ausdrücken: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(mit </a:t>
            </a:r>
            <a:r>
              <a:rPr lang="de-CH" i="1" noProof="0" dirty="0" smtClean="0">
                <a:solidFill>
                  <a:srgbClr val="3333FF"/>
                </a:solidFill>
              </a:rPr>
              <a:t>rain_today</a:t>
            </a:r>
            <a:r>
              <a:rPr lang="de-CH" i="1" noProof="0" dirty="0" smtClean="0">
                <a:solidFill>
                  <a:schemeClr val="tx1"/>
                </a:solidFill>
              </a:rPr>
              <a:t> und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cuckoo_sang_last_night</a:t>
            </a:r>
            <a:r>
              <a:rPr lang="de-CH" noProof="0" dirty="0" smtClean="0">
                <a:solidFill>
                  <a:schemeClr val="tx1"/>
                </a:solidFill>
              </a:rPr>
              <a:t>  als Boole’sche Variablen):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de-CH" i="1" noProof="0" dirty="0" smtClean="0">
                <a:ea typeface="+mn-ea"/>
              </a:rPr>
              <a:t>rain_today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(eine Boole’sche Variable ist ein Boole’scher Ausdruck)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rain_today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cuckoo_sang_last_night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rain_today </a:t>
            </a:r>
            <a:r>
              <a:rPr lang="de-CH" i="1" noProof="0" dirty="0" smtClean="0">
                <a:solidFill>
                  <a:schemeClr val="tx1"/>
                </a:solidFill>
              </a:rPr>
              <a:t/>
            </a:r>
            <a:br>
              <a:rPr lang="de-CH" i="1" noProof="0" dirty="0" smtClean="0">
                <a:solidFill>
                  <a:schemeClr val="tx1"/>
                </a:solidFill>
              </a:rPr>
            </a:br>
            <a:endParaRPr lang="de-CH" i="1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tx1"/>
                </a:solidFill>
              </a:rPr>
              <a:t>	</a:t>
            </a:r>
            <a:r>
              <a:rPr lang="de-CH" noProof="0" dirty="0" smtClean="0">
                <a:solidFill>
                  <a:schemeClr val="tx1"/>
                </a:solidFill>
              </a:rPr>
              <a:t>(Mittels Klammern bildet man Unterausdrücke.)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9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Die Negation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/>
              <a:t>)</a:t>
            </a:r>
          </a:p>
        </p:txBody>
      </p:sp>
      <p:graphicFrame>
        <p:nvGraphicFramePr>
          <p:cNvPr id="278569" name="Group 41"/>
          <p:cNvGraphicFramePr>
            <a:graphicFrameLocks noGrp="1"/>
          </p:cNvGraphicFramePr>
          <p:nvPr>
            <p:ph idx="1"/>
          </p:nvPr>
        </p:nvGraphicFramePr>
        <p:xfrm>
          <a:off x="249238" y="877888"/>
          <a:ext cx="8594725" cy="13716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298145"/>
                <a:gridCol w="429658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not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29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743200"/>
            <a:ext cx="8858250" cy="3638550"/>
          </a:xfrm>
        </p:spPr>
        <p:txBody>
          <a:bodyPr>
            <a:normAutofit/>
          </a:bodyPr>
          <a:lstStyle/>
          <a:p>
            <a:r>
              <a:rPr lang="de-CH" noProof="0" dirty="0" smtClean="0">
                <a:solidFill>
                  <a:schemeClr val="tx1"/>
                </a:solidFill>
              </a:rPr>
              <a:t>Für jeden Boole’schen Ausdruck </a:t>
            </a:r>
            <a:r>
              <a:rPr lang="de-CH" i="1" noProof="0" dirty="0" smtClean="0">
                <a:solidFill>
                  <a:srgbClr val="3333FF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und alle Werte von Variablen gilt: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Entweder </a:t>
            </a:r>
            <a:r>
              <a:rPr lang="de-CH" i="1" noProof="0" dirty="0" smtClean="0">
                <a:solidFill>
                  <a:srgbClr val="3333FF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b="1" kern="1200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hat den Wahrheitswert </a:t>
            </a:r>
            <a:r>
              <a:rPr lang="de-CH" b="1" kern="1200" noProof="0" dirty="0" smtClean="0">
                <a:solidFill>
                  <a:schemeClr val="accent2"/>
                </a:solidFill>
              </a:rPr>
              <a:t>True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b="1" kern="1200" noProof="0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Entweder </a:t>
            </a:r>
            <a:r>
              <a:rPr lang="de-CH" i="1" noProof="0" dirty="0" smtClean="0">
                <a:solidFill>
                  <a:srgbClr val="3333FF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b="1" kern="1200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e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den Wahrheitswert </a:t>
            </a:r>
            <a:r>
              <a:rPr lang="de-CH" b="1" kern="1200" noProof="0" dirty="0" smtClean="0">
                <a:solidFill>
                  <a:schemeClr val="accent2"/>
                </a:solidFill>
              </a:rPr>
              <a:t>False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b="1" kern="1200" noProof="0" dirty="0" smtClean="0">
              <a:solidFill>
                <a:schemeClr val="accent2"/>
              </a:solidFill>
            </a:endParaRPr>
          </a:p>
          <a:p>
            <a:pPr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(Prinzip </a:t>
            </a:r>
            <a:r>
              <a:rPr lang="de-CH" dirty="0" smtClean="0">
                <a:solidFill>
                  <a:schemeClr val="tx1"/>
                </a:solidFill>
              </a:rPr>
              <a:t>des</a:t>
            </a:r>
            <a:r>
              <a:rPr lang="de-CH" noProof="0" dirty="0" smtClean="0">
                <a:solidFill>
                  <a:schemeClr val="tx1"/>
                </a:solidFill>
              </a:rPr>
              <a:t> ausgeschlossenen Dritten)</a:t>
            </a:r>
          </a:p>
          <a:p>
            <a:pPr lvl="1" eaLnBrk="1" hangingPunct="1"/>
            <a:r>
              <a:rPr lang="de-CH" i="1" noProof="0" dirty="0" smtClean="0">
                <a:solidFill>
                  <a:srgbClr val="3333FF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b="1" kern="1200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können nicht beide den Wahrheitswert </a:t>
            </a:r>
            <a:r>
              <a:rPr lang="de-CH" b="1" kern="1200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haben.</a:t>
            </a:r>
          </a:p>
          <a:p>
            <a:pPr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(Satz des Widerspruchs)</a:t>
            </a:r>
          </a:p>
        </p:txBody>
      </p:sp>
    </p:spTree>
    <p:extLst>
      <p:ext uri="{BB962C8B-B14F-4D97-AF65-F5344CB8AC3E}">
        <p14:creationId xmlns:p14="http://schemas.microsoft.com/office/powerpoint/2010/main" val="19857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Die Disjunktion (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)</a:t>
            </a:r>
          </a:p>
        </p:txBody>
      </p:sp>
      <p:graphicFrame>
        <p:nvGraphicFramePr>
          <p:cNvPr id="280682" name="Group 106"/>
          <p:cNvGraphicFramePr>
            <a:graphicFrameLocks noGrp="1"/>
          </p:cNvGraphicFramePr>
          <p:nvPr>
            <p:ph idx="1"/>
          </p:nvPr>
        </p:nvGraphicFramePr>
        <p:xfrm>
          <a:off x="249238" y="877888"/>
          <a:ext cx="8594724" cy="2471738"/>
        </p:xfrm>
        <a:graphic>
          <a:graphicData uri="http://schemas.openxmlformats.org/drawingml/2006/table">
            <a:tbl>
              <a:tblPr/>
              <a:tblGrid>
                <a:gridCol w="2865430"/>
                <a:gridCol w="2863864"/>
                <a:gridCol w="286543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a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b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or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kumimoji="0" lang="en-U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331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3900488"/>
            <a:ext cx="8713788" cy="2481262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-</a:t>
            </a:r>
            <a:r>
              <a:rPr lang="de-CH" noProof="0" dirty="0" smtClean="0"/>
              <a:t> </a:t>
            </a:r>
            <a:r>
              <a:rPr lang="de-CH" noProof="0" smtClean="0">
                <a:solidFill>
                  <a:schemeClr val="tx1"/>
                </a:solidFill>
              </a:rPr>
              <a:t>Operator ist</a:t>
            </a:r>
            <a:r>
              <a:rPr lang="de-CH" noProof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nicht-exklusiv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- Operator 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kommutativ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Disjunktionsprinzip:</a:t>
            </a:r>
            <a:endParaRPr lang="de-CH" noProof="0" dirty="0" smtClean="0"/>
          </a:p>
          <a:p>
            <a:pPr lvl="1" eaLnBrk="1" hangingPunct="1"/>
            <a:r>
              <a:rPr lang="de-CH" dirty="0" smtClean="0">
                <a:solidFill>
                  <a:schemeClr val="tx1"/>
                </a:solidFill>
                <a:ea typeface="+mn-ea"/>
              </a:rPr>
              <a:t>Eine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-Disjunktion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ausser beide Operanden haben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6773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Die Konjunktion (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)</a:t>
            </a:r>
          </a:p>
        </p:txBody>
      </p:sp>
      <p:graphicFrame>
        <p:nvGraphicFramePr>
          <p:cNvPr id="282657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904594"/>
              </p:ext>
            </p:extLst>
          </p:nvPr>
        </p:nvGraphicFramePr>
        <p:xfrm>
          <a:off x="249238" y="877888"/>
          <a:ext cx="8594724" cy="2530475"/>
        </p:xfrm>
        <a:graphic>
          <a:graphicData uri="http://schemas.openxmlformats.org/drawingml/2006/table">
            <a:tbl>
              <a:tblPr/>
              <a:tblGrid>
                <a:gridCol w="2865430"/>
                <a:gridCol w="2863864"/>
                <a:gridCol w="286543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a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2400" b="1" i="0" dirty="0" smtClean="0">
                          <a:solidFill>
                            <a:srgbClr val="333399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i="1" dirty="0" smtClean="0">
                          <a:solidFill>
                            <a:srgbClr val="333399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333399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333399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True</a:t>
                      </a:r>
                      <a:endParaRPr lang="en-US" sz="2400" b="1" i="0" kern="1200" dirty="0" smtClean="0">
                        <a:solidFill>
                          <a:srgbClr val="333399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333399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333399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333399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333399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333399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333399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434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3619500"/>
            <a:ext cx="8713788" cy="3098800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and</a:t>
            </a:r>
            <a:r>
              <a:rPr lang="de-CH" noProof="0" dirty="0" smtClean="0">
                <a:solidFill>
                  <a:schemeClr val="tx1"/>
                </a:solidFill>
              </a:rPr>
              <a:t>-Operator 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kommutativ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Dualität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von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>
                <a:solidFill>
                  <a:schemeClr val="tx1"/>
                </a:solidFill>
              </a:rPr>
              <a:t>: </a:t>
            </a:r>
          </a:p>
          <a:p>
            <a:pPr marL="0" indent="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solidFill>
                  <a:srgbClr val="3333FF"/>
                </a:solidFill>
              </a:rPr>
              <a:t>(a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solidFill>
                  <a:srgbClr val="3333FF"/>
                </a:solidFill>
              </a:rPr>
              <a:t>b) </a:t>
            </a:r>
            <a:r>
              <a:rPr lang="de-CH" b="1" noProof="0" dirty="0" smtClean="0">
                <a:solidFill>
                  <a:schemeClr val="accent2"/>
                </a:solidFill>
              </a:rPr>
              <a:t>= not</a:t>
            </a:r>
            <a:r>
              <a:rPr lang="de-CH" i="1" kern="1200" noProof="0" dirty="0" smtClean="0">
                <a:solidFill>
                  <a:srgbClr val="3333FF"/>
                </a:solidFill>
              </a:rPr>
              <a:t>(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solidFill>
                  <a:srgbClr val="3333FF"/>
                </a:solidFill>
              </a:rPr>
              <a:t>a)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solidFill>
                  <a:srgbClr val="3333FF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solidFill>
                  <a:srgbClr val="3333FF"/>
                </a:solidFill>
              </a:rPr>
              <a:t>b) )</a:t>
            </a:r>
          </a:p>
          <a:p>
            <a:pPr marL="0" indent="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solidFill>
                  <a:srgbClr val="3333FF"/>
                </a:solidFill>
              </a:rPr>
              <a:t>(a</a:t>
            </a:r>
            <a:r>
              <a:rPr lang="de-CH" b="1" noProof="0" dirty="0" smtClean="0">
                <a:solidFill>
                  <a:srgbClr val="3333FF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 </a:t>
            </a:r>
            <a:r>
              <a:rPr lang="de-CH" i="1" kern="1200" noProof="0" dirty="0" smtClean="0">
                <a:solidFill>
                  <a:srgbClr val="3333FF"/>
                </a:solidFill>
              </a:rPr>
              <a:t>b) </a:t>
            </a:r>
            <a:r>
              <a:rPr lang="de-CH" b="1" noProof="0" dirty="0" smtClean="0">
                <a:solidFill>
                  <a:schemeClr val="accent2"/>
                </a:solidFill>
              </a:rPr>
              <a:t>= not</a:t>
            </a:r>
            <a:r>
              <a:rPr lang="de-CH" i="1" kern="1200" noProof="0" dirty="0" smtClean="0">
                <a:solidFill>
                  <a:srgbClr val="3333FF"/>
                </a:solidFill>
              </a:rPr>
              <a:t>(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solidFill>
                  <a:srgbClr val="3333FF"/>
                </a:solidFill>
              </a:rPr>
              <a:t>a)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solidFill>
                  <a:srgbClr val="3333FF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solidFill>
                  <a:srgbClr val="3333FF"/>
                </a:solidFill>
              </a:rPr>
              <a:t>b) 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Konjunktionsprinzip:</a:t>
            </a: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  <a:ea typeface="+mn-ea"/>
              </a:rPr>
              <a:t>Eine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–Konjunktion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, ausser beide Operanden haben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040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sz="2600" noProof="0" dirty="0" smtClean="0"/>
              <a:t>Komplexere Ausdrücke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Auch komplexere Boole’sche Ausdrücke sind möglich.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accent2"/>
                </a:solidFill>
              </a:rPr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and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and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b="1" noProof="0" dirty="0" smtClean="0">
                <a:solidFill>
                  <a:srgbClr val="333399"/>
                </a:solidFill>
              </a:rPr>
              <a:t>not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noProof="0" dirty="0" smtClean="0">
                <a:solidFill>
                  <a:srgbClr val="3333FF"/>
                </a:solidFill>
              </a:rPr>
              <a:t>))</a:t>
            </a:r>
          </a:p>
          <a:p>
            <a:r>
              <a:rPr lang="de-CH" noProof="0" dirty="0" smtClean="0"/>
              <a:t>	</a:t>
            </a:r>
            <a:r>
              <a:rPr lang="de-CH" b="1" noProof="0" dirty="0" smtClean="0">
                <a:solidFill>
                  <a:srgbClr val="333399"/>
                </a:solidFill>
              </a:rPr>
              <a:t>not</a:t>
            </a:r>
            <a:r>
              <a:rPr lang="de-CH" b="1" noProof="0" dirty="0" smtClean="0">
                <a:solidFill>
                  <a:srgbClr val="000099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not</a:t>
            </a:r>
            <a:r>
              <a:rPr lang="de-CH" b="1" noProof="0" dirty="0" smtClean="0">
                <a:solidFill>
                  <a:srgbClr val="000099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 </a:t>
            </a:r>
            <a:r>
              <a:rPr lang="de-CH" b="1" noProof="0" dirty="0" smtClean="0">
                <a:solidFill>
                  <a:srgbClr val="333399"/>
                </a:solidFill>
              </a:rPr>
              <a:t>not</a:t>
            </a:r>
            <a:r>
              <a:rPr lang="de-CH" b="1" noProof="0" dirty="0" smtClean="0">
                <a:solidFill>
                  <a:srgbClr val="000099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 </a:t>
            </a:r>
            <a:r>
              <a:rPr lang="de-CH" b="1" noProof="0" dirty="0" smtClean="0">
                <a:solidFill>
                  <a:srgbClr val="333399"/>
                </a:solidFill>
              </a:rPr>
              <a:t>not</a:t>
            </a:r>
            <a:r>
              <a:rPr lang="de-CH" b="1" noProof="0" dirty="0" smtClean="0">
                <a:solidFill>
                  <a:srgbClr val="000099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not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a ) ) ) 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Belegungen und Wahrheitstabellen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</a:t>
            </a:r>
            <a:r>
              <a:rPr lang="de-CH" noProof="0" dirty="0" smtClean="0">
                <a:solidFill>
                  <a:srgbClr val="A50021"/>
                </a:solidFill>
              </a:rPr>
              <a:t> Belegung </a:t>
            </a:r>
            <a:r>
              <a:rPr lang="de-CH" noProof="0" dirty="0" smtClean="0">
                <a:solidFill>
                  <a:schemeClr val="tx1"/>
                </a:solidFill>
              </a:rPr>
              <a:t>für eine Menge von Variablen: eine bestimmte Wahl von Wahrheitswerten (</a:t>
            </a:r>
            <a:r>
              <a:rPr lang="de-CH" b="1" noProof="0" dirty="0" smtClean="0">
                <a:solidFill>
                  <a:srgbClr val="333399"/>
                </a:solidFill>
              </a:rPr>
              <a:t>True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oder </a:t>
            </a:r>
            <a:r>
              <a:rPr lang="de-CH" b="1" noProof="0" dirty="0" smtClean="0">
                <a:solidFill>
                  <a:srgbClr val="333399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) für jede Variable.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Belegung erfüllt einen Ausdruck, falls der Wahrheitswert des Ausdrucks </a:t>
            </a:r>
            <a:r>
              <a:rPr lang="de-CH" b="1" noProof="0" dirty="0" smtClean="0">
                <a:solidFill>
                  <a:srgbClr val="333399"/>
                </a:solidFill>
              </a:rPr>
              <a:t>True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Wahrheitstabelle für einen Ausdruck mit </a:t>
            </a:r>
            <a:r>
              <a:rPr lang="de-CH" i="1" noProof="0" dirty="0" smtClean="0">
                <a:solidFill>
                  <a:srgbClr val="3333FF"/>
                </a:solidFill>
              </a:rPr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 Variablen hat</a:t>
            </a:r>
          </a:p>
          <a:p>
            <a:pPr marL="819150" lvl="1" eaLnBrk="1" hangingPunct="1"/>
            <a:r>
              <a:rPr lang="de-CH" i="1" noProof="0" dirty="0" smtClean="0"/>
              <a:t>n </a:t>
            </a:r>
            <a:r>
              <a:rPr lang="de-CH" noProof="0" dirty="0" smtClean="0"/>
              <a:t>+ 1</a:t>
            </a:r>
            <a:r>
              <a:rPr lang="de-CH" noProof="0" dirty="0" smtClean="0">
                <a:solidFill>
                  <a:schemeClr val="tx1"/>
                </a:solidFill>
              </a:rPr>
              <a:t> Spalten</a:t>
            </a:r>
          </a:p>
          <a:p>
            <a:pPr marL="819150" lvl="1" eaLnBrk="1" hangingPunct="1"/>
            <a:r>
              <a:rPr lang="de-CH" noProof="0" dirty="0" smtClean="0"/>
              <a:t>2</a:t>
            </a:r>
            <a:r>
              <a:rPr lang="de-CH" sz="2800" i="1" baseline="30000" noProof="0" dirty="0" smtClean="0"/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 Zeilen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93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sz="2700" noProof="0" dirty="0" smtClean="0"/>
              <a:t>Wahrheitstabelle für die Grundoperationen</a:t>
            </a:r>
          </a:p>
        </p:txBody>
      </p:sp>
      <p:graphicFrame>
        <p:nvGraphicFramePr>
          <p:cNvPr id="17452" name="Group 44"/>
          <p:cNvGraphicFramePr>
            <a:graphicFrameLocks noGrp="1"/>
          </p:cNvGraphicFramePr>
          <p:nvPr>
            <p:ph idx="1"/>
          </p:nvPr>
        </p:nvGraphicFramePr>
        <p:xfrm>
          <a:off x="249238" y="877888"/>
          <a:ext cx="8594725" cy="2551685"/>
        </p:xfrm>
        <a:graphic>
          <a:graphicData uri="http://schemas.openxmlformats.org/drawingml/2006/table">
            <a:tbl>
              <a:tblPr/>
              <a:tblGrid>
                <a:gridCol w="1718945"/>
                <a:gridCol w="1718945"/>
                <a:gridCol w="1718945"/>
                <a:gridCol w="1718945"/>
                <a:gridCol w="171894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a</a:t>
                      </a:r>
                    </a:p>
                  </a:txBody>
                  <a:tcPr marL="92881" marR="928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b</a:t>
                      </a:r>
                    </a:p>
                  </a:txBody>
                  <a:tcPr marL="92881" marR="928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not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a</a:t>
                      </a:r>
                    </a:p>
                  </a:txBody>
                  <a:tcPr marL="92881" marR="928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or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b</a:t>
                      </a:r>
                    </a:p>
                  </a:txBody>
                  <a:tcPr marL="92881" marR="928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and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b</a:t>
                      </a:r>
                    </a:p>
                  </a:txBody>
                  <a:tcPr marL="92881" marR="928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1418" marR="9141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1418" marR="9141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1418" marR="9141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1418" marR="9141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1418" marR="9141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6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Tautologien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Tautologie</a:t>
            </a:r>
            <a:r>
              <a:rPr lang="de-CH" noProof="0" dirty="0" smtClean="0">
                <a:solidFill>
                  <a:schemeClr val="tx1"/>
                </a:solidFill>
              </a:rPr>
              <a:t>: Ein Boole’scher Ausdruck, der für jede mögliche Belegung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hat. 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 </a:t>
            </a:r>
          </a:p>
          <a:p>
            <a:pPr marL="819150"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marL="819150"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marL="819150"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de-CH" noProof="0" dirty="0" smtClean="0"/>
              <a:t>Erinnerung: Verträge</a:t>
            </a:r>
            <a:endParaRPr lang="de-CH" noProof="0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de-CH" noProof="0" dirty="0" smtClean="0">
                <a:solidFill>
                  <a:srgbClr val="3333FF"/>
                </a:solidFill>
              </a:rPr>
              <a:t>In Verbindung mit einem Feature:</a:t>
            </a:r>
          </a:p>
          <a:p>
            <a:pPr lvl="1"/>
            <a:r>
              <a:rPr lang="de-CH" noProof="0" dirty="0" smtClean="0"/>
              <a:t>Vorbedingungen</a:t>
            </a:r>
          </a:p>
          <a:p>
            <a:pPr lvl="1"/>
            <a:r>
              <a:rPr lang="de-CH" noProof="0" dirty="0" smtClean="0"/>
              <a:t>Nachbedingungen</a:t>
            </a:r>
          </a:p>
          <a:p>
            <a:pPr lvl="1"/>
            <a:endParaRPr lang="de-CH" noProof="0" dirty="0" smtClean="0"/>
          </a:p>
          <a:p>
            <a:r>
              <a:rPr lang="de-CH" noProof="0" dirty="0" smtClean="0">
                <a:solidFill>
                  <a:srgbClr val="3333FF"/>
                </a:solidFill>
              </a:rPr>
              <a:t>In Verbindung mit einer Klasse:</a:t>
            </a:r>
          </a:p>
          <a:p>
            <a:pPr lvl="1"/>
            <a:r>
              <a:rPr lang="de-CH" noProof="0" dirty="0" smtClean="0"/>
              <a:t>Klasseninvariante</a:t>
            </a: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37936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Widersprüche und Erfüllbarkeit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Widerspruch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 Boole’scher Ausdruck, der für alle möglichen Belegungen den Wahrheitswert </a:t>
            </a:r>
            <a:r>
              <a:rPr lang="de-CH" b="1" noProof="0" dirty="0" smtClean="0">
                <a:solidFill>
                  <a:srgbClr val="333399"/>
                </a:solidFill>
              </a:rPr>
              <a:t>False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hat. 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marL="819150"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rgbClr val="A50021"/>
                </a:solidFill>
              </a:rPr>
              <a:t>Erfüllbarer Ausdruck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 Ausdruck ist erfüllbar, sofern er für mindestens eine Belegung den Wahrheitswert </a:t>
            </a:r>
            <a:r>
              <a:rPr lang="de-CH" b="1" noProof="0" dirty="0" smtClean="0">
                <a:solidFill>
                  <a:srgbClr val="333399"/>
                </a:solidFill>
              </a:rPr>
              <a:t>True</a:t>
            </a:r>
            <a:r>
              <a:rPr lang="de-CH" b="1" noProof="0" dirty="0" smtClean="0">
                <a:solidFill>
                  <a:srgbClr val="000099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hat.</a:t>
            </a:r>
            <a:endParaRPr lang="de-CH" b="1" noProof="0" dirty="0" smtClean="0">
              <a:solidFill>
                <a:srgbClr val="000099"/>
              </a:solidFill>
            </a:endParaRPr>
          </a:p>
          <a:p>
            <a:pPr marL="819150" lvl="1"/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Jede Tautologie ist erfüllbar.</a:t>
            </a:r>
          </a:p>
          <a:p>
            <a:pPr marL="819150" lvl="1"/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Jeder Widerspruch ist unerfüllbar.</a:t>
            </a:r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8736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Äquivalenz (</a:t>
            </a:r>
            <a:r>
              <a:rPr lang="de-CH" b="1" noProof="0" dirty="0" smtClean="0"/>
              <a:t>=</a:t>
            </a:r>
            <a:r>
              <a:rPr lang="de-CH" noProof="0" dirty="0" smtClean="0"/>
              <a:t>)</a:t>
            </a:r>
          </a:p>
        </p:txBody>
      </p:sp>
      <p:graphicFrame>
        <p:nvGraphicFramePr>
          <p:cNvPr id="286753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407393"/>
              </p:ext>
            </p:extLst>
          </p:nvPr>
        </p:nvGraphicFramePr>
        <p:xfrm>
          <a:off x="249238" y="776288"/>
          <a:ext cx="8594724" cy="2530475"/>
        </p:xfrm>
        <a:graphic>
          <a:graphicData uri="http://schemas.openxmlformats.org/drawingml/2006/table">
            <a:tbl>
              <a:tblPr/>
              <a:tblGrid>
                <a:gridCol w="2865430"/>
                <a:gridCol w="2863864"/>
                <a:gridCol w="286543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a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b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a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=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 b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0484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9238" y="3327400"/>
            <a:ext cx="8713788" cy="2908300"/>
          </a:xfrm>
        </p:spPr>
        <p:txBody>
          <a:bodyPr>
            <a:noAutofit/>
          </a:bodyPr>
          <a:lstStyle/>
          <a:p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b="1" noProof="0" dirty="0" smtClean="0">
                <a:solidFill>
                  <a:srgbClr val="3333FF"/>
                </a:solidFill>
              </a:rPr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Operator ist kommutativ.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a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b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denselben Wert wie </a:t>
            </a:r>
            <a:r>
              <a:rPr lang="de-CH" i="1" noProof="0" dirty="0" smtClean="0">
                <a:solidFill>
                  <a:srgbClr val="3333FF"/>
                </a:solidFill>
              </a:rPr>
              <a:t>b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a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  <a:endParaRPr lang="de-CH" noProof="0" dirty="0" smtClean="0"/>
          </a:p>
          <a:p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b="1" noProof="0" dirty="0" smtClean="0">
                <a:solidFill>
                  <a:srgbClr val="3333FF"/>
                </a:solidFill>
              </a:rPr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Operator ist reflexiv.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a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a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eine Tautologie für jedes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r>
              <a:rPr lang="de-CH" noProof="0" dirty="0" smtClean="0">
                <a:solidFill>
                  <a:srgbClr val="A50021"/>
                </a:solidFill>
              </a:rPr>
              <a:t>Substitution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Für alle Ausdrücke </a:t>
            </a:r>
            <a:r>
              <a:rPr lang="de-CH" i="1" noProof="0" dirty="0" smtClean="0">
                <a:solidFill>
                  <a:srgbClr val="3333FF"/>
                </a:solidFill>
              </a:rPr>
              <a:t>u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v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gilt: Falls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u = v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eine Tautologie ist und </a:t>
            </a:r>
            <a:r>
              <a:rPr lang="de-CH" i="1" noProof="0" dirty="0" smtClean="0">
                <a:solidFill>
                  <a:srgbClr val="3333FF"/>
                </a:solidFill>
              </a:rPr>
              <a:t>e’ 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der Ausdruck ist, den man erhält, wenn man in </a:t>
            </a:r>
            <a:r>
              <a:rPr lang="de-CH" i="1" noProof="0" dirty="0" smtClean="0">
                <a:solidFill>
                  <a:srgbClr val="3333FF"/>
                </a:solidFill>
              </a:rPr>
              <a:t>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jedes Vorkommen von </a:t>
            </a:r>
            <a:r>
              <a:rPr lang="de-CH" i="1" noProof="0" dirty="0" smtClean="0">
                <a:solidFill>
                  <a:srgbClr val="3333FF"/>
                </a:solidFill>
              </a:rPr>
              <a:t>u</a:t>
            </a:r>
            <a:r>
              <a:rPr lang="de-CH" i="1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durch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v</a:t>
            </a:r>
            <a:r>
              <a:rPr lang="de-CH" noProof="0" dirty="0" smtClean="0">
                <a:solidFill>
                  <a:schemeClr val="tx1"/>
                </a:solidFill>
              </a:rPr>
              <a:t> ersetzt, dann ist </a:t>
            </a:r>
            <a:r>
              <a:rPr lang="de-CH" i="1" noProof="0" dirty="0" smtClean="0">
                <a:solidFill>
                  <a:srgbClr val="3333FF"/>
                </a:solidFill>
              </a:rPr>
              <a:t>e = e’  </a:t>
            </a:r>
            <a:r>
              <a:rPr lang="de-CH" noProof="0" dirty="0" smtClean="0">
                <a:solidFill>
                  <a:schemeClr val="tx1"/>
                </a:solidFill>
              </a:rPr>
              <a:t>eine Tautologie.</a:t>
            </a:r>
          </a:p>
        </p:txBody>
      </p:sp>
    </p:spTree>
    <p:extLst>
      <p:ext uri="{BB962C8B-B14F-4D97-AF65-F5344CB8AC3E}">
        <p14:creationId xmlns:p14="http://schemas.microsoft.com/office/powerpoint/2010/main" val="8373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De Morgan’sche Gesetze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 Morgan’sche Gesetze: Tautologien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Weitere Tautologien (Distributivität):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and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b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or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307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Syntaxkonvention</a:t>
            </a:r>
            <a:r>
              <a:rPr lang="de-CH" dirty="0" smtClean="0"/>
              <a:t> und</a:t>
            </a:r>
            <a:r>
              <a:rPr lang="de-CH" noProof="0" dirty="0" smtClean="0"/>
              <a:t> Vorrangregeln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Vorrangregeln</a:t>
            </a:r>
            <a:r>
              <a:rPr lang="de-CH" noProof="0" dirty="0" smtClean="0">
                <a:solidFill>
                  <a:schemeClr val="tx1"/>
                </a:solidFill>
              </a:rPr>
              <a:t> (höchster Vorrang zuerst):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 (wird später vorgestellt),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sind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assoziativ</a:t>
            </a:r>
            <a:r>
              <a:rPr lang="de-CH" noProof="0" dirty="0" smtClean="0"/>
              <a:t>: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and (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i="1" noProof="0" dirty="0" smtClean="0"/>
              <a:t>c</a:t>
            </a:r>
            <a:r>
              <a:rPr lang="de-CH" b="1" noProof="0" dirty="0" smtClean="0">
                <a:solidFill>
                  <a:schemeClr val="accent2"/>
                </a:solidFill>
              </a:rPr>
              <a:t>) = (</a:t>
            </a:r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) and </a:t>
            </a:r>
            <a:r>
              <a:rPr lang="de-CH" i="1" noProof="0" dirty="0" smtClean="0"/>
              <a:t>c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or (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 or </a:t>
            </a:r>
            <a:r>
              <a:rPr lang="de-CH" i="1" noProof="0" dirty="0" smtClean="0"/>
              <a:t>c</a:t>
            </a:r>
            <a:r>
              <a:rPr lang="de-CH" b="1" noProof="0" dirty="0" smtClean="0">
                <a:solidFill>
                  <a:schemeClr val="accent2"/>
                </a:solidFill>
              </a:rPr>
              <a:t>) = (</a:t>
            </a:r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or 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) or </a:t>
            </a:r>
            <a:r>
              <a:rPr lang="de-CH" i="1" noProof="0" dirty="0" smtClean="0"/>
              <a:t>c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7664" y="3312541"/>
            <a:ext cx="8276389" cy="339673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tIns="0"/>
          <a:lstStyle/>
          <a:p>
            <a:pPr lvl="0">
              <a:spcBef>
                <a:spcPct val="20000"/>
              </a:spcBef>
            </a:pPr>
            <a:r>
              <a:rPr lang="de-CH" dirty="0" smtClean="0">
                <a:latin typeface="Constantia" panose="02030602050306030303" pitchFamily="18" charset="0"/>
              </a:rPr>
              <a:t>Stilregeln:</a:t>
            </a:r>
          </a:p>
          <a:p>
            <a:pPr lvl="0">
              <a:spcBef>
                <a:spcPct val="20000"/>
              </a:spcBef>
            </a:pPr>
            <a:r>
              <a:rPr lang="de-CH" dirty="0" smtClean="0">
                <a:latin typeface="Constantia" panose="02030602050306030303" pitchFamily="18" charset="0"/>
              </a:rPr>
              <a:t>Wenn Sie einen Boole’schen Ausdruck schreiben, können </a:t>
            </a:r>
            <a:r>
              <a:rPr lang="de-CH" dirty="0">
                <a:latin typeface="Constantia" panose="02030602050306030303" pitchFamily="18" charset="0"/>
              </a:rPr>
              <a:t>S</a:t>
            </a:r>
            <a:r>
              <a:rPr lang="de-CH" dirty="0" smtClean="0">
                <a:latin typeface="Constantia" panose="02030602050306030303" pitchFamily="18" charset="0"/>
              </a:rPr>
              <a:t>ie folgende Klammern weglassen: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de-CH" dirty="0" smtClean="0">
                <a:latin typeface="Constantia" panose="02030602050306030303" pitchFamily="18" charset="0"/>
              </a:rPr>
              <a:t> Die Klammern auf beiden Seiten des “</a:t>
            </a:r>
            <a:r>
              <a:rPr lang="de-CH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=</a:t>
            </a:r>
            <a:r>
              <a:rPr lang="de-CH" dirty="0" smtClean="0">
                <a:latin typeface="Constantia" panose="02030602050306030303" pitchFamily="18" charset="0"/>
              </a:rPr>
              <a:t>“, falls der gesamte Ausdruck eine Äquivalenz ist.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de-CH" dirty="0" smtClean="0">
                <a:latin typeface="Constantia" panose="02030602050306030303" pitchFamily="18" charset="0"/>
              </a:rPr>
              <a:t> Die Klammern um aufeinanderfolgende elementare Terme, falls sie durch den gleichen assoziativen Operator getrennt sind.</a:t>
            </a:r>
          </a:p>
        </p:txBody>
      </p:sp>
    </p:spTree>
    <p:extLst>
      <p:ext uri="{BB962C8B-B14F-4D97-AF65-F5344CB8AC3E}">
        <p14:creationId xmlns:p14="http://schemas.microsoft.com/office/powerpoint/2010/main" val="3036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Die Implikation (</a:t>
            </a:r>
            <a:r>
              <a:rPr lang="de-CH" b="1" noProof="0" dirty="0" smtClean="0"/>
              <a:t>implies</a:t>
            </a:r>
            <a:r>
              <a:rPr lang="de-CH" noProof="0" dirty="0" smtClean="0"/>
              <a:t>)</a:t>
            </a:r>
            <a:endParaRPr lang="de-CH" b="1" noProof="0" dirty="0" smtClean="0"/>
          </a:p>
        </p:txBody>
      </p:sp>
      <p:graphicFrame>
        <p:nvGraphicFramePr>
          <p:cNvPr id="291873" name="Group 33"/>
          <p:cNvGraphicFramePr>
            <a:graphicFrameLocks noGrp="1"/>
          </p:cNvGraphicFramePr>
          <p:nvPr>
            <p:ph idx="1"/>
          </p:nvPr>
        </p:nvGraphicFramePr>
        <p:xfrm>
          <a:off x="249238" y="877888"/>
          <a:ext cx="8594724" cy="2371725"/>
        </p:xfrm>
        <a:graphic>
          <a:graphicData uri="http://schemas.openxmlformats.org/drawingml/2006/table">
            <a:tbl>
              <a:tblPr/>
              <a:tblGrid>
                <a:gridCol w="2865430"/>
                <a:gridCol w="2863864"/>
                <a:gridCol w="286543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a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b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implies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nstantia" panose="02030602050306030303" pitchFamily="18" charset="0"/>
                        </a:rPr>
                        <a:t>b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False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True</a:t>
                      </a:r>
                    </a:p>
                  </a:txBody>
                  <a:tcPr marL="90191" marR="901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3581400"/>
            <a:ext cx="8713788" cy="3068638"/>
          </a:xfrm>
        </p:spPr>
        <p:txBody>
          <a:bodyPr>
            <a:normAutofit/>
          </a:bodyPr>
          <a:lstStyle/>
          <a:p>
            <a:r>
              <a:rPr lang="de-CH" noProof="0" dirty="0" smtClean="0">
                <a:solidFill>
                  <a:schemeClr val="tx1"/>
                </a:solidFill>
              </a:rPr>
              <a:t>Für jedes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gilt: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In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i="1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i="1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Vordersatz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noProof="0" dirty="0" smtClean="0">
                <a:solidFill>
                  <a:srgbClr val="A50021"/>
                </a:solidFill>
              </a:rPr>
              <a:t>Nachsatz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Implikationsprinzip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Eine Implikation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, ausser der Vordersatz hat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und der Nachsatz hat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. </a:t>
            </a:r>
            <a:endParaRPr lang="de-CH" i="1" noProof="0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Zudem: Immer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falls der Vordersatz </a:t>
            </a:r>
            <a:r>
              <a:rPr lang="de-CH" b="1" noProof="0" dirty="0" smtClean="0">
                <a:solidFill>
                  <a:schemeClr val="accent2"/>
                </a:solidFill>
              </a:rPr>
              <a:t>False </a:t>
            </a:r>
            <a:r>
              <a:rPr lang="de-CH" noProof="0" dirty="0" smtClean="0">
                <a:solidFill>
                  <a:schemeClr val="tx1"/>
                </a:solidFill>
              </a:rPr>
              <a:t>ist.</a:t>
            </a:r>
          </a:p>
        </p:txBody>
      </p:sp>
    </p:spTree>
    <p:extLst>
      <p:ext uri="{BB962C8B-B14F-4D97-AF65-F5344CB8AC3E}">
        <p14:creationId xmlns:p14="http://schemas.microsoft.com/office/powerpoint/2010/main" val="7267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sz="2800" noProof="0" dirty="0" smtClean="0"/>
              <a:t>Implikationen in natürlichen Sprachen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in natürlichen Sprachen oft die Bedeutung von Kausalität (Wenn… dann…).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/>
            <a:r>
              <a:rPr lang="de-CH" noProof="0" dirty="0" smtClean="0">
                <a:solidFill>
                  <a:schemeClr val="tx1"/>
                </a:solidFill>
              </a:rPr>
              <a:t>“</a:t>
            </a:r>
            <a:r>
              <a:rPr lang="de-CH" i="1" noProof="0" dirty="0" smtClean="0">
                <a:solidFill>
                  <a:schemeClr val="tx1"/>
                </a:solidFill>
              </a:rPr>
              <a:t>Wenn das Wetter schön ist, gehen wir baden.”</a:t>
            </a: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/>
            <a:r>
              <a:rPr lang="de-CH" noProof="0" dirty="0" smtClean="0">
                <a:solidFill>
                  <a:schemeClr val="tx1"/>
                </a:solidFill>
              </a:rPr>
              <a:t>“</a:t>
            </a:r>
            <a:r>
              <a:rPr lang="de-CH" i="1" noProof="0" dirty="0" smtClean="0">
                <a:solidFill>
                  <a:schemeClr val="tx1"/>
                </a:solidFill>
              </a:rPr>
              <a:t>Wenn du dieses Getränk ins Handgepäck nimmst, lassen sie dich nicht ins Flugzeug</a:t>
            </a:r>
            <a:r>
              <a:rPr lang="de-CH" noProof="0" dirty="0" smtClean="0">
                <a:solidFill>
                  <a:schemeClr val="tx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28070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Ein häufiges Missverständnis über Implikationen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Immer wenn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rgbClr val="333399"/>
                </a:solidFill>
              </a:rPr>
              <a:t>False</a:t>
            </a:r>
            <a:r>
              <a:rPr lang="de-CH" b="1" noProof="0" dirty="0" smtClean="0">
                <a:solidFill>
                  <a:srgbClr val="000099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ist, ergibt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implies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rgbClr val="333399"/>
                </a:solidFill>
              </a:rPr>
              <a:t>True</a:t>
            </a:r>
            <a:r>
              <a:rPr lang="de-CH" i="1" noProof="0" dirty="0" smtClean="0">
                <a:solidFill>
                  <a:schemeClr val="tx1"/>
                </a:solidFill>
              </a:rPr>
              <a:t>, </a:t>
            </a:r>
            <a:r>
              <a:rPr lang="de-CH" noProof="0" dirty="0" smtClean="0">
                <a:solidFill>
                  <a:schemeClr val="tx1"/>
                </a:solidFill>
              </a:rPr>
              <a:t>unabhängig von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sz="1800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marL="825500"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heute Mittwoch ist, ist 2+2=5.”</a:t>
            </a:r>
          </a:p>
          <a:p>
            <a:pPr marL="825500"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2+2=5, ist heute Mittwoch.”</a:t>
            </a:r>
          </a:p>
          <a:p>
            <a:pPr marL="825500" lvl="1" eaLnBrk="1" hangingPunct="1">
              <a:buNone/>
            </a:pPr>
            <a:endParaRPr lang="de-CH" noProof="0" dirty="0" smtClean="0">
              <a:solidFill>
                <a:schemeClr val="tx1"/>
              </a:solidFill>
              <a:sym typeface="Wingdings 3" pitchFamily="18" charset="2"/>
            </a:endParaRPr>
          </a:p>
          <a:p>
            <a:pPr marL="0"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Beide der obigen Implikationen ergeben</a:t>
            </a:r>
            <a:r>
              <a:rPr lang="de-CH" noProof="0" dirty="0" smtClean="0">
                <a:sym typeface="Wingdings 3" pitchFamily="18" charset="2"/>
              </a:rPr>
              <a:t> </a:t>
            </a:r>
            <a:r>
              <a:rPr lang="de-CH" b="1" noProof="0" dirty="0" smtClean="0">
                <a:solidFill>
                  <a:srgbClr val="333399"/>
                </a:solidFill>
                <a:ea typeface="+mn-ea"/>
                <a:sym typeface="Wingdings 3" pitchFamily="18" charset="2"/>
              </a:rPr>
              <a:t>True</a:t>
            </a:r>
            <a:r>
              <a:rPr lang="de-CH" dirty="0" smtClean="0">
                <a:solidFill>
                  <a:schemeClr val="tx1"/>
                </a:solidFill>
                <a:sym typeface="Wingdings 3" pitchFamily="18" charset="2"/>
              </a:rPr>
              <a:t>.</a:t>
            </a:r>
            <a:endParaRPr lang="de-CH" noProof="0" dirty="0" smtClean="0">
              <a:sym typeface="Wingdings 3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endParaRPr lang="de-CH" noProof="0" dirty="0" smtClean="0">
              <a:sym typeface="Wingdings 3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Die Fälle, in denen der Vordersatz </a:t>
            </a:r>
            <a:r>
              <a:rPr lang="de-CH" b="1" noProof="0" dirty="0" smtClean="0">
                <a:solidFill>
                  <a:srgbClr val="333399"/>
                </a:solidFill>
                <a:sym typeface="Wingdings 3" pitchFamily="18" charset="2"/>
              </a:rPr>
              <a:t>False</a:t>
            </a:r>
            <a:r>
              <a:rPr lang="de-CH" noProof="0" dirty="0" smtClean="0">
                <a:solidFill>
                  <a:srgbClr val="333399"/>
                </a:solidFill>
                <a:sym typeface="Wingdings 3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ist, sagen nichts über den Wahrheitswert des Nachsatzes aus.</a:t>
            </a: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8748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Die Umkehrung der Implikation (1)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3333FF"/>
                </a:solidFill>
              </a:rPr>
              <a:t>Im Allgemeinen gilt folgendes </a:t>
            </a:r>
            <a:r>
              <a:rPr lang="de-CH" b="1" noProof="0" dirty="0" smtClean="0">
                <a:solidFill>
                  <a:srgbClr val="A50021"/>
                </a:solidFill>
              </a:rPr>
              <a:t>nicht</a:t>
            </a:r>
            <a:r>
              <a:rPr lang="de-CH" noProof="0" dirty="0" smtClean="0">
                <a:solidFill>
                  <a:srgbClr val="3333FF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implies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rgbClr val="333399"/>
                </a:solidFill>
              </a:rPr>
              <a:t>not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rgbClr val="333399"/>
                </a:solidFill>
              </a:rPr>
              <a:t>implies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rgbClr val="333399"/>
                </a:solidFill>
              </a:rPr>
              <a:t>not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Ein (falsches!) Beispiel:</a:t>
            </a:r>
          </a:p>
          <a:p>
            <a:pPr lvl="1" eaLnBrk="1" hangingPunct="1"/>
            <a:r>
              <a:rPr lang="de-CH" i="1" noProof="0" dirty="0" smtClean="0">
                <a:solidFill>
                  <a:schemeClr val="tx1"/>
                </a:solidFill>
              </a:rPr>
              <a:t>“Alle Zürcher, die am See wohnen, sind reich. Ich wohne nicht am See, also bin ich nicht reich.”</a:t>
            </a:r>
          </a:p>
          <a:p>
            <a:pPr lvl="1" eaLnBrk="1" hangingPunct="1"/>
            <a:endParaRPr lang="de-CH" i="1" noProof="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implies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				</a:t>
            </a:r>
            <a:r>
              <a:rPr lang="de-CH" noProof="0" dirty="0" smtClean="0"/>
              <a:t>[1] </a:t>
            </a: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rgbClr val="333399"/>
                </a:solidFill>
              </a:rPr>
              <a:t>not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rgbClr val="333399"/>
                </a:solidFill>
              </a:rPr>
              <a:t>implies</a:t>
            </a:r>
            <a:r>
              <a:rPr lang="de-CH" b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rgbClr val="333399"/>
                </a:solidFill>
              </a:rPr>
              <a:t>not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		</a:t>
            </a:r>
            <a:r>
              <a:rPr lang="de-CH" noProof="0" dirty="0" smtClean="0"/>
              <a:t>[2]</a:t>
            </a:r>
          </a:p>
          <a:p>
            <a:pPr eaLnBrk="1" hangingPunct="1">
              <a:buFont typeface="Wingdings" pitchFamily="2" charset="2"/>
              <a:buNone/>
            </a:pPr>
            <a:endParaRPr lang="de-CH" sz="2800" noProof="0" dirty="0" smtClean="0"/>
          </a:p>
          <a:p>
            <a:pPr lvl="1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80635" y="1817688"/>
            <a:ext cx="4548188" cy="617537"/>
            <a:chOff x="1030" y="1135"/>
            <a:chExt cx="1602" cy="389"/>
          </a:xfrm>
        </p:grpSpPr>
        <p:sp>
          <p:nvSpPr>
            <p:cNvPr id="26630" name="Line 4"/>
            <p:cNvSpPr>
              <a:spLocks noChangeShapeType="1"/>
            </p:cNvSpPr>
            <p:nvPr/>
          </p:nvSpPr>
          <p:spPr bwMode="auto">
            <a:xfrm flipH="1">
              <a:off x="1030" y="1135"/>
              <a:ext cx="1602" cy="389"/>
            </a:xfrm>
            <a:prstGeom prst="line">
              <a:avLst/>
            </a:prstGeom>
            <a:noFill/>
            <a:ln w="28575">
              <a:pattFill prst="dkUpDiag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onstantia" panose="02030602050306030303" pitchFamily="18" charset="0"/>
              </a:endParaRPr>
            </a:p>
          </p:txBody>
        </p:sp>
        <p:sp>
          <p:nvSpPr>
            <p:cNvPr id="26631" name="Line 5"/>
            <p:cNvSpPr>
              <a:spLocks noChangeShapeType="1"/>
            </p:cNvSpPr>
            <p:nvPr/>
          </p:nvSpPr>
          <p:spPr bwMode="auto">
            <a:xfrm>
              <a:off x="1030" y="1135"/>
              <a:ext cx="1602" cy="389"/>
            </a:xfrm>
            <a:prstGeom prst="line">
              <a:avLst/>
            </a:prstGeom>
            <a:noFill/>
            <a:ln w="28575">
              <a:pattFill prst="dkUpDiag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onstantia" panose="0203060205030603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23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Die Umkehrung der Implikation (2)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Korrekt: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 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 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“Alle Leute, die am See wohnen, sind reich. Alice ist nicht reich, also kann sie nicht in Küsnacht wohnen.”</a:t>
            </a:r>
          </a:p>
          <a:p>
            <a:pPr lvl="1" eaLnBrk="1" hangingPunct="1"/>
            <a:endParaRPr lang="de-CH" noProof="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accent2"/>
                </a:solidFill>
              </a:rPr>
              <a:t>	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accent2"/>
                </a:solidFill>
              </a:rPr>
              <a:t>			(</a:t>
            </a:r>
            <a:r>
              <a:rPr lang="de-CH" b="1" noProof="0" dirty="0" smtClean="0">
                <a:solidFill>
                  <a:schemeClr val="accent2"/>
                </a:solidFill>
              </a:rPr>
              <a:t>not </a:t>
            </a:r>
            <a:r>
              <a:rPr lang="de-CH" i="1" noProof="0" dirty="0" smtClean="0"/>
              <a:t>rich 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sz="28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310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Implikation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363" y="1123950"/>
            <a:ext cx="6819900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5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018" y="1259181"/>
            <a:ext cx="8470574" cy="206923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remove_all_segments</a:t>
            </a:r>
            <a:endParaRPr lang="de-CH" sz="2000" dirty="0" smtClean="0">
              <a:solidFill>
                <a:srgbClr val="3333FF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990000"/>
                </a:solidFill>
                <a:latin typeface="Constantia" panose="02030602050306030303" pitchFamily="18" charset="0"/>
              </a:rPr>
              <a:t>	-- Alle Stationen ausser der ersten entfernen.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      </a:t>
            </a:r>
            <a:r>
              <a:rPr lang="de-CH" sz="20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ensure</a:t>
            </a:r>
            <a:endParaRPr lang="de-CH" sz="20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nur_eine_bleibt</a:t>
            </a: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count</a:t>
            </a:r>
            <a:r>
              <a:rPr lang="de-CH" sz="20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</a:t>
            </a: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= 1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beide_enden_gleich</a:t>
            </a: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: </a:t>
            </a:r>
            <a:r>
              <a:rPr lang="de-CH" sz="2000" i="1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first</a:t>
            </a: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= </a:t>
            </a:r>
            <a:r>
              <a:rPr lang="de-CH" sz="20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last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Verträge</a:t>
            </a: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8131" y="4081999"/>
            <a:ext cx="8220975" cy="211141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80000"/>
              </a:lnSpc>
            </a:pPr>
            <a:r>
              <a:rPr lang="de-CH" sz="2000" i="1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append</a:t>
            </a:r>
            <a:r>
              <a:rPr lang="de-CH" sz="20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</a:t>
            </a: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(</a:t>
            </a:r>
            <a:r>
              <a:rPr lang="de-CH" sz="20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s</a:t>
            </a:r>
            <a:r>
              <a:rPr lang="de-CH" sz="14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</a:t>
            </a: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STATION </a:t>
            </a: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990000"/>
                </a:solidFill>
                <a:latin typeface="Constantia" panose="02030602050306030303" pitchFamily="18" charset="0"/>
              </a:rPr>
              <a:t>	-- </a:t>
            </a:r>
            <a:r>
              <a:rPr lang="de-CH" sz="20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s</a:t>
            </a:r>
            <a:r>
              <a:rPr lang="de-CH" sz="2000" dirty="0" smtClean="0">
                <a:solidFill>
                  <a:srgbClr val="990000"/>
                </a:solidFill>
                <a:latin typeface="Constantia" panose="02030602050306030303" pitchFamily="18" charset="0"/>
              </a:rPr>
              <a:t> am Ende der Linie hinzufügen.</a:t>
            </a: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      </a:t>
            </a:r>
            <a:r>
              <a:rPr lang="de-CH" sz="20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ensure</a:t>
            </a:r>
            <a:endParaRPr lang="de-CH" sz="20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neue_station_ist_letzte</a:t>
            </a: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last = s</a:t>
            </a: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eine_mehr</a:t>
            </a: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: </a:t>
            </a:r>
            <a:r>
              <a:rPr lang="de-CH" sz="2000" i="1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count</a:t>
            </a:r>
            <a:r>
              <a:rPr lang="de-CH" sz="20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= </a:t>
            </a:r>
            <a:r>
              <a:rPr lang="de-CH" sz="20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old</a:t>
            </a:r>
            <a:r>
              <a:rPr lang="de-CH" sz="2000" b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count</a:t>
            </a:r>
            <a:r>
              <a:rPr lang="de-CH" sz="20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</a:t>
            </a:r>
            <a:r>
              <a:rPr lang="de-CH" sz="20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+ 1</a:t>
            </a:r>
            <a:r>
              <a:rPr lang="de-CH" sz="1600" dirty="0" smtClean="0">
                <a:solidFill>
                  <a:srgbClr val="800080"/>
                </a:solidFill>
                <a:latin typeface="Constantia" panose="02030602050306030303" pitchFamily="18" charset="0"/>
              </a:rPr>
              <a:t>	</a:t>
            </a:r>
            <a:endParaRPr lang="de-CH" sz="1600" dirty="0">
              <a:solidFill>
                <a:srgbClr val="800080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688448" y="2194914"/>
            <a:ext cx="2249052" cy="558778"/>
          </a:xfrm>
          <a:prstGeom prst="wedgeRoundRectCallout">
            <a:avLst>
              <a:gd name="adj1" fmla="val -91161"/>
              <a:gd name="adj2" fmla="val 77943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>
                <a:latin typeface="Constantia" panose="02030602050306030303" pitchFamily="18" charset="0"/>
              </a:rPr>
              <a:t>Zusicherungen</a:t>
            </a:r>
            <a:endParaRPr lang="de-CH" i="1" dirty="0">
              <a:solidFill>
                <a:srgbClr val="3333FF"/>
              </a:solidFill>
              <a:latin typeface="Constantia" panose="02030602050306030303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5942448" y="5041354"/>
            <a:ext cx="2249052" cy="558778"/>
          </a:xfrm>
          <a:prstGeom prst="wedgeRoundRectCallout">
            <a:avLst>
              <a:gd name="adj1" fmla="val -81063"/>
              <a:gd name="adj2" fmla="val 81129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>
                <a:latin typeface="Constantia" panose="02030602050306030303" pitchFamily="18" charset="0"/>
              </a:rPr>
              <a:t>Zusicherungen</a:t>
            </a:r>
            <a:endParaRPr lang="de-CH" i="1" dirty="0">
              <a:solidFill>
                <a:srgbClr val="3333FF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81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sz="2800" noProof="0" dirty="0" smtClean="0"/>
              <a:t>Semi-strikte Boole’sche Operatoren (1)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 Beispielausdruck (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eine ganze Zahl):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		</a:t>
            </a: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Undefiniert für </a:t>
            </a:r>
            <a:r>
              <a:rPr lang="de-CH" i="1" noProof="0" dirty="0" smtClean="0"/>
              <a:t>x</a:t>
            </a:r>
            <a:r>
              <a:rPr lang="de-CH" noProof="0" dirty="0" smtClean="0"/>
              <a:t> = 0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lvl="1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CH" dirty="0">
              <a:latin typeface="Constantia" panose="02030602050306030303" pitchFamily="18" charset="0"/>
            </a:endParaRPr>
          </a:p>
        </p:txBody>
      </p:sp>
      <p:sp>
        <p:nvSpPr>
          <p:cNvPr id="29703" name="AutoShape 11"/>
          <p:cNvSpPr>
            <a:spLocks noChangeAspect="1" noChangeArrowheads="1" noTextEdit="1"/>
          </p:cNvSpPr>
          <p:nvPr/>
        </p:nvSpPr>
        <p:spPr bwMode="auto">
          <a:xfrm>
            <a:off x="990600" y="2452622"/>
            <a:ext cx="1821873" cy="80544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29704" name="Line 13"/>
          <p:cNvSpPr>
            <a:spLocks noChangeShapeType="1"/>
          </p:cNvSpPr>
          <p:nvPr/>
        </p:nvSpPr>
        <p:spPr bwMode="auto">
          <a:xfrm>
            <a:off x="1028480" y="2931105"/>
            <a:ext cx="873056" cy="1686"/>
          </a:xfrm>
          <a:prstGeom prst="line">
            <a:avLst/>
          </a:prstGeom>
          <a:noFill/>
          <a:ln w="7938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29705" name="Rectangle 14"/>
          <p:cNvSpPr>
            <a:spLocks noChangeArrowheads="1"/>
          </p:cNvSpPr>
          <p:nvPr/>
        </p:nvSpPr>
        <p:spPr bwMode="auto">
          <a:xfrm>
            <a:off x="2480213" y="2630059"/>
            <a:ext cx="17793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y</a:t>
            </a:r>
            <a:endParaRPr lang="en-US" i="1" dirty="0">
              <a:solidFill>
                <a:srgbClr val="3333FF"/>
              </a:solidFill>
              <a:latin typeface="Constantia" panose="02030602050306030303" pitchFamily="18" charset="0"/>
            </a:endParaRPr>
          </a:p>
        </p:txBody>
      </p:sp>
      <p:sp>
        <p:nvSpPr>
          <p:cNvPr id="29706" name="Rectangle 15"/>
          <p:cNvSpPr>
            <a:spLocks noChangeArrowheads="1"/>
          </p:cNvSpPr>
          <p:nvPr/>
        </p:nvSpPr>
        <p:spPr bwMode="auto">
          <a:xfrm>
            <a:off x="1655950" y="2486515"/>
            <a:ext cx="17633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5</a:t>
            </a:r>
            <a:endParaRPr lang="en-US" dirty="0">
              <a:solidFill>
                <a:srgbClr val="3333FF"/>
              </a:solidFill>
              <a:latin typeface="Constantia" panose="02030602050306030303" pitchFamily="18" charset="0"/>
            </a:endParaRPr>
          </a:p>
        </p:txBody>
      </p:sp>
      <p:sp>
        <p:nvSpPr>
          <p:cNvPr id="29707" name="Rectangle 16"/>
          <p:cNvSpPr>
            <a:spLocks noChangeArrowheads="1"/>
          </p:cNvSpPr>
          <p:nvPr/>
        </p:nvSpPr>
        <p:spPr bwMode="auto">
          <a:xfrm>
            <a:off x="2179168" y="2630059"/>
            <a:ext cx="20518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Constantia" panose="02030602050306030303" pitchFamily="18" charset="0"/>
              </a:rPr>
              <a:t>&gt;</a:t>
            </a:r>
            <a:endParaRPr lang="en-US" dirty="0">
              <a:solidFill>
                <a:srgbClr val="3333FF"/>
              </a:solidFill>
              <a:latin typeface="Constantia" panose="02030602050306030303" pitchFamily="18" charset="0"/>
            </a:endParaRPr>
          </a:p>
        </p:txBody>
      </p:sp>
      <p:sp>
        <p:nvSpPr>
          <p:cNvPr id="29708" name="Rectangle 17"/>
          <p:cNvSpPr>
            <a:spLocks noChangeArrowheads="1"/>
          </p:cNvSpPr>
          <p:nvPr/>
        </p:nvSpPr>
        <p:spPr bwMode="auto">
          <a:xfrm>
            <a:off x="1417349" y="2486515"/>
            <a:ext cx="22602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  <a:latin typeface="Constantia" panose="02030602050306030303" pitchFamily="18" charset="0"/>
                <a:cs typeface="Times New Roman" pitchFamily="18" charset="0"/>
                <a:sym typeface="Symbol" pitchFamily="18" charset="2"/>
              </a:rPr>
              <a:t>+</a:t>
            </a:r>
            <a:endParaRPr lang="en-US" dirty="0">
              <a:solidFill>
                <a:srgbClr val="3333FF"/>
              </a:solidFill>
              <a:latin typeface="Constantia" panose="02030602050306030303" pitchFamily="18" charset="0"/>
            </a:endParaRPr>
          </a:p>
        </p:txBody>
      </p:sp>
      <p:sp>
        <p:nvSpPr>
          <p:cNvPr id="29709" name="Rectangle 18"/>
          <p:cNvSpPr>
            <a:spLocks noChangeArrowheads="1"/>
          </p:cNvSpPr>
          <p:nvPr/>
        </p:nvSpPr>
        <p:spPr bwMode="auto">
          <a:xfrm>
            <a:off x="1393323" y="2853351"/>
            <a:ext cx="184346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i="1" dirty="0">
                <a:solidFill>
                  <a:srgbClr val="3333FF"/>
                </a:solidFill>
                <a:latin typeface="Constantia" panose="02030602050306030303" pitchFamily="18" charset="0"/>
              </a:rPr>
              <a:t>x</a:t>
            </a:r>
            <a:endParaRPr lang="en-US" dirty="0">
              <a:solidFill>
                <a:srgbClr val="3333FF"/>
              </a:solidFill>
              <a:latin typeface="Constantia" panose="02030602050306030303" pitchFamily="18" charset="0"/>
            </a:endParaRPr>
          </a:p>
        </p:txBody>
      </p:sp>
      <p:sp>
        <p:nvSpPr>
          <p:cNvPr id="29710" name="Rectangle 19"/>
          <p:cNvSpPr>
            <a:spLocks noChangeArrowheads="1"/>
          </p:cNvSpPr>
          <p:nvPr/>
        </p:nvSpPr>
        <p:spPr bwMode="auto">
          <a:xfrm>
            <a:off x="1080316" y="2486515"/>
            <a:ext cx="184346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x</a:t>
            </a:r>
            <a:endParaRPr lang="en-US" sz="3200" baseline="30000" dirty="0">
              <a:solidFill>
                <a:srgbClr val="3333FF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0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sz="2800" noProof="0" dirty="0" smtClean="0"/>
              <a:t>Semi-strikte Boole’sche Operatoren (2)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ABER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Division durch Null: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darf nicht </a:t>
            </a:r>
            <a:r>
              <a:rPr lang="de-CH" noProof="0" dirty="0" smtClean="0"/>
              <a:t>0 </a:t>
            </a:r>
            <a:r>
              <a:rPr lang="de-CH" noProof="0" dirty="0" smtClean="0">
                <a:solidFill>
                  <a:schemeClr val="tx1"/>
                </a:solidFill>
              </a:rPr>
              <a:t>sein.</a:t>
            </a:r>
            <a:endParaRPr lang="de-CH" noProof="0" dirty="0" smtClean="0"/>
          </a:p>
          <a:p>
            <a:pPr lvl="1" eaLnBrk="1" hangingPunct="1"/>
            <a:endParaRPr lang="de-CH" noProof="0" dirty="0" smtClean="0"/>
          </a:p>
          <a:p>
            <a:pPr lvl="1" eaLnBrk="1" hangingPunct="1">
              <a:buFont typeface="Wingdings 3" pitchFamily="18" charset="2"/>
              <a:buNone/>
            </a:pPr>
            <a:r>
              <a:rPr lang="de-CH" noProof="0" dirty="0" smtClean="0"/>
              <a:t>				(</a:t>
            </a:r>
            <a:r>
              <a:rPr lang="de-CH" i="1" noProof="0" dirty="0" smtClean="0"/>
              <a:t>x</a:t>
            </a:r>
            <a:r>
              <a:rPr lang="de-CH" noProof="0" dirty="0" smtClean="0"/>
              <a:t> /= 0) </a:t>
            </a:r>
            <a:r>
              <a:rPr lang="de-CH" b="1" noProof="0" dirty="0" smtClean="0">
                <a:solidFill>
                  <a:srgbClr val="333399"/>
                </a:solidFill>
              </a:rPr>
              <a:t>and</a:t>
            </a:r>
            <a:r>
              <a:rPr lang="de-CH" noProof="0" dirty="0" smtClean="0"/>
              <a:t>  (((</a:t>
            </a:r>
            <a:r>
              <a:rPr lang="de-CH" i="1" noProof="0" dirty="0" smtClean="0"/>
              <a:t>x </a:t>
            </a:r>
            <a:r>
              <a:rPr lang="en-US" dirty="0" smtClean="0">
                <a:solidFill>
                  <a:srgbClr val="0033CC"/>
                </a:solidFill>
                <a:cs typeface="Times New Roman" pitchFamily="18" charset="0"/>
                <a:sym typeface="Symbol" pitchFamily="18" charset="2"/>
              </a:rPr>
              <a:t>+</a:t>
            </a:r>
            <a:r>
              <a:rPr lang="de-CH" noProof="0" dirty="0" smtClean="0"/>
              <a:t> 5) / </a:t>
            </a:r>
            <a:r>
              <a:rPr lang="de-CH" i="1" noProof="0" dirty="0" smtClean="0"/>
              <a:t>x</a:t>
            </a:r>
            <a:r>
              <a:rPr lang="de-CH" noProof="0" dirty="0" smtClean="0"/>
              <a:t>) &gt; </a:t>
            </a:r>
            <a:r>
              <a:rPr lang="de-CH" i="1" noProof="0" dirty="0" smtClean="0"/>
              <a:t>y</a:t>
            </a:r>
            <a:r>
              <a:rPr lang="de-CH" noProof="0" dirty="0" smtClean="0"/>
              <a:t>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333399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 für </a:t>
            </a:r>
            <a:r>
              <a:rPr lang="de-CH" i="1" noProof="0" dirty="0" smtClean="0"/>
              <a:t>x</a:t>
            </a:r>
            <a:r>
              <a:rPr lang="de-CH" noProof="0" dirty="0" smtClean="0"/>
              <a:t> &lt;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333399"/>
                </a:solidFill>
              </a:rPr>
              <a:t>False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für</a:t>
            </a:r>
            <a:r>
              <a:rPr lang="de-CH" noProof="0" dirty="0" smtClean="0"/>
              <a:t> </a:t>
            </a:r>
            <a:r>
              <a:rPr lang="de-CH" i="1" noProof="0" dirty="0" smtClean="0"/>
              <a:t>x</a:t>
            </a:r>
            <a:r>
              <a:rPr lang="de-CH" noProof="0" dirty="0" smtClean="0"/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18663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sz="2800" noProof="0" dirty="0" smtClean="0"/>
              <a:t>Semi-strikte </a:t>
            </a:r>
            <a:r>
              <a:rPr lang="de-CH" noProof="0" dirty="0" smtClean="0"/>
              <a:t>Boole’sche Operatoren </a:t>
            </a:r>
            <a:r>
              <a:rPr lang="de-CH" sz="2800" noProof="0" dirty="0" smtClean="0"/>
              <a:t>(3)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249238" y="878114"/>
            <a:ext cx="8793162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ABER</a:t>
            </a:r>
            <a:r>
              <a:rPr lang="de-CH" noProof="0" dirty="0" smtClean="0"/>
              <a:t>: </a:t>
            </a:r>
          </a:p>
          <a:p>
            <a:pPr lvl="1" eaLnBrk="1" hangingPunct="1"/>
            <a:r>
              <a:rPr lang="de-CH" noProof="0" dirty="0" smtClean="0"/>
              <a:t>Unser Programm würde während der Auswertung der Division abstürzen.</a:t>
            </a:r>
          </a:p>
          <a:p>
            <a:pPr lvl="1" eaLnBrk="1" hangingPunct="1"/>
            <a:endParaRPr lang="de-CH" noProof="0" dirty="0" smtClean="0">
              <a:solidFill>
                <a:srgbClr val="000099"/>
              </a:solidFill>
            </a:endParaRPr>
          </a:p>
          <a:p>
            <a:pPr indent="-360363">
              <a:buFont typeface="Wingdings 3" pitchFamily="18" charset="2"/>
              <a:buNone/>
            </a:pPr>
            <a:r>
              <a:rPr lang="de-CH" noProof="0" dirty="0" smtClean="0">
                <a:solidFill>
                  <a:srgbClr val="3333FF"/>
                </a:solidFill>
              </a:rPr>
              <a:t>Wir brauchen eine </a:t>
            </a:r>
            <a:r>
              <a:rPr lang="de-CH" noProof="0" dirty="0" smtClean="0">
                <a:solidFill>
                  <a:srgbClr val="A50021"/>
                </a:solidFill>
              </a:rPr>
              <a:t>nicht-kommutative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Version von </a:t>
            </a:r>
            <a:r>
              <a:rPr lang="de-CH" b="1" noProof="0" dirty="0" err="1" smtClean="0">
                <a:solidFill>
                  <a:schemeClr val="accent2"/>
                </a:solidFill>
              </a:rPr>
              <a:t>and</a:t>
            </a:r>
            <a:r>
              <a:rPr lang="de-CH" b="1" noProof="0" dirty="0" smtClean="0"/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sz="3200" noProof="0" dirty="0" smtClean="0">
                <a:solidFill>
                  <a:srgbClr val="A50021"/>
                </a:solidFill>
                <a:sym typeface="Wingdings 3" pitchFamily="18" charset="2"/>
              </a:rPr>
              <a:t>Semi-strikte Boole’sche Operatoren</a:t>
            </a:r>
            <a:endParaRPr lang="de-CH" sz="3200" noProof="0" dirty="0" smtClean="0"/>
          </a:p>
          <a:p>
            <a:pPr lvl="1" eaLnBrk="1" hangingPunct="1"/>
            <a:endParaRPr lang="de-CH" sz="3200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27734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sz="2800" noProof="0" dirty="0" smtClean="0"/>
              <a:t>Semi-strikte </a:t>
            </a:r>
            <a:r>
              <a:rPr lang="de-CH" noProof="0" dirty="0" smtClean="0"/>
              <a:t>O</a:t>
            </a:r>
            <a:r>
              <a:rPr lang="de-CH" sz="2800" noProof="0" dirty="0" smtClean="0"/>
              <a:t>peratoren (</a:t>
            </a:r>
            <a:r>
              <a:rPr lang="de-CH" sz="2800" b="1" noProof="0" dirty="0" smtClean="0"/>
              <a:t>and then</a:t>
            </a:r>
            <a:r>
              <a:rPr lang="de-CH" sz="2800" noProof="0" dirty="0" smtClean="0"/>
              <a:t>, </a:t>
            </a:r>
            <a:r>
              <a:rPr lang="de-CH" sz="2800" b="1" noProof="0" dirty="0" smtClean="0"/>
              <a:t>or else</a:t>
            </a:r>
            <a:r>
              <a:rPr lang="de-CH" sz="2800" noProof="0" dirty="0" smtClean="0"/>
              <a:t>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and then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ergibt dasselbe wie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and</a:t>
            </a:r>
            <a:r>
              <a:rPr lang="de-CH" i="1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falls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definiert sind, und ergibt immer </a:t>
            </a:r>
            <a:r>
              <a:rPr lang="de-CH" b="1" noProof="0" dirty="0" smtClean="0">
                <a:solidFill>
                  <a:srgbClr val="333399"/>
                </a:solidFill>
              </a:rPr>
              <a:t>False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wenn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den Wert </a:t>
            </a:r>
            <a:r>
              <a:rPr lang="de-CH" b="1" noProof="0" dirty="0" err="1" smtClean="0">
                <a:solidFill>
                  <a:srgbClr val="333399"/>
                </a:solidFill>
              </a:rPr>
              <a:t>False</a:t>
            </a:r>
            <a:r>
              <a:rPr lang="de-CH" b="1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i="1" noProof="0" dirty="0" smtClean="0">
                <a:solidFill>
                  <a:schemeClr val="tx1"/>
                </a:solidFill>
              </a:rPr>
              <a:t>  </a:t>
            </a:r>
            <a:r>
              <a:rPr lang="de-CH" b="1" noProof="0" dirty="0" smtClean="0">
                <a:solidFill>
                  <a:srgbClr val="333399"/>
                </a:solidFill>
              </a:rPr>
              <a:t>or</a:t>
            </a:r>
            <a:r>
              <a:rPr lang="de-CH" b="1" dirty="0" smtClean="0">
                <a:solidFill>
                  <a:srgbClr val="333399"/>
                </a:solidFill>
              </a:rPr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else</a:t>
            </a:r>
            <a:r>
              <a:rPr lang="de-CH" i="1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ergibt dasselbe wie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i="1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333399"/>
                </a:solidFill>
              </a:rPr>
              <a:t>or</a:t>
            </a:r>
            <a:r>
              <a:rPr lang="de-CH" i="1" noProof="0" dirty="0" smtClean="0">
                <a:solidFill>
                  <a:srgbClr val="333399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falls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definiert sind, und ergibt immer </a:t>
            </a:r>
            <a:r>
              <a:rPr lang="de-CH" b="1" noProof="0" dirty="0" smtClean="0">
                <a:solidFill>
                  <a:srgbClr val="333399"/>
                </a:solidFill>
              </a:rPr>
              <a:t>True</a:t>
            </a:r>
            <a:r>
              <a:rPr lang="de-CH" noProof="0" dirty="0" smtClean="0">
                <a:solidFill>
                  <a:srgbClr val="333399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wenn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den Wert </a:t>
            </a:r>
            <a:r>
              <a:rPr lang="de-CH" b="1" noProof="0" dirty="0" smtClean="0">
                <a:solidFill>
                  <a:srgbClr val="333399"/>
                </a:solidFill>
              </a:rPr>
              <a:t>True</a:t>
            </a:r>
            <a:r>
              <a:rPr lang="de-CH" b="1" noProof="0" dirty="0" smtClean="0">
                <a:solidFill>
                  <a:srgbClr val="000099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hat.</a:t>
            </a:r>
            <a:endParaRPr lang="de-CH" b="1" noProof="0" dirty="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x </a:t>
            </a:r>
            <a:r>
              <a:rPr lang="de-CH" noProof="0" dirty="0" smtClean="0">
                <a:solidFill>
                  <a:srgbClr val="3333FF"/>
                </a:solidFill>
              </a:rPr>
              <a:t>/= 0) </a:t>
            </a:r>
            <a:r>
              <a:rPr lang="de-CH" b="1" noProof="0" dirty="0" smtClean="0">
                <a:solidFill>
                  <a:srgbClr val="990000"/>
                </a:solidFill>
              </a:rPr>
              <a:t>and then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(((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  <a:cs typeface="Times New Roman" pitchFamily="18" charset="0"/>
                <a:sym typeface="Symbol" pitchFamily="18" charset="2"/>
              </a:rPr>
              <a:t>+</a:t>
            </a:r>
            <a:r>
              <a:rPr lang="de-CH" noProof="0" dirty="0" smtClean="0">
                <a:solidFill>
                  <a:srgbClr val="3333FF"/>
                </a:solidFill>
              </a:rPr>
              <a:t> 5) / 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  <a:r>
              <a:rPr lang="de-CH" noProof="0" dirty="0" smtClean="0">
                <a:solidFill>
                  <a:srgbClr val="3333FF"/>
                </a:solidFill>
              </a:rPr>
              <a:t>) &gt; </a:t>
            </a:r>
            <a:r>
              <a:rPr lang="de-CH" i="1" noProof="0" dirty="0" smtClean="0">
                <a:solidFill>
                  <a:srgbClr val="3333FF"/>
                </a:solidFill>
              </a:rPr>
              <a:t>y</a:t>
            </a:r>
            <a:r>
              <a:rPr lang="de-CH" noProof="0" dirty="0" smtClean="0">
                <a:solidFill>
                  <a:srgbClr val="3333FF"/>
                </a:solidFill>
              </a:rPr>
              <a:t>)  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Semi-strikte Operatoren ermöglichen es uns, eine Auswertungsreihenfolge zu definieren (von links nach rechts)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Wichtig für Programmierer, da undefinierte Objekte zu Programmabstürzen führen können!</a:t>
            </a:r>
          </a:p>
        </p:txBody>
      </p:sp>
    </p:spTree>
    <p:extLst>
      <p:ext uri="{BB962C8B-B14F-4D97-AF65-F5344CB8AC3E}">
        <p14:creationId xmlns:p14="http://schemas.microsoft.com/office/powerpoint/2010/main" val="41435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sz="2800" noProof="0" dirty="0" smtClean="0"/>
              <a:t>Normale vs. Semi-strikte Boole’sche Operatoren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Benutzen Sie…</a:t>
            </a:r>
          </a:p>
          <a:p>
            <a:pPr lvl="1" eaLnBrk="1" hangingPunct="1"/>
            <a:r>
              <a:rPr lang="de-CH" dirty="0" smtClean="0">
                <a:solidFill>
                  <a:schemeClr val="tx1"/>
                </a:solidFill>
              </a:rPr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ormale boole’sche Operatoren (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), falls Sie garantieren können, dass beide Operanden definiert sind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and then</a:t>
            </a:r>
            <a:r>
              <a:rPr lang="de-CH" noProof="0" dirty="0" smtClean="0">
                <a:solidFill>
                  <a:schemeClr val="tx1"/>
                </a:solidFill>
              </a:rPr>
              <a:t>, falls eine Bedingung nur dann Sinn ergibt, wenn eine andere wahr ist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tx1"/>
                </a:solidFill>
              </a:rPr>
              <a:t>, falls eine Bedingung nur dann Sinn ergibt, wenn eine andere falsch ist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Sie nicht ledig sind, muss </a:t>
            </a:r>
            <a:r>
              <a:rPr lang="de-CH" noProof="0" dirty="0">
                <a:solidFill>
                  <a:schemeClr val="tx1"/>
                </a:solidFill>
              </a:rPr>
              <a:t>I</a:t>
            </a:r>
            <a:r>
              <a:rPr lang="de-CH" noProof="0" dirty="0" err="1" smtClean="0">
                <a:solidFill>
                  <a:schemeClr val="tx1"/>
                </a:solidFill>
              </a:rPr>
              <a:t>hr</a:t>
            </a:r>
            <a:r>
              <a:rPr lang="de-CH" noProof="0" dirty="0" smtClean="0">
                <a:solidFill>
                  <a:schemeClr val="tx1"/>
                </a:solidFill>
              </a:rPr>
              <a:t> Ehepartner den Vertrag unterschreiben.”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/>
              <a:t>is_single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spouse_must_sign</a:t>
            </a:r>
          </a:p>
        </p:txBody>
      </p:sp>
    </p:spTree>
    <p:extLst>
      <p:ext uri="{BB962C8B-B14F-4D97-AF65-F5344CB8AC3E}">
        <p14:creationId xmlns:p14="http://schemas.microsoft.com/office/powerpoint/2010/main" val="830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Semi-strikte Implikation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Sie nicht ledig sind, muss Ihr Ehepartner den Vertrag unterschreiben.”</a:t>
            </a:r>
          </a:p>
          <a:p>
            <a:pPr lvl="1">
              <a:buNone/>
            </a:pPr>
            <a:r>
              <a:rPr lang="de-CH" noProof="0" dirty="0" smtClean="0"/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is_single</a:t>
            </a:r>
            <a:r>
              <a:rPr lang="de-CH" noProof="0" dirty="0" smtClean="0"/>
              <a:t>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spouse_must_sign</a:t>
            </a:r>
          </a:p>
          <a:p>
            <a:endParaRPr lang="de-CH" i="1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Definition von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: in unserem Fall </a:t>
            </a:r>
            <a:r>
              <a:rPr lang="de-CH" noProof="0" dirty="0" smtClean="0">
                <a:solidFill>
                  <a:srgbClr val="A50021"/>
                </a:solidFill>
              </a:rPr>
              <a:t>immer semi-strikt</a:t>
            </a:r>
            <a:r>
              <a:rPr lang="de-CH" noProof="0" dirty="0" smtClean="0">
                <a:solidFill>
                  <a:schemeClr val="tx1"/>
                </a:solidFill>
              </a:rPr>
              <a:t>!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/>
              <a:t>= </a:t>
            </a:r>
            <a:r>
              <a:rPr lang="de-CH" noProof="0" dirty="0" smtClean="0"/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</a:p>
          <a:p>
            <a:pPr lvl="1">
              <a:buNone/>
            </a:pPr>
            <a:endParaRPr lang="de-CH" i="1" noProof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Eiffel-Notation für Boole’sche Operatoren</a:t>
            </a:r>
          </a:p>
        </p:txBody>
      </p:sp>
      <p:graphicFrame>
        <p:nvGraphicFramePr>
          <p:cNvPr id="315484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308193"/>
              </p:ext>
            </p:extLst>
          </p:nvPr>
        </p:nvGraphicFramePr>
        <p:xfrm>
          <a:off x="249238" y="1804988"/>
          <a:ext cx="8594411" cy="3108960"/>
        </p:xfrm>
        <a:graphic>
          <a:graphicData uri="http://schemas.openxmlformats.org/drawingml/2006/table">
            <a:tbl>
              <a:tblPr/>
              <a:tblGrid>
                <a:gridCol w="4125515"/>
                <a:gridCol w="446889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</a:rPr>
                        <a:t>Schlüsselwort in Eiffel</a:t>
                      </a:r>
                    </a:p>
                  </a:txBody>
                  <a:tcPr marL="93178" marR="93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</a:rPr>
                        <a:t>Mathematisches Symbol</a:t>
                      </a:r>
                    </a:p>
                  </a:txBody>
                  <a:tcPr marL="93178" marR="93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not</a:t>
                      </a:r>
                    </a:p>
                  </a:txBody>
                  <a:tcPr marL="93178" marR="93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</a:rPr>
                        <a:t>~ oder ¬</a:t>
                      </a:r>
                    </a:p>
                  </a:txBody>
                  <a:tcPr marL="93178" marR="93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or </a:t>
                      </a:r>
                    </a:p>
                  </a:txBody>
                  <a:tcPr marL="93178" marR="93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  <a:sym typeface="Symbol" pitchFamily="18" charset="2"/>
                        </a:rPr>
                        <a:t></a:t>
                      </a:r>
                    </a:p>
                  </a:txBody>
                  <a:tcPr marL="93178" marR="93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and</a:t>
                      </a:r>
                    </a:p>
                  </a:txBody>
                  <a:tcPr marL="93178" marR="93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  <a:sym typeface="Symbol" pitchFamily="18" charset="2"/>
                        </a:rPr>
                        <a:t></a:t>
                      </a:r>
                    </a:p>
                  </a:txBody>
                  <a:tcPr marL="93178" marR="93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=</a:t>
                      </a:r>
                    </a:p>
                  </a:txBody>
                  <a:tcPr marL="93178" marR="93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  <a:sym typeface="Symbol" pitchFamily="18" charset="2"/>
                        </a:rPr>
                        <a:t></a:t>
                      </a:r>
                    </a:p>
                  </a:txBody>
                  <a:tcPr marL="93178" marR="93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nstantia" panose="02030602050306030303" pitchFamily="18" charset="0"/>
                        </a:rPr>
                        <a:t>implies</a:t>
                      </a:r>
                    </a:p>
                  </a:txBody>
                  <a:tcPr marL="93178" marR="93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  <a:sym typeface="Symbol" pitchFamily="18" charset="2"/>
                        </a:rPr>
                        <a:t></a:t>
                      </a:r>
                    </a:p>
                  </a:txBody>
                  <a:tcPr marL="93178" marR="93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5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Aussagen- und Prädikatenkalkül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noProof="0" dirty="0" smtClean="0">
                <a:solidFill>
                  <a:schemeClr val="tx1"/>
                </a:solidFill>
              </a:rPr>
              <a:t>Aussagenkalkül: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		Eigenschaft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gilt für ein einziges Objekt.</a:t>
            </a:r>
          </a:p>
          <a:p>
            <a:endParaRPr lang="de-CH" noProof="0" dirty="0" smtClean="0"/>
          </a:p>
          <a:p>
            <a:r>
              <a:rPr lang="de-CH" noProof="0" dirty="0" smtClean="0">
                <a:solidFill>
                  <a:schemeClr val="tx1"/>
                </a:solidFill>
              </a:rPr>
              <a:t>Prädikatenkalkül: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		Eigenschaft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gilt für mehrere Objekte.</a:t>
            </a:r>
          </a:p>
        </p:txBody>
      </p:sp>
    </p:spTree>
    <p:extLst>
      <p:ext uri="{BB962C8B-B14F-4D97-AF65-F5344CB8AC3E}">
        <p14:creationId xmlns:p14="http://schemas.microsoft.com/office/powerpoint/2010/main" val="27403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Ein allgemeineres </a:t>
            </a:r>
            <a:r>
              <a:rPr lang="de-CH" b="1" dirty="0" smtClean="0">
                <a:solidFill>
                  <a:schemeClr val="accent2"/>
                </a:solidFill>
                <a:cs typeface="+mn-cs"/>
              </a:rPr>
              <a:t>or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30225">
              <a:tabLst>
                <a:tab pos="633413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 eine Gruppe von Objekten,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 eine Eigenschaft</a:t>
            </a:r>
          </a:p>
          <a:p>
            <a:pPr marL="530225" indent="-530225"/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: Ist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  <a:r>
              <a:rPr lang="de-CH" noProof="0" dirty="0" smtClean="0">
                <a:solidFill>
                  <a:schemeClr val="tx1"/>
                </a:solidFill>
              </a:rPr>
              <a:t> für mindestens ein Objekt in 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i="1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erfüllt?</a:t>
            </a:r>
          </a:p>
          <a:p>
            <a:pPr marL="4763" indent="-4763"/>
            <a:r>
              <a:rPr lang="de-CH" noProof="0" dirty="0" smtClean="0">
                <a:solidFill>
                  <a:schemeClr val="tx1"/>
                </a:solidFill>
              </a:rPr>
              <a:t>Kann man an mindestens einer Haltestelle der Linie 8 auf eine andere Linie umsteigen?</a:t>
            </a:r>
          </a:p>
          <a:p>
            <a:pPr marL="722313" lvl="1" indent="-12700">
              <a:buNone/>
              <a:tabLst>
                <a:tab pos="633413" algn="l"/>
              </a:tabLst>
            </a:pPr>
            <a:r>
              <a:rPr lang="de-CH" i="1" dirty="0" smtClean="0"/>
              <a:t>Haldenbach</a:t>
            </a:r>
            <a:r>
              <a:rPr lang="de-CH" i="1" noProof="0" dirty="0" smtClean="0"/>
              <a:t>.</a:t>
            </a:r>
            <a:r>
              <a:rPr lang="de-CH" i="1" noProof="0" dirty="0" err="1" smtClean="0"/>
              <a:t>is_exchange</a:t>
            </a:r>
            <a:r>
              <a:rPr lang="de-CH" i="1" noProof="0" dirty="0" smtClean="0"/>
              <a:t>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b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err="1" smtClean="0"/>
              <a:t>ETH_Universitaetsspital.is_exchange</a:t>
            </a:r>
            <a:r>
              <a:rPr lang="de-CH" i="1" noProof="0" dirty="0" smtClean="0"/>
              <a:t>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r>
              <a:rPr lang="de-CH" i="1" noProof="0" dirty="0" err="1" smtClean="0"/>
              <a:t>Haldenegg.is_exchange</a:t>
            </a:r>
            <a:r>
              <a:rPr lang="de-CH" i="1" noProof="0" dirty="0" smtClean="0"/>
              <a:t>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br>
              <a:rPr lang="de-CH" noProof="0" dirty="0" smtClean="0"/>
            </a:br>
            <a:r>
              <a:rPr lang="de-CH" noProof="0" dirty="0" smtClean="0"/>
              <a:t>			</a:t>
            </a:r>
            <a:r>
              <a:rPr lang="de-CH" noProof="0" dirty="0" smtClean="0">
                <a:solidFill>
                  <a:schemeClr val="tx1"/>
                </a:solidFill>
              </a:rPr>
              <a:t>… (alle Stationen der Linie 10)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Der Existenzquantor: </a:t>
            </a:r>
            <a:r>
              <a:rPr lang="de-CH" i="1" noProof="0" dirty="0" smtClean="0">
                <a:solidFill>
                  <a:srgbClr val="990000"/>
                </a:solidFill>
              </a:rPr>
              <a:t>exists</a:t>
            </a:r>
            <a:r>
              <a:rPr lang="de-CH" i="1" noProof="0" dirty="0" smtClean="0">
                <a:solidFill>
                  <a:srgbClr val="A5002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oder </a:t>
            </a:r>
            <a:r>
              <a:rPr lang="de-CH" b="1" noProof="0" dirty="0" smtClean="0">
                <a:solidFill>
                  <a:srgbClr val="990000"/>
                </a:solidFill>
                <a:sym typeface="Symbol" pitchFamily="18" charset="2"/>
              </a:rPr>
              <a:t>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ym typeface="Symbol" pitchFamily="18" charset="2"/>
              </a:rPr>
              <a:t> </a:t>
            </a:r>
            <a:r>
              <a:rPr lang="de-CH" b="1" noProof="0" dirty="0" smtClean="0">
                <a:solidFill>
                  <a:srgbClr val="3333FF"/>
                </a:solidFill>
                <a:sym typeface="Symbol" pitchFamily="18" charset="2"/>
              </a:rPr>
              <a:t></a:t>
            </a:r>
            <a:r>
              <a:rPr lang="de-CH" b="1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s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:</a:t>
            </a:r>
            <a:r>
              <a:rPr lang="de-CH" b="1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Line10</a:t>
            </a:r>
            <a:r>
              <a:rPr lang="en-US" sz="7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noProof="0" dirty="0" err="1" smtClean="0">
                <a:solidFill>
                  <a:srgbClr val="3333FF"/>
                </a:solidFill>
                <a:sym typeface="Symbol" pitchFamily="18" charset="2"/>
              </a:rPr>
              <a:t>stations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 |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s</a:t>
            </a:r>
            <a:r>
              <a:rPr lang="en-US" sz="7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noProof="0" dirty="0" err="1" smtClean="0">
                <a:solidFill>
                  <a:srgbClr val="3333FF"/>
                </a:solidFill>
                <a:sym typeface="Symbol" pitchFamily="18" charset="2"/>
              </a:rPr>
              <a:t>is_exchange</a:t>
            </a:r>
            <a:endParaRPr lang="de-CH" i="1" noProof="0" dirty="0" smtClean="0">
              <a:solidFill>
                <a:srgbClr val="3333FF"/>
              </a:solidFill>
              <a:sym typeface="Symbol" pitchFamily="18" charset="2"/>
            </a:endParaRP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ym typeface="Symbol" pitchFamily="18" charset="2"/>
              </a:rPr>
              <a:t>	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“Es gibt eine Haltestelle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in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dirty="0" smtClean="0">
                <a:solidFill>
                  <a:srgbClr val="3333FF"/>
                </a:solidFill>
                <a:sym typeface="Symbol" pitchFamily="18" charset="2"/>
              </a:rPr>
              <a:t>Line10.stations</a:t>
            </a:r>
            <a:r>
              <a:rPr lang="de-CH" noProof="0" dirty="0" smtClean="0">
                <a:sym typeface="Symbol" pitchFamily="18" charset="2"/>
              </a:rPr>
              <a:t/>
            </a:r>
            <a:br>
              <a:rPr lang="de-CH" noProof="0" dirty="0" smtClean="0">
                <a:sym typeface="Symbol" pitchFamily="18" charset="2"/>
              </a:rPr>
            </a:br>
            <a:r>
              <a:rPr lang="de-CH" noProof="0" dirty="0" smtClean="0">
                <a:sym typeface="Symbol" pitchFamily="18" charset="2"/>
              </a:rPr>
              <a:t> 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so dass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s.is_exchange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wahr ist.”</a:t>
            </a:r>
            <a:endParaRPr lang="de-CH" b="1" noProof="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722313" lvl="1" indent="-12700">
              <a:buNone/>
              <a:tabLst>
                <a:tab pos="633413" algn="l"/>
              </a:tabLst>
            </a:pPr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500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Ein allgemeineres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: Ist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  <a:r>
              <a:rPr lang="de-CH" noProof="0" dirty="0" smtClean="0">
                <a:solidFill>
                  <a:schemeClr val="tx1"/>
                </a:solidFill>
              </a:rPr>
              <a:t> für jedes Objekt in </a:t>
            </a:r>
            <a:r>
              <a:rPr lang="de-CH" i="1" noProof="0" dirty="0" smtClean="0">
                <a:solidFill>
                  <a:schemeClr val="accent2"/>
                </a:solidFill>
              </a:rPr>
              <a:t>G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erfüllt?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Sind alle Haltestellen der Linie 8 Haltestellen, an denen man umsteigen kann?</a:t>
            </a:r>
          </a:p>
          <a:p>
            <a:pPr lvl="1" indent="-20638">
              <a:buNone/>
            </a:pPr>
            <a:r>
              <a:rPr lang="de-CH" i="1" noProof="0" dirty="0" smtClean="0"/>
              <a:t>Haldenbach.is_exchange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 </a:t>
            </a:r>
            <a:r>
              <a:rPr lang="de-CH" i="1" noProof="0" dirty="0" smtClean="0"/>
              <a:t>ETH_Universitatetsspital.is_exchange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i="1" noProof="0" dirty="0" smtClean="0"/>
              <a:t>Haldenegg.is_exchange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…</a:t>
            </a:r>
          </a:p>
          <a:p>
            <a:pPr lvl="1" indent="-20638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		(alle Stationen der Linie 10)</a:t>
            </a:r>
          </a:p>
          <a:p>
            <a:endParaRPr lang="de-CH" noProof="0" dirty="0" smtClean="0">
              <a:solidFill>
                <a:srgbClr val="A50021"/>
              </a:solidFill>
            </a:endParaRPr>
          </a:p>
          <a:p>
            <a:r>
              <a:rPr lang="de-CH" noProof="0" dirty="0" smtClean="0">
                <a:solidFill>
                  <a:srgbClr val="A50021"/>
                </a:solidFill>
              </a:rPr>
              <a:t>Der Allquantor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A50021"/>
                </a:solidFill>
              </a:rPr>
              <a:t>for_all  </a:t>
            </a:r>
            <a:r>
              <a:rPr lang="de-CH" noProof="0" dirty="0" smtClean="0">
                <a:solidFill>
                  <a:schemeClr val="tx1"/>
                </a:solidFill>
              </a:rPr>
              <a:t>oder </a:t>
            </a: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</a:t>
            </a:r>
          </a:p>
          <a:p>
            <a:pPr>
              <a:lnSpc>
                <a:spcPct val="70000"/>
              </a:lnSpc>
            </a:pP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ym typeface="Symbol" pitchFamily="18" charset="2"/>
              </a:rPr>
              <a:t> </a:t>
            </a:r>
            <a:r>
              <a:rPr lang="de-CH" b="1" noProof="0" dirty="0" smtClean="0">
                <a:solidFill>
                  <a:srgbClr val="3333FF"/>
                </a:solidFill>
                <a:sym typeface="Symbol" pitchFamily="18" charset="2"/>
              </a:rPr>
              <a:t>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s</a:t>
            </a:r>
            <a:r>
              <a:rPr lang="de-CH" sz="1400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:</a:t>
            </a:r>
            <a:r>
              <a:rPr lang="de-CH" b="1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Line10</a:t>
            </a:r>
            <a:r>
              <a:rPr lang="en-US" sz="7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noProof="0" dirty="0" err="1" smtClean="0">
                <a:solidFill>
                  <a:srgbClr val="3333FF"/>
                </a:solidFill>
                <a:sym typeface="Symbol" pitchFamily="18" charset="2"/>
              </a:rPr>
              <a:t>stations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s</a:t>
            </a:r>
            <a:r>
              <a:rPr lang="en-US" sz="7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noProof="0" dirty="0" err="1" smtClean="0">
                <a:solidFill>
                  <a:srgbClr val="3333FF"/>
                </a:solidFill>
                <a:sym typeface="Symbol" pitchFamily="18" charset="2"/>
              </a:rPr>
              <a:t>is_exchange</a:t>
            </a:r>
            <a:endParaRPr lang="de-CH" i="1" noProof="0" dirty="0" smtClean="0">
              <a:solidFill>
                <a:srgbClr val="3333FF"/>
              </a:solidFill>
              <a:sym typeface="Symbol" pitchFamily="18" charset="2"/>
            </a:endParaRPr>
          </a:p>
          <a:p>
            <a:pPr>
              <a:lnSpc>
                <a:spcPct val="70000"/>
              </a:lnSpc>
            </a:pPr>
            <a:r>
              <a:rPr lang="de-CH" noProof="0" dirty="0" smtClean="0">
                <a:sym typeface="Symbol" pitchFamily="18" charset="2"/>
              </a:rPr>
              <a:t>	</a:t>
            </a:r>
          </a:p>
          <a:p>
            <a:pPr>
              <a:lnSpc>
                <a:spcPct val="70000"/>
              </a:lnSpc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“Für alle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in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dirty="0" smtClean="0">
                <a:solidFill>
                  <a:srgbClr val="3333FF"/>
                </a:solidFill>
                <a:sym typeface="Symbol" pitchFamily="18" charset="2"/>
              </a:rPr>
              <a:t>Line10.stations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gilt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s.is_exchange</a:t>
            </a:r>
            <a:r>
              <a:rPr lang="de-CH" dirty="0" smtClean="0">
                <a:solidFill>
                  <a:schemeClr val="tx1"/>
                </a:solidFill>
                <a:sym typeface="Symbol" pitchFamily="18" charset="2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656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noProof="0" dirty="0" smtClean="0"/>
              <a:t>Verträge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endParaRPr lang="de-CH" sz="2200" noProof="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</a:t>
            </a:r>
            <a:r>
              <a:rPr lang="de-CH" sz="2200" i="1" noProof="0" dirty="0" smtClean="0">
                <a:solidFill>
                  <a:srgbClr val="3333FF"/>
                </a:solidFill>
              </a:rPr>
              <a:t>deposit</a:t>
            </a:r>
            <a:r>
              <a:rPr lang="de-CH" sz="2200" noProof="0" dirty="0" smtClean="0">
                <a:solidFill>
                  <a:srgbClr val="3333FF"/>
                </a:solidFill>
              </a:rPr>
              <a:t> (</a:t>
            </a:r>
            <a:r>
              <a:rPr lang="de-CH" sz="2200" i="1" noProof="0" dirty="0" smtClean="0">
                <a:solidFill>
                  <a:srgbClr val="3333FF"/>
                </a:solidFill>
              </a:rPr>
              <a:t>v </a:t>
            </a:r>
            <a:r>
              <a:rPr lang="de-CH" sz="2200" noProof="0" dirty="0" smtClean="0">
                <a:solidFill>
                  <a:srgbClr val="3333FF"/>
                </a:solidFill>
              </a:rPr>
              <a:t>: INTEGER)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>
                <a:solidFill>
                  <a:srgbClr val="3333FF"/>
                </a:solidFill>
              </a:rPr>
              <a:t>			-- Addiere </a:t>
            </a:r>
            <a:r>
              <a:rPr lang="de-CH" sz="2200" i="1" noProof="0" dirty="0" smtClean="0">
                <a:solidFill>
                  <a:srgbClr val="3333FF"/>
                </a:solidFill>
              </a:rPr>
              <a:t>v</a:t>
            </a:r>
            <a:r>
              <a:rPr lang="de-CH" sz="2200" noProof="0" dirty="0" smtClean="0">
                <a:solidFill>
                  <a:srgbClr val="3333FF"/>
                </a:solidFill>
              </a:rPr>
              <a:t> zum Kontostand.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require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</a:t>
            </a:r>
            <a:r>
              <a:rPr lang="de-CH" sz="2200" noProof="0" dirty="0" smtClean="0">
                <a:solidFill>
                  <a:srgbClr val="3333FF"/>
                </a:solidFill>
              </a:rPr>
              <a:t>positiv: </a:t>
            </a:r>
            <a:r>
              <a:rPr lang="de-CH" sz="2200" i="1" noProof="0" dirty="0" smtClean="0">
                <a:solidFill>
                  <a:srgbClr val="3333FF"/>
                </a:solidFill>
              </a:rPr>
              <a:t>v</a:t>
            </a:r>
            <a:r>
              <a:rPr lang="de-CH" sz="2200" noProof="0" dirty="0" smtClean="0">
                <a:solidFill>
                  <a:srgbClr val="3333FF"/>
                </a:solidFill>
              </a:rPr>
              <a:t> &gt; 0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do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</a:t>
            </a:r>
            <a:r>
              <a:rPr lang="de-CH" sz="2200" noProof="0" dirty="0" smtClean="0">
                <a:solidFill>
                  <a:srgbClr val="3333FF"/>
                </a:solidFill>
              </a:rPr>
              <a:t>…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ensure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</a:t>
            </a:r>
            <a:r>
              <a:rPr lang="de-CH" sz="2200" noProof="0" dirty="0" smtClean="0">
                <a:solidFill>
                  <a:srgbClr val="3333FF"/>
                </a:solidFill>
              </a:rPr>
              <a:t>addiert: </a:t>
            </a:r>
            <a:r>
              <a:rPr lang="de-CH" sz="2200" i="1" noProof="0" dirty="0" smtClean="0">
                <a:solidFill>
                  <a:srgbClr val="3333FF"/>
                </a:solidFill>
              </a:rPr>
              <a:t>balance</a:t>
            </a:r>
            <a:r>
              <a:rPr lang="de-CH" sz="2200" noProof="0" dirty="0" smtClean="0">
                <a:solidFill>
                  <a:srgbClr val="3333FF"/>
                </a:solidFill>
              </a:rPr>
              <a:t> = </a:t>
            </a:r>
            <a:r>
              <a:rPr lang="de-CH" sz="2200" b="1" noProof="0" dirty="0" smtClean="0">
                <a:solidFill>
                  <a:srgbClr val="000099"/>
                </a:solidFill>
              </a:rPr>
              <a:t>old</a:t>
            </a:r>
            <a:r>
              <a:rPr lang="de-CH" sz="2200" noProof="0" dirty="0" smtClean="0"/>
              <a:t> </a:t>
            </a:r>
            <a:r>
              <a:rPr lang="de-CH" sz="2200" i="1" noProof="0" dirty="0" smtClean="0">
                <a:solidFill>
                  <a:srgbClr val="3333FF"/>
                </a:solidFill>
              </a:rPr>
              <a:t>balance</a:t>
            </a:r>
            <a:r>
              <a:rPr lang="de-CH" sz="2200" noProof="0" dirty="0" smtClean="0">
                <a:solidFill>
                  <a:srgbClr val="3333FF"/>
                </a:solidFill>
              </a:rPr>
              <a:t> + </a:t>
            </a:r>
            <a:r>
              <a:rPr lang="de-CH" sz="2200" i="1" noProof="0" dirty="0" smtClean="0">
                <a:solidFill>
                  <a:srgbClr val="3333FF"/>
                </a:solidFill>
              </a:rPr>
              <a:t>v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end</a:t>
            </a:r>
          </a:p>
          <a:p>
            <a:r>
              <a:rPr lang="de-CH" noProof="0" dirty="0" smtClean="0"/>
              <a:t>		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230122" y="1908973"/>
            <a:ext cx="2249052" cy="558778"/>
          </a:xfrm>
          <a:prstGeom prst="wedgeRoundRectCallout">
            <a:avLst>
              <a:gd name="adj1" fmla="val -82927"/>
              <a:gd name="adj2" fmla="val 196380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>
                <a:latin typeface="Constantia" panose="02030602050306030303" pitchFamily="18" charset="0"/>
              </a:rPr>
              <a:t>Zusicherung</a:t>
            </a:r>
            <a:endParaRPr lang="de-CH" i="1" dirty="0">
              <a:solidFill>
                <a:srgbClr val="3333FF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4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sz="2800" noProof="0" dirty="0" smtClean="0"/>
              <a:t>Ausdrücke mit dem Existenzquantor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Ein Boole’scher Ausdruck: </a:t>
            </a:r>
          </a:p>
          <a:p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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s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: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  <a:sym typeface="Symbol" pitchFamily="18" charset="2"/>
              </a:rPr>
              <a:t>s.eine_eigenschaft</a:t>
            </a:r>
            <a:endParaRPr lang="de-CH" i="1" noProof="0" dirty="0" smtClean="0">
              <a:solidFill>
                <a:srgbClr val="3333FF"/>
              </a:solidFill>
              <a:sym typeface="Symbol" pitchFamily="18" charset="2"/>
            </a:endParaRPr>
          </a:p>
          <a:p>
            <a:endParaRPr lang="de-CH" i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1" eaLnBrk="1" hangingPunct="1"/>
            <a:r>
              <a:rPr lang="de-CH" b="1" noProof="0" dirty="0" smtClean="0">
                <a:solidFill>
                  <a:srgbClr val="333399"/>
                </a:solidFill>
                <a:sym typeface="Symbol" pitchFamily="18" charset="2"/>
              </a:rPr>
              <a:t>True</a:t>
            </a:r>
            <a:r>
              <a:rPr lang="de-CH" i="1" noProof="0" dirty="0" smtClean="0">
                <a:solidFill>
                  <a:srgbClr val="333399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genau dann, wenn mindestens ein Element von </a:t>
            </a:r>
            <a:r>
              <a:rPr lang="de-CH" i="1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Eigenschaft </a:t>
            </a:r>
            <a:r>
              <a:rPr lang="de-CH" i="1" noProof="0" dirty="0" err="1" smtClean="0">
                <a:sym typeface="Symbol" pitchFamily="18" charset="2"/>
              </a:rPr>
              <a:t>eine_eigenschaft</a:t>
            </a:r>
            <a:r>
              <a:rPr lang="de-CH" i="1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erfüllt</a:t>
            </a:r>
          </a:p>
          <a:p>
            <a:endParaRPr lang="de-CH" noProof="0" dirty="0" smtClean="0">
              <a:sym typeface="Symbol" pitchFamily="18" charset="2"/>
            </a:endParaRPr>
          </a:p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Beweise:</a:t>
            </a:r>
          </a:p>
          <a:p>
            <a:pPr lvl="1" eaLnBrk="1" hangingPunct="1"/>
            <a:r>
              <a:rPr lang="de-CH" b="1" noProof="0" dirty="0" smtClean="0">
                <a:solidFill>
                  <a:srgbClr val="333399"/>
                </a:solidFill>
                <a:sym typeface="Symbol" pitchFamily="18" charset="2"/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Finden Sie ein Element in </a:t>
            </a:r>
            <a:r>
              <a:rPr lang="de-CH" i="1" noProof="0" dirty="0" smtClean="0">
                <a:sym typeface="Symbol" pitchFamily="18" charset="2"/>
              </a:rPr>
              <a:t>EINE_MENGE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, welches die Eigenschaft erfüllt</a:t>
            </a:r>
          </a:p>
          <a:p>
            <a:pPr lvl="1" eaLnBrk="1" hangingPunct="1"/>
            <a:r>
              <a:rPr lang="de-CH" b="1" noProof="0" dirty="0" smtClean="0">
                <a:solidFill>
                  <a:srgbClr val="333399"/>
                </a:solidFill>
                <a:sym typeface="Symbol" pitchFamily="18" charset="2"/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Beweisen Sie, dass kein Element von </a:t>
            </a:r>
            <a:r>
              <a:rPr lang="de-CH" i="1" noProof="0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Eigenschaft erfüllt. (Sie müssen also alle Elemente überprüfen.)</a:t>
            </a:r>
          </a:p>
        </p:txBody>
      </p:sp>
    </p:spTree>
    <p:extLst>
      <p:ext uri="{BB962C8B-B14F-4D97-AF65-F5344CB8AC3E}">
        <p14:creationId xmlns:p14="http://schemas.microsoft.com/office/powerpoint/2010/main" val="9307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sz="2800" noProof="0" dirty="0" smtClean="0"/>
              <a:t>Ausdrücke mit dem Allquantor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Ein Boole’scher Ausdruck: </a:t>
            </a:r>
          </a:p>
          <a:p>
            <a:pPr>
              <a:lnSpc>
                <a:spcPct val="90000"/>
              </a:lnSpc>
            </a:pP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olidFill>
                  <a:srgbClr val="3333FF"/>
                </a:solidFill>
                <a:sym typeface="Symbol" pitchFamily="18" charset="2"/>
              </a:rPr>
              <a:t></a:t>
            </a:r>
            <a:r>
              <a:rPr lang="de-CH" b="1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s:</a:t>
            </a:r>
            <a:r>
              <a:rPr lang="de-CH" b="1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  <a:sym typeface="Symbol" pitchFamily="18" charset="2"/>
              </a:rPr>
              <a:t>s.eine_eigenschaft</a:t>
            </a:r>
            <a:endParaRPr lang="de-CH" i="1" noProof="0" dirty="0" smtClean="0">
              <a:solidFill>
                <a:srgbClr val="3333FF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de-CH" i="1" noProof="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CH" b="1" noProof="0" dirty="0" smtClean="0">
                <a:solidFill>
                  <a:srgbClr val="333399"/>
                </a:solidFill>
                <a:sym typeface="Symbol" pitchFamily="18" charset="2"/>
              </a:rPr>
              <a:t>True</a:t>
            </a:r>
            <a:r>
              <a:rPr lang="de-CH" i="1" noProof="0" dirty="0" smtClean="0">
                <a:solidFill>
                  <a:srgbClr val="333399"/>
                </a:solidFill>
                <a:sym typeface="Symbol" pitchFamily="18" charset="2"/>
              </a:rPr>
              <a:t> 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genau dann, wenn jedes Element von </a:t>
            </a:r>
            <a:r>
              <a:rPr lang="de-CH" i="1" noProof="0" dirty="0" smtClean="0">
                <a:sym typeface="Symbol" pitchFamily="18" charset="2"/>
              </a:rPr>
              <a:t>EINE_MENGE  </a:t>
            </a:r>
            <a:r>
              <a:rPr lang="de-CH" i="1" noProof="0" dirty="0" err="1" smtClean="0">
                <a:sym typeface="Symbol" pitchFamily="18" charset="2"/>
              </a:rPr>
              <a:t>eine_eigenschaft</a:t>
            </a:r>
            <a:r>
              <a:rPr lang="de-CH" i="1" noProof="0" dirty="0" smtClean="0">
                <a:sym typeface="Symbol" pitchFamily="18" charset="2"/>
              </a:rPr>
              <a:t> 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erfüllt</a:t>
            </a:r>
          </a:p>
          <a:p>
            <a:pPr lvl="1" eaLnBrk="1" hangingPunct="1">
              <a:lnSpc>
                <a:spcPct val="90000"/>
              </a:lnSpc>
            </a:pPr>
            <a:endParaRPr lang="de-CH" noProof="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de-CH" noProof="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Beweise:</a:t>
            </a:r>
          </a:p>
          <a:p>
            <a:pPr lvl="1" eaLnBrk="1" hangingPunct="1">
              <a:lnSpc>
                <a:spcPct val="90000"/>
              </a:lnSpc>
            </a:pPr>
            <a:r>
              <a:rPr lang="de-CH" b="1" noProof="0" dirty="0" smtClean="0">
                <a:solidFill>
                  <a:srgbClr val="333399"/>
                </a:solidFill>
                <a:sym typeface="Symbol" pitchFamily="18" charset="2"/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Beweisen Sie, dass jedes Element von </a:t>
            </a:r>
            <a:r>
              <a:rPr lang="de-CH" i="1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Eigenschaft erfüllt. (Sie müssen also alle Elemente überprüfen.)</a:t>
            </a:r>
          </a:p>
          <a:p>
            <a:pPr lvl="1" eaLnBrk="1" hangingPunct="1">
              <a:lnSpc>
                <a:spcPct val="90000"/>
              </a:lnSpc>
            </a:pPr>
            <a:r>
              <a:rPr lang="de-CH" b="1" noProof="0" dirty="0" smtClean="0">
                <a:solidFill>
                  <a:srgbClr val="333399"/>
                </a:solidFill>
                <a:sym typeface="Symbol" pitchFamily="18" charset="2"/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Finden Sie ein Element von </a:t>
            </a:r>
            <a:r>
              <a:rPr lang="de-CH" i="1" noProof="0" dirty="0" smtClean="0">
                <a:sym typeface="Symbol" pitchFamily="18" charset="2"/>
              </a:rPr>
              <a:t>EINE_MENGE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, welches die Eigenschaft nicht erfüllt</a:t>
            </a:r>
          </a:p>
        </p:txBody>
      </p:sp>
    </p:spTree>
    <p:extLst>
      <p:ext uri="{BB962C8B-B14F-4D97-AF65-F5344CB8AC3E}">
        <p14:creationId xmlns:p14="http://schemas.microsoft.com/office/powerpoint/2010/main" val="35106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Dualität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Verallgemeinerung des De Morgan’schen Gesetzes: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(</a:t>
            </a:r>
            <a:r>
              <a:rPr lang="de-CH" b="1" noProof="0" dirty="0" smtClean="0">
                <a:solidFill>
                  <a:srgbClr val="3333FF"/>
                </a:solidFill>
                <a:sym typeface="Symbol" pitchFamily="18" charset="2"/>
              </a:rPr>
              <a:t></a:t>
            </a:r>
            <a:r>
              <a:rPr lang="de-CH" b="1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s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: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dirty="0" smtClean="0">
                <a:solidFill>
                  <a:srgbClr val="3333FF"/>
                </a:solidFill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P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)  </a:t>
            </a:r>
            <a:r>
              <a:rPr lang="de-CH" noProof="0" dirty="0" smtClean="0">
                <a:solidFill>
                  <a:srgbClr val="990000"/>
                </a:solidFill>
                <a:sym typeface="Symbol" pitchFamily="18" charset="2"/>
              </a:rPr>
              <a:t>=</a:t>
            </a:r>
            <a:r>
              <a:rPr lang="de-CH" noProof="0" dirty="0" smtClean="0">
                <a:sym typeface="Symbol" pitchFamily="18" charset="2"/>
              </a:rPr>
              <a:t>  </a:t>
            </a:r>
            <a:r>
              <a:rPr lang="de-CH" b="1" noProof="0" dirty="0" smtClean="0">
                <a:solidFill>
                  <a:srgbClr val="3333FF"/>
                </a:solidFill>
                <a:sym typeface="Symbol" pitchFamily="18" charset="2"/>
              </a:rPr>
              <a:t>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s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: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P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</a:t>
            </a:r>
            <a:r>
              <a:rPr lang="de-CH" b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(</a:t>
            </a:r>
            <a:r>
              <a:rPr lang="de-CH" b="1" noProof="0" dirty="0" smtClean="0">
                <a:solidFill>
                  <a:srgbClr val="3333FF"/>
                </a:solidFill>
                <a:sym typeface="Symbol" pitchFamily="18" charset="2"/>
              </a:rPr>
              <a:t>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s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: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P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)  </a:t>
            </a:r>
            <a:r>
              <a:rPr lang="de-CH" noProof="0" dirty="0" smtClean="0">
                <a:solidFill>
                  <a:srgbClr val="990000"/>
                </a:solidFill>
                <a:sym typeface="Symbol" pitchFamily="18" charset="2"/>
              </a:rPr>
              <a:t>=</a:t>
            </a:r>
            <a:r>
              <a:rPr lang="de-CH" noProof="0" dirty="0" smtClean="0">
                <a:sym typeface="Symbol" pitchFamily="18" charset="2"/>
              </a:rPr>
              <a:t>  </a:t>
            </a:r>
            <a:r>
              <a:rPr lang="de-CH" b="1" noProof="0" dirty="0" smtClean="0">
                <a:solidFill>
                  <a:srgbClr val="3333FF"/>
                </a:solidFill>
                <a:sym typeface="Symbol" pitchFamily="18" charset="2"/>
              </a:rPr>
              <a:t>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s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: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EINE_MENGE </a:t>
            </a:r>
            <a:r>
              <a:rPr lang="de-CH" sz="1400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P</a:t>
            </a:r>
          </a:p>
          <a:p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468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Leere Mengen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Symbol" pitchFamily="18" charset="2"/>
              <a:buChar char="$"/>
            </a:pP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s</a:t>
            </a:r>
            <a:r>
              <a:rPr lang="de-CH" sz="1800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: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dirty="0" err="1" smtClean="0">
                <a:solidFill>
                  <a:srgbClr val="3333FF"/>
                </a:solidFill>
                <a:sym typeface="Symbol" pitchFamily="18" charset="2"/>
              </a:rPr>
              <a:t>eine_eigenschaft</a:t>
            </a:r>
            <a:endParaRPr lang="de-CH" i="1" noProof="0" dirty="0" smtClean="0">
              <a:solidFill>
                <a:srgbClr val="3333FF"/>
              </a:solidFill>
              <a:sym typeface="Symbol" pitchFamily="18" charset="2"/>
            </a:endParaRPr>
          </a:p>
          <a:p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Falls </a:t>
            </a:r>
            <a:r>
              <a:rPr lang="de-CH" i="1" dirty="0">
                <a:solidFill>
                  <a:srgbClr val="3333FF"/>
                </a:solidFill>
                <a:sym typeface="Symbol" pitchFamily="18" charset="2"/>
              </a:rPr>
              <a:t>EINE_MENGE</a:t>
            </a:r>
            <a:r>
              <a:rPr lang="de-CH" i="1" dirty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leer ist: immer </a:t>
            </a:r>
            <a:r>
              <a:rPr lang="de-CH" noProof="0" dirty="0" smtClean="0">
                <a:solidFill>
                  <a:srgbClr val="A50021"/>
                </a:solidFill>
                <a:sym typeface="Symbol" pitchFamily="18" charset="2"/>
              </a:rPr>
              <a:t>False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&quot;"/>
            </a:pP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s</a:t>
            </a:r>
            <a:r>
              <a:rPr lang="de-CH" sz="1800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rgbClr val="3333FF"/>
                </a:solidFill>
                <a:sym typeface="Symbol" pitchFamily="18" charset="2"/>
              </a:rPr>
              <a:t>:</a:t>
            </a:r>
            <a:r>
              <a:rPr lang="de-CH" i="1" noProof="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dirty="0">
                <a:solidFill>
                  <a:srgbClr val="3333FF"/>
                </a:solidFill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dirty="0" err="1">
                <a:solidFill>
                  <a:srgbClr val="3333FF"/>
                </a:solidFill>
                <a:sym typeface="Symbol" pitchFamily="18" charset="2"/>
              </a:rPr>
              <a:t>eine_eigenschaft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/>
            </a:r>
            <a:b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</a:br>
            <a:endParaRPr lang="de-CH" i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 typeface="Symbol" pitchFamily="18" charset="2"/>
              <a:buNone/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Falls </a:t>
            </a:r>
            <a:r>
              <a:rPr lang="de-CH" i="1" dirty="0">
                <a:solidFill>
                  <a:srgbClr val="3333FF"/>
                </a:solidFill>
                <a:sym typeface="Symbol" pitchFamily="18" charset="2"/>
              </a:rPr>
              <a:t>EINE_MENGE</a:t>
            </a:r>
            <a:r>
              <a:rPr lang="de-CH" i="1" dirty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leer ist</a:t>
            </a:r>
            <a:r>
              <a:rPr lang="de-CH" noProof="0" smtClean="0">
                <a:solidFill>
                  <a:schemeClr val="tx1"/>
                </a:solidFill>
                <a:sym typeface="Symbol" pitchFamily="18" charset="2"/>
              </a:rPr>
              <a:t>: </a:t>
            </a:r>
            <a:r>
              <a:rPr lang="de-CH" noProof="0" smtClean="0">
                <a:solidFill>
                  <a:schemeClr val="tx1"/>
                </a:solidFill>
                <a:sym typeface="Symbol" pitchFamily="18" charset="2"/>
              </a:rPr>
              <a:t>immer </a:t>
            </a:r>
            <a:r>
              <a:rPr lang="de-CH" noProof="0" smtClean="0">
                <a:solidFill>
                  <a:srgbClr val="A50021"/>
                </a:solidFill>
                <a:sym typeface="Symbol" pitchFamily="18" charset="2"/>
              </a:rPr>
              <a:t>True</a:t>
            </a:r>
            <a:endParaRPr lang="de-CH" noProof="0" dirty="0" smtClean="0">
              <a:solidFill>
                <a:srgbClr val="A50021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118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Quantoren</a:t>
            </a:r>
            <a:r>
              <a:rPr lang="en-US" dirty="0" smtClean="0"/>
              <a:t> in Eiffel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3314700" algn="l"/>
              </a:tabLst>
            </a:pPr>
            <a:r>
              <a:rPr lang="en-US" b="1" dirty="0" smtClean="0">
                <a:solidFill>
                  <a:srgbClr val="002060"/>
                </a:solidFill>
              </a:rPr>
              <a:t>across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Line8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2060"/>
                </a:solidFill>
              </a:rPr>
              <a:t>as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s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2060"/>
                </a:solidFill>
              </a:rPr>
              <a:t>some 	</a:t>
            </a:r>
            <a:r>
              <a:rPr lang="en-US" i="1" dirty="0" smtClean="0">
                <a:solidFill>
                  <a:srgbClr val="3333FF"/>
                </a:solidFill>
              </a:rPr>
              <a:t>s</a:t>
            </a:r>
            <a:r>
              <a:rPr lang="en-US" sz="700" dirty="0" smtClean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7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  </a:t>
            </a:r>
            <a:r>
              <a:rPr lang="en-US" i="1" dirty="0">
                <a:solidFill>
                  <a:srgbClr val="3333FF"/>
                </a:solidFill>
                <a:sym typeface="Wingdings" pitchFamily="2" charset="2"/>
              </a:rPr>
              <a:t>item</a:t>
            </a:r>
            <a:r>
              <a:rPr lang="en-US" sz="8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en-US" i="1" dirty="0" err="1" smtClean="0">
                <a:solidFill>
                  <a:srgbClr val="3333FF"/>
                </a:solidFill>
              </a:rPr>
              <a:t>is_exchange</a:t>
            </a:r>
            <a:r>
              <a:rPr lang="en-US" dirty="0" smtClean="0">
                <a:solidFill>
                  <a:srgbClr val="3333FF"/>
                </a:solidFill>
              </a:rPr>
              <a:t>  </a:t>
            </a:r>
            <a:r>
              <a:rPr lang="en-US" b="1" dirty="0" smtClean="0">
                <a:solidFill>
                  <a:srgbClr val="002060"/>
                </a:solidFill>
              </a:rPr>
              <a:t>end</a:t>
            </a:r>
          </a:p>
          <a:p>
            <a:pPr>
              <a:tabLst>
                <a:tab pos="3314700" algn="l"/>
              </a:tabLst>
            </a:pPr>
            <a:r>
              <a:rPr lang="en-US" b="1" dirty="0">
                <a:solidFill>
                  <a:srgbClr val="002060"/>
                </a:solidFill>
              </a:rPr>
              <a:t>across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3333FF"/>
                </a:solidFill>
              </a:rPr>
              <a:t>Line8</a:t>
            </a:r>
            <a:r>
              <a:rPr lang="en-US" dirty="0"/>
              <a:t> </a:t>
            </a:r>
            <a:r>
              <a:rPr lang="en-US" b="1" dirty="0">
                <a:solidFill>
                  <a:srgbClr val="002060"/>
                </a:solidFill>
              </a:rPr>
              <a:t>as</a:t>
            </a:r>
            <a:r>
              <a:rPr lang="en-US" dirty="0"/>
              <a:t> </a:t>
            </a:r>
            <a:r>
              <a:rPr lang="en-US" i="1" dirty="0">
                <a:solidFill>
                  <a:srgbClr val="3333FF"/>
                </a:solidFill>
              </a:rPr>
              <a:t>s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2060"/>
                </a:solidFill>
              </a:rPr>
              <a:t>all    	</a:t>
            </a:r>
            <a:r>
              <a:rPr lang="en-US" i="1" dirty="0" smtClean="0">
                <a:solidFill>
                  <a:srgbClr val="3333FF"/>
                </a:solidFill>
              </a:rPr>
              <a:t>s</a:t>
            </a:r>
            <a:r>
              <a:rPr lang="en-US" sz="700" dirty="0" smtClean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7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  </a:t>
            </a:r>
            <a:r>
              <a:rPr lang="en-US" i="1" dirty="0">
                <a:solidFill>
                  <a:srgbClr val="3333FF"/>
                </a:solidFill>
                <a:sym typeface="Wingdings" pitchFamily="2" charset="2"/>
              </a:rPr>
              <a:t>item</a:t>
            </a:r>
            <a:r>
              <a:rPr lang="en-US" sz="8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en-US" sz="700" dirty="0" smtClean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3333FF"/>
                </a:solidFill>
              </a:rPr>
              <a:t>is_exchange</a:t>
            </a:r>
            <a:r>
              <a:rPr lang="en-US" dirty="0" smtClean="0">
                <a:solidFill>
                  <a:srgbClr val="3333FF"/>
                </a:solidFill>
              </a:rPr>
              <a:t>  </a:t>
            </a:r>
            <a:r>
              <a:rPr lang="en-US" b="1" dirty="0" smtClean="0">
                <a:solidFill>
                  <a:srgbClr val="002060"/>
                </a:solidFill>
              </a:rPr>
              <a:t>end 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Mathematische</a:t>
            </a:r>
            <a:r>
              <a:rPr lang="en-US" dirty="0" smtClean="0">
                <a:solidFill>
                  <a:schemeClr val="tx1"/>
                </a:solidFill>
              </a:rPr>
              <a:t> Notation: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de-CH" dirty="0" smtClean="0">
                <a:sym typeface="Symbol" pitchFamily="18" charset="2"/>
              </a:rPr>
              <a:t>	</a:t>
            </a:r>
            <a:r>
              <a:rPr lang="de-CH" dirty="0" smtClean="0">
                <a:solidFill>
                  <a:srgbClr val="3333FF"/>
                </a:solidFill>
                <a:sym typeface="Symbol" pitchFamily="18" charset="2"/>
              </a:rPr>
              <a:t> </a:t>
            </a:r>
            <a:r>
              <a:rPr lang="de-CH" i="1" dirty="0" smtClean="0">
                <a:solidFill>
                  <a:srgbClr val="3333FF"/>
                </a:solidFill>
                <a:sym typeface="Symbol" pitchFamily="18" charset="2"/>
              </a:rPr>
              <a:t>s </a:t>
            </a:r>
            <a:r>
              <a:rPr lang="de-CH" dirty="0">
                <a:solidFill>
                  <a:srgbClr val="3333FF"/>
                </a:solidFill>
                <a:sym typeface="Symbol" pitchFamily="18" charset="2"/>
              </a:rPr>
              <a:t>:</a:t>
            </a:r>
            <a:r>
              <a:rPr lang="de-CH" b="1" i="1" dirty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dirty="0" smtClean="0">
                <a:solidFill>
                  <a:srgbClr val="3333FF"/>
                </a:solidFill>
                <a:sym typeface="Symbol" pitchFamily="18" charset="2"/>
              </a:rPr>
              <a:t>Line10</a:t>
            </a:r>
            <a:r>
              <a:rPr lang="en-US" sz="7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 smtClean="0">
                <a:solidFill>
                  <a:srgbClr val="3333FF"/>
                </a:solidFill>
                <a:sym typeface="Symbol" pitchFamily="18" charset="2"/>
              </a:rPr>
              <a:t>stations</a:t>
            </a:r>
            <a:r>
              <a:rPr lang="de-CH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sz="120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dirty="0" smtClean="0">
                <a:solidFill>
                  <a:srgbClr val="3333FF"/>
                </a:solidFill>
                <a:sym typeface="Symbol" pitchFamily="18" charset="2"/>
              </a:rPr>
              <a:t>|</a:t>
            </a:r>
            <a:r>
              <a:rPr lang="de-CH" i="1" dirty="0" smtClean="0">
                <a:solidFill>
                  <a:srgbClr val="3333FF"/>
                </a:solidFill>
                <a:sym typeface="Symbol" pitchFamily="18" charset="2"/>
              </a:rPr>
              <a:t> s</a:t>
            </a:r>
            <a:r>
              <a:rPr lang="en-US" sz="7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 smtClean="0">
                <a:solidFill>
                  <a:srgbClr val="3333FF"/>
                </a:solidFill>
                <a:sym typeface="Symbol" pitchFamily="18" charset="2"/>
              </a:rPr>
              <a:t>is_exchange</a:t>
            </a:r>
            <a:endParaRPr lang="de-CH" i="1" dirty="0" smtClean="0">
              <a:solidFill>
                <a:srgbClr val="3333FF"/>
              </a:solidFill>
              <a:sym typeface="Symbol" pitchFamily="18" charset="2"/>
            </a:endParaRPr>
          </a:p>
          <a:p>
            <a:r>
              <a:rPr lang="de-CH" b="1" dirty="0" smtClean="0">
                <a:solidFill>
                  <a:srgbClr val="3333FF"/>
                </a:solidFill>
                <a:sym typeface="Symbol" pitchFamily="18" charset="2"/>
              </a:rPr>
              <a:t>	 </a:t>
            </a:r>
            <a:r>
              <a:rPr lang="de-CH" i="1" dirty="0">
                <a:solidFill>
                  <a:srgbClr val="3333FF"/>
                </a:solidFill>
                <a:sym typeface="Symbol" pitchFamily="18" charset="2"/>
              </a:rPr>
              <a:t>s</a:t>
            </a:r>
            <a:r>
              <a:rPr lang="de-CH" sz="1400" i="1" dirty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dirty="0">
                <a:solidFill>
                  <a:srgbClr val="3333FF"/>
                </a:solidFill>
                <a:sym typeface="Symbol" pitchFamily="18" charset="2"/>
              </a:rPr>
              <a:t>:</a:t>
            </a:r>
            <a:r>
              <a:rPr lang="de-CH" b="1" i="1" dirty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i="1" dirty="0">
                <a:solidFill>
                  <a:srgbClr val="3333FF"/>
                </a:solidFill>
                <a:sym typeface="Symbol" pitchFamily="18" charset="2"/>
              </a:rPr>
              <a:t>Line10</a:t>
            </a:r>
            <a:r>
              <a:rPr lang="en-US" sz="7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>
                <a:solidFill>
                  <a:srgbClr val="3333FF"/>
                </a:solidFill>
                <a:sym typeface="Symbol" pitchFamily="18" charset="2"/>
              </a:rPr>
              <a:t>stations</a:t>
            </a:r>
            <a:r>
              <a:rPr lang="de-CH" i="1" dirty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de-CH" dirty="0">
                <a:solidFill>
                  <a:srgbClr val="3333FF"/>
                </a:solidFill>
                <a:sym typeface="Symbol" pitchFamily="18" charset="2"/>
              </a:rPr>
              <a:t>|</a:t>
            </a:r>
            <a:r>
              <a:rPr lang="de-CH" i="1" dirty="0">
                <a:solidFill>
                  <a:srgbClr val="3333FF"/>
                </a:solidFill>
                <a:sym typeface="Symbol" pitchFamily="18" charset="2"/>
              </a:rPr>
              <a:t> s</a:t>
            </a:r>
            <a:r>
              <a:rPr lang="en-US" sz="700" dirty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 smtClean="0">
                <a:solidFill>
                  <a:srgbClr val="3333FF"/>
                </a:solidFill>
                <a:sym typeface="Symbol" pitchFamily="18" charset="2"/>
              </a:rPr>
              <a:t>is_exchange</a:t>
            </a:r>
            <a:endParaRPr lang="de-CH" i="1" dirty="0" smtClean="0">
              <a:solidFill>
                <a:srgbClr val="3333FF"/>
              </a:solidFill>
              <a:sym typeface="Symbol" pitchFamily="18" charset="2"/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3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Was wir in dieser Lektion gesehen haben: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CH" noProof="0" dirty="0" smtClean="0"/>
              <a:t>Die Logik als Werkzeug des logischen Denkens</a:t>
            </a:r>
          </a:p>
          <a:p>
            <a:pPr lvl="1"/>
            <a:r>
              <a:rPr lang="de-CH" noProof="0" dirty="0" smtClean="0"/>
              <a:t>Boole’sche Operationen und ihre Wahrheitstabellen</a:t>
            </a:r>
          </a:p>
          <a:p>
            <a:pPr lvl="1"/>
            <a:r>
              <a:rPr lang="de-CH" noProof="0" dirty="0" smtClean="0"/>
              <a:t>Eigenschaften von Boole’schen Operatoren: Benutzen Sie keine Wahrheitstabellen!</a:t>
            </a:r>
          </a:p>
          <a:p>
            <a:pPr lvl="1"/>
            <a:r>
              <a:rPr lang="de-CH" noProof="0" dirty="0" smtClean="0"/>
              <a:t>Das Prädikatenkalkül: Logische Aussagen über Mengen</a:t>
            </a:r>
          </a:p>
          <a:p>
            <a:pPr lvl="1"/>
            <a:r>
              <a:rPr lang="de-CH" noProof="0" dirty="0" smtClean="0"/>
              <a:t>Semi-strikte </a:t>
            </a:r>
            <a:r>
              <a:rPr lang="de-CH" noProof="0" dirty="0" err="1" smtClean="0"/>
              <a:t>Boole’sche</a:t>
            </a:r>
            <a:r>
              <a:rPr lang="de-CH" noProof="0" dirty="0" smtClean="0"/>
              <a:t> Operatoren</a:t>
            </a:r>
          </a:p>
          <a:p>
            <a:pPr lvl="1"/>
            <a:r>
              <a:rPr lang="de-CH" dirty="0" err="1" smtClean="0"/>
              <a:t>Quantoren</a:t>
            </a:r>
            <a:r>
              <a:rPr lang="de-CH" dirty="0" smtClean="0"/>
              <a:t> und ihre Darstellung in Eiffel</a:t>
            </a:r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193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de-CH" noProof="0" dirty="0" smtClean="0"/>
              <a:t>Klasseninvarianten</a:t>
            </a:r>
            <a:endParaRPr lang="de-CH" noProof="0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sz="2800" noProof="0" dirty="0" smtClean="0">
                <a:solidFill>
                  <a:srgbClr val="3333FF"/>
                </a:solidFill>
              </a:rPr>
              <a:t>Die Invariante drückt Konsistenzbedingungen aus, die zwischen Abfragen in der Klasse erfüllt sein müssen</a:t>
            </a:r>
          </a:p>
          <a:p>
            <a:endParaRPr lang="de-CH" noProof="0" dirty="0"/>
          </a:p>
        </p:txBody>
      </p:sp>
      <p:sp>
        <p:nvSpPr>
          <p:cNvPr id="3676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5561" y="2812473"/>
            <a:ext cx="8158677" cy="2462212"/>
          </a:xfrm>
          <a:prstGeom prst="rect">
            <a:avLst/>
          </a:prstGeom>
          <a:solidFill>
            <a:srgbClr val="99FF99">
              <a:alpha val="63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Constantia" panose="02030602050306030303" pitchFamily="18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invariant</a:t>
            </a:r>
            <a:endParaRPr lang="en-US" sz="2800" b="1" dirty="0">
              <a:solidFill>
                <a:schemeClr val="accent2"/>
              </a:solidFill>
              <a:latin typeface="Constantia" panose="02030602050306030303" pitchFamily="18" charset="0"/>
            </a:endParaRPr>
          </a:p>
          <a:p>
            <a:r>
              <a:rPr lang="en-US" sz="2800" dirty="0">
                <a:solidFill>
                  <a:srgbClr val="3333FF"/>
                </a:solidFill>
                <a:latin typeface="Constantia" panose="02030602050306030303" pitchFamily="18" charset="0"/>
              </a:rPr>
              <a:t>	</a:t>
            </a:r>
            <a:r>
              <a:rPr lang="en-US" sz="2800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anzahl_positiv</a:t>
            </a:r>
            <a:r>
              <a:rPr lang="en-US" sz="28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: </a:t>
            </a:r>
            <a:r>
              <a:rPr lang="en-US" sz="28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count &gt; </a:t>
            </a:r>
            <a:r>
              <a:rPr lang="en-US" sz="28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0</a:t>
            </a:r>
          </a:p>
          <a:p>
            <a:r>
              <a:rPr lang="en-US" sz="28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	</a:t>
            </a:r>
            <a:r>
              <a:rPr lang="en-US" sz="2800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definition_von_first</a:t>
            </a:r>
            <a:r>
              <a:rPr lang="en-US" sz="28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:</a:t>
            </a:r>
            <a:r>
              <a:rPr lang="en-US" sz="28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first </a:t>
            </a:r>
            <a:r>
              <a:rPr lang="en-US" sz="28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=</a:t>
            </a:r>
            <a:r>
              <a:rPr lang="en-US" sz="28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</a:t>
            </a:r>
            <a:r>
              <a:rPr lang="en-US" sz="2800" i="1" dirty="0">
                <a:solidFill>
                  <a:srgbClr val="3333FF"/>
                </a:solidFill>
                <a:latin typeface="Constantia" panose="02030602050306030303" pitchFamily="18" charset="0"/>
              </a:rPr>
              <a:t>i_th </a:t>
            </a:r>
            <a:r>
              <a:rPr lang="en-US" sz="2800" dirty="0">
                <a:solidFill>
                  <a:srgbClr val="3333FF"/>
                </a:solidFill>
                <a:latin typeface="Constantia" panose="02030602050306030303" pitchFamily="18" charset="0"/>
              </a:rPr>
              <a:t>(1</a:t>
            </a:r>
            <a:r>
              <a:rPr lang="en-US" sz="28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)</a:t>
            </a:r>
            <a:endParaRPr lang="en-US" sz="2800" dirty="0">
              <a:solidFill>
                <a:srgbClr val="3333FF"/>
              </a:solidFill>
              <a:latin typeface="Constantia" panose="02030602050306030303" pitchFamily="18" charset="0"/>
            </a:endParaRPr>
          </a:p>
          <a:p>
            <a:r>
              <a:rPr lang="en-US" sz="2800" dirty="0">
                <a:solidFill>
                  <a:srgbClr val="3333FF"/>
                </a:solidFill>
                <a:latin typeface="Constantia" panose="02030602050306030303" pitchFamily="18" charset="0"/>
              </a:rPr>
              <a:t>	</a:t>
            </a:r>
            <a:r>
              <a:rPr lang="en-US" sz="2800" dirty="0" err="1" smtClean="0">
                <a:solidFill>
                  <a:srgbClr val="3333FF"/>
                </a:solidFill>
                <a:latin typeface="Constantia" panose="02030602050306030303" pitchFamily="18" charset="0"/>
              </a:rPr>
              <a:t>definition_von_last</a:t>
            </a:r>
            <a:r>
              <a:rPr lang="en-US" sz="28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:</a:t>
            </a:r>
            <a:r>
              <a:rPr lang="en-US" sz="28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last </a:t>
            </a:r>
            <a:r>
              <a:rPr lang="en-US" sz="2800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=</a:t>
            </a:r>
            <a:r>
              <a:rPr lang="en-US" sz="2800" i="1" dirty="0" smtClean="0">
                <a:solidFill>
                  <a:srgbClr val="3333FF"/>
                </a:solidFill>
                <a:latin typeface="Constantia" panose="02030602050306030303" pitchFamily="18" charset="0"/>
              </a:rPr>
              <a:t> </a:t>
            </a:r>
            <a:r>
              <a:rPr lang="en-US" sz="2800" i="1" dirty="0">
                <a:solidFill>
                  <a:srgbClr val="3333FF"/>
                </a:solidFill>
                <a:latin typeface="Constantia" panose="02030602050306030303" pitchFamily="18" charset="0"/>
              </a:rPr>
              <a:t>i_th </a:t>
            </a:r>
            <a:r>
              <a:rPr lang="en-US" sz="2800" dirty="0">
                <a:solidFill>
                  <a:srgbClr val="3333FF"/>
                </a:solidFill>
                <a:latin typeface="Constantia" panose="02030602050306030303" pitchFamily="18" charset="0"/>
              </a:rPr>
              <a:t>(</a:t>
            </a:r>
            <a:r>
              <a:rPr lang="en-US" sz="2800" i="1" dirty="0">
                <a:solidFill>
                  <a:srgbClr val="3333FF"/>
                </a:solidFill>
                <a:latin typeface="Constantia" panose="02030602050306030303" pitchFamily="18" charset="0"/>
              </a:rPr>
              <a:t>count</a:t>
            </a:r>
            <a:r>
              <a:rPr lang="en-US" i="1" dirty="0">
                <a:solidFill>
                  <a:srgbClr val="3333FF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>
                <a:solidFill>
                  <a:srgbClr val="3333FF"/>
                </a:solidFill>
                <a:latin typeface="Constantia" panose="0203060205030603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8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Line 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7573963" y="1663700"/>
            <a:ext cx="0" cy="715963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none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2067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en-US" dirty="0" err="1" smtClean="0"/>
              <a:t>korrekt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067460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 smtClean="0">
                <a:solidFill>
                  <a:srgbClr val="3333FF"/>
                </a:solidFill>
              </a:rPr>
              <a:t>Für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jede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Erzeugungsprozedur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i="1" dirty="0">
                <a:solidFill>
                  <a:srgbClr val="006400"/>
                </a:solidFill>
              </a:rPr>
              <a:t>cp</a:t>
            </a:r>
            <a:r>
              <a:rPr lang="en-US" sz="1800" i="1" dirty="0">
                <a:solidFill>
                  <a:srgbClr val="006400"/>
                </a:solidFill>
              </a:rPr>
              <a:t> 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>
                <a:solidFill>
                  <a:srgbClr val="0000FF"/>
                </a:solidFill>
              </a:rPr>
              <a:t>{</a:t>
            </a:r>
            <a:r>
              <a:rPr lang="en-US" sz="2800" dirty="0" err="1">
                <a:solidFill>
                  <a:srgbClr val="0000FF"/>
                </a:solidFill>
              </a:rPr>
              <a:t>Pre</a:t>
            </a:r>
            <a:r>
              <a:rPr lang="en-US" sz="3200" i="1" baseline="-25000" dirty="0" err="1">
                <a:solidFill>
                  <a:srgbClr val="006400"/>
                </a:solidFill>
              </a:rPr>
              <a:t>cp</a:t>
            </a:r>
            <a:r>
              <a:rPr lang="en-US" sz="2000" i="1" baseline="-25000" dirty="0">
                <a:solidFill>
                  <a:srgbClr val="006400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}</a:t>
            </a:r>
            <a:r>
              <a:rPr lang="en-US" sz="2800" dirty="0">
                <a:solidFill>
                  <a:srgbClr val="006400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do</a:t>
            </a:r>
            <a:r>
              <a:rPr lang="en-US" sz="3200" i="1" baseline="-25000" dirty="0" err="1">
                <a:solidFill>
                  <a:srgbClr val="006400"/>
                </a:solidFill>
              </a:rPr>
              <a:t>cp</a:t>
            </a:r>
            <a:r>
              <a:rPr lang="en-US" sz="2800" dirty="0">
                <a:solidFill>
                  <a:srgbClr val="006400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{</a:t>
            </a:r>
            <a:r>
              <a:rPr lang="en-US" sz="2800" i="1" dirty="0">
                <a:solidFill>
                  <a:srgbClr val="0000FF"/>
                </a:solidFill>
              </a:rPr>
              <a:t>INV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and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00FF"/>
                </a:solidFill>
              </a:rPr>
              <a:t>Post</a:t>
            </a:r>
            <a:r>
              <a:rPr lang="en-US" sz="3200" i="1" baseline="-25000" dirty="0" err="1">
                <a:solidFill>
                  <a:srgbClr val="006400"/>
                </a:solidFill>
              </a:rPr>
              <a:t>cp</a:t>
            </a:r>
            <a:r>
              <a:rPr lang="en-US" i="1" baseline="-25000" dirty="0">
                <a:solidFill>
                  <a:srgbClr val="006400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}</a:t>
            </a:r>
          </a:p>
          <a:p>
            <a:endParaRPr lang="en-US" sz="3200" dirty="0"/>
          </a:p>
          <a:p>
            <a:r>
              <a:rPr lang="en-US" dirty="0" err="1" smtClean="0">
                <a:solidFill>
                  <a:srgbClr val="3333FF"/>
                </a:solidFill>
              </a:rPr>
              <a:t>Für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jedes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exportierte</a:t>
            </a:r>
            <a:r>
              <a:rPr lang="en-US" dirty="0" smtClean="0">
                <a:solidFill>
                  <a:srgbClr val="3333FF"/>
                </a:solidFill>
              </a:rPr>
              <a:t> Feature </a:t>
            </a:r>
            <a:r>
              <a:rPr lang="en-US" i="1" dirty="0">
                <a:solidFill>
                  <a:srgbClr val="006400"/>
                </a:solidFill>
              </a:rPr>
              <a:t>r</a:t>
            </a:r>
            <a:r>
              <a:rPr lang="en-US" sz="2000" i="1" dirty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>
                <a:solidFill>
                  <a:srgbClr val="0000FF"/>
                </a:solidFill>
              </a:rPr>
              <a:t>{</a:t>
            </a:r>
            <a:r>
              <a:rPr lang="en-US" sz="2800" i="1" dirty="0">
                <a:solidFill>
                  <a:srgbClr val="0000FF"/>
                </a:solidFill>
              </a:rPr>
              <a:t>INV</a:t>
            </a:r>
            <a:r>
              <a:rPr lang="en-US" sz="2800" dirty="0">
                <a:solidFill>
                  <a:srgbClr val="006400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and</a:t>
            </a:r>
            <a:r>
              <a:rPr lang="en-US" sz="2800" dirty="0">
                <a:solidFill>
                  <a:srgbClr val="006400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Pre</a:t>
            </a:r>
            <a:r>
              <a:rPr lang="en-US" sz="3200" i="1" baseline="-25000" dirty="0" err="1">
                <a:solidFill>
                  <a:srgbClr val="006400"/>
                </a:solidFill>
              </a:rPr>
              <a:t>r</a:t>
            </a:r>
            <a:r>
              <a:rPr lang="en-US" sz="2800" i="1" baseline="-25000" dirty="0">
                <a:solidFill>
                  <a:srgbClr val="006400"/>
                </a:solidFill>
              </a:rPr>
              <a:t> </a:t>
            </a:r>
            <a:r>
              <a:rPr lang="en-US" sz="2800" dirty="0"/>
              <a:t>} </a:t>
            </a:r>
            <a:r>
              <a:rPr lang="en-US" sz="2800" b="1" dirty="0" err="1">
                <a:solidFill>
                  <a:srgbClr val="3333FF"/>
                </a:solidFill>
              </a:rPr>
              <a:t>do</a:t>
            </a:r>
            <a:r>
              <a:rPr lang="en-US" sz="3200" i="1" baseline="-25000" dirty="0" err="1">
                <a:solidFill>
                  <a:srgbClr val="006400"/>
                </a:solidFill>
              </a:rPr>
              <a:t>r</a:t>
            </a:r>
            <a:r>
              <a:rPr lang="en-US" sz="2800" dirty="0">
                <a:solidFill>
                  <a:srgbClr val="006400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{</a:t>
            </a:r>
            <a:r>
              <a:rPr lang="en-US" sz="2800" i="1" dirty="0">
                <a:solidFill>
                  <a:srgbClr val="0000FF"/>
                </a:solidFill>
              </a:rPr>
              <a:t>INV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and</a:t>
            </a:r>
            <a:r>
              <a:rPr lang="en-US" sz="2800" dirty="0">
                <a:solidFill>
                  <a:srgbClr val="006400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Post</a:t>
            </a:r>
            <a:r>
              <a:rPr lang="en-US" sz="3200" i="1" baseline="-25000" dirty="0" err="1">
                <a:solidFill>
                  <a:srgbClr val="006400"/>
                </a:solidFill>
              </a:rPr>
              <a:t>r</a:t>
            </a:r>
            <a:r>
              <a:rPr lang="en-US" i="1" baseline="-25000" dirty="0">
                <a:solidFill>
                  <a:srgbClr val="006400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}</a:t>
            </a:r>
            <a:r>
              <a:rPr lang="en-US" dirty="0">
                <a:solidFill>
                  <a:srgbClr val="006400"/>
                </a:solidFill>
              </a:rPr>
              <a:t/>
            </a:r>
            <a:br>
              <a:rPr lang="en-US" dirty="0">
                <a:solidFill>
                  <a:srgbClr val="006400"/>
                </a:solidFill>
              </a:rPr>
            </a:br>
            <a:r>
              <a:rPr lang="en-US" dirty="0"/>
              <a:t>		</a:t>
            </a:r>
          </a:p>
        </p:txBody>
      </p:sp>
      <p:sp>
        <p:nvSpPr>
          <p:cNvPr id="206746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21550" y="1293813"/>
            <a:ext cx="498475" cy="452437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206746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21550" y="2373313"/>
            <a:ext cx="498475" cy="452437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206746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21550" y="3454400"/>
            <a:ext cx="498475" cy="452438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206746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21550" y="4533900"/>
            <a:ext cx="498475" cy="452438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206746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59688" y="1666875"/>
            <a:ext cx="12604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2000" i="1" dirty="0" err="1">
                <a:solidFill>
                  <a:srgbClr val="0000FF"/>
                </a:solidFill>
                <a:latin typeface="Constantia" panose="02030602050306030303" pitchFamily="18" charset="0"/>
              </a:rPr>
              <a:t>x</a:t>
            </a:r>
            <a:r>
              <a:rPr lang="en-US" sz="4400" dirty="0" err="1">
                <a:solidFill>
                  <a:srgbClr val="0000FF"/>
                </a:solidFill>
                <a:latin typeface="Constantia" panose="02030602050306030303" pitchFamily="18" charset="0"/>
              </a:rPr>
              <a:t>.</a:t>
            </a:r>
            <a:r>
              <a:rPr lang="en-US" sz="2000" i="1" dirty="0" err="1">
                <a:solidFill>
                  <a:srgbClr val="0000FF"/>
                </a:solidFill>
                <a:latin typeface="Constantia" panose="02030602050306030303" pitchFamily="18" charset="0"/>
              </a:rPr>
              <a:t>f</a:t>
            </a:r>
            <a:r>
              <a:rPr lang="en-US" sz="2000" dirty="0">
                <a:solidFill>
                  <a:srgbClr val="0000FF"/>
                </a:solidFill>
                <a:latin typeface="Constantia" panose="02030602050306030303" pitchFamily="18" charset="0"/>
              </a:rPr>
              <a:t> (…)</a:t>
            </a:r>
          </a:p>
        </p:txBody>
      </p:sp>
      <p:sp>
        <p:nvSpPr>
          <p:cNvPr id="206746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70800" y="2859088"/>
            <a:ext cx="13335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2000" i="1" dirty="0" err="1">
                <a:solidFill>
                  <a:srgbClr val="0000FF"/>
                </a:solidFill>
                <a:latin typeface="Constantia" panose="02030602050306030303" pitchFamily="18" charset="0"/>
              </a:rPr>
              <a:t>x</a:t>
            </a:r>
            <a:r>
              <a:rPr lang="en-US" sz="3600" dirty="0" err="1">
                <a:solidFill>
                  <a:srgbClr val="0000FF"/>
                </a:solidFill>
                <a:latin typeface="Constantia" panose="02030602050306030303" pitchFamily="18" charset="0"/>
              </a:rPr>
              <a:t>.</a:t>
            </a:r>
            <a:r>
              <a:rPr lang="en-US" sz="2000" i="1" dirty="0" err="1">
                <a:solidFill>
                  <a:srgbClr val="0000FF"/>
                </a:solidFill>
                <a:latin typeface="Constantia" panose="02030602050306030303" pitchFamily="18" charset="0"/>
              </a:rPr>
              <a:t>g</a:t>
            </a:r>
            <a:r>
              <a:rPr lang="en-US" sz="2000" dirty="0">
                <a:solidFill>
                  <a:srgbClr val="0000FF"/>
                </a:solidFill>
                <a:latin typeface="Constantia" panose="02030602050306030303" pitchFamily="18" charset="0"/>
              </a:rPr>
              <a:t> (…)</a:t>
            </a:r>
          </a:p>
        </p:txBody>
      </p:sp>
      <p:sp>
        <p:nvSpPr>
          <p:cNvPr id="206746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724775" y="3889375"/>
            <a:ext cx="13319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2000" i="1" dirty="0" err="1">
                <a:solidFill>
                  <a:srgbClr val="0000FF"/>
                </a:solidFill>
                <a:latin typeface="Constantia" panose="02030602050306030303" pitchFamily="18" charset="0"/>
              </a:rPr>
              <a:t>x</a:t>
            </a:r>
            <a:r>
              <a:rPr lang="en-US" sz="3600" dirty="0" err="1">
                <a:solidFill>
                  <a:srgbClr val="0000FF"/>
                </a:solidFill>
                <a:latin typeface="Constantia" panose="02030602050306030303" pitchFamily="18" charset="0"/>
              </a:rPr>
              <a:t>.</a:t>
            </a:r>
            <a:r>
              <a:rPr lang="en-US" sz="2000" i="1" dirty="0" err="1">
                <a:solidFill>
                  <a:srgbClr val="0000FF"/>
                </a:solidFill>
                <a:latin typeface="Constantia" panose="02030602050306030303" pitchFamily="18" charset="0"/>
              </a:rPr>
              <a:t>h</a:t>
            </a:r>
            <a:r>
              <a:rPr lang="en-US" sz="2000" dirty="0">
                <a:solidFill>
                  <a:srgbClr val="0000FF"/>
                </a:solidFill>
                <a:latin typeface="Constantia" panose="02030602050306030303" pitchFamily="18" charset="0"/>
              </a:rPr>
              <a:t> (…)</a:t>
            </a:r>
          </a:p>
        </p:txBody>
      </p:sp>
      <p:sp>
        <p:nvSpPr>
          <p:cNvPr id="2067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68800" y="1254125"/>
            <a:ext cx="360363" cy="3603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2067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729163" y="1438275"/>
            <a:ext cx="2592387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206747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73625" y="1022350"/>
            <a:ext cx="2376488" cy="45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nstantia" panose="02030602050306030303" pitchFamily="18" charset="0"/>
              </a:rPr>
              <a:t>create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Constantia" panose="02030602050306030303" pitchFamily="18" charset="0"/>
              </a:rPr>
              <a:t>x</a:t>
            </a:r>
            <a:r>
              <a:rPr lang="en-US" sz="3200" dirty="0" err="1">
                <a:solidFill>
                  <a:srgbClr val="0000FF"/>
                </a:solidFill>
                <a:latin typeface="Constantia" panose="02030602050306030303" pitchFamily="18" charset="0"/>
              </a:rPr>
              <a:t>.</a:t>
            </a:r>
            <a:r>
              <a:rPr lang="en-US" sz="2000" i="1" dirty="0" err="1">
                <a:solidFill>
                  <a:srgbClr val="0000FF"/>
                </a:solidFill>
                <a:latin typeface="Constantia" panose="02030602050306030303" pitchFamily="18" charset="0"/>
              </a:rPr>
              <a:t>make</a:t>
            </a:r>
            <a:r>
              <a:rPr lang="en-US" sz="2000" dirty="0">
                <a:solidFill>
                  <a:srgbClr val="0000FF"/>
                </a:solidFill>
                <a:latin typeface="Constantia" panose="02030602050306030303" pitchFamily="18" charset="0"/>
              </a:rPr>
              <a:t> (…)</a:t>
            </a:r>
          </a:p>
        </p:txBody>
      </p:sp>
      <p:sp>
        <p:nvSpPr>
          <p:cNvPr id="206747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70750" y="1293813"/>
            <a:ext cx="725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2800" dirty="0">
                <a:latin typeface="Constantia" panose="02030602050306030303" pitchFamily="18" charset="0"/>
              </a:rPr>
              <a:t>S1</a:t>
            </a:r>
          </a:p>
        </p:txBody>
      </p:sp>
      <p:sp>
        <p:nvSpPr>
          <p:cNvPr id="206747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70750" y="2373313"/>
            <a:ext cx="69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dirty="0">
                <a:latin typeface="Constantia" panose="02030602050306030303" pitchFamily="18" charset="0"/>
              </a:rPr>
              <a:t>S2</a:t>
            </a:r>
          </a:p>
        </p:txBody>
      </p:sp>
      <p:sp>
        <p:nvSpPr>
          <p:cNvPr id="206747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70750" y="3454400"/>
            <a:ext cx="69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dirty="0">
                <a:latin typeface="Constantia" panose="02030602050306030303" pitchFamily="18" charset="0"/>
              </a:rPr>
              <a:t>S3</a:t>
            </a:r>
          </a:p>
        </p:txBody>
      </p:sp>
      <p:sp>
        <p:nvSpPr>
          <p:cNvPr id="2067474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70750" y="45339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dirty="0">
                <a:latin typeface="Constantia" panose="02030602050306030303" pitchFamily="18" charset="0"/>
              </a:rPr>
              <a:t>S4</a:t>
            </a:r>
          </a:p>
        </p:txBody>
      </p:sp>
      <p:sp>
        <p:nvSpPr>
          <p:cNvPr id="20674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573963" y="2835275"/>
            <a:ext cx="0" cy="598488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none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20674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575550" y="5000625"/>
            <a:ext cx="0" cy="46355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206747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572375" y="3925888"/>
            <a:ext cx="6350" cy="59055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none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/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57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6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6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6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6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1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3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6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458" grpId="0" animBg="1"/>
      <p:bldP spid="2067461" grpId="0" animBg="1"/>
      <p:bldP spid="2067462" grpId="0" animBg="1"/>
      <p:bldP spid="2067463" grpId="0" animBg="1"/>
      <p:bldP spid="2067464" grpId="0" animBg="1"/>
      <p:bldP spid="2067465" grpId="0"/>
      <p:bldP spid="2067466" grpId="0"/>
      <p:bldP spid="2067467" grpId="0"/>
      <p:bldP spid="2067468" grpId="0" animBg="1"/>
      <p:bldP spid="2067469" grpId="0" animBg="1"/>
      <p:bldP spid="2067470" grpId="0"/>
      <p:bldP spid="2067472" grpId="0"/>
      <p:bldP spid="2067473" grpId="0"/>
      <p:bldP spid="2067474" grpId="0"/>
      <p:bldP spid="2067475" grpId="0" animBg="1"/>
      <p:bldP spid="2067476" grpId="0" animBg="1"/>
      <p:bldP spid="20674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noProof="0" dirty="0" smtClean="0"/>
              <a:t>Anwendungen von Verträgen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de-CH" noProof="0" dirty="0" smtClean="0">
                <a:solidFill>
                  <a:srgbClr val="3333FF"/>
                </a:solidFill>
              </a:rPr>
              <a:t>Korrekte Software</a:t>
            </a:r>
          </a:p>
          <a:p>
            <a:pPr marL="457200" indent="-457200">
              <a:buAutoNum type="arabicPeriod"/>
            </a:pPr>
            <a:endParaRPr lang="de-CH" noProof="0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/>
            </a:pPr>
            <a:r>
              <a:rPr lang="de-CH" noProof="0" dirty="0" smtClean="0">
                <a:solidFill>
                  <a:srgbClr val="3333FF"/>
                </a:solidFill>
              </a:rPr>
              <a:t>Dokumentation der Software, im Speziellen Dokumentation der Programmierschnittstelle.</a:t>
            </a:r>
          </a:p>
          <a:p>
            <a:pPr marL="457200" indent="-457200">
              <a:buAutoNum type="arabicPeriod"/>
            </a:pPr>
            <a:endParaRPr lang="de-CH" noProof="0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/>
            </a:pPr>
            <a:r>
              <a:rPr lang="de-CH" noProof="0" dirty="0" smtClean="0">
                <a:solidFill>
                  <a:srgbClr val="3333FF"/>
                </a:solidFill>
              </a:rPr>
              <a:t>Testen &amp; Fehlerbeseitigung</a:t>
            </a:r>
          </a:p>
          <a:p>
            <a:pPr marL="457200" indent="-457200">
              <a:buAutoNum type="arabicPeriod"/>
            </a:pPr>
            <a:endParaRPr lang="de-CH" noProof="0" dirty="0" smtClean="0">
              <a:solidFill>
                <a:srgbClr val="3333FF"/>
              </a:solidFill>
            </a:endParaRPr>
          </a:p>
          <a:p>
            <a:pPr marL="457200" indent="-457200"/>
            <a:r>
              <a:rPr lang="de-CH" noProof="0" dirty="0" smtClean="0">
                <a:solidFill>
                  <a:srgbClr val="3333FF"/>
                </a:solidFill>
              </a:rPr>
              <a:t>(Später noch mehr!)</a:t>
            </a:r>
          </a:p>
          <a:p>
            <a:pPr marL="457200" indent="-457200"/>
            <a:endParaRPr lang="de-CH" noProof="0" dirty="0" smtClean="0">
              <a:solidFill>
                <a:srgbClr val="3333FF"/>
              </a:solidFill>
            </a:endParaRPr>
          </a:p>
          <a:p>
            <a:r>
              <a:rPr lang="de-CH" noProof="0" dirty="0" smtClean="0">
                <a:solidFill>
                  <a:srgbClr val="3333FF"/>
                </a:solidFill>
              </a:rPr>
              <a:t>Laufzeiteffekt: Einstellung im </a:t>
            </a:r>
            <a:r>
              <a:rPr lang="de-CH" dirty="0" smtClean="0">
                <a:solidFill>
                  <a:srgbClr val="3333FF"/>
                </a:solidFill>
              </a:rPr>
              <a:t>C</a:t>
            </a:r>
            <a:r>
              <a:rPr lang="de-CH" noProof="0" dirty="0" err="1" smtClean="0">
                <a:solidFill>
                  <a:srgbClr val="3333FF"/>
                </a:solidFill>
              </a:rPr>
              <a:t>ompiler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</a:p>
          <a:p>
            <a:r>
              <a:rPr lang="de-CH" noProof="0" dirty="0" smtClean="0">
                <a:solidFill>
                  <a:srgbClr val="3333FF"/>
                </a:solidFill>
              </a:rPr>
              <a:t>(siehe Projects -&gt; Settings in EiffelStudio)</a:t>
            </a:r>
            <a:endParaRPr lang="de-CH" noProof="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noProof="0" dirty="0" smtClean="0"/>
              <a:t>Verträge in anderen Sprachen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CH" noProof="0" dirty="0" smtClean="0"/>
          </a:p>
          <a:p>
            <a:r>
              <a:rPr lang="de-CH" noProof="0" dirty="0" smtClean="0">
                <a:solidFill>
                  <a:srgbClr val="3333FF"/>
                </a:solidFill>
              </a:rPr>
              <a:t>Java: Java Modeling Language (JML), iContract etc.</a:t>
            </a:r>
          </a:p>
          <a:p>
            <a:endParaRPr lang="de-CH" noProof="0" dirty="0" smtClean="0">
              <a:solidFill>
                <a:srgbClr val="3333FF"/>
              </a:solidFill>
            </a:endParaRPr>
          </a:p>
          <a:p>
            <a:r>
              <a:rPr lang="de-CH" noProof="0" dirty="0" smtClean="0">
                <a:solidFill>
                  <a:srgbClr val="3333FF"/>
                </a:solidFill>
              </a:rPr>
              <a:t>C#: Spec# (Erweiterung durch Microsoft Research)</a:t>
            </a:r>
          </a:p>
          <a:p>
            <a:endParaRPr lang="de-CH" noProof="0" dirty="0" smtClean="0">
              <a:solidFill>
                <a:srgbClr val="3333FF"/>
              </a:solidFill>
            </a:endParaRPr>
          </a:p>
          <a:p>
            <a:r>
              <a:rPr lang="de-CH" noProof="0" dirty="0" smtClean="0">
                <a:solidFill>
                  <a:srgbClr val="3333FF"/>
                </a:solidFill>
              </a:rPr>
              <a:t>UML: Object Constraint Language</a:t>
            </a:r>
          </a:p>
          <a:p>
            <a:endParaRPr lang="de-CH" noProof="0" dirty="0" smtClean="0">
              <a:solidFill>
                <a:srgbClr val="3333FF"/>
              </a:solidFill>
            </a:endParaRPr>
          </a:p>
          <a:p>
            <a:r>
              <a:rPr lang="de-CH" noProof="0" dirty="0" smtClean="0">
                <a:solidFill>
                  <a:srgbClr val="3333FF"/>
                </a:solidFill>
              </a:rPr>
              <a:t>Python</a:t>
            </a:r>
          </a:p>
          <a:p>
            <a:endParaRPr lang="de-CH" noProof="0" dirty="0" smtClean="0">
              <a:solidFill>
                <a:srgbClr val="3333FF"/>
              </a:solidFill>
            </a:endParaRPr>
          </a:p>
          <a:p>
            <a:r>
              <a:rPr lang="de-CH" noProof="0" dirty="0" smtClean="0">
                <a:solidFill>
                  <a:srgbClr val="3333FF"/>
                </a:solidFill>
              </a:rPr>
              <a:t>C++: Nana</a:t>
            </a:r>
          </a:p>
          <a:p>
            <a:endParaRPr lang="de-CH" noProof="0" dirty="0" smtClean="0">
              <a:solidFill>
                <a:srgbClr val="3333FF"/>
              </a:solidFill>
            </a:endParaRPr>
          </a:p>
          <a:p>
            <a:endParaRPr lang="de-CH" noProof="0" dirty="0" smtClean="0">
              <a:solidFill>
                <a:srgbClr val="3333FF"/>
              </a:solidFill>
            </a:endParaRPr>
          </a:p>
          <a:p>
            <a:r>
              <a:rPr lang="de-CH" noProof="0" dirty="0" smtClean="0">
                <a:solidFill>
                  <a:srgbClr val="3333FF"/>
                </a:solidFill>
              </a:rPr>
              <a:t>etc.</a:t>
            </a:r>
            <a:endParaRPr lang="de-CH" noProof="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3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Logik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3333FF"/>
                </a:solidFill>
              </a:rPr>
              <a:t>Programmieren heisst logisch denken.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3333FF"/>
                </a:solidFill>
              </a:rPr>
              <a:t>Logik ist die Wissenschaft des logischen Denkens.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3333FF"/>
                </a:solidFill>
              </a:rPr>
              <a:t>Wir benutzen Logik tagtäglich.</a:t>
            </a:r>
          </a:p>
          <a:p>
            <a:pPr lvl="1" indent="68263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rgbClr val="A50021"/>
              </a:solidFill>
            </a:endParaRPr>
          </a:p>
          <a:p>
            <a:pPr lvl="1" indent="68263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rgbClr val="A50021"/>
              </a:solidFill>
            </a:endParaRPr>
          </a:p>
          <a:p>
            <a:pPr lvl="1" indent="68263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>“Sokrates ist ein Mensch.</a:t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>Alle Menschen sind sterblich. </a:t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/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>Daher muss Sokrates sterblich sein.”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/>
            </a:r>
            <a:br>
              <a:rPr lang="de-CH" i="1" noProof="0" dirty="0" smtClean="0">
                <a:solidFill>
                  <a:srgbClr val="A50021"/>
                </a:solidFill>
              </a:rPr>
            </a:br>
            <a:endParaRPr lang="de-CH" i="1" noProof="0" dirty="0" smtClean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9890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Benutzerdefinier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6666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9525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">
  <a:themeElements>
    <a:clrScheme name="Benutzerdefiniert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1661</Words>
  <Application>Microsoft Office PowerPoint</Application>
  <PresentationFormat>On-screen Show (4:3)</PresentationFormat>
  <Paragraphs>507</Paragraphs>
  <Slides>45</Slides>
  <Notes>43</Notes>
  <HiddenSlides>1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8" baseType="lpstr">
      <vt:lpstr>Arial</vt:lpstr>
      <vt:lpstr>Arial Black</vt:lpstr>
      <vt:lpstr>Calibri</vt:lpstr>
      <vt:lpstr>Comic Sans MS</vt:lpstr>
      <vt:lpstr>Constantia</vt:lpstr>
      <vt:lpstr>Symbol</vt:lpstr>
      <vt:lpstr>Times New Roman</vt:lpstr>
      <vt:lpstr>Verdana</vt:lpstr>
      <vt:lpstr>Wingdings</vt:lpstr>
      <vt:lpstr>Wingdings 3</vt:lpstr>
      <vt:lpstr>NORMAL</vt:lpstr>
      <vt:lpstr>TITLE</vt:lpstr>
      <vt:lpstr>Equazione</vt:lpstr>
      <vt:lpstr>Einführung in die Programmierung  Prof. Dr. Bertrand Meyer</vt:lpstr>
      <vt:lpstr>Erinnerung: Verträge</vt:lpstr>
      <vt:lpstr>Verträge</vt:lpstr>
      <vt:lpstr>Verträge</vt:lpstr>
      <vt:lpstr>Klasseninvarianten</vt:lpstr>
      <vt:lpstr>Wann ist eine Klasse korrekt?</vt:lpstr>
      <vt:lpstr>Anwendungen von Verträgen</vt:lpstr>
      <vt:lpstr>Verträge in anderen Sprachen</vt:lpstr>
      <vt:lpstr>Logik</vt:lpstr>
      <vt:lpstr>Logisches Denken und Programmieren</vt:lpstr>
      <vt:lpstr>Boole’sche Ausdrücke</vt:lpstr>
      <vt:lpstr>Beispiele</vt:lpstr>
      <vt:lpstr>Die Negation (not)</vt:lpstr>
      <vt:lpstr>Die Disjunktion (or)</vt:lpstr>
      <vt:lpstr>Die Konjunktion (and)</vt:lpstr>
      <vt:lpstr>Komplexere Ausdrücke</vt:lpstr>
      <vt:lpstr>Belegungen und Wahrheitstabellen</vt:lpstr>
      <vt:lpstr>Wahrheitstabelle für die Grundoperationen</vt:lpstr>
      <vt:lpstr>Tautologien</vt:lpstr>
      <vt:lpstr>Widersprüche und Erfüllbarkeit</vt:lpstr>
      <vt:lpstr>Äquivalenz (=)</vt:lpstr>
      <vt:lpstr>De Morgan’sche Gesetze</vt:lpstr>
      <vt:lpstr>Syntaxkonvention und Vorrangregeln</vt:lpstr>
      <vt:lpstr>Die Implikation (implies)</vt:lpstr>
      <vt:lpstr>Implikationen in natürlichen Sprachen</vt:lpstr>
      <vt:lpstr>Ein häufiges Missverständnis über Implikationen</vt:lpstr>
      <vt:lpstr>Die Umkehrung der Implikation (1)</vt:lpstr>
      <vt:lpstr>Die Umkehrung der Implikation (2)</vt:lpstr>
      <vt:lpstr>Implikation</vt:lpstr>
      <vt:lpstr>Semi-strikte Boole’sche Operatoren (1)</vt:lpstr>
      <vt:lpstr>Semi-strikte Boole’sche Operatoren (2)</vt:lpstr>
      <vt:lpstr>Semi-strikte Boole’sche Operatoren (3)</vt:lpstr>
      <vt:lpstr>Semi-strikte Operatoren (and then, or else)</vt:lpstr>
      <vt:lpstr>Normale vs. Semi-strikte Boole’sche Operatoren</vt:lpstr>
      <vt:lpstr>Semi-strikte Implikation</vt:lpstr>
      <vt:lpstr>Eiffel-Notation für Boole’sche Operatoren</vt:lpstr>
      <vt:lpstr>Aussagen- und Prädikatenkalkül</vt:lpstr>
      <vt:lpstr>Ein allgemeineres or</vt:lpstr>
      <vt:lpstr>Ein allgemeineres and</vt:lpstr>
      <vt:lpstr>Ausdrücke mit dem Existenzquantor</vt:lpstr>
      <vt:lpstr>Ausdrücke mit dem Allquantor</vt:lpstr>
      <vt:lpstr>Dualität </vt:lpstr>
      <vt:lpstr>Leere Mengen</vt:lpstr>
      <vt:lpstr>Quantoren in Eiffel</vt:lpstr>
      <vt:lpstr>Was wir in dieser Lektion gesehen haben:</vt:lpstr>
    </vt:vector>
  </TitlesOfParts>
  <Company>ETH Zürich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andre</cp:lastModifiedBy>
  <cp:revision>2375</cp:revision>
  <dcterms:created xsi:type="dcterms:W3CDTF">2010-06-28T05:41:26Z</dcterms:created>
  <dcterms:modified xsi:type="dcterms:W3CDTF">2015-09-25T06:29:02Z</dcterms:modified>
</cp:coreProperties>
</file>