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</p:sldMasterIdLst>
  <p:notesMasterIdLst>
    <p:notesMasterId r:id="rId37"/>
  </p:notesMasterIdLst>
  <p:handoutMasterIdLst>
    <p:handoutMasterId r:id="rId38"/>
  </p:handoutMasterIdLst>
  <p:sldIdLst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49" r:id="rId16"/>
    <p:sldId id="950" r:id="rId17"/>
    <p:sldId id="951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33FF"/>
    <a:srgbClr val="990000"/>
    <a:srgbClr val="FFCCCC"/>
    <a:srgbClr val="FF9966"/>
    <a:srgbClr val="FFCC99"/>
    <a:srgbClr val="000099"/>
    <a:srgbClr val="006600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4" autoAdjust="0"/>
    <p:restoredTop sz="90303" autoAdjust="0"/>
  </p:normalViewPr>
  <p:slideViewPr>
    <p:cSldViewPr snapToGrid="0">
      <p:cViewPr varScale="1">
        <p:scale>
          <a:sx n="75" d="100"/>
          <a:sy n="75" d="100"/>
        </p:scale>
        <p:origin x="66" y="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0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9D3B4-E2B9-4CBA-BA28-4D9E4D11E05E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536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2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0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14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14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15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0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C4F3B-A0DD-4572-A938-4E73BD1BAA55}" type="slidenum">
              <a:rPr lang="en-US"/>
              <a:pPr/>
              <a:t>16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359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C30D7-0300-43EB-B790-09F9B385D012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94707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8983D-9C14-45B5-A4D4-5B5159CA9D57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8444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0B939-6706-4683-84E1-EF2F494F0D81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08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C45FE-80C4-436F-BE39-3336570B2656}" type="slidenum">
              <a:rPr lang="en-US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9309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9229F-3516-4DE9-A7CE-E6268EAE9E8A}" type="slidenum">
              <a:rPr lang="de-CH" smtClean="0">
                <a:solidFill>
                  <a:prstClr val="black"/>
                </a:solidFill>
              </a:rPr>
              <a:pPr/>
              <a:t>20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709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84E6E-14A6-4F0E-9A39-D3A744CE387E}" type="slidenum">
              <a:rPr lang="en-US"/>
              <a:pPr/>
              <a:t>21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34304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850DA-9FCC-4E3B-A4F9-E621AC14E47E}" type="slidenum">
              <a:rPr lang="en-US"/>
              <a:pPr/>
              <a:t>22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72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9229F-3516-4DE9-A7CE-E6268EAE9E8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41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909F-2763-4725-A006-492CC80DF54F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1503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5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E8C80-66A7-433E-8A27-1FAB50B4FA44}" type="slidenum">
              <a:rPr lang="en-US"/>
              <a:pPr/>
              <a:t>27</a:t>
            </a:fld>
            <a:endParaRPr 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61399"/>
            <a:ext cx="5852160" cy="431982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28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693A9-36C2-46D3-B971-B4356E9CD709}" type="slidenum">
              <a:rPr lang="en-US"/>
              <a:pPr/>
              <a:t>28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8907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A3237-AD52-4481-B911-CD018E47F353}" type="slidenum">
              <a:rPr lang="en-US"/>
              <a:pPr/>
              <a:t>29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78429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47DD3-F4DB-4FD5-A3A3-7A5A8F70907C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743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5F6E4-28B5-47F9-AEF3-D8808B2C20DD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22859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958AD-EDEB-43CF-8B3D-98ED744A805A}" type="slidenum">
              <a:rPr lang="en-US"/>
              <a:pPr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13166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F788C-32AF-4815-B81C-C2A12E105BCB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87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0BCB-4901-4365-A069-0E2A6A86D7B5}" type="slidenum">
              <a:rPr lang="en-US"/>
              <a:pPr/>
              <a:t>33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09980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4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2141E2-278A-4639-B494-6A76FA854891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4717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49920-7A1C-4EEE-9CF0-8DC068A3AA77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202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758A0-A723-4224-A52E-9F21E753E732}" type="slidenum">
              <a:rPr lang="en-US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846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84637-0F1C-4822-8B6E-61419B7C8A55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5674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416BB-5CA1-4362-959F-9597C0E5CC1C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Vereinfachung</a:t>
            </a:r>
          </a:p>
        </p:txBody>
      </p:sp>
    </p:spTree>
    <p:extLst>
      <p:ext uri="{BB962C8B-B14F-4D97-AF65-F5344CB8AC3E}">
        <p14:creationId xmlns:p14="http://schemas.microsoft.com/office/powerpoint/2010/main" val="254434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1909F-2763-4725-A006-492CC80DF54F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67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23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1"/>
            <a:ext cx="7301344" cy="18673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Verdana" pitchFamily="34" charset="0"/>
              </a:rPr>
              <a:t>Lektion </a:t>
            </a: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9: Abstraktion</a:t>
            </a: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3286125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Das Prinzip des einheitlichen Zugriffs*</a:t>
            </a:r>
            <a:endParaRPr lang="de-CH" sz="2800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1151466"/>
            <a:ext cx="8229600" cy="272626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Dem Kunden ist es egal, ob sie </a:t>
            </a:r>
          </a:p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etwas berechnen oder </a:t>
            </a:r>
          </a:p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im Speicher nachschauen</a:t>
            </a:r>
            <a:endParaRPr lang="de-CH" sz="4000" dirty="0">
              <a:latin typeface="Constantia" panose="02030602050306030303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78400" y="594360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onstantia" panose="02030602050306030303" pitchFamily="18" charset="0"/>
              </a:rPr>
              <a:t>*</a:t>
            </a:r>
            <a:r>
              <a:rPr lang="de-CH" i="1" dirty="0" smtClean="0">
                <a:latin typeface="Constantia" panose="02030602050306030303" pitchFamily="18" charset="0"/>
              </a:rPr>
              <a:t>Uniform </a:t>
            </a:r>
            <a:r>
              <a:rPr lang="de-CH" i="1" dirty="0" err="1" smtClean="0">
                <a:latin typeface="Constantia" panose="02030602050306030303" pitchFamily="18" charset="0"/>
              </a:rPr>
              <a:t>access</a:t>
            </a:r>
            <a:r>
              <a:rPr lang="de-CH" i="1" dirty="0" smtClean="0">
                <a:latin typeface="Constantia" panose="02030602050306030303" pitchFamily="18" charset="0"/>
              </a:rPr>
              <a:t> </a:t>
            </a:r>
            <a:r>
              <a:rPr lang="de-CH" i="1" dirty="0" err="1" smtClean="0">
                <a:latin typeface="Constantia" panose="02030602050306030303" pitchFamily="18" charset="0"/>
              </a:rPr>
              <a:t>principle</a:t>
            </a:r>
            <a:endParaRPr lang="de-CH" i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89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Das Prinzip des einheitlichen Zugriffs: Beispiel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60000"/>
              </a:lnSpc>
            </a:pPr>
            <a:r>
              <a:rPr lang="de-CH" sz="2100" i="1" dirty="0" err="1" smtClean="0">
                <a:solidFill>
                  <a:srgbClr val="3333FF"/>
                </a:solidFill>
              </a:rPr>
              <a:t>saldo</a:t>
            </a:r>
            <a:r>
              <a:rPr lang="de-CH" sz="2100" i="1" dirty="0" smtClean="0">
                <a:solidFill>
                  <a:srgbClr val="3333FF"/>
                </a:solidFill>
              </a:rPr>
              <a:t> </a:t>
            </a:r>
            <a:r>
              <a:rPr lang="de-CH" sz="2100" dirty="0" smtClean="0">
                <a:solidFill>
                  <a:srgbClr val="3333FF"/>
                </a:solidFill>
              </a:rPr>
              <a:t>= </a:t>
            </a:r>
            <a:r>
              <a:rPr lang="de-CH" sz="2100" i="1" dirty="0" err="1" smtClean="0">
                <a:solidFill>
                  <a:srgbClr val="3333FF"/>
                </a:solidFill>
              </a:rPr>
              <a:t>liste_der_einzahlungen</a:t>
            </a:r>
            <a:r>
              <a:rPr lang="de-CH" sz="4000" dirty="0" err="1" smtClean="0">
                <a:solidFill>
                  <a:srgbClr val="3333FF"/>
                </a:solidFill>
              </a:rPr>
              <a:t>.</a:t>
            </a:r>
            <a:r>
              <a:rPr lang="de-CH" sz="2100" i="1" dirty="0" err="1" smtClean="0">
                <a:solidFill>
                  <a:srgbClr val="3333FF"/>
                </a:solidFill>
              </a:rPr>
              <a:t>total</a:t>
            </a:r>
            <a:r>
              <a:rPr lang="de-CH" sz="2100" dirty="0" smtClean="0">
                <a:solidFill>
                  <a:srgbClr val="3333FF"/>
                </a:solidFill>
              </a:rPr>
              <a:t> – </a:t>
            </a:r>
            <a:r>
              <a:rPr lang="en-US" sz="2100" i="1" dirty="0" err="1">
                <a:solidFill>
                  <a:srgbClr val="3333FF"/>
                </a:solidFill>
              </a:rPr>
              <a:t>liste_der_abhebungen</a:t>
            </a:r>
            <a:r>
              <a:rPr lang="de-CH" sz="4000" dirty="0" smtClean="0">
                <a:solidFill>
                  <a:srgbClr val="3333FF"/>
                </a:solidFill>
              </a:rPr>
              <a:t>.</a:t>
            </a:r>
            <a:r>
              <a:rPr lang="de-CH" sz="2100" i="1" dirty="0" smtClean="0">
                <a:solidFill>
                  <a:srgbClr val="3333FF"/>
                </a:solidFill>
              </a:rPr>
              <a:t>total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736611" y="4980220"/>
            <a:ext cx="7687733" cy="1543050"/>
          </a:xfrm>
          <a:prstGeom prst="roundRect">
            <a:avLst/>
          </a:prstGeom>
          <a:solidFill>
            <a:srgbClr val="99FF99"/>
          </a:solidFill>
          <a:ln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Ein Aufruf wie z.B.</a:t>
            </a:r>
            <a:r>
              <a:rPr lang="de-CH" kern="0" dirty="0" smtClean="0">
                <a:latin typeface="Constantia" panose="02030602050306030303" pitchFamily="18" charset="0"/>
              </a:rPr>
              <a:t> 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</a:rPr>
              <a:t>ihr_konto</a:t>
            </a:r>
            <a:r>
              <a:rPr kumimoji="0" lang="de-CH" sz="4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</a:rPr>
              <a:t>.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</a:rPr>
              <a:t>saldo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kern="0" dirty="0" smtClean="0">
                <a:latin typeface="Constantia" panose="02030602050306030303" pitchFamily="18" charset="0"/>
              </a:rPr>
              <a:t>k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önnte ein Attribut oder </a:t>
            </a:r>
            <a:r>
              <a:rPr lang="de-CH" kern="0" dirty="0" smtClean="0">
                <a:latin typeface="Constantia" panose="02030602050306030303" pitchFamily="18" charset="0"/>
              </a:rPr>
              <a:t>eine Funktion benutzen</a:t>
            </a: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</a:rPr>
              <a:t>			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123060" y="1832256"/>
            <a:ext cx="73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A1)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69" name="AutoShape 17"/>
          <p:cNvSpPr>
            <a:spLocks noChangeArrowheads="1"/>
          </p:cNvSpPr>
          <p:nvPr/>
        </p:nvSpPr>
        <p:spPr bwMode="auto">
          <a:xfrm>
            <a:off x="4678788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0" name="AutoShape 19"/>
          <p:cNvSpPr>
            <a:spLocks noChangeArrowheads="1"/>
          </p:cNvSpPr>
          <p:nvPr/>
        </p:nvSpPr>
        <p:spPr bwMode="auto">
          <a:xfrm>
            <a:off x="5831313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1" name="AutoShape 20"/>
          <p:cNvSpPr>
            <a:spLocks noChangeArrowheads="1"/>
          </p:cNvSpPr>
          <p:nvPr/>
        </p:nvSpPr>
        <p:spPr bwMode="auto">
          <a:xfrm>
            <a:off x="6983838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2" name="AutoShape 21"/>
          <p:cNvSpPr>
            <a:spLocks noChangeArrowheads="1"/>
          </p:cNvSpPr>
          <p:nvPr/>
        </p:nvSpPr>
        <p:spPr bwMode="auto">
          <a:xfrm>
            <a:off x="8134775" y="170106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3" name="Line 24"/>
          <p:cNvSpPr>
            <a:spLocks noChangeShapeType="1"/>
          </p:cNvSpPr>
          <p:nvPr/>
        </p:nvSpPr>
        <p:spPr bwMode="auto">
          <a:xfrm>
            <a:off x="4031088" y="18354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5399513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6550450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>
            <a:off x="7702975" y="188045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45722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75584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onstantia" panose="02030602050306030303" pitchFamily="18" charset="0"/>
              </a:rPr>
              <a:t>3</a:t>
            </a:r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10701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500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98370" y="1695789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1000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81" name="AutoShape 18"/>
          <p:cNvSpPr>
            <a:spLocks noChangeArrowheads="1"/>
          </p:cNvSpPr>
          <p:nvPr/>
        </p:nvSpPr>
        <p:spPr bwMode="auto">
          <a:xfrm>
            <a:off x="4678789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2" name="AutoShape 22"/>
          <p:cNvSpPr>
            <a:spLocks noChangeArrowheads="1"/>
          </p:cNvSpPr>
          <p:nvPr/>
        </p:nvSpPr>
        <p:spPr bwMode="auto">
          <a:xfrm>
            <a:off x="5831314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3" name="AutoShape 23"/>
          <p:cNvSpPr>
            <a:spLocks noChangeArrowheads="1"/>
          </p:cNvSpPr>
          <p:nvPr/>
        </p:nvSpPr>
        <p:spPr bwMode="auto">
          <a:xfrm>
            <a:off x="6983839" y="222658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5399514" y="240597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6550451" y="240597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6" name="Line 30"/>
          <p:cNvSpPr>
            <a:spLocks noChangeShapeType="1"/>
          </p:cNvSpPr>
          <p:nvPr/>
        </p:nvSpPr>
        <p:spPr bwMode="auto">
          <a:xfrm>
            <a:off x="4031089" y="240597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45724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800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54566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42236" y="2221306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168160" y="3676031"/>
            <a:ext cx="630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>
            <a:no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A2)</a:t>
            </a:r>
            <a:endParaRPr lang="en-US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91" name="AutoShape 17"/>
          <p:cNvSpPr>
            <a:spLocks noChangeArrowheads="1"/>
          </p:cNvSpPr>
          <p:nvPr/>
        </p:nvSpPr>
        <p:spPr bwMode="auto">
          <a:xfrm>
            <a:off x="4778632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2" name="AutoShape 18"/>
          <p:cNvSpPr>
            <a:spLocks noChangeArrowheads="1"/>
          </p:cNvSpPr>
          <p:nvPr/>
        </p:nvSpPr>
        <p:spPr bwMode="auto">
          <a:xfrm>
            <a:off x="4778632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3" name="AutoShape 19"/>
          <p:cNvSpPr>
            <a:spLocks noChangeArrowheads="1"/>
          </p:cNvSpPr>
          <p:nvPr/>
        </p:nvSpPr>
        <p:spPr bwMode="auto">
          <a:xfrm>
            <a:off x="5931157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4" name="AutoShape 20"/>
          <p:cNvSpPr>
            <a:spLocks noChangeArrowheads="1"/>
          </p:cNvSpPr>
          <p:nvPr/>
        </p:nvSpPr>
        <p:spPr bwMode="auto">
          <a:xfrm>
            <a:off x="7083682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5" name="AutoShape 21"/>
          <p:cNvSpPr>
            <a:spLocks noChangeArrowheads="1"/>
          </p:cNvSpPr>
          <p:nvPr/>
        </p:nvSpPr>
        <p:spPr bwMode="auto">
          <a:xfrm>
            <a:off x="8234619" y="3244306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254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6" name="AutoShape 22"/>
          <p:cNvSpPr>
            <a:spLocks noChangeArrowheads="1"/>
          </p:cNvSpPr>
          <p:nvPr/>
        </p:nvSpPr>
        <p:spPr bwMode="auto">
          <a:xfrm>
            <a:off x="5931157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7" name="AutoShape 23"/>
          <p:cNvSpPr>
            <a:spLocks noChangeArrowheads="1"/>
          </p:cNvSpPr>
          <p:nvPr/>
        </p:nvSpPr>
        <p:spPr bwMode="auto">
          <a:xfrm>
            <a:off x="7083682" y="3769822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76200" dist="635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8" name="Line 24"/>
          <p:cNvSpPr>
            <a:spLocks noChangeShapeType="1"/>
          </p:cNvSpPr>
          <p:nvPr/>
        </p:nvSpPr>
        <p:spPr bwMode="auto">
          <a:xfrm>
            <a:off x="4130932" y="33787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>
            <a:off x="5499357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>
            <a:off x="5499357" y="39492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>
            <a:off x="6650294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2" name="Line 28"/>
          <p:cNvSpPr>
            <a:spLocks noChangeShapeType="1"/>
          </p:cNvSpPr>
          <p:nvPr/>
        </p:nvSpPr>
        <p:spPr bwMode="auto">
          <a:xfrm>
            <a:off x="6650294" y="39492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3" name="Line 29"/>
          <p:cNvSpPr>
            <a:spLocks noChangeShapeType="1"/>
          </p:cNvSpPr>
          <p:nvPr/>
        </p:nvSpPr>
        <p:spPr bwMode="auto">
          <a:xfrm>
            <a:off x="7802819" y="342369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4" name="Line 30"/>
          <p:cNvSpPr>
            <a:spLocks noChangeShapeType="1"/>
          </p:cNvSpPr>
          <p:nvPr/>
        </p:nvSpPr>
        <p:spPr bwMode="auto">
          <a:xfrm>
            <a:off x="4130932" y="394920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5566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75428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300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10545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500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98214" y="3239027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1000</a:t>
            </a:r>
            <a:endParaRPr lang="en-US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645567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800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54409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942079" y="3764543"/>
            <a:ext cx="96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100</a:t>
            </a:r>
            <a:endParaRPr lang="en-US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898625" y="1595937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liste_der_einzahlungen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898625" y="2116199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liste_der_abhebungen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114" name="Line 24"/>
          <p:cNvSpPr>
            <a:spLocks noChangeShapeType="1"/>
          </p:cNvSpPr>
          <p:nvPr/>
        </p:nvSpPr>
        <p:spPr bwMode="auto">
          <a:xfrm>
            <a:off x="4031088" y="183549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5" name="Line 30"/>
          <p:cNvSpPr>
            <a:spLocks noChangeShapeType="1"/>
          </p:cNvSpPr>
          <p:nvPr/>
        </p:nvSpPr>
        <p:spPr bwMode="auto">
          <a:xfrm>
            <a:off x="4031089" y="240597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6" name="Line 24"/>
          <p:cNvSpPr>
            <a:spLocks noChangeShapeType="1"/>
          </p:cNvSpPr>
          <p:nvPr/>
        </p:nvSpPr>
        <p:spPr bwMode="auto">
          <a:xfrm>
            <a:off x="4130932" y="337872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4130932" y="3949209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1014234" y="3128669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liste_der_einzahlungen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119" name="Rounded Rectangle 118"/>
          <p:cNvSpPr/>
          <p:nvPr/>
        </p:nvSpPr>
        <p:spPr bwMode="auto">
          <a:xfrm>
            <a:off x="1014234" y="3648931"/>
            <a:ext cx="3126829" cy="51500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liste_der_abhebungen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1014234" y="4169181"/>
            <a:ext cx="3126829" cy="441447"/>
          </a:xfrm>
          <a:prstGeom prst="roundRect">
            <a:avLst/>
          </a:prstGeom>
          <a:solidFill>
            <a:srgbClr val="FFCCCC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7950"/>
            <a:bevelB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      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saldo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1000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8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  <p:bldP spid="45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3286125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Prinzip des einheitlichen Zugriffs</a:t>
            </a:r>
            <a:endParaRPr lang="de-CH" sz="280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" y="1151466"/>
            <a:ext cx="8229600" cy="272626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Dem Kunden ist es egal, ob sie </a:t>
            </a:r>
          </a:p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etwas berechnen oder </a:t>
            </a:r>
          </a:p>
          <a:p>
            <a:pPr algn="ctr"/>
            <a:r>
              <a:rPr lang="de-CH" sz="4000" dirty="0" smtClean="0">
                <a:latin typeface="Constantia" panose="02030602050306030303" pitchFamily="18" charset="0"/>
                <a:cs typeface="Arial" charset="0"/>
              </a:rPr>
              <a:t>im Speicher nachschauen</a:t>
            </a:r>
            <a:endParaRPr lang="de-CH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50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2800337"/>
            <a:ext cx="895350" cy="3551477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de-CH" dirty="0">
              <a:solidFill>
                <a:srgbClr val="333399"/>
              </a:solidFill>
              <a:latin typeface="Constantia" panose="02030602050306030303" pitchFamily="18" charset="0"/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Prinzip des einheitlichen Zugriffs</a:t>
            </a:r>
            <a:endParaRPr lang="de-CH" sz="280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523" y="1649184"/>
            <a:ext cx="8812694" cy="262660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tIns="0" bIns="0" anchor="ctr"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Eine Abfrage sollte für Kunden auf die gleiche</a:t>
            </a:r>
            <a:b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Weise aufrufbar sein, egal ob sie </a:t>
            </a:r>
            <a:b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</a:br>
            <a: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als </a:t>
            </a:r>
            <a:r>
              <a:rPr lang="de-CH" sz="3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Attribut</a:t>
            </a:r>
            <a: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oder </a:t>
            </a:r>
            <a:r>
              <a:rPr lang="de-CH" sz="3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Funktion</a:t>
            </a:r>
            <a:br>
              <a:rPr lang="de-CH" sz="300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30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implementiert wurde</a:t>
            </a:r>
            <a:endParaRPr lang="de-CH" sz="4800" dirty="0">
              <a:latin typeface="Constantia" panose="02030602050306030303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70783" y="871085"/>
            <a:ext cx="769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Etwas technischer ausgedrückt:</a:t>
            </a:r>
            <a:endParaRPr lang="de-CH" sz="24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31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3629025"/>
            <a:ext cx="8089107" cy="2501156"/>
          </a:xfrm>
          <a:prstGeom prst="rect">
            <a:avLst/>
          </a:prstGeom>
        </p:spPr>
      </p:pic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/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</a:rPr>
              <a:t>Schnittstelle</a:t>
            </a:r>
            <a:endParaRPr kumimoji="0" lang="de-CH" sz="2800" b="1" i="0" u="none" strike="noStrike" kern="0" cap="none" spc="0" normalizeH="0" baseline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37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5263"/>
            <a:ext cx="6915150" cy="2746375"/>
          </a:xfrm>
          <a:noFill/>
          <a:ln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3629276"/>
            <a:ext cx="8089107" cy="2501156"/>
          </a:xfrm>
          <a:prstGeom prst="rect">
            <a:avLst/>
          </a:prstGeom>
        </p:spPr>
      </p:pic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>
              <a:solidFill>
                <a:srgbClr val="3333FF"/>
              </a:solidFill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>
              <a:solidFill>
                <a:srgbClr val="3333FF"/>
              </a:solidFill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/>
              <a:t>count</a:t>
            </a:r>
            <a:endParaRPr lang="de-CH" sz="2200" i="1"/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/>
              <a:t>first</a:t>
            </a:r>
            <a:endParaRPr lang="de-CH" sz="2200" i="1"/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/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mtClean="0"/>
              <a:t>Ein Objekt hat eine</a:t>
            </a:r>
            <a:r>
              <a:rPr kumimoji="0" lang="de-CH" sz="2800" b="1" i="0" u="none" strike="noStrike" kern="0" cap="none" spc="0" normalizeH="0" baseline="0" smtClean="0">
                <a:ln>
                  <a:noFill/>
                </a:ln>
                <a:solidFill>
                  <a:srgbClr val="3E609E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lang="de-CH" b="1" smtClean="0">
                <a:solidFill>
                  <a:srgbClr val="990000"/>
                </a:solidFill>
                <a:latin typeface="Verdana" pitchFamily="34" charset="0"/>
              </a:rPr>
              <a:t>I</a:t>
            </a:r>
            <a:r>
              <a:rPr kumimoji="0" lang="de-CH" sz="2800" b="1" i="0" u="none" strike="noStrike" kern="0" cap="none" spc="0" normalizeH="0" baseline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</a:rPr>
              <a:t>mplementation</a:t>
            </a:r>
            <a:endParaRPr kumimoji="0" lang="de-CH" sz="2800" b="1" i="0" u="none" strike="noStrike" kern="0" cap="none" spc="0" normalizeH="0" baseline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44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2088"/>
            <a:ext cx="6915150" cy="2746375"/>
          </a:xfrm>
          <a:noFill/>
          <a:ln/>
        </p:spPr>
      </p:pic>
      <p:sp>
        <p:nvSpPr>
          <p:cNvPr id="36" name="Rectangle 35"/>
          <p:cNvSpPr/>
          <p:nvPr/>
        </p:nvSpPr>
        <p:spPr bwMode="auto">
          <a:xfrm>
            <a:off x="382263" y="5518151"/>
            <a:ext cx="8462513" cy="1339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0" algn="ctr">
            <a:noFill/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3629024"/>
            <a:ext cx="8090539" cy="2501599"/>
          </a:xfrm>
          <a:prstGeom prst="rect">
            <a:avLst/>
          </a:prstGeom>
        </p:spPr>
      </p:pic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Geheimnisprinzip</a:t>
            </a:r>
            <a:endParaRPr lang="de-CH"/>
          </a:p>
        </p:txBody>
      </p:sp>
      <p:sp>
        <p:nvSpPr>
          <p:cNvPr id="607278" name="Text Box 46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79" name="Rectangle 47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0" name="AutoShape 48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1" name="AutoShape 49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3" name="Rectangle 51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4" name="AutoShape 52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5" name="AutoShape 53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7" name="AutoShape 55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88" name="AutoShape 56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90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sp>
        <p:nvSpPr>
          <p:cNvPr id="607291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607293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294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607297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298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607301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302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607303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x</a:t>
            </a:r>
            <a:endParaRPr lang="de-CH" sz="2200" i="1">
              <a:solidFill>
                <a:srgbClr val="3333FF"/>
              </a:solidFill>
            </a:endParaRP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607305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  <p:sp>
          <p:nvSpPr>
            <p:cNvPr id="607306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 i="1">
                <a:solidFill>
                  <a:srgbClr val="3333FF"/>
                </a:solidFill>
              </a:endParaRPr>
            </a:p>
          </p:txBody>
        </p:sp>
      </p:grpSp>
      <p:sp>
        <p:nvSpPr>
          <p:cNvPr id="607307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607308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solidFill>
                <a:srgbClr val="3333FF"/>
              </a:solidFill>
            </a:endParaRP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660335" y="5067607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set_y</a:t>
            </a:r>
            <a:endParaRPr lang="de-CH" sz="2200" i="1">
              <a:solidFill>
                <a:srgbClr val="3333FF"/>
              </a:solidFill>
            </a:endParaRP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660335" y="4207182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dirty="0" err="1" smtClean="0">
                <a:solidFill>
                  <a:srgbClr val="3333FF"/>
                </a:solidFill>
              </a:rPr>
              <a:t>set</a:t>
            </a:r>
            <a:endParaRPr lang="de-CH" sz="2200" i="1" dirty="0">
              <a:solidFill>
                <a:srgbClr val="3333FF"/>
              </a:solidFill>
            </a:endParaRPr>
          </a:p>
        </p:txBody>
      </p:sp>
      <p:sp>
        <p:nvSpPr>
          <p:cNvPr id="41" name="Text Box 70"/>
          <p:cNvSpPr txBox="1">
            <a:spLocks noChangeArrowheads="1"/>
          </p:cNvSpPr>
          <p:nvPr/>
        </p:nvSpPr>
        <p:spPr bwMode="auto">
          <a:xfrm>
            <a:off x="660335" y="4621520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200" i="1" smtClean="0">
                <a:solidFill>
                  <a:srgbClr val="3333FF"/>
                </a:solidFill>
              </a:rPr>
              <a:t>set_x</a:t>
            </a:r>
            <a:endParaRPr lang="de-CH" sz="2200" i="1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6" dur="5000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5180" y="4575756"/>
            <a:ext cx="3116680" cy="36231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dirty="0" smtClean="0">
              <a:latin typeface="Constantia" panose="02030602050306030303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Was Kunden tun können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STATION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name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STRING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Name.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marL="0" lvl="1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VECTOR</a:t>
            </a:r>
          </a:p>
          <a:p>
            <a:pPr marL="0" lvl="3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im Bezug auf das Stadtzentrum.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set_position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REAL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setzen.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err="1" smtClean="0">
                <a:solidFill>
                  <a:srgbClr val="3333FF"/>
                </a:solidFill>
              </a:rPr>
              <a:t>set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71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69091" y="4286126"/>
            <a:ext cx="2560033" cy="65734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dirty="0" smtClean="0">
              <a:latin typeface="Constantia" panose="02030602050306030303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Was Kunden </a:t>
            </a:r>
            <a:r>
              <a:rPr lang="de-CH" smtClean="0">
                <a:solidFill>
                  <a:srgbClr val="990000"/>
                </a:solidFill>
              </a:rPr>
              <a:t>nicht</a:t>
            </a:r>
            <a:r>
              <a:rPr lang="de-CH" smtClean="0"/>
              <a:t> tun können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STATION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name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smtClean="0">
                <a:solidFill>
                  <a:srgbClr val="3333FF"/>
                </a:solidFill>
              </a:rPr>
              <a:t>STRING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Name.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dirty="0" smtClean="0">
              <a:solidFill>
                <a:srgbClr val="990000"/>
              </a:solidFill>
            </a:endParaRPr>
          </a:p>
          <a:p>
            <a:pPr marL="0" lvl="1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VECTOR</a:t>
            </a:r>
          </a:p>
          <a:p>
            <a:pPr marL="0" lvl="3" indent="0" defTabSz="5400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im Bezug auf das Stadtzentrum.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/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set_position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r>
              <a:rPr lang="de-CH" sz="2000" i="1" dirty="0" smtClean="0">
                <a:solidFill>
                  <a:srgbClr val="3333FF"/>
                </a:solidFill>
              </a:rPr>
              <a:t>,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r>
              <a:rPr lang="de-CH" sz="12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REAL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	-- Position setzen.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smtClean="0">
                <a:solidFill>
                  <a:srgbClr val="3333FF"/>
                </a:solidFill>
              </a:rPr>
              <a:t>x := </a:t>
            </a:r>
            <a:r>
              <a:rPr lang="de-CH" sz="2000" i="1" dirty="0" err="1" smtClean="0">
                <a:solidFill>
                  <a:srgbClr val="3333FF"/>
                </a:solidFill>
              </a:rPr>
              <a:t>new_x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	</a:t>
            </a:r>
            <a:r>
              <a:rPr lang="de-CH" sz="2000" i="1" dirty="0" err="1" smtClean="0">
                <a:solidFill>
                  <a:srgbClr val="3333FF"/>
                </a:solidFill>
              </a:rPr>
              <a:t>position</a:t>
            </a:r>
            <a:r>
              <a:rPr lang="de-CH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smtClean="0">
                <a:solidFill>
                  <a:srgbClr val="3333FF"/>
                </a:solidFill>
              </a:rPr>
              <a:t>y := </a:t>
            </a:r>
            <a:r>
              <a:rPr lang="de-CH" sz="2000" i="1" dirty="0" err="1" smtClean="0">
                <a:solidFill>
                  <a:srgbClr val="3333FF"/>
                </a:solidFill>
              </a:rPr>
              <a:t>new_y</a:t>
            </a:r>
            <a:endParaRPr lang="de-CH" sz="2000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endParaRPr lang="de-CH" sz="2000" i="1" dirty="0" smtClean="0">
              <a:solidFill>
                <a:srgbClr val="3333FF"/>
              </a:solidFill>
            </a:endParaRPr>
          </a:p>
          <a:p>
            <a:pPr defTabSz="540000" eaLnBrk="1" hangingPunct="1">
              <a:spcBef>
                <a:spcPts val="0"/>
              </a:spcBef>
              <a:tabLst>
                <a:tab pos="3556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  <a:endParaRPr lang="de-CH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800" dirty="0" smtClean="0"/>
              <a:t>		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804793" y="4938042"/>
            <a:ext cx="2866428" cy="582039"/>
          </a:xfrm>
          <a:prstGeom prst="wedgeRoundRectCallout">
            <a:avLst>
              <a:gd name="adj1" fmla="val -60533"/>
              <a:gd name="adj2" fmla="val -9817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NICHT ERLAUBT!</a:t>
            </a:r>
            <a:endParaRPr lang="de-CH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984831" y="4082145"/>
            <a:ext cx="2510971" cy="112877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984831" y="4082145"/>
            <a:ext cx="2510971" cy="1128775"/>
          </a:xfrm>
          <a:prstGeom prst="line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6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Benutzen sie «</a:t>
            </a:r>
            <a:r>
              <a:rPr lang="de-CH" dirty="0" err="1" smtClean="0"/>
              <a:t>setter</a:t>
            </a:r>
            <a:r>
              <a:rPr lang="de-CH" dirty="0" smtClean="0"/>
              <a:t>-Prozeduren»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endParaRPr lang="de-CH" i="1" dirty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endParaRPr lang="de-CH" i="1" dirty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endParaRPr lang="de-CH" i="1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r>
              <a:rPr lang="de-CH" i="1" dirty="0">
                <a:solidFill>
                  <a:srgbClr val="3333FF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position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set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(3, </a:t>
            </a:r>
            <a:r>
              <a:rPr lang="de-CH" i="1" dirty="0" err="1" smtClean="0">
                <a:solidFill>
                  <a:srgbClr val="3333FF"/>
                </a:solidFill>
              </a:rPr>
              <a:t>position</a:t>
            </a:r>
            <a:r>
              <a:rPr lang="de-CH" sz="5400" i="1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y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50000"/>
              </a:lnSpc>
            </a:pPr>
            <a:endParaRPr lang="de-CH" dirty="0" smtClean="0">
              <a:solidFill>
                <a:srgbClr val="3333FF"/>
              </a:solidFill>
            </a:endParaRPr>
          </a:p>
          <a:p>
            <a:r>
              <a:rPr lang="de-CH" i="1" dirty="0" smtClean="0">
                <a:solidFill>
                  <a:srgbClr val="3333FF"/>
                </a:solidFill>
              </a:rPr>
              <a:t>	position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set_x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(3)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position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move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(0,</a:t>
            </a:r>
            <a:r>
              <a:rPr lang="de-CH" i="1" dirty="0" smtClean="0">
                <a:solidFill>
                  <a:srgbClr val="3333FF"/>
                </a:solidFill>
              </a:rPr>
              <a:t> h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802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Heutige Themen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Abstraktion, vor allem funktionale Abstraktion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Der Begriff der Routine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letzte Wort zu Features: alle </a:t>
            </a:r>
            <a:r>
              <a:rPr lang="de-CH" dirty="0" err="1" smtClean="0">
                <a:solidFill>
                  <a:srgbClr val="3333FF"/>
                </a:solidFill>
              </a:rPr>
              <a:t>Featurekategorien</a:t>
            </a: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Prinzip des einheitlichen Zugriffs (Uniform Access </a:t>
            </a:r>
            <a:r>
              <a:rPr lang="de-CH" dirty="0" err="1">
                <a:solidFill>
                  <a:srgbClr val="3333FF"/>
                </a:solidFill>
              </a:rPr>
              <a:t>P</a:t>
            </a:r>
            <a:r>
              <a:rPr lang="de-CH" dirty="0" err="1" smtClean="0">
                <a:solidFill>
                  <a:srgbClr val="3333FF"/>
                </a:solidFill>
              </a:rPr>
              <a:t>rinciple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Abstraktionen und Kundenprivilegien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Das Geheimnisprinzip</a:t>
            </a:r>
          </a:p>
        </p:txBody>
      </p:sp>
    </p:spTree>
    <p:extLst>
      <p:ext uri="{BB962C8B-B14F-4D97-AF65-F5344CB8AC3E}">
        <p14:creationId xmlns:p14="http://schemas.microsoft.com/office/powerpoint/2010/main" val="20977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Abstraktion und Kundenprivilegien</a:t>
            </a:r>
            <a:endParaRPr lang="de-CH"/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3665964"/>
            <a:ext cx="8626475" cy="2857073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Lesezugriff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tx1"/>
                </a:solidFill>
              </a:rPr>
              <a:t>falls das Attribut exportiert ist.</a:t>
            </a:r>
          </a:p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  </a:t>
            </a:r>
            <a:r>
              <a:rPr lang="de-CH" dirty="0" smtClean="0">
                <a:solidFill>
                  <a:schemeClr val="tx1"/>
                </a:solidFill>
              </a:rPr>
              <a:t>ist ein Ausdruck!</a:t>
            </a:r>
            <a:r>
              <a:rPr lang="de-CH" dirty="0" smtClean="0"/>
              <a:t> </a:t>
            </a:r>
          </a:p>
          <a:p>
            <a:pPr marL="539750" lvl="1" indent="-184150" defTabSz="914400">
              <a:lnSpc>
                <a:spcPct val="90000"/>
              </a:lnSpc>
            </a:pPr>
            <a:endParaRPr lang="de-CH" sz="900" dirty="0" smtClean="0"/>
          </a:p>
          <a:p>
            <a:pPr marL="539750" lvl="1" indent="-184150" defTabSz="914400"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 Eine Zuweisung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/>
              <a:t>   wäre syntaktisch ungültig!</a:t>
            </a:r>
            <a:r>
              <a:rPr lang="de-CH" dirty="0" smtClean="0">
                <a:solidFill>
                  <a:schemeClr val="tx1"/>
                </a:solidFill>
              </a:rPr>
              <a:t>!</a:t>
            </a:r>
          </a:p>
          <a:p>
            <a:pPr defTabSz="914400">
              <a:lnSpc>
                <a:spcPct val="90000"/>
              </a:lnSpc>
            </a:pP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(Es würde einem Ausdruck etwas zuweisen, wie z.B.: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 +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>
                <a:solidFill>
                  <a:srgbClr val="0000FF"/>
                </a:solidFill>
              </a:rPr>
              <a:t>:= </a:t>
            </a:r>
            <a:r>
              <a:rPr lang="de-CH" i="1" dirty="0" smtClean="0">
                <a:solidFill>
                  <a:srgbClr val="0000FF"/>
                </a:solidFill>
              </a:rPr>
              <a:t>v  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9650" y="4967288"/>
            <a:ext cx="1409700" cy="411162"/>
            <a:chOff x="4032" y="2500"/>
            <a:chExt cx="973" cy="259"/>
          </a:xfrm>
        </p:grpSpPr>
        <p:sp>
          <p:nvSpPr>
            <p:cNvPr id="1118213" name="Line 5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18214" name="Line 6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244567" y="5729068"/>
            <a:ext cx="1389063" cy="411162"/>
            <a:chOff x="4032" y="2500"/>
            <a:chExt cx="973" cy="259"/>
          </a:xfrm>
        </p:grpSpPr>
        <p:sp>
          <p:nvSpPr>
            <p:cNvPr id="1118216" name="Line 8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18217" name="Line 9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17488" y="935418"/>
            <a:ext cx="5141912" cy="1359049"/>
          </a:xfrm>
          <a:prstGeom prst="round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 wrap="square" lIns="0" tIns="10800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Wenn Klasse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ein Attribut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de-CH" i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hat, was darf eine Kundenklasse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mit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a1.x 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tun, wobei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vom Typ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ist?</a:t>
            </a:r>
            <a:endParaRPr lang="de-CH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6733543" y="1109707"/>
            <a:ext cx="981056" cy="12929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5484783" y="152438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16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7013269" y="1235308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Oval 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7427" y="888990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0283" y="910007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Oval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19846" y="841695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2702" y="862712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4767" y="2399338"/>
            <a:ext cx="69215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56917" y="2399338"/>
            <a:ext cx="5032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591092" y="2693988"/>
            <a:ext cx="776287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7042" y="2479763"/>
            <a:ext cx="85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20" y="2393338"/>
            <a:ext cx="1080462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4800" y="3088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8800" y="3046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8425126" y="1542984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8529" y="2393338"/>
            <a:ext cx="5032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29880" y="2476888"/>
            <a:ext cx="47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Abstraktionsprinzipien anwenden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Um Kunden Schreibprivilegien zu ermöglichen: Definieren sie eine </a:t>
            </a:r>
            <a:r>
              <a:rPr lang="de-CH" b="1" dirty="0" smtClean="0">
                <a:solidFill>
                  <a:srgbClr val="990000"/>
                </a:solidFill>
              </a:rPr>
              <a:t>Setter-Prozedur</a:t>
            </a:r>
            <a:r>
              <a:rPr lang="de-CH" dirty="0" smtClean="0"/>
              <a:t>, wie z.B.: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9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r>
              <a:rPr lang="de-CH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REAL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dirty="0" smtClean="0">
                <a:solidFill>
                  <a:srgbClr val="990000"/>
                </a:solidFill>
              </a:rPr>
              <a:t>-- Setzt </a:t>
            </a:r>
            <a:r>
              <a:rPr lang="de-CH" i="1" dirty="0" err="1" smtClean="0">
                <a:solidFill>
                  <a:srgbClr val="3333FF"/>
                </a:solidFill>
              </a:rPr>
              <a:t>temperature</a:t>
            </a:r>
            <a:r>
              <a:rPr lang="de-CH" dirty="0" smtClean="0">
                <a:solidFill>
                  <a:srgbClr val="990000"/>
                </a:solidFill>
              </a:rPr>
              <a:t> auf 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dirty="0" smtClean="0">
                <a:solidFill>
                  <a:srgbClr val="990000"/>
                </a:solidFill>
              </a:rPr>
              <a:t>.</a:t>
            </a:r>
            <a:r>
              <a:rPr lang="de-CH" dirty="0" smtClean="0">
                <a:solidFill>
                  <a:srgbClr val="FF0000"/>
                </a:solidFill>
              </a:rPr>
              <a:t/>
            </a:r>
            <a:br>
              <a:rPr lang="de-CH" dirty="0" smtClean="0">
                <a:solidFill>
                  <a:srgbClr val="FF0000"/>
                </a:solidFill>
              </a:rPr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	</a:t>
            </a:r>
            <a:r>
              <a:rPr lang="de-CH" i="1" dirty="0" err="1" smtClean="0">
                <a:solidFill>
                  <a:srgbClr val="3333FF"/>
                </a:solidFill>
              </a:rPr>
              <a:t>temperature</a:t>
            </a:r>
            <a:r>
              <a:rPr lang="de-CH" dirty="0" smtClean="0">
                <a:solidFill>
                  <a:srgbClr val="3333FF"/>
                </a:solidFill>
              </a:rPr>
              <a:t> := </a:t>
            </a:r>
            <a:r>
              <a:rPr lang="de-CH" i="1" dirty="0" smtClean="0">
                <a:solidFill>
                  <a:srgbClr val="3333FF"/>
                </a:solidFill>
              </a:rPr>
              <a:t>u</a:t>
            </a: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000099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1800" dirty="0" smtClean="0"/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de-CH" dirty="0" smtClean="0"/>
              <a:t>Kunden können diese wie folgt aufrufen: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40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r>
              <a:rPr lang="de-CH" dirty="0" smtClean="0">
                <a:solidFill>
                  <a:srgbClr val="3333FF"/>
                </a:solidFill>
              </a:rPr>
              <a:t> (21.5)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2372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5138" y="3768538"/>
            <a:ext cx="2350662" cy="3498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3538" y="4582138"/>
            <a:ext cx="6472662" cy="8754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9138" y="1708138"/>
            <a:ext cx="5776062" cy="1323062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Setter-Befehle voll ausnutzen</a:t>
            </a:r>
            <a:endParaRPr lang="de-CH"/>
          </a:p>
        </p:txBody>
      </p:sp>
      <p:sp>
        <p:nvSpPr>
          <p:cNvPr id="1122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i="1" dirty="0" err="1" smtClean="0">
                <a:solidFill>
                  <a:srgbClr val="0000FF"/>
                </a:solidFill>
              </a:rPr>
              <a:t>set_temperature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u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REAL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/>
              <a:t>		</a:t>
            </a:r>
            <a:r>
              <a:rPr lang="de-CH" dirty="0" smtClean="0">
                <a:solidFill>
                  <a:srgbClr val="990000"/>
                </a:solidFill>
              </a:rPr>
              <a:t>-- Setzt Temperaturwert auf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990000"/>
                </a:solidFill>
              </a:rPr>
              <a:t>.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require</a:t>
            </a:r>
            <a:endParaRPr lang="de-CH" b="1" dirty="0" smtClean="0">
              <a:solidFill>
                <a:srgbClr val="000099"/>
              </a:solidFill>
            </a:endParaRPr>
          </a:p>
          <a:p>
            <a:r>
              <a:rPr lang="de-CH" dirty="0" smtClean="0"/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nicht_unter_minimum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> &gt;= -273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nicht_über_maximum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> &lt;= 2000</a:t>
            </a:r>
          </a:p>
          <a:p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rgbClr val="000099"/>
                </a:solidFill>
              </a:rPr>
              <a:t>do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/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err="1" smtClean="0">
                <a:solidFill>
                  <a:srgbClr val="0000FF"/>
                </a:solidFill>
              </a:rPr>
              <a:t>update_database</a:t>
            </a:r>
            <a:endParaRPr lang="de-CH" i="1" dirty="0" smtClean="0">
              <a:solidFill>
                <a:srgbClr val="0000FF"/>
              </a:solidFill>
            </a:endParaRPr>
          </a:p>
          <a:p>
            <a:endParaRPr lang="de-CH" i="1" dirty="0" smtClean="0">
              <a:solidFill>
                <a:srgbClr val="0000FF"/>
              </a:solidFill>
            </a:endParaRPr>
          </a:p>
          <a:p>
            <a:r>
              <a:rPr lang="de-CH" dirty="0" smtClean="0"/>
              <a:t>	</a:t>
            </a:r>
            <a:r>
              <a:rPr lang="de-CH" b="1" dirty="0" err="1" smtClean="0">
                <a:solidFill>
                  <a:srgbClr val="000099"/>
                </a:solidFill>
              </a:rPr>
              <a:t>ensure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dirty="0" err="1" smtClean="0">
                <a:solidFill>
                  <a:srgbClr val="0000FF"/>
                </a:solidFill>
              </a:rPr>
              <a:t>temperatur_gesetzt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dirty="0" smtClean="0">
                <a:solidFill>
                  <a:srgbClr val="0000FF"/>
                </a:solidFill>
              </a:rPr>
              <a:t> = </a:t>
            </a:r>
            <a:r>
              <a:rPr lang="de-CH" i="1" dirty="0" smtClean="0">
                <a:solidFill>
                  <a:srgbClr val="0000FF"/>
                </a:solidFill>
              </a:rPr>
              <a:t>u</a:t>
            </a:r>
            <a:r>
              <a:rPr lang="de-CH" dirty="0" smtClean="0">
                <a:solidFill>
                  <a:srgbClr val="0000FF"/>
                </a:solidFill>
              </a:rPr>
              <a:t/>
            </a:r>
            <a:br>
              <a:rPr lang="de-CH" dirty="0" smtClean="0">
                <a:solidFill>
                  <a:srgbClr val="0000FF"/>
                </a:solidFill>
              </a:rPr>
            </a:br>
            <a:r>
              <a:rPr lang="de-CH" dirty="0" smtClean="0"/>
              <a:t>	</a:t>
            </a:r>
          </a:p>
          <a:p>
            <a:r>
              <a:rPr lang="de-CH" b="1" dirty="0" smtClean="0">
                <a:solidFill>
                  <a:srgbClr val="000099"/>
                </a:solidFill>
              </a:rPr>
              <a:t>	end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01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Abstraktion und Kundenprivilegien</a:t>
            </a:r>
            <a:endParaRPr lang="de-CH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17488" y="935419"/>
            <a:ext cx="5141912" cy="1274382"/>
          </a:xfrm>
          <a:prstGeom prst="roundRect">
            <a:avLst/>
          </a:prstGeom>
          <a:noFill/>
          <a:ln w="22225" algn="ctr">
            <a:solidFill>
              <a:srgbClr val="800000"/>
            </a:solidFill>
            <a:miter lim="800000"/>
            <a:headEnd/>
            <a:tailEnd type="none" w="lg" len="lg"/>
          </a:ln>
          <a:effectLst/>
        </p:spPr>
        <p:txBody>
          <a:bodyPr wrap="square" lIns="0" tIns="108000" rIns="0" bIns="0">
            <a:no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Wenn Klasse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ein Attribut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de-CH" i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hat, was darf eine Kundenklasse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 mit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a1.x 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tun, wobei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vom Typ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 ist?</a:t>
            </a:r>
            <a:endParaRPr lang="de-CH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6733543" y="1109707"/>
            <a:ext cx="981056" cy="12929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5484783" y="1524383"/>
            <a:ext cx="108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16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7013269" y="1235308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3" name="Oval 5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07427" y="888990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4" name="Text Box 5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60283" y="910007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5" name="Oval 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19846" y="841695"/>
            <a:ext cx="1138877" cy="560838"/>
          </a:xfrm>
          <a:prstGeom prst="ellipse">
            <a:avLst/>
          </a:prstGeom>
          <a:solidFill>
            <a:srgbClr val="66FF99"/>
          </a:solidFill>
          <a:ln w="12700" algn="ctr">
            <a:noFill/>
            <a:round/>
            <a:headEnd/>
            <a:tailEnd/>
          </a:ln>
          <a:effectLst/>
          <a:scene3d>
            <a:camera prst="legacyPerspectiveBottomRight">
              <a:rot lat="900000" lon="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lIns="36000" tIns="36000" rIns="36000" bIns="36000" anchor="ctr">
            <a:flatTx/>
          </a:bodyPr>
          <a:lstStyle/>
          <a:p>
            <a:endParaRPr lang="de-CH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72702" y="862712"/>
            <a:ext cx="1315947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/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64767" y="2399338"/>
            <a:ext cx="692150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56917" y="2399338"/>
            <a:ext cx="5032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591092" y="2693988"/>
            <a:ext cx="776287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7042" y="2479763"/>
            <a:ext cx="855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0020" y="2393338"/>
            <a:ext cx="1080462" cy="5762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Text Box 5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24800" y="3088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8800" y="3046712"/>
            <a:ext cx="1005849" cy="50359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de-CH" sz="28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8425126" y="1542984"/>
            <a:ext cx="489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de-CH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9880" y="2393338"/>
            <a:ext cx="5032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29880" y="2476888"/>
            <a:ext cx="47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Rectangle 3"/>
          <p:cNvSpPr>
            <a:spLocks noGrp="1" noChangeArrowheads="1"/>
          </p:cNvSpPr>
          <p:nvPr>
            <p:ph idx="1"/>
          </p:nvPr>
        </p:nvSpPr>
        <p:spPr>
          <a:xfrm>
            <a:off x="217488" y="3665964"/>
            <a:ext cx="8626475" cy="2857073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</a:rPr>
              <a:t>Lesezugriff</a:t>
            </a:r>
            <a:r>
              <a:rPr lang="de-CH" dirty="0" smtClean="0"/>
              <a:t>, </a:t>
            </a:r>
            <a:r>
              <a:rPr lang="de-CH" dirty="0" smtClean="0">
                <a:solidFill>
                  <a:schemeClr val="tx1"/>
                </a:solidFill>
              </a:rPr>
              <a:t>falls das Attribut exportiert ist.</a:t>
            </a:r>
          </a:p>
          <a:p>
            <a:pPr defTabSz="914400"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  </a:t>
            </a:r>
            <a:r>
              <a:rPr lang="de-CH" dirty="0" smtClean="0">
                <a:solidFill>
                  <a:schemeClr val="tx1"/>
                </a:solidFill>
              </a:rPr>
              <a:t>ist ein Ausdruck!</a:t>
            </a:r>
            <a:r>
              <a:rPr lang="de-CH" dirty="0" smtClean="0"/>
              <a:t> </a:t>
            </a:r>
          </a:p>
          <a:p>
            <a:pPr marL="539750" lvl="1" indent="-184150" defTabSz="914400">
              <a:lnSpc>
                <a:spcPct val="90000"/>
              </a:lnSpc>
            </a:pPr>
            <a:endParaRPr lang="de-CH" sz="900" dirty="0" smtClean="0"/>
          </a:p>
          <a:p>
            <a:pPr marL="539750" lvl="1" indent="-184150" defTabSz="914400"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 Eine Zuweisung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40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/>
              <a:t>   wäre syntaktisch ungültig!</a:t>
            </a:r>
            <a:r>
              <a:rPr lang="de-CH" dirty="0" smtClean="0">
                <a:solidFill>
                  <a:schemeClr val="tx1"/>
                </a:solidFill>
              </a:rPr>
              <a:t>!</a:t>
            </a:r>
          </a:p>
          <a:p>
            <a:pPr defTabSz="914400">
              <a:lnSpc>
                <a:spcPct val="90000"/>
              </a:lnSpc>
            </a:pP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(Es würde einem Ausdruck etwas zuweisen, wie z.B.: 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dirty="0" smtClean="0">
                <a:solidFill>
                  <a:srgbClr val="0000FF"/>
                </a:solidFill>
              </a:rPr>
              <a:t> + </a:t>
            </a:r>
            <a:r>
              <a:rPr lang="de-CH" i="1" dirty="0" smtClean="0">
                <a:solidFill>
                  <a:srgbClr val="0000FF"/>
                </a:solidFill>
              </a:rPr>
              <a:t>b </a:t>
            </a:r>
            <a:r>
              <a:rPr lang="de-CH" dirty="0" smtClean="0">
                <a:solidFill>
                  <a:srgbClr val="0000FF"/>
                </a:solidFill>
              </a:rPr>
              <a:t>:= </a:t>
            </a:r>
            <a:r>
              <a:rPr lang="de-CH" i="1" dirty="0" smtClean="0">
                <a:solidFill>
                  <a:srgbClr val="0000FF"/>
                </a:solidFill>
              </a:rPr>
              <a:t>v  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2969650" y="4967288"/>
            <a:ext cx="1409700" cy="411162"/>
            <a:chOff x="4032" y="2500"/>
            <a:chExt cx="973" cy="259"/>
          </a:xfrm>
        </p:grpSpPr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43" name="Group 7"/>
          <p:cNvGrpSpPr>
            <a:grpSpLocks/>
          </p:cNvGrpSpPr>
          <p:nvPr/>
        </p:nvGrpSpPr>
        <p:grpSpPr bwMode="auto">
          <a:xfrm>
            <a:off x="7244567" y="5729068"/>
            <a:ext cx="1389063" cy="411162"/>
            <a:chOff x="4032" y="2500"/>
            <a:chExt cx="973" cy="259"/>
          </a:xfrm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H="1" flipV="1">
              <a:off x="4032" y="2500"/>
              <a:ext cx="973" cy="259"/>
            </a:xfrm>
            <a:prstGeom prst="line">
              <a:avLst/>
            </a:prstGeom>
            <a:noFill/>
            <a:ln w="19050">
              <a:solidFill>
                <a:srgbClr val="8B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CH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600" smtClean="0"/>
              <a:t>Exportieren (als public deklarieren) eines Attributes</a:t>
            </a:r>
            <a:endParaRPr lang="de-CH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CH" dirty="0" smtClean="0"/>
              <a:t>Ein Attribut exportieren heisst in Eiffel, (nur) seine Leserechte zu exportieren</a:t>
            </a:r>
          </a:p>
          <a:p>
            <a:pPr>
              <a:spcBef>
                <a:spcPts val="0"/>
              </a:spcBef>
            </a:pPr>
            <a:endParaRPr lang="de-CH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Von ausserhalb erkennt man es nicht als Attribut, nur als </a:t>
            </a:r>
            <a:r>
              <a:rPr lang="de-CH" b="1" dirty="0" smtClean="0">
                <a:solidFill>
                  <a:srgbClr val="990000"/>
                </a:solidFill>
              </a:rPr>
              <a:t>Abfrage</a:t>
            </a:r>
            <a:r>
              <a:rPr lang="de-CH" dirty="0" smtClean="0"/>
              <a:t>: es könnte auch eine Funktion sein</a:t>
            </a:r>
          </a:p>
          <a:p>
            <a:pPr>
              <a:spcBef>
                <a:spcPts val="0"/>
              </a:spcBef>
            </a:pPr>
            <a:endParaRPr lang="de-CH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In C++, Java und C#, werden mit der </a:t>
            </a:r>
            <a:r>
              <a:rPr lang="de-CH" dirty="0" err="1" smtClean="0"/>
              <a:t>public</a:t>
            </a:r>
            <a:r>
              <a:rPr lang="de-CH" dirty="0" smtClean="0"/>
              <a:t>-Deklaration eines Attributs</a:t>
            </a:r>
            <a:r>
              <a:rPr lang="de-CH" dirty="0" smtClean="0">
                <a:solidFill>
                  <a:srgbClr val="009900"/>
                </a:solidFill>
              </a:rPr>
              <a:t>* </a:t>
            </a:r>
            <a:r>
              <a:rPr lang="de-CH" i="1" dirty="0" smtClean="0">
                <a:solidFill>
                  <a:srgbClr val="3333FF"/>
                </a:solidFill>
              </a:rPr>
              <a:t>x </a:t>
            </a:r>
            <a:r>
              <a:rPr lang="de-CH" dirty="0" smtClean="0"/>
              <a:t> sowohl Schreib- als auch Leserechte exportiert: 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r>
              <a:rPr lang="de-CH" dirty="0" smtClean="0">
                <a:solidFill>
                  <a:srgbClr val="0000FF"/>
                </a:solidFill>
              </a:rPr>
              <a:t>        := </a:t>
            </a: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</a:p>
          <a:p>
            <a:pPr lvl="1">
              <a:spcBef>
                <a:spcPct val="0"/>
              </a:spcBef>
            </a:pPr>
            <a:endParaRPr lang="de-CH" i="1" dirty="0" smtClean="0">
              <a:solidFill>
                <a:srgbClr val="0000FF"/>
              </a:solidFill>
            </a:endParaRPr>
          </a:p>
          <a:p>
            <a:pPr lvl="1">
              <a:lnSpc>
                <a:spcPct val="70000"/>
              </a:lnSpc>
              <a:spcBef>
                <a:spcPct val="0"/>
              </a:spcBef>
            </a:pPr>
            <a:r>
              <a:rPr lang="de-CH" i="1" dirty="0" smtClean="0">
                <a:solidFill>
                  <a:srgbClr val="0000FF"/>
                </a:solidFill>
              </a:rPr>
              <a:t>a1</a:t>
            </a:r>
            <a:r>
              <a:rPr lang="de-CH" sz="3600" dirty="0" smtClean="0">
                <a:solidFill>
                  <a:srgbClr val="0000FF"/>
                </a:solidFill>
              </a:rPr>
              <a:t>.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    := </a:t>
            </a:r>
            <a:r>
              <a:rPr lang="de-CH" i="1" dirty="0" smtClean="0">
                <a:solidFill>
                  <a:srgbClr val="0000FF"/>
                </a:solidFill>
              </a:rPr>
              <a:t>v</a:t>
            </a:r>
            <a:endParaRPr lang="de-CH" dirty="0" smtClean="0"/>
          </a:p>
          <a:p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Dies führt dazu, dass es fast immer eine schlechte Idee ist, ein Attribut zu exportieren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10157" y="6165545"/>
            <a:ext cx="3959679" cy="4572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009900"/>
                </a:solidFill>
                <a:latin typeface="Constantia" panose="02030602050306030303" pitchFamily="18" charset="0"/>
                <a:ea typeface="+mn-ea"/>
                <a:cs typeface="+mn-cs"/>
              </a:rPr>
              <a:t>* (</a:t>
            </a:r>
            <a:r>
              <a:rPr lang="de-CH" sz="2400" kern="1200" dirty="0" err="1" smtClean="0">
                <a:solidFill>
                  <a:srgbClr val="009900"/>
                </a:solidFill>
                <a:latin typeface="Constantia" panose="02030602050306030303" pitchFamily="18" charset="0"/>
                <a:ea typeface="+mn-ea"/>
                <a:cs typeface="+mn-cs"/>
              </a:rPr>
              <a:t>field</a:t>
            </a:r>
            <a:r>
              <a:rPr lang="de-CH" sz="2400" kern="1200" dirty="0" smtClean="0">
                <a:solidFill>
                  <a:srgbClr val="009900"/>
                </a:solidFill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lang="de-CH" sz="2400" kern="1200" dirty="0" err="1" smtClean="0">
                <a:solidFill>
                  <a:srgbClr val="009900"/>
                </a:solidFill>
                <a:latin typeface="Constantia" panose="02030602050306030303" pitchFamily="18" charset="0"/>
                <a:ea typeface="+mn-ea"/>
                <a:cs typeface="+mn-cs"/>
              </a:rPr>
              <a:t>member</a:t>
            </a:r>
            <a:r>
              <a:rPr lang="de-CH" sz="2400" kern="1200" dirty="0" smtClean="0">
                <a:solidFill>
                  <a:srgbClr val="009900"/>
                </a:solidFill>
                <a:latin typeface="Constantia" panose="02030602050306030303" pitchFamily="18" charset="0"/>
                <a:ea typeface="+mn-ea"/>
                <a:cs typeface="+mn-cs"/>
              </a:rPr>
              <a:t> variable)</a:t>
            </a:r>
            <a:endParaRPr lang="de-CH" sz="2400" kern="1200" dirty="0">
              <a:solidFill>
                <a:srgbClr val="0099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latin typeface="Constantia" panose="02030602050306030303" pitchFamily="18" charset="0"/>
              </a:rPr>
              <a:t>Feature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513053" name="Text Box 29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Feature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669609" y="1673140"/>
            <a:ext cx="17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Befehl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1122220" y="4841210"/>
            <a:ext cx="156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Abfrage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77788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latin typeface="Constantia" panose="02030602050306030303" pitchFamily="18" charset="0"/>
              </a:rPr>
              <a:t>Feature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4049713" y="4133850"/>
            <a:ext cx="121443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Funktion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1266825" y="2724150"/>
            <a:ext cx="1501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Kein Resultat</a:t>
            </a:r>
            <a:endParaRPr lang="de-CH" sz="16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2947988" y="5124450"/>
            <a:ext cx="2017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2908300" y="46767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Berechnung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14325" y="729268"/>
            <a:ext cx="1819275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Kundenansicht</a:t>
            </a:r>
            <a:b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</a:b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(Spezifikation)</a:t>
            </a:r>
            <a:endParaRPr lang="de-CH" sz="20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6600825" y="1000125"/>
            <a:ext cx="2131193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Interne Ansicht (Implementation)</a:t>
            </a:r>
            <a:endParaRPr lang="de-CH" sz="2000" i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37" name="Line 13"/>
          <p:cNvSpPr>
            <a:spLocks noChangeShapeType="1"/>
          </p:cNvSpPr>
          <p:nvPr/>
        </p:nvSpPr>
        <p:spPr bwMode="auto">
          <a:xfrm flipV="1">
            <a:off x="985838" y="2053086"/>
            <a:ext cx="730819" cy="13203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2471738" y="5232400"/>
            <a:ext cx="1443037" cy="5127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1342852" y="3904211"/>
            <a:ext cx="168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Gibt Resultat zurück</a:t>
            </a:r>
            <a:endParaRPr lang="de-CH" sz="16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0" name="Line 16"/>
          <p:cNvSpPr>
            <a:spLocks noChangeShapeType="1"/>
          </p:cNvSpPr>
          <p:nvPr/>
        </p:nvSpPr>
        <p:spPr bwMode="auto">
          <a:xfrm>
            <a:off x="1014413" y="3756025"/>
            <a:ext cx="690562" cy="11509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1" name="Line 17"/>
          <p:cNvSpPr>
            <a:spLocks noChangeShapeType="1"/>
          </p:cNvSpPr>
          <p:nvPr/>
        </p:nvSpPr>
        <p:spPr bwMode="auto">
          <a:xfrm flipV="1">
            <a:off x="2547938" y="4306888"/>
            <a:ext cx="1509712" cy="6302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2" name="AutoShape 18"/>
          <p:cNvSpPr>
            <a:spLocks noChangeArrowheads="1"/>
          </p:cNvSpPr>
          <p:nvPr/>
        </p:nvSpPr>
        <p:spPr bwMode="auto">
          <a:xfrm>
            <a:off x="4021138" y="5562600"/>
            <a:ext cx="146208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Attribut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3" name="AutoShape 19"/>
          <p:cNvSpPr>
            <a:spLocks noChangeArrowheads="1"/>
          </p:cNvSpPr>
          <p:nvPr/>
        </p:nvSpPr>
        <p:spPr bwMode="auto">
          <a:xfrm>
            <a:off x="3973513" y="1685925"/>
            <a:ext cx="1357312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Prozedur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4" name="Line 20"/>
          <p:cNvSpPr>
            <a:spLocks noChangeShapeType="1"/>
          </p:cNvSpPr>
          <p:nvPr/>
        </p:nvSpPr>
        <p:spPr bwMode="auto">
          <a:xfrm flipV="1">
            <a:off x="2950234" y="1808958"/>
            <a:ext cx="974785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6682556" y="4889500"/>
            <a:ext cx="2049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6423025" y="32289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Berechnung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47" name="Line 23"/>
          <p:cNvSpPr>
            <a:spLocks noChangeShapeType="1"/>
          </p:cNvSpPr>
          <p:nvPr/>
        </p:nvSpPr>
        <p:spPr bwMode="auto">
          <a:xfrm flipH="1">
            <a:off x="5624513" y="3870325"/>
            <a:ext cx="2233612" cy="17510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8" name="Line 24"/>
          <p:cNvSpPr>
            <a:spLocks noChangeShapeType="1"/>
          </p:cNvSpPr>
          <p:nvPr/>
        </p:nvSpPr>
        <p:spPr bwMode="auto">
          <a:xfrm flipH="1" flipV="1">
            <a:off x="7243763" y="2868613"/>
            <a:ext cx="652462" cy="6588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9" name="Text Box 25"/>
          <p:cNvSpPr txBox="1">
            <a:spLocks noChangeArrowheads="1"/>
          </p:cNvSpPr>
          <p:nvPr/>
        </p:nvSpPr>
        <p:spPr bwMode="auto">
          <a:xfrm>
            <a:off x="5848710" y="2617788"/>
            <a:ext cx="1464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Routine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 flipV="1">
            <a:off x="5476875" y="1860550"/>
            <a:ext cx="1023938" cy="8175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 flipH="1">
            <a:off x="5172074" y="3027871"/>
            <a:ext cx="1306363" cy="99485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52" name="Text Box 28"/>
          <p:cNvSpPr txBox="1">
            <a:spLocks noChangeArrowheads="1"/>
          </p:cNvSpPr>
          <p:nvPr/>
        </p:nvSpPr>
        <p:spPr bwMode="auto">
          <a:xfrm>
            <a:off x="76200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Feature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Getter-Funktionen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de-CH" dirty="0" smtClean="0"/>
              <a:t>In C++, Java und C# ist die Standardtechnik, um ein privates Attribut </a:t>
            </a:r>
            <a:r>
              <a:rPr lang="de-CH" i="1" dirty="0" err="1" smtClean="0">
                <a:solidFill>
                  <a:srgbClr val="3333FF"/>
                </a:solidFill>
              </a:rPr>
              <a:t>private_x</a:t>
            </a:r>
            <a:r>
              <a:rPr lang="de-CH" dirty="0" smtClean="0"/>
              <a:t> zu exportieren, das Exportieren einer entsprechenden </a:t>
            </a:r>
            <a:r>
              <a:rPr lang="de-CH" b="1" dirty="0" smtClean="0">
                <a:solidFill>
                  <a:srgbClr val="990000"/>
                </a:solidFill>
              </a:rPr>
              <a:t>Getter-Funktion</a:t>
            </a:r>
            <a:r>
              <a:rPr lang="de-CH" dirty="0" smtClean="0"/>
              <a:t>:</a:t>
            </a:r>
          </a:p>
          <a:p>
            <a:pPr>
              <a:spcBef>
                <a:spcPts val="0"/>
              </a:spcBef>
            </a:pPr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x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</a:t>
            </a:r>
            <a:r>
              <a:rPr lang="de-CH" i="1" dirty="0" smtClean="0">
                <a:solidFill>
                  <a:srgbClr val="3333FF"/>
                </a:solidFill>
              </a:rPr>
              <a:t> T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</a:t>
            </a:r>
            <a:r>
              <a:rPr lang="de-CH" b="1" dirty="0" smtClean="0">
                <a:solidFill>
                  <a:srgbClr val="002060"/>
                </a:solidFill>
              </a:rPr>
              <a:t>do</a:t>
            </a: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	</a:t>
            </a:r>
            <a:r>
              <a:rPr lang="de-CH" b="1" dirty="0" err="1" smtClean="0">
                <a:solidFill>
                  <a:srgbClr val="002060"/>
                </a:solidFill>
              </a:rPr>
              <a:t>Result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:=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private_x</a:t>
            </a:r>
            <a:endParaRPr lang="de-CH" i="1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</a:pPr>
            <a:r>
              <a:rPr lang="de-CH" i="1" dirty="0" smtClean="0">
                <a:solidFill>
                  <a:srgbClr val="3333FF"/>
                </a:solidFill>
              </a:rPr>
              <a:t>		</a:t>
            </a:r>
            <a:r>
              <a:rPr lang="de-CH" b="1" dirty="0" smtClean="0">
                <a:solidFill>
                  <a:srgbClr val="002060"/>
                </a:solidFill>
              </a:rPr>
              <a:t>end</a:t>
            </a:r>
          </a:p>
          <a:p>
            <a:pPr>
              <a:spcBef>
                <a:spcPts val="0"/>
              </a:spcBef>
            </a:pPr>
            <a:endParaRPr lang="de-CH" sz="1200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Eiffel braucht keine Getter-Funktionen: Man kann einfach das Attribut exportieren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de-CH" dirty="0" smtClean="0"/>
              <a:t>Das Attribut wird wie folgt exportiert:</a:t>
            </a:r>
          </a:p>
          <a:p>
            <a:pPr lvl="1">
              <a:spcBef>
                <a:spcPct val="0"/>
              </a:spcBef>
            </a:pPr>
            <a:r>
              <a:rPr lang="de-CH" dirty="0" smtClean="0"/>
              <a:t>Nur Leserechte</a:t>
            </a:r>
          </a:p>
          <a:p>
            <a:pPr lvl="1">
              <a:spcBef>
                <a:spcPct val="0"/>
              </a:spcBef>
            </a:pPr>
            <a:r>
              <a:rPr lang="de-CH" dirty="0" smtClean="0">
                <a:solidFill>
                  <a:srgbClr val="990000"/>
                </a:solidFill>
              </a:rPr>
              <a:t>Ohne die Information, dass es ein Attribut ist.</a:t>
            </a:r>
            <a:r>
              <a:rPr lang="de-CH" dirty="0" smtClean="0"/>
              <a:t> Es könnte auch eine Funktion sein. (Prinzip des einheitlichen Zugriffs)</a:t>
            </a:r>
          </a:p>
        </p:txBody>
      </p:sp>
    </p:spTree>
    <p:extLst>
      <p:ext uri="{BB962C8B-B14F-4D97-AF65-F5344CB8AC3E}">
        <p14:creationId xmlns:p14="http://schemas.microsoft.com/office/powerpoint/2010/main" val="37110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193601" y="2753073"/>
            <a:ext cx="2857225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124354" name="AutoShape 2"/>
          <p:cNvSpPr>
            <a:spLocks noChangeArrowheads="1"/>
          </p:cNvSpPr>
          <p:nvPr/>
        </p:nvSpPr>
        <p:spPr bwMode="auto">
          <a:xfrm>
            <a:off x="2922739" y="1508724"/>
            <a:ext cx="3232267" cy="50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1243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Wir wollen beide Arten!  (Eiffel-Syntax)</a:t>
            </a:r>
            <a:endParaRPr lang="de-CH"/>
          </a:p>
        </p:txBody>
      </p:sp>
      <p:sp>
        <p:nvSpPr>
          <p:cNvPr id="112435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Es ist möglich, eine Abfrage wie folgt zu definieren: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i="1" dirty="0" smtClean="0">
                <a:solidFill>
                  <a:srgbClr val="0000FF"/>
                </a:solidFill>
              </a:rPr>
              <a:t>: REAL</a:t>
            </a:r>
            <a:r>
              <a:rPr lang="de-CH" i="1" dirty="0" smtClean="0">
                <a:solidFill>
                  <a:srgbClr val="008000"/>
                </a:solidFill>
              </a:rPr>
              <a:t>  </a:t>
            </a:r>
            <a:r>
              <a:rPr lang="de-CH" b="1" dirty="0" err="1" smtClean="0">
                <a:solidFill>
                  <a:srgbClr val="000099"/>
                </a:solidFill>
              </a:rPr>
              <a:t>assign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set_temperature</a:t>
            </a:r>
            <a:endParaRPr lang="de-CH" i="1" dirty="0" smtClean="0">
              <a:solidFill>
                <a:srgbClr val="3333FF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Dann wird folgende Syntax</a:t>
            </a:r>
          </a:p>
          <a:p>
            <a:pPr>
              <a:lnSpc>
                <a:spcPct val="60000"/>
              </a:lnSpc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x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temperature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:=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21.5</a:t>
            </a:r>
          </a:p>
          <a:p>
            <a:endParaRPr lang="de-CH" dirty="0" smtClean="0"/>
          </a:p>
          <a:p>
            <a:pPr>
              <a:lnSpc>
                <a:spcPct val="60000"/>
              </a:lnSpc>
            </a:pPr>
            <a:r>
              <a:rPr lang="de-CH" dirty="0" smtClean="0">
                <a:solidFill>
                  <a:schemeClr val="tx1"/>
                </a:solidFill>
              </a:rPr>
              <a:t>akzeptiert </a:t>
            </a:r>
            <a:r>
              <a:rPr lang="de-CH" dirty="0" smtClean="0">
                <a:solidFill>
                  <a:srgbClr val="990000"/>
                </a:solidFill>
              </a:rPr>
              <a:t>als Abkürzung für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>
              <a:lnSpc>
                <a:spcPct val="60000"/>
              </a:lnSpc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x</a:t>
            </a:r>
            <a:r>
              <a:rPr lang="de-CH" sz="4000" dirty="0" err="1" smtClean="0">
                <a:solidFill>
                  <a:srgbClr val="0000FF"/>
                </a:solidFill>
              </a:rPr>
              <a:t>.</a:t>
            </a:r>
            <a:r>
              <a:rPr lang="de-CH" i="1" dirty="0" err="1" smtClean="0">
                <a:solidFill>
                  <a:srgbClr val="0000FF"/>
                </a:solidFill>
              </a:rPr>
              <a:t>set_temperature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(21.5)</a:t>
            </a:r>
          </a:p>
          <a:p>
            <a:endParaRPr lang="de-CH" dirty="0" smtClean="0">
              <a:solidFill>
                <a:srgbClr val="3366CC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Erhält </a:t>
            </a:r>
            <a:r>
              <a:rPr lang="de-CH" b="1" dirty="0" smtClean="0">
                <a:solidFill>
                  <a:srgbClr val="990000"/>
                </a:solidFill>
              </a:rPr>
              <a:t>Verträge</a:t>
            </a:r>
            <a:r>
              <a:rPr lang="de-CH" dirty="0" smtClean="0">
                <a:solidFill>
                  <a:schemeClr val="tx1"/>
                </a:solidFill>
              </a:rPr>
              <a:t> und andere ergänzende Operationen.</a:t>
            </a:r>
          </a:p>
          <a:p>
            <a:endParaRPr lang="de-CH" sz="1200" dirty="0" smtClean="0"/>
          </a:p>
          <a:p>
            <a:r>
              <a:rPr lang="de-CH" dirty="0" smtClean="0">
                <a:solidFill>
                  <a:srgbClr val="990000"/>
                </a:solidFill>
              </a:rPr>
              <a:t>In C# gibt es den Begriff des “Property”, womit das gleiche Ziel verfolgt wird</a:t>
            </a:r>
            <a:endParaRPr lang="de-CH" dirty="0">
              <a:solidFill>
                <a:srgbClr val="990000"/>
              </a:solidFill>
            </a:endParaRPr>
          </a:p>
        </p:txBody>
      </p:sp>
      <p:sp>
        <p:nvSpPr>
          <p:cNvPr id="1124358" name="AutoShape 6"/>
          <p:cNvSpPr>
            <a:spLocks noChangeArrowheads="1"/>
          </p:cNvSpPr>
          <p:nvPr/>
        </p:nvSpPr>
        <p:spPr bwMode="auto">
          <a:xfrm>
            <a:off x="5206565" y="2148462"/>
            <a:ext cx="3205163" cy="730250"/>
          </a:xfrm>
          <a:prstGeom prst="wedgeRoundRectCallout">
            <a:avLst>
              <a:gd name="adj1" fmla="val -83205"/>
              <a:gd name="adj2" fmla="val 4704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33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lIns="0" tIns="0" rIns="0" bIns="0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de-CH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Keine Zuweisung, sondern ein </a:t>
            </a:r>
            <a:r>
              <a:rPr lang="de-CH" sz="20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Prozedurenaufruf</a:t>
            </a:r>
            <a:r>
              <a:rPr lang="de-CH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!</a:t>
            </a:r>
            <a:endParaRPr lang="de-CH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5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Das Geheimnisprinzip (Information Hiding)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39683" y="698234"/>
            <a:ext cx="5460520" cy="905933"/>
          </a:xfrm>
          <a:prstGeom prst="roundRect">
            <a:avLst/>
          </a:prstGeom>
          <a:solidFill>
            <a:srgbClr val="FF9900">
              <a:alpha val="69804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de-CH" smtClean="0">
                <a:latin typeface="Constantia" panose="02030602050306030303" pitchFamily="18" charset="0"/>
              </a:rPr>
              <a:t>Status der Aufrufe in einem Kunden mit</a:t>
            </a:r>
            <a:r>
              <a:rPr lang="de-CH" i="1" smtClean="0">
                <a:solidFill>
                  <a:srgbClr val="008000"/>
                </a:solidFill>
                <a:latin typeface="Constantia" panose="02030602050306030303" pitchFamily="18" charset="0"/>
              </a:rPr>
              <a:t> </a:t>
            </a:r>
            <a:r>
              <a:rPr lang="de-CH" i="1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mtClean="0">
                <a:solidFill>
                  <a:srgbClr val="3333FF"/>
                </a:solidFill>
                <a:latin typeface="Constantia" panose="02030602050306030303" pitchFamily="18" charset="0"/>
              </a:rPr>
              <a:t>: A</a:t>
            </a:r>
            <a:r>
              <a:rPr lang="de-CH" smtClean="0">
                <a:latin typeface="Constantia" panose="02030602050306030303" pitchFamily="18" charset="0"/>
              </a:rPr>
              <a:t>: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35441" y="5339544"/>
            <a:ext cx="2071687" cy="461665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38348" y="4273222"/>
            <a:ext cx="2071688" cy="461665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30200" y="3144987"/>
            <a:ext cx="2071688" cy="461665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38348" y="1974003"/>
            <a:ext cx="2071688" cy="461665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18" name="Rectangle 7"/>
          <p:cNvSpPr>
            <a:spLocks noGrp="1" noChangeArrowheads="1"/>
          </p:cNvSpPr>
          <p:nvPr/>
        </p:nvSpPr>
        <p:spPr bwMode="auto">
          <a:xfrm>
            <a:off x="273050" y="919429"/>
            <a:ext cx="2252663" cy="5240338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class</a:t>
            </a:r>
            <a:r>
              <a:rPr lang="de-CH" sz="1800" b="1" dirty="0" smtClean="0">
                <a:latin typeface="Constantia" panose="02030602050306030303" pitchFamily="18" charset="0"/>
              </a:rPr>
              <a:t/>
            </a:r>
            <a:br>
              <a:rPr lang="de-CH" sz="1800" b="1" dirty="0" smtClean="0">
                <a:latin typeface="Constantia" panose="02030602050306030303" pitchFamily="18" charset="0"/>
              </a:rPr>
            </a:br>
            <a:r>
              <a:rPr lang="de-CH" sz="1800" b="1" dirty="0" smtClean="0">
                <a:latin typeface="Constantia" panose="02030602050306030303" pitchFamily="18" charset="0"/>
              </a:rPr>
              <a:t>    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1800" i="1" dirty="0" smtClean="0">
                <a:latin typeface="Constantia" panose="02030602050306030303" pitchFamily="18" charset="0"/>
              </a:rPr>
              <a:t/>
            </a:r>
            <a:br>
              <a:rPr lang="de-CH" sz="1800" i="1" dirty="0" smtClean="0">
                <a:latin typeface="Constantia" panose="02030602050306030303" pitchFamily="18" charset="0"/>
              </a:rPr>
            </a:br>
            <a:endParaRPr lang="de-CH" sz="1800" i="1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feature</a:t>
            </a:r>
            <a:endParaRPr lang="de-CH" sz="1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>
                <a:latin typeface="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de-CH" sz="1800" dirty="0" smtClean="0">
                <a:latin typeface="Constantia" panose="02030602050306030303" pitchFamily="18" charset="0"/>
              </a:rPr>
              <a:t> 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>
                <a:latin typeface="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de-CH" sz="1800" dirty="0" smtClean="0">
                <a:latin typeface="Constantia" panose="02030602050306030303" pitchFamily="18" charset="0"/>
              </a:rPr>
              <a:t> 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feature</a:t>
            </a:r>
            <a:r>
              <a:rPr lang="de-CH" sz="1800" b="1" dirty="0" smtClean="0"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{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NONE</a:t>
            </a:r>
            <a:r>
              <a:rPr lang="de-CH" sz="1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>
                <a:latin typeface="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h, i</a:t>
            </a:r>
            <a:r>
              <a:rPr lang="de-CH" sz="18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...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feature</a:t>
            </a:r>
            <a:r>
              <a:rPr lang="de-CH" sz="1800" b="1" dirty="0" smtClean="0"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{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de-CH" sz="1800" dirty="0" smtClean="0">
                <a:latin typeface="Constantia" panose="02030602050306030303" pitchFamily="18" charset="0"/>
              </a:rPr>
              <a:t>, 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12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>
                <a:latin typeface="Constantia" panose="02030602050306030303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>
                <a:latin typeface="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j, k, l </a:t>
            </a:r>
            <a:r>
              <a:rPr lang="de-CH" sz="1800" dirty="0" smtClean="0">
                <a:latin typeface="Constantia" panose="02030602050306030303" pitchFamily="18" charset="0"/>
              </a:rPr>
              <a:t>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000099"/>
                </a:solidFill>
                <a:latin typeface="Constantia" panose="02030602050306030303" pitchFamily="18" charset="0"/>
              </a:rPr>
              <a:t>feature</a:t>
            </a:r>
            <a:r>
              <a:rPr lang="de-CH" sz="1800" b="1" dirty="0" smtClean="0"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{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1800" dirty="0" smtClean="0">
                <a:latin typeface="Constantia" panose="02030602050306030303" pitchFamily="18" charset="0"/>
              </a:rPr>
              <a:t>, 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de-CH" sz="1800" dirty="0" smtClean="0">
                <a:latin typeface="Constantia" panose="02030602050306030303" pitchFamily="18" charset="0"/>
              </a:rPr>
              <a:t>, 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11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1800" dirty="0" smtClean="0">
                <a:latin typeface="Constantia" panose="02030602050306030303" pitchFamily="18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1800" dirty="0" smtClean="0"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</a:pPr>
            <a:r>
              <a:rPr lang="de-CH" sz="1800" i="1" dirty="0" smtClean="0">
                <a:solidFill>
                  <a:srgbClr val="006400"/>
                </a:solidFill>
                <a:latin typeface="Constantia" panose="02030602050306030303" pitchFamily="18" charset="0"/>
              </a:rPr>
              <a:t>	</a:t>
            </a: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m, n</a:t>
            </a:r>
            <a:r>
              <a:rPr lang="de-CH" sz="1800" dirty="0" smtClean="0">
                <a:latin typeface="Constantia" panose="02030602050306030303" pitchFamily="18" charset="0"/>
              </a:rPr>
              <a:t> ...</a:t>
            </a:r>
            <a:endParaRPr lang="de-CH" sz="1800" i="1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000099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309938" y="1629042"/>
            <a:ext cx="5561012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dirty="0" smtClean="0"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de-CH" sz="2000" dirty="0" smtClean="0">
                <a:latin typeface="Constantia" panose="02030602050306030303" pitchFamily="18" charset="0"/>
              </a:rPr>
              <a:t>: in jedem Kunden gültig.</a:t>
            </a:r>
          </a:p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de-CH" sz="2000" dirty="0" smtClean="0">
                <a:latin typeface="Constantia" panose="02030602050306030303" pitchFamily="18" charset="0"/>
              </a:rPr>
              <a:t>: überall </a:t>
            </a:r>
            <a:r>
              <a:rPr lang="de-CH" sz="2000" dirty="0" smtClean="0">
                <a:solidFill>
                  <a:srgbClr val="8B0000"/>
                </a:solidFill>
                <a:latin typeface="Constantia" panose="02030602050306030303" pitchFamily="18" charset="0"/>
              </a:rPr>
              <a:t>ungültig</a:t>
            </a:r>
            <a:endParaRPr lang="de-CH" sz="2000" dirty="0" smtClean="0">
              <a:latin typeface="Constantia" panose="02030602050306030303" pitchFamily="18" charset="0"/>
            </a:endParaRPr>
          </a:p>
          <a:p>
            <a:pPr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latin typeface="Constantia" panose="02030602050306030303" pitchFamily="18" charset="0"/>
              </a:rPr>
              <a:t>	(auch in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2000" i="1" dirty="0" smtClean="0">
                <a:latin typeface="Constantia" panose="02030602050306030303" pitchFamily="18" charset="0"/>
              </a:rPr>
              <a:t>s</a:t>
            </a:r>
            <a:r>
              <a:rPr lang="de-CH" sz="2000" dirty="0" smtClean="0">
                <a:latin typeface="Constantia" panose="02030602050306030303" pitchFamily="18" charset="0"/>
              </a:rPr>
              <a:t> eigenem Klassentext!)</a:t>
            </a:r>
          </a:p>
          <a:p>
            <a:pPr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j</a:t>
            </a:r>
            <a:r>
              <a:rPr lang="de-CH" sz="2000" dirty="0" smtClean="0">
                <a:latin typeface="Constantia" panose="02030602050306030303" pitchFamily="18" charset="0"/>
              </a:rPr>
              <a:t>: nur in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de-CH" sz="2000" dirty="0" smtClean="0">
                <a:latin typeface="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2000" dirty="0" smtClean="0">
                <a:latin typeface="Constantia" panose="02030602050306030303" pitchFamily="18" charset="0"/>
              </a:rPr>
              <a:t> und deren Nachkommen 	gültig</a:t>
            </a:r>
          </a:p>
          <a:p>
            <a:pPr>
              <a:buClr>
                <a:srgbClr val="8B0000"/>
              </a:buClr>
              <a:buFont typeface="Wingdings" pitchFamily="2" charset="2"/>
              <a:buNone/>
            </a:pPr>
            <a:r>
              <a:rPr lang="de-CH" sz="2000" dirty="0" smtClean="0">
                <a:latin typeface="Constantia" panose="02030602050306030303" pitchFamily="18" charset="0"/>
              </a:rPr>
              <a:t>	(Nicht gültig in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2000" dirty="0"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latin typeface="Constantia" panose="02030602050306030303" pitchFamily="18" charset="0"/>
              </a:rPr>
              <a:t>!)</a:t>
            </a:r>
          </a:p>
          <a:p>
            <a:pPr>
              <a:spcBef>
                <a:spcPts val="1200"/>
              </a:spcBef>
              <a:buClr>
                <a:srgbClr val="8B0000"/>
              </a:buClr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a1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m</a:t>
            </a:r>
            <a:r>
              <a:rPr lang="de-CH" sz="2000" dirty="0" smtClean="0">
                <a:latin typeface="Constantia" panose="02030602050306030303" pitchFamily="18" charset="0"/>
              </a:rPr>
              <a:t>: nur in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  <a:r>
              <a:rPr lang="de-CH" sz="2000" dirty="0" smtClean="0">
                <a:latin typeface="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de-CH" sz="2000" dirty="0" smtClean="0">
                <a:latin typeface="Constantia" panose="02030602050306030303" pitchFamily="18" charset="0"/>
              </a:rPr>
              <a:t>, 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  <a:r>
              <a:rPr lang="de-CH" sz="2000" dirty="0" smtClean="0">
                <a:latin typeface="Constantia" panose="02030602050306030303" pitchFamily="18" charset="0"/>
              </a:rPr>
              <a:t>  und deren 	Nachkommen gültig.</a:t>
            </a:r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254375" y="984517"/>
            <a:ext cx="4313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de-CH" sz="24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351633" y="5149064"/>
            <a:ext cx="265435" cy="300038"/>
          </a:xfrm>
          <a:prstGeom prst="rect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Das Geheimnisprinzip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sz="2200" dirty="0" smtClean="0"/>
              <a:t>Das Geheimnisprinzip gilt nur für Benutzung durch Kunden, mittels </a:t>
            </a:r>
            <a:r>
              <a:rPr lang="de-CH" sz="2200" b="1" i="1" dirty="0" smtClean="0">
                <a:solidFill>
                  <a:srgbClr val="993300"/>
                </a:solidFill>
              </a:rPr>
              <a:t>qualifizierten</a:t>
            </a:r>
            <a:r>
              <a:rPr lang="de-CH" sz="2200" dirty="0" smtClean="0"/>
              <a:t> Aufrufen oder Infix-Notation, z.B.: </a:t>
            </a:r>
            <a:r>
              <a:rPr lang="de-CH" sz="2200" i="1" dirty="0" smtClean="0">
                <a:solidFill>
                  <a:srgbClr val="3333FF"/>
                </a:solidFill>
              </a:rPr>
              <a:t>a1</a:t>
            </a:r>
            <a:r>
              <a:rPr lang="de-CH" sz="3400" dirty="0" smtClean="0">
                <a:solidFill>
                  <a:srgbClr val="3333FF"/>
                </a:solidFill>
              </a:rPr>
              <a:t>.</a:t>
            </a:r>
            <a:r>
              <a:rPr lang="de-CH" sz="2200" i="1" dirty="0" smtClean="0">
                <a:solidFill>
                  <a:srgbClr val="3333FF"/>
                </a:solidFill>
              </a:rPr>
              <a:t>f</a:t>
            </a:r>
            <a:endParaRPr lang="de-CH" sz="2200" dirty="0" smtClean="0"/>
          </a:p>
          <a:p>
            <a:pPr eaLnBrk="1" hangingPunct="1">
              <a:buFont typeface="Wingdings" pitchFamily="2" charset="2"/>
              <a:buNone/>
            </a:pPr>
            <a:endParaRPr lang="de-CH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sz="2200" b="1" i="1" dirty="0" smtClean="0">
                <a:solidFill>
                  <a:srgbClr val="993300"/>
                </a:solidFill>
              </a:rPr>
              <a:t>Unqualifizierte</a:t>
            </a:r>
            <a:r>
              <a:rPr lang="de-CH" sz="2200" dirty="0" smtClean="0"/>
              <a:t> Aufrufe (innerhalb einer Klasse) sind vom Geheimnisprinzip nicht betroffen: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CH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err="1" smtClean="0">
                <a:solidFill>
                  <a:srgbClr val="000099"/>
                </a:solidFill>
              </a:rPr>
              <a:t>class</a:t>
            </a:r>
            <a:r>
              <a:rPr lang="de-CH" sz="2200" dirty="0" smtClean="0"/>
              <a:t> </a:t>
            </a:r>
            <a:r>
              <a:rPr lang="de-CH" sz="2200" i="1" dirty="0" smtClean="0">
                <a:solidFill>
                  <a:srgbClr val="3333FF"/>
                </a:solidFill>
              </a:rPr>
              <a:t>A </a:t>
            </a:r>
            <a:r>
              <a:rPr lang="de-CH" sz="2200" b="1" dirty="0" err="1" smtClean="0">
                <a:solidFill>
                  <a:srgbClr val="000099"/>
                </a:solidFill>
              </a:rPr>
              <a:t>feature</a:t>
            </a:r>
            <a:r>
              <a:rPr lang="de-CH" sz="2200" dirty="0" smtClean="0"/>
              <a:t> {</a:t>
            </a:r>
            <a:r>
              <a:rPr lang="de-CH" sz="2200" i="1" dirty="0" smtClean="0">
                <a:solidFill>
                  <a:srgbClr val="3333FF"/>
                </a:solidFill>
              </a:rPr>
              <a:t>NONE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sz="2200" dirty="0" smtClean="0"/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	</a:t>
            </a:r>
            <a:r>
              <a:rPr lang="de-CH" sz="2200" i="1" dirty="0" smtClean="0">
                <a:solidFill>
                  <a:srgbClr val="3333FF"/>
                </a:solidFill>
              </a:rPr>
              <a:t>h</a:t>
            </a:r>
            <a:r>
              <a:rPr lang="de-CH" sz="2200" dirty="0" smtClean="0"/>
              <a:t> </a:t>
            </a:r>
            <a:r>
              <a:rPr lang="de-CH" sz="2200" b="1" dirty="0" smtClean="0">
                <a:solidFill>
                  <a:srgbClr val="000099"/>
                </a:solidFill>
              </a:rPr>
              <a:t>do</a:t>
            </a:r>
            <a:r>
              <a:rPr lang="de-CH" sz="2200" dirty="0" smtClean="0"/>
              <a:t>  ... 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endParaRPr lang="de-CH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err="1" smtClean="0">
                <a:solidFill>
                  <a:srgbClr val="000099"/>
                </a:solidFill>
              </a:rPr>
              <a:t>feature</a:t>
            </a:r>
            <a:endParaRPr lang="de-CH" sz="22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7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	</a:t>
            </a:r>
            <a:r>
              <a:rPr lang="de-CH" sz="2200" i="1" dirty="0" smtClean="0">
                <a:solidFill>
                  <a:srgbClr val="3333FF"/>
                </a:solidFill>
              </a:rPr>
              <a:t>f</a:t>
            </a:r>
            <a:r>
              <a:rPr lang="de-CH" sz="2200" b="1" dirty="0" smtClean="0">
                <a:solidFill>
                  <a:schemeClr val="accent2"/>
                </a:solidFill>
              </a:rPr>
              <a:t/>
            </a:r>
            <a:br>
              <a:rPr lang="de-CH" sz="2200" b="1" dirty="0" smtClean="0">
                <a:solidFill>
                  <a:schemeClr val="accent2"/>
                </a:solidFill>
              </a:rPr>
            </a:br>
            <a:r>
              <a:rPr lang="de-CH" sz="2200" b="1" dirty="0" smtClean="0">
                <a:solidFill>
                  <a:schemeClr val="accent2"/>
                </a:solidFill>
              </a:rPr>
              <a:t>				</a:t>
            </a:r>
            <a:r>
              <a:rPr lang="de-CH" sz="2200" b="1" dirty="0" smtClean="0">
                <a:solidFill>
                  <a:srgbClr val="000099"/>
                </a:solidFill>
              </a:rPr>
              <a:t>do</a:t>
            </a:r>
            <a:br>
              <a:rPr lang="de-CH" sz="2200" b="1" dirty="0" smtClean="0">
                <a:solidFill>
                  <a:srgbClr val="000099"/>
                </a:solidFill>
              </a:rPr>
            </a:br>
            <a:r>
              <a:rPr lang="de-CH" sz="2200" dirty="0" smtClean="0"/>
              <a:t>		      			 ...;  </a:t>
            </a:r>
            <a:r>
              <a:rPr lang="de-CH" sz="2200" i="1" dirty="0" smtClean="0">
                <a:solidFill>
                  <a:srgbClr val="3333FF"/>
                </a:solidFill>
              </a:rPr>
              <a:t>h</a:t>
            </a:r>
            <a:r>
              <a:rPr lang="de-CH" sz="2200" i="1" dirty="0" smtClean="0">
                <a:solidFill>
                  <a:srgbClr val="006400"/>
                </a:solidFill>
              </a:rPr>
              <a:t> </a:t>
            </a:r>
            <a:r>
              <a:rPr lang="de-CH" sz="2200" i="1" dirty="0" smtClean="0"/>
              <a:t>; ...</a:t>
            </a:r>
            <a:r>
              <a:rPr lang="de-CH" sz="2200" dirty="0" smtClean="0"/>
              <a:t/>
            </a:r>
            <a:br>
              <a:rPr lang="de-CH" sz="2200" dirty="0" smtClean="0"/>
            </a:br>
            <a:r>
              <a:rPr lang="de-CH" sz="2200" dirty="0" smtClean="0"/>
              <a:t>				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200" dirty="0" smtClean="0"/>
              <a:t>		</a:t>
            </a:r>
            <a:r>
              <a:rPr lang="de-CH" sz="2200" b="1" dirty="0" smtClean="0">
                <a:solidFill>
                  <a:srgbClr val="000099"/>
                </a:solidFill>
              </a:rPr>
              <a:t>end</a:t>
            </a:r>
            <a:r>
              <a:rPr lang="de-CH" sz="2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17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Routine: eine Abstraktion eines Algorithmus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Abstrahieren heisst, die </a:t>
            </a:r>
            <a:r>
              <a:rPr lang="de-CH" i="1" dirty="0" smtClean="0">
                <a:solidFill>
                  <a:srgbClr val="990000"/>
                </a:solidFill>
              </a:rPr>
              <a:t>Essenz </a:t>
            </a:r>
            <a:r>
              <a:rPr lang="de-CH" dirty="0" smtClean="0">
                <a:solidFill>
                  <a:srgbClr val="3333FF"/>
                </a:solidFill>
              </a:rPr>
              <a:t>eines Konzeptes zu erfassen und Details und Angaben zu ignorieren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Will heissen: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Einige Informationen </a:t>
            </a:r>
            <a:r>
              <a:rPr lang="de-CH" i="1" dirty="0" smtClean="0">
                <a:solidFill>
                  <a:srgbClr val="990000"/>
                </a:solidFill>
              </a:rPr>
              <a:t>weglassen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Dem Ergebnis der Abstraktion einen </a:t>
            </a:r>
            <a:r>
              <a:rPr lang="de-CH" i="1" dirty="0" smtClean="0">
                <a:solidFill>
                  <a:srgbClr val="990000"/>
                </a:solidFill>
              </a:rPr>
              <a:t>Namen</a:t>
            </a:r>
            <a:r>
              <a:rPr lang="de-CH" dirty="0" smtClean="0">
                <a:solidFill>
                  <a:srgbClr val="3333FF"/>
                </a:solidFill>
              </a:rPr>
              <a:t> geben </a:t>
            </a:r>
          </a:p>
          <a:p>
            <a:pPr lvl="1"/>
            <a:endParaRPr lang="de-CH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In der Programmierung: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Datenabstraktion: </a:t>
            </a:r>
            <a:r>
              <a:rPr lang="de-CH" dirty="0" smtClean="0">
                <a:solidFill>
                  <a:srgbClr val="990000"/>
                </a:solidFill>
              </a:rPr>
              <a:t>Klasse</a:t>
            </a:r>
          </a:p>
          <a:p>
            <a:pPr marL="827088" lvl="1" eaLnBrk="1" hangingPunct="1"/>
            <a:endParaRPr lang="de-CH" dirty="0" smtClean="0">
              <a:solidFill>
                <a:srgbClr val="3333FF"/>
              </a:solidFill>
            </a:endParaRP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Abstraktion eines (operativen) Algorithmus: </a:t>
            </a:r>
            <a:r>
              <a:rPr lang="de-CH" b="1" dirty="0" smtClean="0">
                <a:solidFill>
                  <a:srgbClr val="990000"/>
                </a:solidFill>
              </a:rPr>
              <a:t>Routine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28458" y="3526972"/>
            <a:ext cx="3635929" cy="824591"/>
          </a:xfrm>
          <a:prstGeom prst="wedgeRoundRectCallout">
            <a:avLst>
              <a:gd name="adj1" fmla="val 15865"/>
              <a:gd name="adj2" fmla="val 1537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Eine Routine wird auch </a:t>
            </a: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M</a:t>
            </a:r>
            <a:r>
              <a:rPr lang="de-CH" sz="2400" b="1" kern="1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ethode </a:t>
            </a:r>
            <a:r>
              <a:rPr lang="de-CH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genannt</a:t>
            </a:r>
            <a:endParaRPr lang="de-CH" sz="2400" b="1" kern="12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76698" y="6123214"/>
            <a:ext cx="5699858" cy="634090"/>
          </a:xfrm>
          <a:prstGeom prst="wedgeRoundRectCallout">
            <a:avLst>
              <a:gd name="adj1" fmla="val 38465"/>
              <a:gd name="adj2" fmla="val -13146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Oder</a:t>
            </a:r>
            <a:r>
              <a:rPr lang="de-CH" sz="2400" kern="120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 </a:t>
            </a: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S</a:t>
            </a:r>
            <a:r>
              <a:rPr lang="de-CH" sz="2400" b="1" kern="1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ubprogramm </a:t>
            </a:r>
            <a:r>
              <a:rPr lang="de-CH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oder </a:t>
            </a: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Subroutine</a:t>
            </a:r>
            <a:endParaRPr lang="de-CH" sz="2400" b="1" kern="12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 Beispiel für selektiven Export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/>
              <a:t> exportiert ihre Features an 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endParaRPr lang="de-CH" dirty="0" smtClean="0"/>
          </a:p>
          <a:p>
            <a:pPr lvl="1" eaLnBrk="1" hangingPunct="1"/>
            <a:r>
              <a:rPr lang="de-CH" dirty="0" smtClean="0"/>
              <a:t>Exportiert sie nicht für den Rest der Welt.</a:t>
            </a:r>
          </a:p>
          <a:p>
            <a:pPr lvl="1" eaLnBrk="1" hangingPunct="1"/>
            <a:r>
              <a:rPr lang="de-CH" dirty="0" smtClean="0"/>
              <a:t>Kunden von 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r>
              <a:rPr lang="de-CH" dirty="0" smtClean="0"/>
              <a:t> müssen nichts über die  </a:t>
            </a: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/>
              <a:t> –Zellen wissen.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2924175"/>
            <a:ext cx="6337300" cy="2809875"/>
            <a:chOff x="162" y="982"/>
            <a:chExt cx="4699" cy="2084"/>
          </a:xfrm>
        </p:grpSpPr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162" y="2354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1883" y="982"/>
              <a:ext cx="545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76" name="Text Box 7"/>
            <p:cNvSpPr txBox="1">
              <a:spLocks noChangeArrowheads="1"/>
            </p:cNvSpPr>
            <p:nvPr/>
          </p:nvSpPr>
          <p:spPr bwMode="auto">
            <a:xfrm>
              <a:off x="162" y="2399"/>
              <a:ext cx="9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dirty="0" err="1" smtClean="0">
                  <a:latin typeface="Constantia" panose="02030602050306030303" pitchFamily="18" charset="0"/>
                </a:rPr>
                <a:t>Haldenegg</a:t>
              </a:r>
              <a:endParaRPr lang="de-CH" sz="1600" dirty="0">
                <a:latin typeface="Constantia" panose="02030602050306030303" pitchFamily="18" charset="0"/>
              </a:endParaRPr>
            </a:p>
          </p:txBody>
        </p:sp>
        <p:sp>
          <p:nvSpPr>
            <p:cNvPr id="32777" name="Rectangle 8"/>
            <p:cNvSpPr>
              <a:spLocks noChangeArrowheads="1"/>
            </p:cNvSpPr>
            <p:nvPr/>
          </p:nvSpPr>
          <p:spPr bwMode="auto">
            <a:xfrm>
              <a:off x="1024" y="2354"/>
              <a:ext cx="317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>
              <a:off x="1215" y="253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299" y="2807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item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80" name="Text Box 11"/>
            <p:cNvSpPr txBox="1">
              <a:spLocks noChangeArrowheads="1"/>
            </p:cNvSpPr>
            <p:nvPr/>
          </p:nvSpPr>
          <p:spPr bwMode="auto">
            <a:xfrm>
              <a:off x="1033" y="2803"/>
              <a:ext cx="58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right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81" name="Rectangle 12"/>
            <p:cNvSpPr>
              <a:spLocks noChangeArrowheads="1"/>
            </p:cNvSpPr>
            <p:nvPr/>
          </p:nvSpPr>
          <p:spPr bwMode="auto">
            <a:xfrm>
              <a:off x="1739" y="2363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1846" y="2404"/>
              <a:ext cx="90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dirty="0" smtClean="0">
                  <a:latin typeface="Constantia" panose="02030602050306030303" pitchFamily="18" charset="0"/>
                </a:rPr>
                <a:t>Central</a:t>
              </a:r>
              <a:endParaRPr lang="de-CH" sz="1600" dirty="0">
                <a:latin typeface="Constantia" panose="02030602050306030303" pitchFamily="18" charset="0"/>
              </a:endParaRPr>
            </a:p>
          </p:txBody>
        </p:sp>
        <p:sp>
          <p:nvSpPr>
            <p:cNvPr id="32783" name="Rectangle 14"/>
            <p:cNvSpPr>
              <a:spLocks noChangeArrowheads="1"/>
            </p:cNvSpPr>
            <p:nvPr/>
          </p:nvSpPr>
          <p:spPr bwMode="auto">
            <a:xfrm>
              <a:off x="2601" y="2363"/>
              <a:ext cx="317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84" name="Text Box 15"/>
            <p:cNvSpPr txBox="1">
              <a:spLocks noChangeArrowheads="1"/>
            </p:cNvSpPr>
            <p:nvPr/>
          </p:nvSpPr>
          <p:spPr bwMode="auto">
            <a:xfrm>
              <a:off x="1876" y="2817"/>
              <a:ext cx="4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item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85" name="Text Box 16"/>
            <p:cNvSpPr txBox="1">
              <a:spLocks noChangeArrowheads="1"/>
            </p:cNvSpPr>
            <p:nvPr/>
          </p:nvSpPr>
          <p:spPr bwMode="auto">
            <a:xfrm>
              <a:off x="2610" y="2811"/>
              <a:ext cx="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right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86" name="Rectangle 17"/>
            <p:cNvSpPr>
              <a:spLocks noChangeArrowheads="1"/>
            </p:cNvSpPr>
            <p:nvPr/>
          </p:nvSpPr>
          <p:spPr bwMode="auto">
            <a:xfrm>
              <a:off x="3374" y="2361"/>
              <a:ext cx="862" cy="36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87" name="Text Box 18"/>
            <p:cNvSpPr txBox="1">
              <a:spLocks noChangeArrowheads="1"/>
            </p:cNvSpPr>
            <p:nvPr/>
          </p:nvSpPr>
          <p:spPr bwMode="auto">
            <a:xfrm>
              <a:off x="3491" y="2332"/>
              <a:ext cx="907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dirty="0" smtClean="0">
                  <a:latin typeface="Constantia" panose="02030602050306030303" pitchFamily="18" charset="0"/>
                </a:rPr>
                <a:t>Haupt-</a:t>
              </a:r>
              <a:br>
                <a:rPr lang="de-CH" sz="1600" dirty="0" smtClean="0">
                  <a:latin typeface="Constantia" panose="02030602050306030303" pitchFamily="18" charset="0"/>
                </a:rPr>
              </a:br>
              <a:r>
                <a:rPr lang="de-CH" sz="1600" dirty="0" err="1" smtClean="0">
                  <a:latin typeface="Constantia" panose="02030602050306030303" pitchFamily="18" charset="0"/>
                </a:rPr>
                <a:t>bahnhof</a:t>
              </a:r>
              <a:endParaRPr lang="de-CH" sz="1600" dirty="0">
                <a:latin typeface="Constantia" panose="02030602050306030303" pitchFamily="18" charset="0"/>
              </a:endParaRPr>
            </a:p>
          </p:txBody>
        </p:sp>
        <p:sp>
          <p:nvSpPr>
            <p:cNvPr id="32788" name="Rectangle 19"/>
            <p:cNvSpPr>
              <a:spLocks noChangeArrowheads="1"/>
            </p:cNvSpPr>
            <p:nvPr/>
          </p:nvSpPr>
          <p:spPr bwMode="auto">
            <a:xfrm>
              <a:off x="4236" y="2361"/>
              <a:ext cx="317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3510" y="2815"/>
              <a:ext cx="45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item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90" name="Text Box 21"/>
            <p:cNvSpPr txBox="1">
              <a:spLocks noChangeArrowheads="1"/>
            </p:cNvSpPr>
            <p:nvPr/>
          </p:nvSpPr>
          <p:spPr bwMode="auto">
            <a:xfrm>
              <a:off x="4245" y="2809"/>
              <a:ext cx="6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right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91" name="Line 22"/>
            <p:cNvSpPr>
              <a:spLocks noChangeShapeType="1"/>
            </p:cNvSpPr>
            <p:nvPr/>
          </p:nvSpPr>
          <p:spPr bwMode="auto">
            <a:xfrm>
              <a:off x="2811" y="253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2" name="Line 23"/>
            <p:cNvSpPr>
              <a:spLocks noChangeShapeType="1"/>
            </p:cNvSpPr>
            <p:nvPr/>
          </p:nvSpPr>
          <p:spPr bwMode="auto">
            <a:xfrm>
              <a:off x="4461" y="2535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3" name="Line 24"/>
            <p:cNvSpPr>
              <a:spLocks noChangeShapeType="1"/>
            </p:cNvSpPr>
            <p:nvPr/>
          </p:nvSpPr>
          <p:spPr bwMode="auto">
            <a:xfrm flipH="1">
              <a:off x="4649" y="2389"/>
              <a:ext cx="212" cy="3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4" name="Rectangle 25"/>
            <p:cNvSpPr>
              <a:spLocks noChangeArrowheads="1"/>
            </p:cNvSpPr>
            <p:nvPr/>
          </p:nvSpPr>
          <p:spPr bwMode="auto">
            <a:xfrm>
              <a:off x="1883" y="1254"/>
              <a:ext cx="5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5" name="Rectangle 26"/>
            <p:cNvSpPr>
              <a:spLocks noChangeArrowheads="1"/>
            </p:cNvSpPr>
            <p:nvPr/>
          </p:nvSpPr>
          <p:spPr bwMode="auto">
            <a:xfrm>
              <a:off x="1884" y="1525"/>
              <a:ext cx="5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6" name="Line 27"/>
            <p:cNvSpPr>
              <a:spLocks noChangeShapeType="1"/>
            </p:cNvSpPr>
            <p:nvPr/>
          </p:nvSpPr>
          <p:spPr bwMode="auto">
            <a:xfrm>
              <a:off x="2110" y="1706"/>
              <a:ext cx="0" cy="545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797" name="Text Box 28"/>
            <p:cNvSpPr txBox="1">
              <a:spLocks noChangeArrowheads="1"/>
            </p:cNvSpPr>
            <p:nvPr/>
          </p:nvSpPr>
          <p:spPr bwMode="auto">
            <a:xfrm>
              <a:off x="667" y="1425"/>
              <a:ext cx="158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first_element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98" name="Text Box 29"/>
            <p:cNvSpPr txBox="1">
              <a:spLocks noChangeArrowheads="1"/>
            </p:cNvSpPr>
            <p:nvPr/>
          </p:nvSpPr>
          <p:spPr bwMode="auto">
            <a:xfrm>
              <a:off x="1571" y="184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active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799" name="Line 30"/>
            <p:cNvSpPr>
              <a:spLocks noChangeShapeType="1"/>
            </p:cNvSpPr>
            <p:nvPr/>
          </p:nvSpPr>
          <p:spPr bwMode="auto">
            <a:xfrm flipH="1">
              <a:off x="567" y="1435"/>
              <a:ext cx="1406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800" name="Line 31"/>
            <p:cNvSpPr>
              <a:spLocks noChangeShapeType="1"/>
            </p:cNvSpPr>
            <p:nvPr/>
          </p:nvSpPr>
          <p:spPr bwMode="auto">
            <a:xfrm>
              <a:off x="567" y="1434"/>
              <a:ext cx="0" cy="907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 dirty="0">
                <a:latin typeface="Constantia" panose="02030602050306030303" pitchFamily="18" charset="0"/>
              </a:endParaRPr>
            </a:p>
          </p:txBody>
        </p:sp>
        <p:sp>
          <p:nvSpPr>
            <p:cNvPr id="32801" name="Text Box 32"/>
            <p:cNvSpPr txBox="1">
              <a:spLocks noChangeArrowheads="1"/>
            </p:cNvSpPr>
            <p:nvPr/>
          </p:nvSpPr>
          <p:spPr bwMode="auto">
            <a:xfrm>
              <a:off x="1347" y="982"/>
              <a:ext cx="5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i="1" dirty="0" err="1" smtClean="0">
                  <a:solidFill>
                    <a:srgbClr val="3333FF"/>
                  </a:solidFill>
                  <a:latin typeface="Constantia" panose="02030602050306030303" pitchFamily="18" charset="0"/>
                </a:rPr>
                <a:t>count</a:t>
              </a:r>
              <a:endParaRPr lang="de-CH" sz="1600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32802" name="Text Box 33"/>
            <p:cNvSpPr txBox="1">
              <a:spLocks noChangeArrowheads="1"/>
            </p:cNvSpPr>
            <p:nvPr/>
          </p:nvSpPr>
          <p:spPr bwMode="auto">
            <a:xfrm>
              <a:off x="2019" y="982"/>
              <a:ext cx="5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1600" dirty="0" smtClean="0">
                  <a:solidFill>
                    <a:srgbClr val="990000"/>
                  </a:solidFill>
                  <a:latin typeface="Constantia" panose="02030602050306030303" pitchFamily="18" charset="0"/>
                </a:rPr>
                <a:t>3</a:t>
              </a:r>
              <a:endParaRPr lang="de-CH" sz="1600" dirty="0">
                <a:solidFill>
                  <a:srgbClr val="990000"/>
                </a:solidFill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85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8572" y="2041299"/>
            <a:ext cx="2085003" cy="508959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endParaRPr lang="de-CH" dirty="0" smtClean="0">
              <a:latin typeface="Constantia" panose="02030602050306030303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dirty="0" smtClean="0"/>
              <a:t>Selektiv exportieren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class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rgbClr val="3333FF"/>
                </a:solidFill>
              </a:rPr>
              <a:t>LINKABLE</a:t>
            </a:r>
            <a:r>
              <a:rPr lang="de-CH" dirty="0" smtClean="0">
                <a:solidFill>
                  <a:srgbClr val="3333FF"/>
                </a:solidFill>
              </a:rPr>
              <a:t> [</a:t>
            </a:r>
            <a:r>
              <a:rPr lang="de-CH" i="1" dirty="0" smtClean="0">
                <a:solidFill>
                  <a:srgbClr val="3333FF"/>
                </a:solidFill>
              </a:rPr>
              <a:t>G</a:t>
            </a:r>
            <a:r>
              <a:rPr lang="de-CH" dirty="0" smtClean="0">
                <a:solidFill>
                  <a:srgbClr val="3333FF"/>
                </a:solidFill>
              </a:rPr>
              <a:t>]</a:t>
            </a: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feature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{</a:t>
            </a:r>
            <a:r>
              <a:rPr lang="de-CH" i="1" dirty="0" smtClean="0">
                <a:solidFill>
                  <a:srgbClr val="3333FF"/>
                </a:solidFill>
              </a:rPr>
              <a:t>LINKED_LIST</a:t>
            </a:r>
            <a:r>
              <a:rPr lang="de-CH" sz="18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}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put_right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(...)</a:t>
            </a:r>
            <a:r>
              <a:rPr lang="de-CH" b="1" dirty="0" smtClean="0">
                <a:solidFill>
                  <a:schemeClr val="accent2"/>
                </a:solidFill>
              </a:rPr>
              <a:t> do</a:t>
            </a:r>
            <a:r>
              <a:rPr lang="de-CH" dirty="0" smtClean="0">
                <a:solidFill>
                  <a:schemeClr val="accent2"/>
                </a:solidFill>
              </a:rPr>
              <a:t> ...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right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: </a:t>
            </a:r>
            <a:r>
              <a:rPr lang="de-CH" i="1" dirty="0" smtClean="0">
                <a:solidFill>
                  <a:srgbClr val="3333FF"/>
                </a:solidFill>
              </a:rPr>
              <a:t>G</a:t>
            </a:r>
            <a:r>
              <a:rPr lang="de-CH" dirty="0" smtClean="0">
                <a:solidFill>
                  <a:schemeClr val="accent2"/>
                </a:solidFill>
              </a:rPr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  <a:r>
              <a:rPr lang="de-CH" dirty="0" smtClean="0">
                <a:solidFill>
                  <a:schemeClr val="accent2"/>
                </a:solidFill>
              </a:rPr>
              <a:t> ...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...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168952" y="873083"/>
            <a:ext cx="4441373" cy="1321114"/>
          </a:xfrm>
          <a:prstGeom prst="wedgeRoundRectCallout">
            <a:avLst>
              <a:gd name="adj1" fmla="val -62405"/>
              <a:gd name="adj2" fmla="val 117303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>
                <a:latin typeface="Constantia" panose="02030602050306030303" pitchFamily="18" charset="0"/>
              </a:rPr>
              <a:t>Diese Features werden selektiv an </a:t>
            </a: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LINKED_LIST</a:t>
            </a:r>
            <a:r>
              <a:rPr lang="de-CH" sz="2000" dirty="0" smtClean="0">
                <a:latin typeface="Constantia" panose="02030602050306030303" pitchFamily="18" charset="0"/>
              </a:rPr>
              <a:t> und ihre Nachkommen exportiert. (Und zu keinen weiteren Klassen.)</a:t>
            </a:r>
            <a:endParaRPr lang="de-CH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i="1" smtClean="0">
                <a:solidFill>
                  <a:srgbClr val="3333FF"/>
                </a:solidFill>
              </a:rPr>
              <a:t>LINKABLE</a:t>
            </a:r>
            <a:r>
              <a:rPr lang="de-CH" smtClean="0"/>
              <a:t> 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2000" b="1" dirty="0" err="1" smtClean="0">
                <a:solidFill>
                  <a:schemeClr val="accent2"/>
                </a:solidFill>
              </a:rPr>
              <a:t>class</a:t>
            </a:r>
            <a:r>
              <a:rPr lang="de-CH" sz="2000" i="1" dirty="0" smtClean="0">
                <a:solidFill>
                  <a:srgbClr val="3333FF"/>
                </a:solidFill>
              </a:rPr>
              <a:t> LINKABLE  </a:t>
            </a:r>
            <a:r>
              <a:rPr lang="de-CH" sz="2000" b="1" dirty="0" err="1" smtClean="0">
                <a:solidFill>
                  <a:schemeClr val="accent2"/>
                </a:solidFill>
              </a:rPr>
              <a:t>feature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{</a:t>
            </a:r>
            <a:r>
              <a:rPr lang="de-CH" sz="2000" i="1" dirty="0" smtClean="0">
                <a:solidFill>
                  <a:srgbClr val="3333FF"/>
                </a:solidFill>
              </a:rPr>
              <a:t>LINKED_LIST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}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item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STRING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Wert dieser Zelle.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9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LINKABLE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Zelle, welche rechts von dieser Zelle 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		-- angehängt ist (falls vorhanden).</a:t>
            </a:r>
          </a:p>
          <a:p>
            <a:pPr eaLnBrk="1" hangingPunct="1">
              <a:lnSpc>
                <a:spcPct val="90000"/>
              </a:lnSpc>
            </a:pPr>
            <a:endParaRPr lang="de-CH" sz="20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put_right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r>
              <a:rPr lang="de-CH" sz="9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b="1" dirty="0" err="1" smtClean="0">
                <a:solidFill>
                  <a:schemeClr val="accent2"/>
                </a:solidFill>
              </a:rPr>
              <a:t>like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Current</a:t>
            </a:r>
            <a:r>
              <a:rPr lang="de-CH" sz="2000" dirty="0" smtClean="0">
                <a:solidFill>
                  <a:srgbClr val="3333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Setzt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r>
              <a:rPr lang="de-CH" sz="2000" dirty="0" smtClean="0">
                <a:solidFill>
                  <a:srgbClr val="990000"/>
                </a:solidFill>
              </a:rPr>
              <a:t> rechts neben die aktuelle Zelle.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:=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	</a:t>
            </a:r>
            <a:r>
              <a:rPr lang="de-CH" sz="2000" dirty="0" smtClean="0">
                <a:solidFill>
                  <a:srgbClr val="3333FF"/>
                </a:solidFill>
              </a:rPr>
              <a:t>verkettet: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right</a:t>
            </a:r>
            <a:r>
              <a:rPr lang="de-CH" sz="2000" i="1" dirty="0" smtClean="0">
                <a:solidFill>
                  <a:srgbClr val="3333FF"/>
                </a:solidFill>
              </a:rPr>
              <a:t> = </a:t>
            </a:r>
            <a:r>
              <a:rPr lang="de-CH" sz="2000" i="1" dirty="0" err="1" smtClean="0">
                <a:solidFill>
                  <a:srgbClr val="3333FF"/>
                </a:solidFill>
              </a:rPr>
              <a:t>other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3686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268413"/>
            <a:ext cx="1368425" cy="57626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7763" y="1339850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err="1" smtClean="0">
                <a:latin typeface="Constantia" panose="02030602050306030303" pitchFamily="18" charset="0"/>
              </a:rPr>
              <a:t>Haldenegg</a:t>
            </a:r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3687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96188" y="1268413"/>
            <a:ext cx="50323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687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899400" y="1555750"/>
            <a:ext cx="776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36873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43663" y="1923821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10475" y="1914296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8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right</a:t>
            </a:r>
            <a:endParaRPr lang="de-CH" sz="18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de-CH" dirty="0" smtClean="0"/>
              <a:t>Was wir in </a:t>
            </a:r>
            <a:r>
              <a:rPr lang="de-CH" smtClean="0"/>
              <a:t>dieser Vorlesung gesehen </a:t>
            </a:r>
            <a:r>
              <a:rPr lang="de-CH" dirty="0" smtClean="0"/>
              <a:t>haben</a:t>
            </a:r>
          </a:p>
        </p:txBody>
      </p:sp>
      <p:graphicFrame>
        <p:nvGraphicFramePr>
          <p:cNvPr id="36875" name="Group 11"/>
          <p:cNvGraphicFramePr>
            <a:graphicFrameLocks noGrp="1"/>
          </p:cNvGraphicFramePr>
          <p:nvPr>
            <p:extLst/>
          </p:nvPr>
        </p:nvGraphicFramePr>
        <p:xfrm>
          <a:off x="360363" y="1055812"/>
          <a:ext cx="8395710" cy="5063635"/>
        </p:xfrm>
        <a:graphic>
          <a:graphicData uri="http://schemas.openxmlformats.org/drawingml/2006/table">
            <a:tbl>
              <a:tblPr/>
              <a:tblGrid>
                <a:gridCol w="8395710"/>
              </a:tblGrid>
              <a:tr h="4281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Die volle Kategorisierung von Features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Routinen, Prozeduren, Funktionen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  <a:defRPr/>
                      </a:pPr>
                      <a:r>
                        <a:rPr kumimoji="0" lang="de-CH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Einheitlicher Zugriff</a:t>
                      </a: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Geheimnisprinzip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Selektives exportieren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Setter- und Getter-Funktionen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endParaRPr kumimoji="0" lang="de-C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2400"/>
                        <a:buFontTx/>
                        <a:buNone/>
                        <a:tabLst/>
                      </a:pP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 Eiffel: </a:t>
                      </a:r>
                      <a:r>
                        <a:rPr kumimoji="0" lang="de-C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Assigner</a:t>
                      </a:r>
                      <a:r>
                        <a:rPr kumimoji="0" lang="de-C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-Befehle</a:t>
                      </a: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7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Leseaufgabe auf nächste Woche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Kapitel über</a:t>
            </a:r>
          </a:p>
          <a:p>
            <a:pPr lvl="1"/>
            <a:r>
              <a:rPr lang="de-CH" sz="3200" dirty="0" err="1" smtClean="0">
                <a:solidFill>
                  <a:srgbClr val="C00000"/>
                </a:solidFill>
              </a:rPr>
              <a:t>Inheritance</a:t>
            </a:r>
            <a:r>
              <a:rPr lang="de-CH" sz="3200" dirty="0" smtClean="0">
                <a:solidFill>
                  <a:srgbClr val="C00000"/>
                </a:solidFill>
              </a:rPr>
              <a:t> (16)</a:t>
            </a:r>
            <a:endParaRPr lang="de-CH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15888"/>
            <a:ext cx="8170862" cy="435655"/>
          </a:xfrm>
        </p:spPr>
        <p:txBody>
          <a:bodyPr>
            <a:normAutofit/>
          </a:bodyPr>
          <a:lstStyle/>
          <a:p>
            <a:pPr eaLnBrk="1" hangingPunct="1"/>
            <a:r>
              <a:rPr lang="de-CH" dirty="0" smtClean="0"/>
              <a:t>Eine Routine ist eine der zwei </a:t>
            </a:r>
            <a:r>
              <a:rPr lang="de-CH" dirty="0" err="1" smtClean="0"/>
              <a:t>Featurekategorien</a:t>
            </a:r>
            <a:r>
              <a:rPr lang="de-CH" dirty="0" smtClean="0"/>
              <a:t>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... die andere Kategorie sind die </a:t>
            </a:r>
            <a:r>
              <a:rPr lang="de-CH" i="1" dirty="0" smtClean="0">
                <a:solidFill>
                  <a:srgbClr val="3333FF"/>
                </a:solidFill>
              </a:rPr>
              <a:t>Attribute.</a:t>
            </a: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3333FF"/>
                </a:solidFill>
              </a:rPr>
              <a:t>Wir sind schon zahlreichen Routinen (als Features) begegnet, allerdings ohne den Namen zu kennen</a:t>
            </a:r>
          </a:p>
        </p:txBody>
      </p:sp>
    </p:spTree>
    <p:extLst>
      <p:ext uri="{BB962C8B-B14F-4D97-AF65-F5344CB8AC3E}">
        <p14:creationId xmlns:p14="http://schemas.microsoft.com/office/powerpoint/2010/main" val="22936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Eine Routine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r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arg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TYPE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; ...)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Kopfkommentar.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require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smtClean="0">
                <a:solidFill>
                  <a:srgbClr val="0000FF"/>
                </a:solidFill>
              </a:rPr>
              <a:t>Vorbedingung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dirty="0" err="1" smtClean="0">
                <a:solidFill>
                  <a:srgbClr val="0000FF"/>
                </a:solidFill>
              </a:rPr>
              <a:t>Boole‘scher</a:t>
            </a:r>
            <a:r>
              <a:rPr lang="de-CH" dirty="0" smtClean="0">
                <a:solidFill>
                  <a:srgbClr val="0000FF"/>
                </a:solidFill>
              </a:rPr>
              <a:t> Ausdruck)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Rumpf </a:t>
            </a:r>
            <a:r>
              <a:rPr lang="de-CH" dirty="0" smtClean="0">
                <a:solidFill>
                  <a:srgbClr val="0000FF"/>
                </a:solidFill>
              </a:rPr>
              <a:t>(Instruktionen)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ensure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i="1" dirty="0" smtClean="0">
                <a:solidFill>
                  <a:srgbClr val="0000FF"/>
                </a:solidFill>
              </a:rPr>
              <a:t>Nachbedingung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dirty="0" err="1" smtClean="0">
                <a:solidFill>
                  <a:srgbClr val="0000FF"/>
                </a:solidFill>
              </a:rPr>
              <a:t>Boole‘scher</a:t>
            </a:r>
            <a:r>
              <a:rPr lang="de-CH" dirty="0" smtClean="0">
                <a:solidFill>
                  <a:srgbClr val="0000FF"/>
                </a:solidFill>
              </a:rPr>
              <a:t> Ausdruck)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827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5676607" y="4244196"/>
            <a:ext cx="2477219" cy="32780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FAFC94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749800" y="2688599"/>
            <a:ext cx="4305300" cy="224676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CH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create_opera_route</a:t>
            </a:r>
            <a:endParaRPr lang="de-CH" sz="2000" b="1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     </a:t>
            </a: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-- Route erzeugen und</a:t>
            </a:r>
          </a:p>
          <a:p>
            <a:pPr>
              <a:spcBef>
                <a:spcPts val="0"/>
              </a:spcBef>
            </a:pPr>
            <a:r>
              <a:rPr lang="de-CH" sz="200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     -- Teilstrecken hinzufügen.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</a:t>
            </a:r>
            <a:r>
              <a:rPr lang="de-CH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    </a:t>
            </a:r>
            <a:r>
              <a:rPr lang="de-CH" sz="2000" i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TODO</a:t>
            </a:r>
          </a:p>
          <a:p>
            <a:pPr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       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BM, 4 Nov 2014</a:t>
            </a:r>
          </a:p>
          <a:p>
            <a:pPr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   end</a:t>
            </a:r>
            <a:endParaRPr lang="de-CH" sz="2000" b="1" dirty="0"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V="1">
            <a:off x="3829050" y="3507828"/>
            <a:ext cx="1097673" cy="65459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Gebrauch von Routinen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Von unten nach oben (</a:t>
            </a:r>
            <a:r>
              <a:rPr lang="de-CH" i="1" dirty="0" err="1" smtClean="0"/>
              <a:t>bottom-up</a:t>
            </a:r>
            <a:r>
              <a:rPr lang="de-CH" dirty="0" smtClean="0"/>
              <a:t>): Erfasse den existierenden Algorithmus, wenn möglich wiederverwendbar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Von oben nach unten (</a:t>
            </a:r>
            <a:r>
              <a:rPr lang="de-CH" i="1" dirty="0" smtClean="0"/>
              <a:t>top-down</a:t>
            </a:r>
            <a:r>
              <a:rPr lang="de-CH" dirty="0" smtClean="0"/>
              <a:t>): </a:t>
            </a:r>
            <a:r>
              <a:rPr lang="de-CH" dirty="0" smtClean="0">
                <a:solidFill>
                  <a:srgbClr val="990000"/>
                </a:solidFill>
              </a:rPr>
              <a:t>Platzhalter-Routinen </a:t>
            </a:r>
            <a:r>
              <a:rPr lang="de-CH" dirty="0" smtClean="0"/>
              <a:t>— Eine attraktive Alternative zu Pseudocode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/>
              <a:t>			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de-CH" dirty="0" smtClean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17498" y="2679972"/>
            <a:ext cx="4240925" cy="317009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>
              <a:spcBef>
                <a:spcPts val="0"/>
              </a:spcBef>
            </a:pPr>
            <a:r>
              <a:rPr lang="de-CH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build_route</a:t>
            </a:r>
            <a:endParaRPr lang="de-CH" sz="2000" b="1" dirty="0" smtClean="0">
              <a:solidFill>
                <a:schemeClr val="accent2"/>
              </a:solidFill>
              <a:latin typeface="Constantia" panose="02030602050306030303" pitchFamily="18" charset="0"/>
            </a:endParaRPr>
          </a:p>
          <a:p>
            <a:pPr defTabSz="360000"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		</a:t>
            </a: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-- Eine Route bauen und</a:t>
            </a:r>
          </a:p>
          <a:p>
            <a:pPr defTabSz="360000">
              <a:spcBef>
                <a:spcPts val="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		-- damit arbeiten.</a:t>
            </a:r>
            <a:endParaRPr lang="de-CH" sz="2000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defTabSz="360000">
              <a:spcBef>
                <a:spcPts val="0"/>
              </a:spcBef>
            </a:pPr>
            <a:r>
              <a:rPr lang="de-CH" sz="20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do</a:t>
            </a:r>
          </a:p>
          <a:p>
            <a:pPr defTabSz="360000">
              <a:spcBef>
                <a:spcPts val="0"/>
              </a:spcBef>
            </a:pPr>
            <a:r>
              <a:rPr lang="de-CH" sz="2000" i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	</a:t>
            </a:r>
            <a:r>
              <a:rPr lang="de-CH" sz="2000" i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create_opera_route</a:t>
            </a:r>
            <a:endParaRPr lang="de-CH" sz="2000" i="1" dirty="0" smtClean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defTabSz="360000">
              <a:spcBef>
                <a:spcPts val="0"/>
              </a:spcBef>
            </a:pPr>
            <a:r>
              <a:rPr lang="de-CH" sz="2000" i="1" dirty="0" smtClean="0">
                <a:latin typeface="Constantia" panose="02030602050306030303" pitchFamily="18" charset="0"/>
              </a:rPr>
              <a:t>		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Zurich</a:t>
            </a:r>
            <a:r>
              <a:rPr lang="de-CH" sz="900" dirty="0" smtClean="0">
                <a:solidFill>
                  <a:srgbClr val="3333FF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add_route</a:t>
            </a: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</a:p>
          <a:p>
            <a:pPr defTabSz="360000"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		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Opera_route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defTabSz="360000">
              <a:spcBef>
                <a:spcPts val="0"/>
              </a:spcBef>
            </a:pPr>
            <a:r>
              <a:rPr lang="de-CH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	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Opera_route</a:t>
            </a:r>
            <a:r>
              <a:rPr lang="de-CH" sz="900" dirty="0" smtClean="0">
                <a:solidFill>
                  <a:srgbClr val="0000FF"/>
                </a:solidFill>
                <a:latin typeface="Constantia" panose="02030602050306030303" pitchFamily="18" charset="0"/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reverse</a:t>
            </a:r>
            <a:endParaRPr lang="de-CH" sz="2000" i="1" dirty="0" smtClean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defTabSz="360000">
              <a:spcBef>
                <a:spcPts val="0"/>
              </a:spcBef>
            </a:pPr>
            <a:r>
              <a:rPr lang="de-CH" sz="20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</a:t>
            </a:r>
            <a:r>
              <a:rPr lang="de-CH" sz="2000" b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end</a:t>
            </a:r>
          </a:p>
          <a:p>
            <a:pPr defTabSz="360000">
              <a:spcBef>
                <a:spcPts val="0"/>
              </a:spcBef>
            </a:pPr>
            <a:endParaRPr lang="de-CH" sz="2000" i="1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6585" y="5529977"/>
            <a:ext cx="4946964" cy="919401"/>
          </a:xfrm>
          <a:prstGeom prst="wedgeRoundRectCallout">
            <a:avLst>
              <a:gd name="adj1" fmla="val 22431"/>
              <a:gd name="adj2" fmla="val -143926"/>
              <a:gd name="adj3" fmla="val 16667"/>
            </a:avLst>
          </a:prstGeom>
          <a:solidFill>
            <a:srgbClr val="99FF99"/>
          </a:solidFill>
          <a:ln w="12700">
            <a:solidFill>
              <a:srgbClr val="C0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onstantia" panose="02030602050306030303" pitchFamily="18" charset="0"/>
              </a:rPr>
              <a:t>Methodologie: “TODO”-Einträge sollten informativ sein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  <p:bldP spid="10248" grpId="0" animBg="1"/>
      <p:bldP spid="10249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6405" y="3557626"/>
            <a:ext cx="2087484" cy="4918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 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Zwei Arten von Routinen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0000"/>
                </a:solidFill>
              </a:rPr>
              <a:t>Prozedur</a:t>
            </a:r>
            <a:r>
              <a:rPr lang="de-CH" dirty="0" smtClean="0"/>
              <a:t>: gibt kein Resultat zurück</a:t>
            </a:r>
          </a:p>
          <a:p>
            <a:pPr lvl="3" eaLnBrk="1" hangingPunct="1"/>
            <a:r>
              <a:rPr lang="de-CH" sz="2600" dirty="0" smtClean="0"/>
              <a:t>Ergibt einen </a:t>
            </a:r>
            <a:r>
              <a:rPr lang="de-CH" sz="2600" b="1" dirty="0" smtClean="0">
                <a:solidFill>
                  <a:srgbClr val="990000"/>
                </a:solidFill>
              </a:rPr>
              <a:t>Befehl</a:t>
            </a:r>
          </a:p>
          <a:p>
            <a:pPr lvl="3" eaLnBrk="1" hangingPunct="1"/>
            <a:r>
              <a:rPr lang="de-CH" sz="2600" dirty="0" smtClean="0"/>
              <a:t>Aufrufe sind </a:t>
            </a:r>
            <a:r>
              <a:rPr lang="de-CH" sz="2600" b="1" dirty="0" smtClean="0">
                <a:solidFill>
                  <a:srgbClr val="990000"/>
                </a:solidFill>
              </a:rPr>
              <a:t>Instruktionen</a:t>
            </a:r>
          </a:p>
          <a:p>
            <a:pPr eaLnBrk="1" hangingPunct="1">
              <a:buFont typeface="Wingdings" pitchFamily="2" charset="2"/>
              <a:buNone/>
            </a:pPr>
            <a:endParaRPr lang="de-CH" sz="3200" dirty="0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0000"/>
                </a:solidFill>
              </a:rPr>
              <a:t>Funktion</a:t>
            </a:r>
            <a:r>
              <a:rPr lang="de-CH" dirty="0" smtClean="0"/>
              <a:t>: gibt ein Resultat zurück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arg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TYPE</a:t>
            </a:r>
            <a:r>
              <a:rPr lang="de-CH" dirty="0" smtClean="0">
                <a:solidFill>
                  <a:srgbClr val="0000FF"/>
                </a:solidFill>
              </a:rPr>
              <a:t>; ...): </a:t>
            </a:r>
            <a:r>
              <a:rPr lang="de-CH" i="1" dirty="0" smtClean="0">
                <a:solidFill>
                  <a:srgbClr val="0000FF"/>
                </a:solidFill>
              </a:rPr>
              <a:t>RESULT_TYPE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0000FF"/>
                </a:solidFill>
              </a:rPr>
              <a:t>				... (Der Rest wie zuvor) ...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rgbClr val="0000FF"/>
              </a:solidFill>
            </a:endParaRPr>
          </a:p>
          <a:p>
            <a:pPr lvl="3" eaLnBrk="1" hangingPunct="1"/>
            <a:r>
              <a:rPr lang="de-CH" sz="2600" dirty="0" smtClean="0"/>
              <a:t>Ergibt eine </a:t>
            </a:r>
            <a:r>
              <a:rPr lang="de-CH" sz="2600" b="1" dirty="0" smtClean="0">
                <a:solidFill>
                  <a:srgbClr val="990000"/>
                </a:solidFill>
              </a:rPr>
              <a:t>Abfrage</a:t>
            </a:r>
          </a:p>
          <a:p>
            <a:pPr lvl="3" eaLnBrk="1" hangingPunct="1"/>
            <a:r>
              <a:rPr lang="de-CH" sz="2600" dirty="0" smtClean="0"/>
              <a:t>Aufrufe sind </a:t>
            </a:r>
            <a:r>
              <a:rPr lang="de-CH" sz="2600" b="1" dirty="0" smtClean="0">
                <a:solidFill>
                  <a:srgbClr val="990000"/>
                </a:solidFill>
              </a:rPr>
              <a:t>Ausdrücke</a:t>
            </a:r>
          </a:p>
        </p:txBody>
      </p:sp>
    </p:spTree>
    <p:extLst>
      <p:ext uri="{BB962C8B-B14F-4D97-AF65-F5344CB8AC3E}">
        <p14:creationId xmlns:p14="http://schemas.microsoft.com/office/powerpoint/2010/main" val="39237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Eine Klasse wird durch ihre Features charakterisiert.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Jedes Feature ist eine Operation auf den korrespondierenden Elementen: Abfrage oder Befehl.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de-CH" dirty="0" smtClean="0"/>
              <a:t>Features sind der Leserlichkeit halber in verschiedene Kategorien eingeteilt.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Klassenklauseln: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Noten (Indexierung)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Vererbung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Erzeugung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Feature (mehrere)</a:t>
            </a:r>
          </a:p>
          <a:p>
            <a:pPr marL="827088" lvl="1" eaLnBrk="1" hangingPunct="1"/>
            <a:r>
              <a:rPr lang="de-CH" dirty="0" smtClean="0">
                <a:solidFill>
                  <a:srgbClr val="3333FF"/>
                </a:solidFill>
              </a:rPr>
              <a:t>Invariante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Anatomie einer Klasse: 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79988" y="5629351"/>
            <a:ext cx="1194269" cy="40913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Demo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 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latin typeface="Constantia" panose="02030602050306030303" pitchFamily="18" charset="0"/>
              </a:rPr>
              <a:t>Feature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513053" name="Text Box 29"/>
          <p:cNvSpPr txBox="1">
            <a:spLocks noChangeArrowheads="1"/>
          </p:cNvSpPr>
          <p:nvPr/>
        </p:nvSpPr>
        <p:spPr bwMode="auto">
          <a:xfrm>
            <a:off x="7743825" y="3508375"/>
            <a:ext cx="1400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Feature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CH" smtClean="0"/>
              <a:t>Features: die ganze Wahrheit</a:t>
            </a:r>
          </a:p>
        </p:txBody>
      </p:sp>
      <p:sp>
        <p:nvSpPr>
          <p:cNvPr id="513027" name="Text Box 3"/>
          <p:cNvSpPr txBox="1">
            <a:spLocks noChangeArrowheads="1"/>
          </p:cNvSpPr>
          <p:nvPr/>
        </p:nvSpPr>
        <p:spPr bwMode="auto">
          <a:xfrm>
            <a:off x="1669609" y="1673140"/>
            <a:ext cx="17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Befehl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1122220" y="4841210"/>
            <a:ext cx="1567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Abfrage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77788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latin typeface="Constantia" panose="02030602050306030303" pitchFamily="18" charset="0"/>
              </a:rPr>
              <a:t>Feature</a:t>
            </a:r>
            <a:endParaRPr lang="de-CH" b="1" dirty="0">
              <a:latin typeface="Constantia" panose="02030602050306030303" pitchFamily="18" charset="0"/>
            </a:endParaRPr>
          </a:p>
        </p:txBody>
      </p:sp>
      <p:sp>
        <p:nvSpPr>
          <p:cNvPr id="513030" name="AutoShape 6"/>
          <p:cNvSpPr>
            <a:spLocks noChangeArrowheads="1"/>
          </p:cNvSpPr>
          <p:nvPr/>
        </p:nvSpPr>
        <p:spPr bwMode="auto">
          <a:xfrm>
            <a:off x="4049713" y="4133850"/>
            <a:ext cx="121443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Funktion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1266825" y="2724150"/>
            <a:ext cx="1501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Kein Resultat</a:t>
            </a:r>
            <a:endParaRPr lang="de-CH" sz="16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2947988" y="5124450"/>
            <a:ext cx="1916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34" name="Text Box 10"/>
          <p:cNvSpPr txBox="1">
            <a:spLocks noChangeArrowheads="1"/>
          </p:cNvSpPr>
          <p:nvPr/>
        </p:nvSpPr>
        <p:spPr bwMode="auto">
          <a:xfrm>
            <a:off x="2908300" y="46767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Berechnung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314325" y="729268"/>
            <a:ext cx="1819275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Kundenansicht</a:t>
            </a:r>
            <a:b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</a:br>
            <a:r>
              <a:rPr lang="de-CH" sz="2000" i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(Spezifikation)</a:t>
            </a:r>
            <a:endParaRPr lang="de-CH" sz="2000" i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6478437" y="1000125"/>
            <a:ext cx="2253581" cy="61555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i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Interne Ansicht (Implementation)</a:t>
            </a:r>
            <a:endParaRPr lang="de-CH" sz="2000" i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37" name="Line 13"/>
          <p:cNvSpPr>
            <a:spLocks noChangeShapeType="1"/>
          </p:cNvSpPr>
          <p:nvPr/>
        </p:nvSpPr>
        <p:spPr bwMode="auto">
          <a:xfrm flipV="1">
            <a:off x="985838" y="2053086"/>
            <a:ext cx="730819" cy="132035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38" name="Line 14"/>
          <p:cNvSpPr>
            <a:spLocks noChangeShapeType="1"/>
          </p:cNvSpPr>
          <p:nvPr/>
        </p:nvSpPr>
        <p:spPr bwMode="auto">
          <a:xfrm>
            <a:off x="2471738" y="5232400"/>
            <a:ext cx="1443037" cy="51276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39" name="Text Box 15"/>
          <p:cNvSpPr txBox="1">
            <a:spLocks noChangeArrowheads="1"/>
          </p:cNvSpPr>
          <p:nvPr/>
        </p:nvSpPr>
        <p:spPr bwMode="auto">
          <a:xfrm>
            <a:off x="1342852" y="3904211"/>
            <a:ext cx="168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6600"/>
                </a:solidFill>
                <a:latin typeface="Constantia" panose="02030602050306030303" pitchFamily="18" charset="0"/>
              </a:rPr>
              <a:t>Gibt Resultat zurück</a:t>
            </a:r>
            <a:endParaRPr lang="de-CH" sz="1600" b="1" dirty="0">
              <a:solidFill>
                <a:srgbClr val="0066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0" name="Line 16"/>
          <p:cNvSpPr>
            <a:spLocks noChangeShapeType="1"/>
          </p:cNvSpPr>
          <p:nvPr/>
        </p:nvSpPr>
        <p:spPr bwMode="auto">
          <a:xfrm>
            <a:off x="1014413" y="3756025"/>
            <a:ext cx="690562" cy="115093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1" name="Line 17"/>
          <p:cNvSpPr>
            <a:spLocks noChangeShapeType="1"/>
          </p:cNvSpPr>
          <p:nvPr/>
        </p:nvSpPr>
        <p:spPr bwMode="auto">
          <a:xfrm flipV="1">
            <a:off x="2547938" y="4306888"/>
            <a:ext cx="1509712" cy="630237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2" name="AutoShape 18"/>
          <p:cNvSpPr>
            <a:spLocks noChangeArrowheads="1"/>
          </p:cNvSpPr>
          <p:nvPr/>
        </p:nvSpPr>
        <p:spPr bwMode="auto">
          <a:xfrm>
            <a:off x="4021138" y="5562600"/>
            <a:ext cx="1462087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Attribut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3" name="AutoShape 19"/>
          <p:cNvSpPr>
            <a:spLocks noChangeArrowheads="1"/>
          </p:cNvSpPr>
          <p:nvPr/>
        </p:nvSpPr>
        <p:spPr bwMode="auto">
          <a:xfrm>
            <a:off x="3973513" y="1685925"/>
            <a:ext cx="1357312" cy="33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2000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Prozedur</a:t>
            </a:r>
            <a:endParaRPr lang="de-CH" sz="2000" dirty="0">
              <a:solidFill>
                <a:srgbClr val="993300"/>
              </a:solidFill>
              <a:latin typeface="Constantia" panose="02030602050306030303" pitchFamily="18" charset="0"/>
            </a:endParaRPr>
          </a:p>
        </p:txBody>
      </p:sp>
      <p:sp>
        <p:nvSpPr>
          <p:cNvPr id="513044" name="Line 20"/>
          <p:cNvSpPr>
            <a:spLocks noChangeShapeType="1"/>
          </p:cNvSpPr>
          <p:nvPr/>
        </p:nvSpPr>
        <p:spPr bwMode="auto">
          <a:xfrm flipV="1">
            <a:off x="2950234" y="1808958"/>
            <a:ext cx="974785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6570842" y="4841210"/>
            <a:ext cx="19983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Speicherzugriff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46" name="Text Box 22"/>
          <p:cNvSpPr txBox="1">
            <a:spLocks noChangeArrowheads="1"/>
          </p:cNvSpPr>
          <p:nvPr/>
        </p:nvSpPr>
        <p:spPr bwMode="auto">
          <a:xfrm>
            <a:off x="6423025" y="3228975"/>
            <a:ext cx="1366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Berechnung</a:t>
            </a:r>
            <a:endParaRPr lang="de-CH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  <p:sp>
        <p:nvSpPr>
          <p:cNvPr id="513047" name="Line 23"/>
          <p:cNvSpPr>
            <a:spLocks noChangeShapeType="1"/>
          </p:cNvSpPr>
          <p:nvPr/>
        </p:nvSpPr>
        <p:spPr bwMode="auto">
          <a:xfrm flipH="1">
            <a:off x="5624513" y="3870325"/>
            <a:ext cx="2233612" cy="175101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8" name="Line 24"/>
          <p:cNvSpPr>
            <a:spLocks noChangeShapeType="1"/>
          </p:cNvSpPr>
          <p:nvPr/>
        </p:nvSpPr>
        <p:spPr bwMode="auto">
          <a:xfrm flipH="1" flipV="1">
            <a:off x="7243763" y="2868613"/>
            <a:ext cx="652462" cy="65881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49" name="Text Box 25"/>
          <p:cNvSpPr txBox="1">
            <a:spLocks noChangeArrowheads="1"/>
          </p:cNvSpPr>
          <p:nvPr/>
        </p:nvSpPr>
        <p:spPr bwMode="auto">
          <a:xfrm>
            <a:off x="5848710" y="2617788"/>
            <a:ext cx="1464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Routine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13050" name="Line 26"/>
          <p:cNvSpPr>
            <a:spLocks noChangeShapeType="1"/>
          </p:cNvSpPr>
          <p:nvPr/>
        </p:nvSpPr>
        <p:spPr bwMode="auto">
          <a:xfrm flipH="1" flipV="1">
            <a:off x="5476875" y="1860550"/>
            <a:ext cx="1023938" cy="81756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51" name="Line 27"/>
          <p:cNvSpPr>
            <a:spLocks noChangeShapeType="1"/>
          </p:cNvSpPr>
          <p:nvPr/>
        </p:nvSpPr>
        <p:spPr bwMode="auto">
          <a:xfrm flipH="1">
            <a:off x="5172074" y="3027871"/>
            <a:ext cx="1306363" cy="994853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13052" name="Text Box 28"/>
          <p:cNvSpPr txBox="1">
            <a:spLocks noChangeArrowheads="1"/>
          </p:cNvSpPr>
          <p:nvPr/>
        </p:nvSpPr>
        <p:spPr bwMode="auto">
          <a:xfrm>
            <a:off x="76200" y="3379788"/>
            <a:ext cx="1368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Feature</a:t>
            </a:r>
            <a:endParaRPr lang="de-CH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2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1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13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1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13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13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13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13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13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13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5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1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3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1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2" grpId="0"/>
      <p:bldP spid="513053" grpId="0" build="allAtOnce"/>
      <p:bldP spid="513027" grpId="0"/>
      <p:bldP spid="513027" grpId="1"/>
      <p:bldP spid="513027" grpId="2"/>
      <p:bldP spid="513028" grpId="0"/>
      <p:bldP spid="513028" grpId="1"/>
      <p:bldP spid="513028" grpId="2"/>
      <p:bldP spid="513029" grpId="0"/>
      <p:bldP spid="513029" grpId="1"/>
      <p:bldP spid="513029" grpId="2"/>
      <p:bldP spid="513030" grpId="0" animBg="1"/>
      <p:bldP spid="513030" grpId="1" animBg="1"/>
      <p:bldP spid="513030" grpId="2" animBg="1"/>
      <p:bldP spid="513031" grpId="0"/>
      <p:bldP spid="513031" grpId="1"/>
      <p:bldP spid="513031" grpId="2"/>
      <p:bldP spid="513033" grpId="0"/>
      <p:bldP spid="513033" grpId="1"/>
      <p:bldP spid="513033" grpId="2"/>
      <p:bldP spid="513034" grpId="0"/>
      <p:bldP spid="513034" grpId="1"/>
      <p:bldP spid="513037" grpId="0" animBg="1"/>
      <p:bldP spid="513037" grpId="1" animBg="1"/>
      <p:bldP spid="513037" grpId="2" animBg="1"/>
      <p:bldP spid="513038" grpId="0" animBg="1"/>
      <p:bldP spid="513038" grpId="1" animBg="1"/>
      <p:bldP spid="513038" grpId="2" animBg="1"/>
      <p:bldP spid="513039" grpId="0"/>
      <p:bldP spid="513039" grpId="1"/>
      <p:bldP spid="513039" grpId="2"/>
      <p:bldP spid="513040" grpId="0" animBg="1"/>
      <p:bldP spid="513040" grpId="1" animBg="1"/>
      <p:bldP spid="513040" grpId="2" animBg="1"/>
      <p:bldP spid="513041" grpId="0" animBg="1"/>
      <p:bldP spid="513041" grpId="1" animBg="1"/>
      <p:bldP spid="513041" grpId="2" animBg="1"/>
      <p:bldP spid="513042" grpId="0" animBg="1"/>
      <p:bldP spid="513042" grpId="1" animBg="1"/>
      <p:bldP spid="513042" grpId="2" animBg="1"/>
      <p:bldP spid="513043" grpId="0" animBg="1"/>
      <p:bldP spid="513043" grpId="1" animBg="1"/>
      <p:bldP spid="513043" grpId="2" animBg="1"/>
      <p:bldP spid="513044" grpId="0" animBg="1"/>
      <p:bldP spid="513044" grpId="1" animBg="1"/>
      <p:bldP spid="513044" grpId="2" animBg="1"/>
      <p:bldP spid="513045" grpId="0"/>
      <p:bldP spid="513046" grpId="0"/>
      <p:bldP spid="513047" grpId="0" animBg="1"/>
      <p:bldP spid="513048" grpId="0" animBg="1"/>
      <p:bldP spid="513049" grpId="0"/>
      <p:bldP spid="513050" grpId="0" animBg="1"/>
      <p:bldP spid="513051" grpId="0" animBg="1"/>
      <p:bldP spid="513052" grpId="0"/>
      <p:bldP spid="513052" grpId="1"/>
      <p:bldP spid="513052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1023</Words>
  <Application>Microsoft Office PowerPoint</Application>
  <PresentationFormat>On-screen Show (4:3)</PresentationFormat>
  <Paragraphs>465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Constantia</vt:lpstr>
      <vt:lpstr>Times New Roman</vt:lpstr>
      <vt:lpstr>Verdana</vt:lpstr>
      <vt:lpstr>Wingdings</vt:lpstr>
      <vt:lpstr>NORMAL</vt:lpstr>
      <vt:lpstr>TITLE</vt:lpstr>
      <vt:lpstr>Einführung in die Programmierung  Prof. Dr. Bertrand Meyer</vt:lpstr>
      <vt:lpstr>Heutige Themen</vt:lpstr>
      <vt:lpstr>Routine: eine Abstraktion eines Algorithmus</vt:lpstr>
      <vt:lpstr>Eine Routine ist eine der zwei Featurekategorien…</vt:lpstr>
      <vt:lpstr>Eine Routine</vt:lpstr>
      <vt:lpstr>Gebrauch von Routinen</vt:lpstr>
      <vt:lpstr>Zwei Arten von Routinen</vt:lpstr>
      <vt:lpstr>Features: Die ganze Wahrheit</vt:lpstr>
      <vt:lpstr>Features: die ganze Wahrheit</vt:lpstr>
      <vt:lpstr>Das Prinzip des einheitlichen Zugriffs*</vt:lpstr>
      <vt:lpstr>Das Prinzip des einheitlichen Zugriffs: Beispiel</vt:lpstr>
      <vt:lpstr>Das Prinzip des einheitlichen Zugriffs</vt:lpstr>
      <vt:lpstr>Das Prinzip des einheitlichen Zugriffs</vt:lpstr>
      <vt:lpstr>Ein Objekt hat eine Schnittstelle</vt:lpstr>
      <vt:lpstr>Ein Objekt hat eine Implementation</vt:lpstr>
      <vt:lpstr>Das Geheimnisprinzip</vt:lpstr>
      <vt:lpstr>Was Kunden tun können</vt:lpstr>
      <vt:lpstr>Was Kunden nicht tun können</vt:lpstr>
      <vt:lpstr>Benutzen sie «setter-Prozeduren»</vt:lpstr>
      <vt:lpstr>Abstraktion und Kundenprivilegien</vt:lpstr>
      <vt:lpstr>Abstraktionsprinzipien anwenden</vt:lpstr>
      <vt:lpstr>Setter-Befehle voll ausnutzen</vt:lpstr>
      <vt:lpstr>Abstraktion und Kundenprivilegien</vt:lpstr>
      <vt:lpstr>Exportieren (als public deklarieren) eines Attributes</vt:lpstr>
      <vt:lpstr>Features: die ganze Wahrheit</vt:lpstr>
      <vt:lpstr>Getter-Funktionen</vt:lpstr>
      <vt:lpstr>Wir wollen beide Arten!  (Eiffel-Syntax)</vt:lpstr>
      <vt:lpstr>Das Geheimnisprinzip (Information Hiding)</vt:lpstr>
      <vt:lpstr>Das Geheimnisprinzip</vt:lpstr>
      <vt:lpstr>Ein Beispiel für selektiven Export</vt:lpstr>
      <vt:lpstr>Selektiv exportieren</vt:lpstr>
      <vt:lpstr>LINKABLE </vt:lpstr>
      <vt:lpstr>Was wir in dieser Vorlesung gesehen haben</vt:lpstr>
      <vt:lpstr>Leseaufgabe auf nächste Woche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andre</cp:lastModifiedBy>
  <cp:revision>2369</cp:revision>
  <dcterms:created xsi:type="dcterms:W3CDTF">2010-06-28T05:41:26Z</dcterms:created>
  <dcterms:modified xsi:type="dcterms:W3CDTF">2015-09-18T07:27:47Z</dcterms:modified>
</cp:coreProperties>
</file>