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4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5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6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7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11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2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13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4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15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16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17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18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notesSlides/notesSlide19.xml" ContentType="application/vnd.openxmlformats-officedocument.presentationml.notesSlide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notesSlides/notesSlide20.xml" ContentType="application/vnd.openxmlformats-officedocument.presentationml.notesSlide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notesSlides/notesSlide21.xml" ContentType="application/vnd.openxmlformats-officedocument.presentationml.notesSlide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notesSlides/notesSlide22.xml" ContentType="application/vnd.openxmlformats-officedocument.presentationml.notesSlide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23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notesSlides/notesSlide24.xml" ContentType="application/vnd.openxmlformats-officedocument.presentationml.notesSlide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notesSlides/notesSlide25.xml" ContentType="application/vnd.openxmlformats-officedocument.presentationml.notesSlide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notesSlides/notesSlide26.xml" ContentType="application/vnd.openxmlformats-officedocument.presentationml.notesSlide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notesSlides/notesSlide27.xml" ContentType="application/vnd.openxmlformats-officedocument.presentationml.notesSlide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notesSlides/notesSlide28.xml" ContentType="application/vnd.openxmlformats-officedocument.presentationml.notesSlide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notesSlides/notesSlide29.xml" ContentType="application/vnd.openxmlformats-officedocument.presentationml.notesSlide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notesSlides/notesSlide30.xml" ContentType="application/vnd.openxmlformats-officedocument.presentationml.notesSlide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notesSlides/notesSlide31.xml" ContentType="application/vnd.openxmlformats-officedocument.presentationml.notesSlide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notesSlides/notesSlide32.xml" ContentType="application/vnd.openxmlformats-officedocument.presentationml.notesSlide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notesSlides/notesSlide33.xml" ContentType="application/vnd.openxmlformats-officedocument.presentationml.notesSlide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notesSlides/notesSlide34.xml" ContentType="application/vnd.openxmlformats-officedocument.presentationml.notesSlide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notesSlides/notesSlide35.xml" ContentType="application/vnd.openxmlformats-officedocument.presentationml.notesSlide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notesSlides/notesSlide36.xml" ContentType="application/vnd.openxmlformats-officedocument.presentationml.notesSlide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notesSlides/notesSlide37.xml" ContentType="application/vnd.openxmlformats-officedocument.presentationml.notesSlide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notesSlides/notesSlide38.xml" ContentType="application/vnd.openxmlformats-officedocument.presentationml.notesSlide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notesSlides/notesSlide39.xml" ContentType="application/vnd.openxmlformats-officedocument.presentationml.notesSlide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2"/>
  </p:notesMasterIdLst>
  <p:handoutMasterIdLst>
    <p:handoutMasterId r:id="rId53"/>
  </p:handoutMasterIdLst>
  <p:sldIdLst>
    <p:sldId id="915" r:id="rId3"/>
    <p:sldId id="928" r:id="rId4"/>
    <p:sldId id="929" r:id="rId5"/>
    <p:sldId id="930" r:id="rId6"/>
    <p:sldId id="931" r:id="rId7"/>
    <p:sldId id="932" r:id="rId8"/>
    <p:sldId id="933" r:id="rId9"/>
    <p:sldId id="934" r:id="rId10"/>
    <p:sldId id="935" r:id="rId11"/>
    <p:sldId id="936" r:id="rId12"/>
    <p:sldId id="937" r:id="rId13"/>
    <p:sldId id="938" r:id="rId14"/>
    <p:sldId id="939" r:id="rId15"/>
    <p:sldId id="940" r:id="rId16"/>
    <p:sldId id="941" r:id="rId17"/>
    <p:sldId id="942" r:id="rId18"/>
    <p:sldId id="943" r:id="rId19"/>
    <p:sldId id="944" r:id="rId20"/>
    <p:sldId id="945" r:id="rId21"/>
    <p:sldId id="946" r:id="rId22"/>
    <p:sldId id="947" r:id="rId23"/>
    <p:sldId id="948" r:id="rId24"/>
    <p:sldId id="949" r:id="rId25"/>
    <p:sldId id="950" r:id="rId26"/>
    <p:sldId id="951" r:id="rId27"/>
    <p:sldId id="952" r:id="rId28"/>
    <p:sldId id="953" r:id="rId29"/>
    <p:sldId id="954" r:id="rId30"/>
    <p:sldId id="955" r:id="rId31"/>
    <p:sldId id="956" r:id="rId32"/>
    <p:sldId id="957" r:id="rId33"/>
    <p:sldId id="958" r:id="rId34"/>
    <p:sldId id="959" r:id="rId35"/>
    <p:sldId id="960" r:id="rId36"/>
    <p:sldId id="961" r:id="rId37"/>
    <p:sldId id="962" r:id="rId38"/>
    <p:sldId id="963" r:id="rId39"/>
    <p:sldId id="964" r:id="rId40"/>
    <p:sldId id="965" r:id="rId41"/>
    <p:sldId id="966" r:id="rId42"/>
    <p:sldId id="967" r:id="rId43"/>
    <p:sldId id="968" r:id="rId44"/>
    <p:sldId id="969" r:id="rId45"/>
    <p:sldId id="970" r:id="rId46"/>
    <p:sldId id="971" r:id="rId47"/>
    <p:sldId id="972" r:id="rId48"/>
    <p:sldId id="973" r:id="rId49"/>
    <p:sldId id="974" r:id="rId50"/>
    <p:sldId id="975" r:id="rId5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714" autoAdjust="0"/>
  </p:normalViewPr>
  <p:slideViewPr>
    <p:cSldViewPr snapToGrid="0">
      <p:cViewPr varScale="1">
        <p:scale>
          <a:sx n="77" d="100"/>
          <a:sy n="77" d="100"/>
        </p:scale>
        <p:origin x="90" y="9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Rectangle 4"/>
          <p:cNvSpPr txBox="1">
            <a:spLocks noGrp="1"/>
          </p:cNvSpPr>
          <p:nvPr>
            <p:ph type="ftr" sz="quarter" idx="2"/>
          </p:nvPr>
        </p:nvSpPr>
        <p:spPr>
          <a:xfrm>
            <a:off x="0" y="9120189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Rectangle 5"/>
          <p:cNvSpPr txBox="1"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B5449FE-0816-4D55-94ED-3739E11A25DF}" type="slidenum">
              <a:t>‹#›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8921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t" anchorCtr="0" compatLnSpc="1">
            <a:noAutofit/>
          </a:bodyPr>
          <a:lstStyle>
            <a:lvl1pPr marL="0" marR="0" lvl="0" indent="0" algn="l" defTabSz="966785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4143375" y="0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t" anchorCtr="0" compatLnSpc="1">
            <a:noAutofit/>
          </a:bodyPr>
          <a:lstStyle>
            <a:lvl1pPr marL="0" marR="0" lvl="0" indent="0" algn="r" defTabSz="966785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0"/>
            <a:ext cx="4800600" cy="360045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731840" y="4560890"/>
            <a:ext cx="5851529" cy="431958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9120189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b" anchorCtr="0" compatLnSpc="1">
            <a:noAutofit/>
          </a:bodyPr>
          <a:lstStyle>
            <a:lvl1pPr marL="0" marR="0" lvl="0" indent="0" algn="l" defTabSz="966785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4143375" y="9120189"/>
            <a:ext cx="3170233" cy="479429"/>
          </a:xfrm>
          <a:prstGeom prst="rect">
            <a:avLst/>
          </a:prstGeom>
          <a:noFill/>
          <a:ln>
            <a:noFill/>
          </a:ln>
        </p:spPr>
        <p:txBody>
          <a:bodyPr vert="horz" wrap="square" lIns="96661" tIns="48335" rIns="96661" bIns="48335" anchor="b" anchorCtr="0" compatLnSpc="1">
            <a:noAutofit/>
          </a:bodyPr>
          <a:lstStyle>
            <a:lvl1pPr marL="0" marR="0" lvl="0" indent="0" algn="r" defTabSz="966785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3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2B496725-34BF-433B-B635-61DCF8B8E1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1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B2059-AB95-4106-83FC-7FFE71397E2C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534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E47FEA-8E11-448D-8A61-547F6ED73DBC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0935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873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1DA34-5F94-4E7A-AE0F-F53834EA9537}" type="slidenum">
              <a:rPr lang="en-US">
                <a:latin typeface="Arial" pitchFamily="34" charset="0"/>
              </a:rPr>
              <a:pPr/>
              <a:t>16</a:t>
            </a:fld>
            <a:endParaRPr lang="en-US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90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24545-57D7-44F9-A1A9-508A9F37C27E}" type="slidenum">
              <a:rPr lang="en-US">
                <a:latin typeface="Arial" pitchFamily="34" charset="0"/>
              </a:rPr>
              <a:pPr/>
              <a:t>17</a:t>
            </a:fld>
            <a:endParaRPr lang="en-US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010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206CC-3960-452D-B025-C7E47ED4B74B}" type="slidenum">
              <a:rPr lang="en-US">
                <a:latin typeface="Arial" pitchFamily="34" charset="0"/>
              </a:rPr>
              <a:pPr/>
              <a:t>18</a:t>
            </a:fld>
            <a:endParaRPr 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259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485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206CC-3960-452D-B025-C7E47ED4B74B}" type="slidenum">
              <a:rPr lang="en-US">
                <a:latin typeface="Arial" pitchFamily="34" charset="0"/>
              </a:rPr>
              <a:pPr/>
              <a:t>20</a:t>
            </a:fld>
            <a:endParaRPr lang="en-US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008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948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410DE-607E-426D-9DD4-04C58379949F}" type="slidenum">
              <a:rPr lang="en-US">
                <a:latin typeface="Arial" pitchFamily="34" charset="0"/>
              </a:rPr>
              <a:pPr/>
              <a:t>22</a:t>
            </a:fld>
            <a:endParaRPr lang="en-US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8723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C75E7-35ED-4128-87D4-5397EC11F0B8}" type="slidenum">
              <a:rPr lang="en-US">
                <a:latin typeface="Arial" pitchFamily="34" charset="0"/>
              </a:rPr>
              <a:pPr/>
              <a:t>26</a:t>
            </a:fld>
            <a:endParaRPr lang="en-US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553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F181A-6568-4D18-8336-876467C30B61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3133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3C75E7-35ED-4128-87D4-5397EC11F0B8}" type="slidenum">
              <a:rPr lang="en-US">
                <a:latin typeface="Arial" pitchFamily="34" charset="0"/>
              </a:rPr>
              <a:pPr/>
              <a:t>27</a:t>
            </a:fld>
            <a:endParaRPr lang="en-US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6802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11AA4-15F1-49EC-87C3-005839FE0D34}" type="slidenum">
              <a:rPr lang="en-US">
                <a:latin typeface="Arial" pitchFamily="34" charset="0"/>
              </a:rPr>
              <a:pPr/>
              <a:t>28</a:t>
            </a:fld>
            <a:endParaRPr lang="en-US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364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EE1FA-A637-40F9-9C62-6B1626BC3AD1}" type="slidenum">
              <a:rPr lang="en-US"/>
              <a:pPr/>
              <a:t>30</a:t>
            </a:fld>
            <a:endParaRPr lang="en-US"/>
          </a:p>
        </p:txBody>
      </p:sp>
      <p:sp>
        <p:nvSpPr>
          <p:cNvPr id="2051074" name="Rectangle 7"/>
          <p:cNvSpPr txBox="1">
            <a:spLocks noGrp="1" noChangeArrowheads="1"/>
          </p:cNvSpPr>
          <p:nvPr/>
        </p:nvSpPr>
        <p:spPr bwMode="auto">
          <a:xfrm>
            <a:off x="3977584" y="8842191"/>
            <a:ext cx="3043887" cy="46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800" tIns="44401" rIns="88800" bIns="44401" anchor="b"/>
          <a:lstStyle/>
          <a:p>
            <a:pPr algn="r" defTabSz="888892">
              <a:spcBef>
                <a:spcPct val="0"/>
              </a:spcBef>
            </a:pPr>
            <a:fld id="{BD290593-1168-4FF8-BFE0-28FEB9BE340B}" type="slidenum">
              <a:rPr lang="en-US" sz="1200">
                <a:latin typeface="Arial" pitchFamily="34" charset="0"/>
              </a:rPr>
              <a:pPr algn="r" defTabSz="888892">
                <a:spcBef>
                  <a:spcPct val="0"/>
                </a:spcBef>
              </a:pPr>
              <a:t>30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5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051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836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9385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9E1DE3-3C5A-471F-8789-802353F72559}" type="slidenum">
              <a:rPr lang="en-US">
                <a:latin typeface="Arial" pitchFamily="34" charset="0"/>
              </a:rPr>
              <a:pPr/>
              <a:t>33</a:t>
            </a:fld>
            <a:endParaRPr lang="en-US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90200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0D5CD-C7C6-4D14-B9AC-46235CB7D088}" type="slidenum">
              <a:rPr lang="en-US">
                <a:latin typeface="Arial" pitchFamily="34" charset="0"/>
              </a:rPr>
              <a:pPr/>
              <a:t>34</a:t>
            </a:fld>
            <a:endParaRPr lang="en-US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356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3C003-BEBA-4CAF-86B7-AA330E9EE2CF}" type="slidenum">
              <a:rPr lang="en-US">
                <a:latin typeface="Arial" pitchFamily="34" charset="0"/>
              </a:rPr>
              <a:pPr/>
              <a:t>35</a:t>
            </a:fld>
            <a:endParaRPr lang="en-US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3259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6839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516E7-D0D6-43A5-96E1-45DE6F3DF4AA}" type="slidenum">
              <a:rPr lang="en-US">
                <a:latin typeface="Arial" pitchFamily="34" charset="0"/>
              </a:rPr>
              <a:pPr/>
              <a:t>37</a:t>
            </a:fld>
            <a:endParaRPr lang="en-US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734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 txBox="1">
            <a:spLocks noGrp="1" noChangeArrowheads="1"/>
          </p:cNvSpPr>
          <p:nvPr/>
        </p:nvSpPr>
        <p:spPr bwMode="auto">
          <a:xfrm>
            <a:off x="3977977" y="8842707"/>
            <a:ext cx="304355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7" tIns="46659" rIns="93317" bIns="46659" anchor="b"/>
          <a:lstStyle/>
          <a:p>
            <a:pPr algn="r" defTabSz="933337">
              <a:spcBef>
                <a:spcPct val="0"/>
              </a:spcBef>
            </a:pPr>
            <a:fld id="{DDD345F4-F8B4-4ADA-9C48-C5F4E8F3DB43}" type="slidenum">
              <a:rPr lang="en-US" sz="1300">
                <a:latin typeface="Arial" pitchFamily="34" charset="0"/>
              </a:rPr>
              <a:pPr algn="r" defTabSz="933337">
                <a:spcBef>
                  <a:spcPct val="0"/>
                </a:spcBef>
              </a:pPr>
              <a:t>38</a:t>
            </a:fld>
            <a:endParaRPr lang="en-US" sz="1300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83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E054D-EBD9-4950-952B-C0CABEF75C01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1982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 txBox="1">
            <a:spLocks noGrp="1" noChangeArrowheads="1"/>
          </p:cNvSpPr>
          <p:nvPr/>
        </p:nvSpPr>
        <p:spPr bwMode="auto">
          <a:xfrm>
            <a:off x="3977977" y="8842707"/>
            <a:ext cx="304355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7" tIns="46659" rIns="93317" bIns="46659" anchor="b"/>
          <a:lstStyle/>
          <a:p>
            <a:pPr algn="r" defTabSz="933337">
              <a:spcBef>
                <a:spcPct val="0"/>
              </a:spcBef>
            </a:pPr>
            <a:fld id="{900CF87E-6AED-4810-8EE4-4E70EB5A2A9E}" type="slidenum">
              <a:rPr lang="en-US" sz="1300">
                <a:latin typeface="Arial" pitchFamily="34" charset="0"/>
              </a:rPr>
              <a:pPr algn="r" defTabSz="933337">
                <a:spcBef>
                  <a:spcPct val="0"/>
                </a:spcBef>
              </a:pPr>
              <a:t>39</a:t>
            </a:fld>
            <a:endParaRPr lang="en-US" sz="1300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6004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A738D1-4CF6-40EC-8FAD-CDA93CF5B7EF}" type="slidenum">
              <a:rPr lang="en-US">
                <a:latin typeface="Arial" pitchFamily="34" charset="0"/>
              </a:rPr>
              <a:pPr/>
              <a:t>40</a:t>
            </a:fld>
            <a:endParaRPr lang="en-US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8038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D5AEE1-CBB0-426A-A4F3-4259E0D2D30B}" type="slidenum">
              <a:rPr lang="en-US">
                <a:latin typeface="Arial" pitchFamily="34" charset="0"/>
              </a:rPr>
              <a:pPr/>
              <a:t>41</a:t>
            </a:fld>
            <a:endParaRPr lang="en-US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dirty="0" smtClean="0">
                <a:latin typeface="Arial" pitchFamily="34" charset="0"/>
              </a:rPr>
              <a:t>Bei wiederholter Vererbung gibt</a:t>
            </a:r>
            <a:r>
              <a:rPr lang="de-DE" baseline="0" dirty="0" smtClean="0">
                <a:latin typeface="Arial" pitchFamily="34" charset="0"/>
              </a:rPr>
              <a:t> es mehr al</a:t>
            </a:r>
            <a:r>
              <a:rPr lang="de-DE" dirty="0" smtClean="0">
                <a:latin typeface="Arial" pitchFamily="34" charset="0"/>
              </a:rPr>
              <a:t>s einen Pfad von einem Vorfahre</a:t>
            </a:r>
            <a:r>
              <a:rPr lang="de-DE" baseline="0" dirty="0" smtClean="0">
                <a:latin typeface="Arial" pitchFamily="34" charset="0"/>
              </a:rPr>
              <a:t> zu einem Nachfolger.</a:t>
            </a:r>
            <a:endParaRPr lang="de-DE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6944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E054D-EBD9-4950-952B-C0CABEF75C01}" type="slidenum">
              <a:rPr lang="en-US">
                <a:latin typeface="Arial" pitchFamily="34" charset="0"/>
              </a:rPr>
              <a:pPr/>
              <a:t>42</a:t>
            </a:fld>
            <a:endParaRPr lang="en-US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2568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9DEB6-1B9B-4BAE-B491-CED4B53097D6}" type="slidenum">
              <a:rPr lang="en-US">
                <a:latin typeface="Arial" pitchFamily="34" charset="0"/>
              </a:rPr>
              <a:pPr/>
              <a:t>43</a:t>
            </a:fld>
            <a:endParaRPr lang="en-US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623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 txBox="1">
            <a:spLocks noGrp="1" noChangeArrowheads="1"/>
          </p:cNvSpPr>
          <p:nvPr/>
        </p:nvSpPr>
        <p:spPr bwMode="auto">
          <a:xfrm>
            <a:off x="3977977" y="8842707"/>
            <a:ext cx="304355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7" tIns="46659" rIns="93317" bIns="46659" anchor="b"/>
          <a:lstStyle/>
          <a:p>
            <a:pPr algn="r" defTabSz="933337">
              <a:spcBef>
                <a:spcPct val="0"/>
              </a:spcBef>
            </a:pPr>
            <a:fld id="{900CF87E-6AED-4810-8EE4-4E70EB5A2A9E}" type="slidenum">
              <a:rPr lang="en-US" sz="1300">
                <a:latin typeface="Arial" pitchFamily="34" charset="0"/>
              </a:rPr>
              <a:pPr algn="r" defTabSz="933337">
                <a:spcBef>
                  <a:spcPct val="0"/>
                </a:spcBef>
              </a:pPr>
              <a:t>44</a:t>
            </a:fld>
            <a:endParaRPr lang="en-US" sz="1300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596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0E5B0-3E7D-4671-BEF8-F9A19ECEEE62}" type="slidenum">
              <a:rPr lang="en-US">
                <a:latin typeface="Arial" pitchFamily="34" charset="0"/>
              </a:rPr>
              <a:pPr/>
              <a:t>45</a:t>
            </a:fld>
            <a:endParaRPr lang="en-US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7514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522F16-4C32-4D84-B130-202AA3448115}" type="slidenum">
              <a:rPr lang="en-US">
                <a:latin typeface="Arial" pitchFamily="34" charset="0"/>
              </a:rPr>
              <a:pPr/>
              <a:t>46</a:t>
            </a:fld>
            <a:endParaRPr lang="en-US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863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642F5-776A-465D-BA5C-02F8FB04DA17}" type="slidenum">
              <a:rPr lang="en-US"/>
              <a:pPr/>
              <a:t>47</a:t>
            </a:fld>
            <a:endParaRPr lang="en-US"/>
          </a:p>
        </p:txBody>
      </p:sp>
      <p:sp>
        <p:nvSpPr>
          <p:cNvPr id="2044930" name="Rectangle 7"/>
          <p:cNvSpPr txBox="1">
            <a:spLocks noGrp="1" noChangeArrowheads="1"/>
          </p:cNvSpPr>
          <p:nvPr/>
        </p:nvSpPr>
        <p:spPr bwMode="auto">
          <a:xfrm>
            <a:off x="3977584" y="8842191"/>
            <a:ext cx="3043887" cy="46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800" tIns="44401" rIns="88800" bIns="44401" anchor="b"/>
          <a:lstStyle/>
          <a:p>
            <a:pPr algn="r" defTabSz="888892">
              <a:spcBef>
                <a:spcPct val="0"/>
              </a:spcBef>
            </a:pPr>
            <a:fld id="{EF4BA6BF-0141-4D4C-B9D5-4EEA4920B5A1}" type="slidenum">
              <a:rPr lang="en-US" sz="1200">
                <a:latin typeface="Arial" pitchFamily="34" charset="0"/>
              </a:rPr>
              <a:pPr algn="r" defTabSz="888892">
                <a:spcBef>
                  <a:spcPct val="0"/>
                </a:spcBef>
              </a:pPr>
              <a:t>47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4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04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2326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43099-06C3-4EA5-AAF5-14AADBF0E374}" type="slidenum">
              <a:rPr lang="en-US"/>
              <a:pPr/>
              <a:t>48</a:t>
            </a:fld>
            <a:endParaRPr lang="en-US"/>
          </a:p>
        </p:txBody>
      </p:sp>
      <p:sp>
        <p:nvSpPr>
          <p:cNvPr id="2046978" name="Rectangle 7"/>
          <p:cNvSpPr txBox="1">
            <a:spLocks noGrp="1" noChangeArrowheads="1"/>
          </p:cNvSpPr>
          <p:nvPr/>
        </p:nvSpPr>
        <p:spPr bwMode="auto">
          <a:xfrm>
            <a:off x="3977584" y="8842191"/>
            <a:ext cx="3043887" cy="46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800" tIns="44401" rIns="88800" bIns="44401" anchor="b"/>
          <a:lstStyle/>
          <a:p>
            <a:pPr algn="r" defTabSz="888892">
              <a:spcBef>
                <a:spcPct val="0"/>
              </a:spcBef>
            </a:pPr>
            <a:fld id="{F615AB74-6E12-44A0-B656-36BF70CA6042}" type="slidenum">
              <a:rPr lang="en-US" sz="1200">
                <a:latin typeface="Arial" pitchFamily="34" charset="0"/>
              </a:rPr>
              <a:pPr algn="r" defTabSz="888892">
                <a:spcBef>
                  <a:spcPct val="0"/>
                </a:spcBef>
              </a:pPr>
              <a:t>48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4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0469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26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642F5-776A-465D-BA5C-02F8FB04DA17}" type="slidenum">
              <a:rPr lang="en-US"/>
              <a:pPr/>
              <a:t>6</a:t>
            </a:fld>
            <a:endParaRPr lang="en-US"/>
          </a:p>
        </p:txBody>
      </p:sp>
      <p:sp>
        <p:nvSpPr>
          <p:cNvPr id="2044930" name="Rectangle 7"/>
          <p:cNvSpPr txBox="1">
            <a:spLocks noGrp="1" noChangeArrowheads="1"/>
          </p:cNvSpPr>
          <p:nvPr/>
        </p:nvSpPr>
        <p:spPr bwMode="auto">
          <a:xfrm>
            <a:off x="3977584" y="8842191"/>
            <a:ext cx="3043887" cy="46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800" tIns="44401" rIns="88800" bIns="44401" anchor="b"/>
          <a:lstStyle/>
          <a:p>
            <a:pPr algn="r" defTabSz="888892">
              <a:spcBef>
                <a:spcPct val="0"/>
              </a:spcBef>
            </a:pPr>
            <a:fld id="{EF4BA6BF-0141-4D4C-B9D5-4EEA4920B5A1}" type="slidenum">
              <a:rPr lang="en-US" sz="1200">
                <a:latin typeface="Arial" pitchFamily="34" charset="0"/>
              </a:rPr>
              <a:pPr algn="r" defTabSz="888892">
                <a:spcBef>
                  <a:spcPct val="0"/>
                </a:spcBef>
              </a:pPr>
              <a:t>6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4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0449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9073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114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AAD705-DB0C-4620-92FD-21B7B27915D4}" type="slidenum">
              <a:rPr lang="en-US">
                <a:latin typeface="Arial" pitchFamily="34" charset="0"/>
              </a:rPr>
              <a:pPr/>
              <a:t>8</a:t>
            </a:fld>
            <a:endParaRPr lang="en-US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775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AF290-0748-4D9D-A5BC-51A7813049F9}" type="slidenum">
              <a:rPr lang="en-US">
                <a:latin typeface="Arial" pitchFamily="34" charset="0"/>
              </a:rPr>
              <a:pPr/>
              <a:t>10</a:t>
            </a:fld>
            <a:endParaRPr lang="en-US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1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7A48A-9504-4512-9453-5E84581D4524}" type="slidenum">
              <a:rPr lang="en-US">
                <a:latin typeface="Arial" pitchFamily="34" charset="0"/>
              </a:rPr>
              <a:pPr/>
              <a:t>11</a:t>
            </a:fld>
            <a:endParaRPr lang="en-US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600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977977" y="8842707"/>
            <a:ext cx="3043553" cy="46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17" tIns="46659" rIns="93317" bIns="46659" anchor="b"/>
          <a:lstStyle/>
          <a:p>
            <a:pPr algn="r" defTabSz="933337">
              <a:spcBef>
                <a:spcPct val="0"/>
              </a:spcBef>
            </a:pPr>
            <a:fld id="{5FFCB58D-B105-4D39-A6E6-8AB2D1774543}" type="slidenum">
              <a:rPr lang="en-US" sz="1300">
                <a:latin typeface="Arial" pitchFamily="34" charset="0"/>
              </a:rPr>
              <a:pPr algn="r" defTabSz="933337">
                <a:spcBef>
                  <a:spcPct val="0"/>
                </a:spcBef>
              </a:pPr>
              <a:t>12</a:t>
            </a:fld>
            <a:endParaRPr lang="en-US" sz="1300">
              <a:latin typeface="Arial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026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FE6FF-588E-44D1-BCBB-5E6B92042D3A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48869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>
          <a:blip r:embed="rId2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49238" y="115891"/>
            <a:ext cx="7942258" cy="435656"/>
          </a:xfrm>
          <a:effectLst/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B0000"/>
              </a:buClr>
              <a:defRPr/>
            </a:lvl1pPr>
            <a:lvl2pPr>
              <a:buClr>
                <a:srgbClr val="8B0000"/>
              </a:buClr>
              <a:buSzPct val="65000"/>
              <a:defRPr>
                <a:solidFill>
                  <a:schemeClr val="tx1"/>
                </a:solidFill>
              </a:defRPr>
            </a:lvl2pPr>
            <a:lvl3pPr>
              <a:buClr>
                <a:srgbClr val="8B0000"/>
              </a:buClr>
              <a:buFont typeface="Arial" pitchFamily="34"/>
              <a:buChar char="•"/>
              <a:defRPr>
                <a:solidFill>
                  <a:srgbClr val="3333FF"/>
                </a:solidFill>
              </a:defRPr>
            </a:lvl3pPr>
            <a:lvl4pPr>
              <a:buClr>
                <a:srgbClr val="8B0000"/>
              </a:buClr>
              <a:defRPr>
                <a:solidFill>
                  <a:srgbClr val="3333FF"/>
                </a:solidFill>
              </a:defRPr>
            </a:lvl4pPr>
            <a:lvl5pPr>
              <a:buClr>
                <a:srgbClr val="8B0000"/>
              </a:buClr>
              <a:defRPr>
                <a:solidFill>
                  <a:srgbClr val="3333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24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LD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spcBef>
                <a:spcPts val="0"/>
              </a:spcBef>
              <a:defRPr sz="3600"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2187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"/>
          <p:cNvGrpSpPr/>
          <p:nvPr userDrawn="1"/>
        </p:nvGrpSpPr>
        <p:grpSpPr>
          <a:xfrm>
            <a:off x="163074" y="80686"/>
            <a:ext cx="7304089" cy="529374"/>
            <a:chOff x="163074" y="80686"/>
            <a:chExt cx="7304089" cy="529374"/>
          </a:xfrm>
          <a:effectLst/>
        </p:grpSpPr>
        <p:sp>
          <p:nvSpPr>
            <p:cNvPr id="11" name="Line 13"/>
            <p:cNvSpPr/>
            <p:nvPr/>
          </p:nvSpPr>
          <p:spPr>
            <a:xfrm flipV="1">
              <a:off x="163074" y="609603"/>
              <a:ext cx="7285948" cy="45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1">
              <a:solidFill>
                <a:srgbClr val="006699">
                  <a:alpha val="35000"/>
                </a:srgbClr>
              </a:solidFill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14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400" b="0" i="0" u="none" strike="noStrike" kern="1200" cap="none" spc="0" baseline="0" dirty="0">
                <a:solidFill>
                  <a:srgbClr val="000000"/>
                </a:solidFill>
                <a:uFillTx/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12" name="Line 13"/>
            <p:cNvSpPr/>
            <p:nvPr/>
          </p:nvSpPr>
          <p:spPr>
            <a:xfrm flipV="1">
              <a:off x="181215" y="80686"/>
              <a:ext cx="7285948" cy="45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271">
              <a:solidFill>
                <a:srgbClr val="006699">
                  <a:alpha val="35000"/>
                </a:srgbClr>
              </a:solidFill>
              <a:prstDash val="solid"/>
              <a:round/>
            </a:ln>
            <a:effectLst/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14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2400" b="0" i="0" u="none" strike="noStrike" kern="1200" cap="none" spc="0" baseline="0" dirty="0">
                <a:solidFill>
                  <a:srgbClr val="000000"/>
                </a:solidFill>
                <a:uFillTx/>
                <a:latin typeface="Custom_Constantia" panose="02030602050306030303" pitchFamily="18" charset="0"/>
                <a:cs typeface="Arial"/>
              </a:endParaRPr>
            </a:p>
          </p:txBody>
        </p:sp>
      </p:grpSp>
      <p:sp>
        <p:nvSpPr>
          <p:cNvPr id="2" name="Rectangle 3"/>
          <p:cNvSpPr txBox="1">
            <a:spLocks noGrp="1"/>
          </p:cNvSpPr>
          <p:nvPr>
            <p:ph type="title"/>
          </p:nvPr>
        </p:nvSpPr>
        <p:spPr>
          <a:xfrm>
            <a:off x="249238" y="115891"/>
            <a:ext cx="8117521" cy="4429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anchor="ctr" anchorCtr="0" compatLnSpc="1">
            <a:no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 txBox="1">
            <a:spLocks noGrp="1"/>
          </p:cNvSpPr>
          <p:nvPr>
            <p:ph type="body" idx="1"/>
          </p:nvPr>
        </p:nvSpPr>
        <p:spPr>
          <a:xfrm>
            <a:off x="249238" y="878116"/>
            <a:ext cx="8594729" cy="56449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7"/>
          <p:cNvSpPr/>
          <p:nvPr/>
        </p:nvSpPr>
        <p:spPr>
          <a:xfrm>
            <a:off x="4643442" y="4724403"/>
            <a:ext cx="2133596" cy="476246"/>
          </a:xfrm>
          <a:prstGeom prst="rect">
            <a:avLst/>
          </a:prstGeom>
          <a:noFill/>
          <a:ln>
            <a:noFill/>
            <a:prstDash val="solid"/>
          </a:ln>
          <a:effectLst/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Arial"/>
              <a:cs typeface="Arial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8642570" y="6550478"/>
            <a:ext cx="504821" cy="215898"/>
          </a:xfrm>
          <a:prstGeom prst="rect">
            <a:avLst/>
          </a:prstGeom>
          <a:noFill/>
          <a:ln>
            <a:noFill/>
            <a:prstDash val="solid"/>
          </a:ln>
          <a:effectLst/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104B11C-F9F7-463B-97C7-6C17D3EBBF3F}" type="slidenum">
              <a:rPr sz="14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1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Bild 2" descr="se-chair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8837" y="30787"/>
            <a:ext cx="339763" cy="34636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800" b="0" i="0" u="none" strike="noStrike" kern="0" cap="none" spc="0" baseline="0">
          <a:solidFill>
            <a:srgbClr val="006699"/>
          </a:solidFill>
          <a:uFillTx/>
          <a:latin typeface="Custom_Constantia" panose="02030602050306030303" pitchFamily="18" charset="0"/>
          <a:cs typeface="Arial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None/>
        <a:tabLst/>
        <a:defRPr lang="en-US" sz="2400" b="0" i="0" u="none" strike="noStrike" kern="0" cap="none" spc="0" baseline="0">
          <a:solidFill>
            <a:srgbClr val="000000"/>
          </a:solidFill>
          <a:uFillTx/>
          <a:latin typeface="Custom_Constantia" panose="02030602050306030303" pitchFamily="18" charset="0"/>
          <a:cs typeface="Arial"/>
        </a:defRPr>
      </a:lvl1pPr>
      <a:lvl2pPr marL="896934" marR="0" lvl="1" indent="-360365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8B0000"/>
        </a:buClr>
        <a:buSzPct val="100000"/>
        <a:buFont typeface="Wingdings" pitchFamily="2"/>
        <a:buChar char="Ø"/>
        <a:tabLst/>
        <a:defRPr lang="en-US" sz="2400" b="0" i="0" u="none" strike="noStrike" kern="0" cap="none" spc="0" baseline="0">
          <a:solidFill>
            <a:srgbClr val="000000"/>
          </a:solidFill>
          <a:uFillTx/>
          <a:latin typeface="Custom_Constantia" panose="02030602050306030303" pitchFamily="18" charset="0"/>
          <a:cs typeface="Arial"/>
        </a:defRPr>
      </a:lvl2pPr>
      <a:lvl3pPr marL="1304921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Wingdings" pitchFamily="2"/>
        <a:buChar char="§"/>
        <a:tabLst/>
        <a:defRPr lang="en-US" sz="2400" b="0" i="0" u="none" strike="noStrike" kern="0" cap="none" spc="0" baseline="0">
          <a:solidFill>
            <a:srgbClr val="000000"/>
          </a:solidFill>
          <a:uFillTx/>
          <a:latin typeface="Custom_Constantia" panose="02030602050306030303" pitchFamily="18" charset="0"/>
          <a:cs typeface="Arial"/>
        </a:defRPr>
      </a:lvl3pPr>
      <a:lvl4pPr marL="1712908" marR="0" lvl="3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Wingdings" pitchFamily="2"/>
        <a:buChar char="§"/>
        <a:tabLst/>
        <a:defRPr lang="en-US" sz="2400" b="0" i="0" u="none" strike="noStrike" kern="0" cap="none" spc="0" baseline="0">
          <a:solidFill>
            <a:srgbClr val="000000"/>
          </a:solidFill>
          <a:uFillTx/>
          <a:latin typeface="Custom_Constantia" panose="02030602050306030303" pitchFamily="18" charset="0"/>
          <a:cs typeface="Arial"/>
        </a:defRPr>
      </a:lvl4pPr>
      <a:lvl5pPr marL="2120895" marR="0" lvl="4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Wingdings" pitchFamily="2"/>
        <a:buChar char="§"/>
        <a:tabLst/>
        <a:defRPr lang="en-US" sz="2400" b="0" i="0" u="none" strike="noStrike" kern="0" cap="none" spc="0" baseline="0">
          <a:solidFill>
            <a:srgbClr val="000000"/>
          </a:solidFill>
          <a:uFillTx/>
          <a:latin typeface="Custom_Constantia" panose="02030602050306030303" pitchFamily="18" charset="0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43950" y="194440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3684108"/>
            <a:ext cx="8229600" cy="24420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Box 15"/>
          <p:cNvSpPr txBox="1"/>
          <p:nvPr/>
        </p:nvSpPr>
        <p:spPr>
          <a:xfrm>
            <a:off x="73252" y="287176"/>
            <a:ext cx="2462214" cy="228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1" i="1" u="none" strike="noStrike" kern="1200" cap="none" spc="0" baseline="0" dirty="0">
                <a:solidFill>
                  <a:srgbClr val="990000"/>
                </a:solidFill>
                <a:uFillTx/>
                <a:latin typeface="Verdana" pitchFamily="34"/>
              </a:rPr>
              <a:t>Chair of Software Engineering</a:t>
            </a:r>
          </a:p>
        </p:txBody>
      </p:sp>
      <p:pic>
        <p:nvPicPr>
          <p:cNvPr id="5" name="Bild 10" descr="se-chair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9218" y="40407"/>
            <a:ext cx="339763" cy="34636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Bild 11" descr="eth_logo_kurz_pos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801" y="107524"/>
            <a:ext cx="1187833" cy="193761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marL="0" marR="0" lvl="0" indent="0" algn="ctr" defTabSz="914400" rtl="0" fontAlgn="auto" hangingPunct="1">
        <a:lnSpc>
          <a:spcPct val="100000"/>
        </a:lnSpc>
        <a:spcBef>
          <a:spcPts val="1200"/>
        </a:spcBef>
        <a:spcAft>
          <a:spcPts val="0"/>
        </a:spcAft>
        <a:buNone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ustom_Constantia" panose="02030602050306030303" pitchFamily="18" charset="0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26" Type="http://schemas.openxmlformats.org/officeDocument/2006/relationships/tags" Target="../tags/tag65.xml"/><Relationship Id="rId3" Type="http://schemas.openxmlformats.org/officeDocument/2006/relationships/tags" Target="../tags/tag42.xml"/><Relationship Id="rId21" Type="http://schemas.openxmlformats.org/officeDocument/2006/relationships/tags" Target="../tags/tag60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5" Type="http://schemas.openxmlformats.org/officeDocument/2006/relationships/tags" Target="../tags/tag64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tags" Target="../tags/tag59.xml"/><Relationship Id="rId29" Type="http://schemas.openxmlformats.org/officeDocument/2006/relationships/tags" Target="../tags/tag68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tags" Target="../tags/tag63.xml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tags" Target="../tags/tag62.xml"/><Relationship Id="rId28" Type="http://schemas.openxmlformats.org/officeDocument/2006/relationships/tags" Target="../tags/tag67.xml"/><Relationship Id="rId10" Type="http://schemas.openxmlformats.org/officeDocument/2006/relationships/tags" Target="../tags/tag49.xml"/><Relationship Id="rId19" Type="http://schemas.openxmlformats.org/officeDocument/2006/relationships/tags" Target="../tags/tag58.xml"/><Relationship Id="rId31" Type="http://schemas.openxmlformats.org/officeDocument/2006/relationships/notesSlide" Target="../notesSlides/notesSlide6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tags" Target="../tags/tag61.xml"/><Relationship Id="rId27" Type="http://schemas.openxmlformats.org/officeDocument/2006/relationships/tags" Target="../tags/tag66.xml"/><Relationship Id="rId30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notesSlide" Target="../notesSlides/notesSlide7.xml"/><Relationship Id="rId3" Type="http://schemas.openxmlformats.org/officeDocument/2006/relationships/tags" Target="../tags/tag71.xml"/><Relationship Id="rId7" Type="http://schemas.openxmlformats.org/officeDocument/2006/relationships/tags" Target="../tags/tag75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tags" Target="../tags/tag79.xml"/><Relationship Id="rId5" Type="http://schemas.openxmlformats.org/officeDocument/2006/relationships/tags" Target="../tags/tag73.xml"/><Relationship Id="rId10" Type="http://schemas.openxmlformats.org/officeDocument/2006/relationships/tags" Target="../tags/tag78.xml"/><Relationship Id="rId4" Type="http://schemas.openxmlformats.org/officeDocument/2006/relationships/tags" Target="../tags/tag72.xml"/><Relationship Id="rId9" Type="http://schemas.openxmlformats.org/officeDocument/2006/relationships/tags" Target="../tags/tag7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tags" Target="../tags/tag97.xml"/><Relationship Id="rId26" Type="http://schemas.openxmlformats.org/officeDocument/2006/relationships/tags" Target="../tags/tag105.xml"/><Relationship Id="rId39" Type="http://schemas.openxmlformats.org/officeDocument/2006/relationships/tags" Target="../tags/tag118.xml"/><Relationship Id="rId3" Type="http://schemas.openxmlformats.org/officeDocument/2006/relationships/tags" Target="../tags/tag82.xml"/><Relationship Id="rId21" Type="http://schemas.openxmlformats.org/officeDocument/2006/relationships/tags" Target="../tags/tag100.xml"/><Relationship Id="rId34" Type="http://schemas.openxmlformats.org/officeDocument/2006/relationships/tags" Target="../tags/tag113.xml"/><Relationship Id="rId42" Type="http://schemas.openxmlformats.org/officeDocument/2006/relationships/slideLayout" Target="../slideLayouts/slideLayout1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5" Type="http://schemas.openxmlformats.org/officeDocument/2006/relationships/tags" Target="../tags/tag104.xml"/><Relationship Id="rId33" Type="http://schemas.openxmlformats.org/officeDocument/2006/relationships/tags" Target="../tags/tag112.xml"/><Relationship Id="rId38" Type="http://schemas.openxmlformats.org/officeDocument/2006/relationships/tags" Target="../tags/tag117.xml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tags" Target="../tags/tag99.xml"/><Relationship Id="rId29" Type="http://schemas.openxmlformats.org/officeDocument/2006/relationships/tags" Target="../tags/tag108.xml"/><Relationship Id="rId41" Type="http://schemas.openxmlformats.org/officeDocument/2006/relationships/tags" Target="../tags/tag120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24" Type="http://schemas.openxmlformats.org/officeDocument/2006/relationships/tags" Target="../tags/tag103.xml"/><Relationship Id="rId32" Type="http://schemas.openxmlformats.org/officeDocument/2006/relationships/tags" Target="../tags/tag111.xml"/><Relationship Id="rId37" Type="http://schemas.openxmlformats.org/officeDocument/2006/relationships/tags" Target="../tags/tag116.xml"/><Relationship Id="rId40" Type="http://schemas.openxmlformats.org/officeDocument/2006/relationships/tags" Target="../tags/tag119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23" Type="http://schemas.openxmlformats.org/officeDocument/2006/relationships/tags" Target="../tags/tag102.xml"/><Relationship Id="rId28" Type="http://schemas.openxmlformats.org/officeDocument/2006/relationships/tags" Target="../tags/tag107.xml"/><Relationship Id="rId36" Type="http://schemas.openxmlformats.org/officeDocument/2006/relationships/tags" Target="../tags/tag115.xml"/><Relationship Id="rId10" Type="http://schemas.openxmlformats.org/officeDocument/2006/relationships/tags" Target="../tags/tag89.xml"/><Relationship Id="rId19" Type="http://schemas.openxmlformats.org/officeDocument/2006/relationships/tags" Target="../tags/tag98.xml"/><Relationship Id="rId31" Type="http://schemas.openxmlformats.org/officeDocument/2006/relationships/tags" Target="../tags/tag110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Relationship Id="rId22" Type="http://schemas.openxmlformats.org/officeDocument/2006/relationships/tags" Target="../tags/tag101.xml"/><Relationship Id="rId27" Type="http://schemas.openxmlformats.org/officeDocument/2006/relationships/tags" Target="../tags/tag106.xml"/><Relationship Id="rId30" Type="http://schemas.openxmlformats.org/officeDocument/2006/relationships/tags" Target="../tags/tag109.xml"/><Relationship Id="rId35" Type="http://schemas.openxmlformats.org/officeDocument/2006/relationships/tags" Target="../tags/tag114.xml"/><Relationship Id="rId43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slideLayout" Target="../slideLayouts/slideLayout1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10" Type="http://schemas.openxmlformats.org/officeDocument/2006/relationships/tags" Target="../tags/tag130.xml"/><Relationship Id="rId19" Type="http://schemas.openxmlformats.org/officeDocument/2006/relationships/notesSlide" Target="../notesSlides/notesSlide11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4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13" Type="http://schemas.openxmlformats.org/officeDocument/2006/relationships/tags" Target="../tags/tag156.xml"/><Relationship Id="rId18" Type="http://schemas.openxmlformats.org/officeDocument/2006/relationships/tags" Target="../tags/tag161.xml"/><Relationship Id="rId26" Type="http://schemas.openxmlformats.org/officeDocument/2006/relationships/slideLayout" Target="../slideLayouts/slideLayout1.xml"/><Relationship Id="rId3" Type="http://schemas.openxmlformats.org/officeDocument/2006/relationships/tags" Target="../tags/tag146.xml"/><Relationship Id="rId21" Type="http://schemas.openxmlformats.org/officeDocument/2006/relationships/tags" Target="../tags/tag164.xml"/><Relationship Id="rId7" Type="http://schemas.openxmlformats.org/officeDocument/2006/relationships/tags" Target="../tags/tag150.xml"/><Relationship Id="rId12" Type="http://schemas.openxmlformats.org/officeDocument/2006/relationships/tags" Target="../tags/tag155.xml"/><Relationship Id="rId17" Type="http://schemas.openxmlformats.org/officeDocument/2006/relationships/tags" Target="../tags/tag160.xml"/><Relationship Id="rId25" Type="http://schemas.openxmlformats.org/officeDocument/2006/relationships/tags" Target="../tags/tag168.xml"/><Relationship Id="rId2" Type="http://schemas.openxmlformats.org/officeDocument/2006/relationships/tags" Target="../tags/tag145.xml"/><Relationship Id="rId16" Type="http://schemas.openxmlformats.org/officeDocument/2006/relationships/tags" Target="../tags/tag159.xml"/><Relationship Id="rId20" Type="http://schemas.openxmlformats.org/officeDocument/2006/relationships/tags" Target="../tags/tag163.xml"/><Relationship Id="rId1" Type="http://schemas.openxmlformats.org/officeDocument/2006/relationships/tags" Target="../tags/tag144.xml"/><Relationship Id="rId6" Type="http://schemas.openxmlformats.org/officeDocument/2006/relationships/tags" Target="../tags/tag149.xml"/><Relationship Id="rId11" Type="http://schemas.openxmlformats.org/officeDocument/2006/relationships/tags" Target="../tags/tag154.xml"/><Relationship Id="rId24" Type="http://schemas.openxmlformats.org/officeDocument/2006/relationships/tags" Target="../tags/tag167.xml"/><Relationship Id="rId5" Type="http://schemas.openxmlformats.org/officeDocument/2006/relationships/tags" Target="../tags/tag148.xml"/><Relationship Id="rId15" Type="http://schemas.openxmlformats.org/officeDocument/2006/relationships/tags" Target="../tags/tag158.xml"/><Relationship Id="rId23" Type="http://schemas.openxmlformats.org/officeDocument/2006/relationships/tags" Target="../tags/tag166.xml"/><Relationship Id="rId10" Type="http://schemas.openxmlformats.org/officeDocument/2006/relationships/tags" Target="../tags/tag153.xml"/><Relationship Id="rId19" Type="http://schemas.openxmlformats.org/officeDocument/2006/relationships/tags" Target="../tags/tag162.xml"/><Relationship Id="rId4" Type="http://schemas.openxmlformats.org/officeDocument/2006/relationships/tags" Target="../tags/tag147.xml"/><Relationship Id="rId9" Type="http://schemas.openxmlformats.org/officeDocument/2006/relationships/tags" Target="../tags/tag152.xml"/><Relationship Id="rId14" Type="http://schemas.openxmlformats.org/officeDocument/2006/relationships/tags" Target="../tags/tag157.xml"/><Relationship Id="rId22" Type="http://schemas.openxmlformats.org/officeDocument/2006/relationships/tags" Target="../tags/tag165.xml"/><Relationship Id="rId27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4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78.xml"/><Relationship Id="rId13" Type="http://schemas.openxmlformats.org/officeDocument/2006/relationships/tags" Target="../tags/tag183.xml"/><Relationship Id="rId18" Type="http://schemas.openxmlformats.org/officeDocument/2006/relationships/tags" Target="../tags/tag188.xml"/><Relationship Id="rId26" Type="http://schemas.openxmlformats.org/officeDocument/2006/relationships/slideLayout" Target="../slideLayouts/slideLayout1.xml"/><Relationship Id="rId3" Type="http://schemas.openxmlformats.org/officeDocument/2006/relationships/tags" Target="../tags/tag173.xml"/><Relationship Id="rId21" Type="http://schemas.openxmlformats.org/officeDocument/2006/relationships/tags" Target="../tags/tag191.xml"/><Relationship Id="rId7" Type="http://schemas.openxmlformats.org/officeDocument/2006/relationships/tags" Target="../tags/tag177.xml"/><Relationship Id="rId12" Type="http://schemas.openxmlformats.org/officeDocument/2006/relationships/tags" Target="../tags/tag182.xml"/><Relationship Id="rId17" Type="http://schemas.openxmlformats.org/officeDocument/2006/relationships/tags" Target="../tags/tag187.xml"/><Relationship Id="rId25" Type="http://schemas.openxmlformats.org/officeDocument/2006/relationships/tags" Target="../tags/tag195.xml"/><Relationship Id="rId2" Type="http://schemas.openxmlformats.org/officeDocument/2006/relationships/tags" Target="../tags/tag172.xml"/><Relationship Id="rId16" Type="http://schemas.openxmlformats.org/officeDocument/2006/relationships/tags" Target="../tags/tag186.xml"/><Relationship Id="rId20" Type="http://schemas.openxmlformats.org/officeDocument/2006/relationships/tags" Target="../tags/tag190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11" Type="http://schemas.openxmlformats.org/officeDocument/2006/relationships/tags" Target="../tags/tag181.xml"/><Relationship Id="rId24" Type="http://schemas.openxmlformats.org/officeDocument/2006/relationships/tags" Target="../tags/tag194.xml"/><Relationship Id="rId5" Type="http://schemas.openxmlformats.org/officeDocument/2006/relationships/tags" Target="../tags/tag175.xml"/><Relationship Id="rId15" Type="http://schemas.openxmlformats.org/officeDocument/2006/relationships/tags" Target="../tags/tag185.xml"/><Relationship Id="rId23" Type="http://schemas.openxmlformats.org/officeDocument/2006/relationships/tags" Target="../tags/tag193.xml"/><Relationship Id="rId10" Type="http://schemas.openxmlformats.org/officeDocument/2006/relationships/tags" Target="../tags/tag180.xml"/><Relationship Id="rId19" Type="http://schemas.openxmlformats.org/officeDocument/2006/relationships/tags" Target="../tags/tag189.xml"/><Relationship Id="rId4" Type="http://schemas.openxmlformats.org/officeDocument/2006/relationships/tags" Target="../tags/tag174.xml"/><Relationship Id="rId9" Type="http://schemas.openxmlformats.org/officeDocument/2006/relationships/tags" Target="../tags/tag179.xml"/><Relationship Id="rId14" Type="http://schemas.openxmlformats.org/officeDocument/2006/relationships/tags" Target="../tags/tag184.xml"/><Relationship Id="rId22" Type="http://schemas.openxmlformats.org/officeDocument/2006/relationships/tags" Target="../tags/tag192.xml"/><Relationship Id="rId27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98.xml"/><Relationship Id="rId7" Type="http://schemas.openxmlformats.org/officeDocument/2006/relationships/tags" Target="../tags/tag202.xml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5" Type="http://schemas.openxmlformats.org/officeDocument/2006/relationships/tags" Target="../tags/tag200.xml"/><Relationship Id="rId4" Type="http://schemas.openxmlformats.org/officeDocument/2006/relationships/tags" Target="../tags/tag199.xml"/><Relationship Id="rId9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4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3" Type="http://schemas.openxmlformats.org/officeDocument/2006/relationships/tags" Target="../tags/tag207.xml"/><Relationship Id="rId7" Type="http://schemas.openxmlformats.org/officeDocument/2006/relationships/tags" Target="../tags/tag211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5" Type="http://schemas.openxmlformats.org/officeDocument/2006/relationships/tags" Target="../tags/tag209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208.xml"/><Relationship Id="rId9" Type="http://schemas.openxmlformats.org/officeDocument/2006/relationships/tags" Target="../tags/tag2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216.xml"/><Relationship Id="rId7" Type="http://schemas.openxmlformats.org/officeDocument/2006/relationships/tags" Target="../tags/tag220.xml"/><Relationship Id="rId12" Type="http://schemas.openxmlformats.org/officeDocument/2006/relationships/tags" Target="../tags/tag225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5" Type="http://schemas.openxmlformats.org/officeDocument/2006/relationships/tags" Target="../tags/tag218.xml"/><Relationship Id="rId10" Type="http://schemas.openxmlformats.org/officeDocument/2006/relationships/tags" Target="../tags/tag223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33.xml"/><Relationship Id="rId13" Type="http://schemas.openxmlformats.org/officeDocument/2006/relationships/tags" Target="../tags/tag238.xml"/><Relationship Id="rId3" Type="http://schemas.openxmlformats.org/officeDocument/2006/relationships/tags" Target="../tags/tag228.xml"/><Relationship Id="rId7" Type="http://schemas.openxmlformats.org/officeDocument/2006/relationships/tags" Target="../tags/tag232.xml"/><Relationship Id="rId12" Type="http://schemas.openxmlformats.org/officeDocument/2006/relationships/tags" Target="../tags/tag237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11" Type="http://schemas.openxmlformats.org/officeDocument/2006/relationships/tags" Target="../tags/tag236.xml"/><Relationship Id="rId5" Type="http://schemas.openxmlformats.org/officeDocument/2006/relationships/tags" Target="../tags/tag230.xml"/><Relationship Id="rId15" Type="http://schemas.openxmlformats.org/officeDocument/2006/relationships/notesSlide" Target="../notesSlides/notesSlide20.xml"/><Relationship Id="rId10" Type="http://schemas.openxmlformats.org/officeDocument/2006/relationships/tags" Target="../tags/tag235.xml"/><Relationship Id="rId4" Type="http://schemas.openxmlformats.org/officeDocument/2006/relationships/tags" Target="../tags/tag229.xml"/><Relationship Id="rId9" Type="http://schemas.openxmlformats.org/officeDocument/2006/relationships/tags" Target="../tags/tag234.xml"/><Relationship Id="rId14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46.xml"/><Relationship Id="rId13" Type="http://schemas.openxmlformats.org/officeDocument/2006/relationships/tags" Target="../tags/tag251.xml"/><Relationship Id="rId18" Type="http://schemas.openxmlformats.org/officeDocument/2006/relationships/notesSlide" Target="../notesSlides/notesSlide21.xml"/><Relationship Id="rId3" Type="http://schemas.openxmlformats.org/officeDocument/2006/relationships/tags" Target="../tags/tag241.xml"/><Relationship Id="rId7" Type="http://schemas.openxmlformats.org/officeDocument/2006/relationships/tags" Target="../tags/tag245.xml"/><Relationship Id="rId12" Type="http://schemas.openxmlformats.org/officeDocument/2006/relationships/tags" Target="../tags/tag250.xml"/><Relationship Id="rId17" Type="http://schemas.openxmlformats.org/officeDocument/2006/relationships/slideLayout" Target="../slideLayouts/slideLayout1.xml"/><Relationship Id="rId2" Type="http://schemas.openxmlformats.org/officeDocument/2006/relationships/tags" Target="../tags/tag240.xml"/><Relationship Id="rId16" Type="http://schemas.openxmlformats.org/officeDocument/2006/relationships/tags" Target="../tags/tag254.xml"/><Relationship Id="rId1" Type="http://schemas.openxmlformats.org/officeDocument/2006/relationships/tags" Target="../tags/tag239.xml"/><Relationship Id="rId6" Type="http://schemas.openxmlformats.org/officeDocument/2006/relationships/tags" Target="../tags/tag244.xml"/><Relationship Id="rId11" Type="http://schemas.openxmlformats.org/officeDocument/2006/relationships/tags" Target="../tags/tag249.xml"/><Relationship Id="rId5" Type="http://schemas.openxmlformats.org/officeDocument/2006/relationships/tags" Target="../tags/tag243.xml"/><Relationship Id="rId15" Type="http://schemas.openxmlformats.org/officeDocument/2006/relationships/tags" Target="../tags/tag253.xml"/><Relationship Id="rId10" Type="http://schemas.openxmlformats.org/officeDocument/2006/relationships/tags" Target="../tags/tag248.xml"/><Relationship Id="rId4" Type="http://schemas.openxmlformats.org/officeDocument/2006/relationships/tags" Target="../tags/tag242.xml"/><Relationship Id="rId9" Type="http://schemas.openxmlformats.org/officeDocument/2006/relationships/tags" Target="../tags/tag247.xml"/><Relationship Id="rId14" Type="http://schemas.openxmlformats.org/officeDocument/2006/relationships/tags" Target="../tags/tag25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56.xml"/><Relationship Id="rId1" Type="http://schemas.openxmlformats.org/officeDocument/2006/relationships/tags" Target="../tags/tag255.xml"/><Relationship Id="rId4" Type="http://schemas.openxmlformats.org/officeDocument/2006/relationships/notesSlide" Target="../notesSlides/notesSlide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58.xml"/><Relationship Id="rId1" Type="http://schemas.openxmlformats.org/officeDocument/2006/relationships/tags" Target="../tags/tag257.xml"/><Relationship Id="rId4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13" Type="http://schemas.openxmlformats.org/officeDocument/2006/relationships/tags" Target="../tags/tag271.xml"/><Relationship Id="rId18" Type="http://schemas.openxmlformats.org/officeDocument/2006/relationships/notesSlide" Target="../notesSlides/notesSlide24.xml"/><Relationship Id="rId3" Type="http://schemas.openxmlformats.org/officeDocument/2006/relationships/tags" Target="../tags/tag261.xml"/><Relationship Id="rId7" Type="http://schemas.openxmlformats.org/officeDocument/2006/relationships/tags" Target="../tags/tag265.xml"/><Relationship Id="rId12" Type="http://schemas.openxmlformats.org/officeDocument/2006/relationships/tags" Target="../tags/tag270.xml"/><Relationship Id="rId17" Type="http://schemas.openxmlformats.org/officeDocument/2006/relationships/slideLayout" Target="../slideLayouts/slideLayout1.xml"/><Relationship Id="rId2" Type="http://schemas.openxmlformats.org/officeDocument/2006/relationships/tags" Target="../tags/tag260.xml"/><Relationship Id="rId16" Type="http://schemas.openxmlformats.org/officeDocument/2006/relationships/tags" Target="../tags/tag274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tags" Target="../tags/tag269.xml"/><Relationship Id="rId5" Type="http://schemas.openxmlformats.org/officeDocument/2006/relationships/tags" Target="../tags/tag263.xml"/><Relationship Id="rId15" Type="http://schemas.openxmlformats.org/officeDocument/2006/relationships/tags" Target="../tags/tag273.xml"/><Relationship Id="rId10" Type="http://schemas.openxmlformats.org/officeDocument/2006/relationships/tags" Target="../tags/tag268.xml"/><Relationship Id="rId4" Type="http://schemas.openxmlformats.org/officeDocument/2006/relationships/tags" Target="../tags/tag262.xml"/><Relationship Id="rId9" Type="http://schemas.openxmlformats.org/officeDocument/2006/relationships/tags" Target="../tags/tag267.xml"/><Relationship Id="rId14" Type="http://schemas.openxmlformats.org/officeDocument/2006/relationships/tags" Target="../tags/tag27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282.xml"/><Relationship Id="rId13" Type="http://schemas.openxmlformats.org/officeDocument/2006/relationships/tags" Target="../tags/tag287.xml"/><Relationship Id="rId18" Type="http://schemas.openxmlformats.org/officeDocument/2006/relationships/tags" Target="../tags/tag292.xml"/><Relationship Id="rId26" Type="http://schemas.openxmlformats.org/officeDocument/2006/relationships/tags" Target="../tags/tag300.xml"/><Relationship Id="rId3" Type="http://schemas.openxmlformats.org/officeDocument/2006/relationships/tags" Target="../tags/tag277.xml"/><Relationship Id="rId21" Type="http://schemas.openxmlformats.org/officeDocument/2006/relationships/tags" Target="../tags/tag295.xml"/><Relationship Id="rId7" Type="http://schemas.openxmlformats.org/officeDocument/2006/relationships/tags" Target="../tags/tag281.xml"/><Relationship Id="rId12" Type="http://schemas.openxmlformats.org/officeDocument/2006/relationships/tags" Target="../tags/tag286.xml"/><Relationship Id="rId17" Type="http://schemas.openxmlformats.org/officeDocument/2006/relationships/tags" Target="../tags/tag291.xml"/><Relationship Id="rId25" Type="http://schemas.openxmlformats.org/officeDocument/2006/relationships/tags" Target="../tags/tag299.xml"/><Relationship Id="rId2" Type="http://schemas.openxmlformats.org/officeDocument/2006/relationships/tags" Target="../tags/tag276.xml"/><Relationship Id="rId16" Type="http://schemas.openxmlformats.org/officeDocument/2006/relationships/tags" Target="../tags/tag290.xml"/><Relationship Id="rId20" Type="http://schemas.openxmlformats.org/officeDocument/2006/relationships/tags" Target="../tags/tag294.xml"/><Relationship Id="rId1" Type="http://schemas.openxmlformats.org/officeDocument/2006/relationships/tags" Target="../tags/tag275.xml"/><Relationship Id="rId6" Type="http://schemas.openxmlformats.org/officeDocument/2006/relationships/tags" Target="../tags/tag280.xml"/><Relationship Id="rId11" Type="http://schemas.openxmlformats.org/officeDocument/2006/relationships/tags" Target="../tags/tag285.xml"/><Relationship Id="rId24" Type="http://schemas.openxmlformats.org/officeDocument/2006/relationships/tags" Target="../tags/tag298.xml"/><Relationship Id="rId5" Type="http://schemas.openxmlformats.org/officeDocument/2006/relationships/tags" Target="../tags/tag279.xml"/><Relationship Id="rId15" Type="http://schemas.openxmlformats.org/officeDocument/2006/relationships/tags" Target="../tags/tag289.xml"/><Relationship Id="rId23" Type="http://schemas.openxmlformats.org/officeDocument/2006/relationships/tags" Target="../tags/tag297.xml"/><Relationship Id="rId28" Type="http://schemas.openxmlformats.org/officeDocument/2006/relationships/notesSlide" Target="../notesSlides/notesSlide25.xml"/><Relationship Id="rId10" Type="http://schemas.openxmlformats.org/officeDocument/2006/relationships/tags" Target="../tags/tag284.xml"/><Relationship Id="rId19" Type="http://schemas.openxmlformats.org/officeDocument/2006/relationships/tags" Target="../tags/tag293.xml"/><Relationship Id="rId4" Type="http://schemas.openxmlformats.org/officeDocument/2006/relationships/tags" Target="../tags/tag278.xml"/><Relationship Id="rId9" Type="http://schemas.openxmlformats.org/officeDocument/2006/relationships/tags" Target="../tags/tag283.xml"/><Relationship Id="rId14" Type="http://schemas.openxmlformats.org/officeDocument/2006/relationships/tags" Target="../tags/tag288.xml"/><Relationship Id="rId22" Type="http://schemas.openxmlformats.org/officeDocument/2006/relationships/tags" Target="../tags/tag296.xml"/><Relationship Id="rId27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308.xml"/><Relationship Id="rId13" Type="http://schemas.openxmlformats.org/officeDocument/2006/relationships/tags" Target="../tags/tag313.xml"/><Relationship Id="rId18" Type="http://schemas.openxmlformats.org/officeDocument/2006/relationships/tags" Target="../tags/tag318.xml"/><Relationship Id="rId3" Type="http://schemas.openxmlformats.org/officeDocument/2006/relationships/tags" Target="../tags/tag303.xml"/><Relationship Id="rId21" Type="http://schemas.openxmlformats.org/officeDocument/2006/relationships/notesSlide" Target="../notesSlides/notesSlide26.xml"/><Relationship Id="rId7" Type="http://schemas.openxmlformats.org/officeDocument/2006/relationships/tags" Target="../tags/tag307.xml"/><Relationship Id="rId12" Type="http://schemas.openxmlformats.org/officeDocument/2006/relationships/tags" Target="../tags/tag312.xml"/><Relationship Id="rId17" Type="http://schemas.openxmlformats.org/officeDocument/2006/relationships/tags" Target="../tags/tag317.xml"/><Relationship Id="rId2" Type="http://schemas.openxmlformats.org/officeDocument/2006/relationships/tags" Target="../tags/tag302.xml"/><Relationship Id="rId16" Type="http://schemas.openxmlformats.org/officeDocument/2006/relationships/tags" Target="../tags/tag316.xml"/><Relationship Id="rId20" Type="http://schemas.openxmlformats.org/officeDocument/2006/relationships/slideLayout" Target="../slideLayouts/slideLayout1.xml"/><Relationship Id="rId1" Type="http://schemas.openxmlformats.org/officeDocument/2006/relationships/tags" Target="../tags/tag301.xml"/><Relationship Id="rId6" Type="http://schemas.openxmlformats.org/officeDocument/2006/relationships/tags" Target="../tags/tag306.xml"/><Relationship Id="rId11" Type="http://schemas.openxmlformats.org/officeDocument/2006/relationships/tags" Target="../tags/tag311.xml"/><Relationship Id="rId5" Type="http://schemas.openxmlformats.org/officeDocument/2006/relationships/tags" Target="../tags/tag305.xml"/><Relationship Id="rId15" Type="http://schemas.openxmlformats.org/officeDocument/2006/relationships/tags" Target="../tags/tag315.xml"/><Relationship Id="rId10" Type="http://schemas.openxmlformats.org/officeDocument/2006/relationships/tags" Target="../tags/tag310.xml"/><Relationship Id="rId19" Type="http://schemas.openxmlformats.org/officeDocument/2006/relationships/tags" Target="../tags/tag319.xml"/><Relationship Id="rId4" Type="http://schemas.openxmlformats.org/officeDocument/2006/relationships/tags" Target="../tags/tag304.xml"/><Relationship Id="rId9" Type="http://schemas.openxmlformats.org/officeDocument/2006/relationships/tags" Target="../tags/tag309.xml"/><Relationship Id="rId14" Type="http://schemas.openxmlformats.org/officeDocument/2006/relationships/tags" Target="../tags/tag3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21.xml"/><Relationship Id="rId1" Type="http://schemas.openxmlformats.org/officeDocument/2006/relationships/tags" Target="../tags/tag320.xml"/><Relationship Id="rId4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329.xml"/><Relationship Id="rId13" Type="http://schemas.openxmlformats.org/officeDocument/2006/relationships/tags" Target="../tags/tag334.xml"/><Relationship Id="rId18" Type="http://schemas.openxmlformats.org/officeDocument/2006/relationships/tags" Target="../tags/tag339.xml"/><Relationship Id="rId3" Type="http://schemas.openxmlformats.org/officeDocument/2006/relationships/tags" Target="../tags/tag324.xml"/><Relationship Id="rId21" Type="http://schemas.openxmlformats.org/officeDocument/2006/relationships/notesSlide" Target="../notesSlides/notesSlide28.xml"/><Relationship Id="rId7" Type="http://schemas.openxmlformats.org/officeDocument/2006/relationships/tags" Target="../tags/tag328.xml"/><Relationship Id="rId12" Type="http://schemas.openxmlformats.org/officeDocument/2006/relationships/tags" Target="../tags/tag333.xml"/><Relationship Id="rId17" Type="http://schemas.openxmlformats.org/officeDocument/2006/relationships/tags" Target="../tags/tag338.xml"/><Relationship Id="rId2" Type="http://schemas.openxmlformats.org/officeDocument/2006/relationships/tags" Target="../tags/tag323.xml"/><Relationship Id="rId16" Type="http://schemas.openxmlformats.org/officeDocument/2006/relationships/tags" Target="../tags/tag337.xml"/><Relationship Id="rId20" Type="http://schemas.openxmlformats.org/officeDocument/2006/relationships/slideLayout" Target="../slideLayouts/slideLayout1.xml"/><Relationship Id="rId1" Type="http://schemas.openxmlformats.org/officeDocument/2006/relationships/tags" Target="../tags/tag322.xml"/><Relationship Id="rId6" Type="http://schemas.openxmlformats.org/officeDocument/2006/relationships/tags" Target="../tags/tag327.xml"/><Relationship Id="rId11" Type="http://schemas.openxmlformats.org/officeDocument/2006/relationships/tags" Target="../tags/tag332.xml"/><Relationship Id="rId5" Type="http://schemas.openxmlformats.org/officeDocument/2006/relationships/tags" Target="../tags/tag326.xml"/><Relationship Id="rId15" Type="http://schemas.openxmlformats.org/officeDocument/2006/relationships/tags" Target="../tags/tag336.xml"/><Relationship Id="rId10" Type="http://schemas.openxmlformats.org/officeDocument/2006/relationships/tags" Target="../tags/tag331.xml"/><Relationship Id="rId19" Type="http://schemas.openxmlformats.org/officeDocument/2006/relationships/tags" Target="../tags/tag340.xml"/><Relationship Id="rId4" Type="http://schemas.openxmlformats.org/officeDocument/2006/relationships/tags" Target="../tags/tag325.xml"/><Relationship Id="rId9" Type="http://schemas.openxmlformats.org/officeDocument/2006/relationships/tags" Target="../tags/tag330.xml"/><Relationship Id="rId14" Type="http://schemas.openxmlformats.org/officeDocument/2006/relationships/tags" Target="../tags/tag3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tags" Target="../tags/tag348.xml"/><Relationship Id="rId13" Type="http://schemas.openxmlformats.org/officeDocument/2006/relationships/tags" Target="../tags/tag353.xml"/><Relationship Id="rId18" Type="http://schemas.openxmlformats.org/officeDocument/2006/relationships/tags" Target="../tags/tag358.xml"/><Relationship Id="rId26" Type="http://schemas.openxmlformats.org/officeDocument/2006/relationships/tags" Target="../tags/tag366.xml"/><Relationship Id="rId3" Type="http://schemas.openxmlformats.org/officeDocument/2006/relationships/tags" Target="../tags/tag343.xml"/><Relationship Id="rId21" Type="http://schemas.openxmlformats.org/officeDocument/2006/relationships/tags" Target="../tags/tag361.xml"/><Relationship Id="rId7" Type="http://schemas.openxmlformats.org/officeDocument/2006/relationships/tags" Target="../tags/tag347.xml"/><Relationship Id="rId12" Type="http://schemas.openxmlformats.org/officeDocument/2006/relationships/tags" Target="../tags/tag352.xml"/><Relationship Id="rId17" Type="http://schemas.openxmlformats.org/officeDocument/2006/relationships/tags" Target="../tags/tag357.xml"/><Relationship Id="rId25" Type="http://schemas.openxmlformats.org/officeDocument/2006/relationships/tags" Target="../tags/tag365.xml"/><Relationship Id="rId2" Type="http://schemas.openxmlformats.org/officeDocument/2006/relationships/tags" Target="../tags/tag342.xml"/><Relationship Id="rId16" Type="http://schemas.openxmlformats.org/officeDocument/2006/relationships/tags" Target="../tags/tag356.xml"/><Relationship Id="rId20" Type="http://schemas.openxmlformats.org/officeDocument/2006/relationships/tags" Target="../tags/tag360.xml"/><Relationship Id="rId1" Type="http://schemas.openxmlformats.org/officeDocument/2006/relationships/tags" Target="../tags/tag341.xml"/><Relationship Id="rId6" Type="http://schemas.openxmlformats.org/officeDocument/2006/relationships/tags" Target="../tags/tag346.xml"/><Relationship Id="rId11" Type="http://schemas.openxmlformats.org/officeDocument/2006/relationships/tags" Target="../tags/tag351.xml"/><Relationship Id="rId24" Type="http://schemas.openxmlformats.org/officeDocument/2006/relationships/tags" Target="../tags/tag364.xml"/><Relationship Id="rId5" Type="http://schemas.openxmlformats.org/officeDocument/2006/relationships/tags" Target="../tags/tag345.xml"/><Relationship Id="rId15" Type="http://schemas.openxmlformats.org/officeDocument/2006/relationships/tags" Target="../tags/tag355.xml"/><Relationship Id="rId23" Type="http://schemas.openxmlformats.org/officeDocument/2006/relationships/tags" Target="../tags/tag363.xml"/><Relationship Id="rId28" Type="http://schemas.openxmlformats.org/officeDocument/2006/relationships/notesSlide" Target="../notesSlides/notesSlide29.xml"/><Relationship Id="rId10" Type="http://schemas.openxmlformats.org/officeDocument/2006/relationships/tags" Target="../tags/tag350.xml"/><Relationship Id="rId19" Type="http://schemas.openxmlformats.org/officeDocument/2006/relationships/tags" Target="../tags/tag359.xml"/><Relationship Id="rId4" Type="http://schemas.openxmlformats.org/officeDocument/2006/relationships/tags" Target="../tags/tag344.xml"/><Relationship Id="rId9" Type="http://schemas.openxmlformats.org/officeDocument/2006/relationships/tags" Target="../tags/tag349.xml"/><Relationship Id="rId14" Type="http://schemas.openxmlformats.org/officeDocument/2006/relationships/tags" Target="../tags/tag354.xml"/><Relationship Id="rId22" Type="http://schemas.openxmlformats.org/officeDocument/2006/relationships/tags" Target="../tags/tag362.xml"/><Relationship Id="rId27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68.xml"/><Relationship Id="rId1" Type="http://schemas.openxmlformats.org/officeDocument/2006/relationships/tags" Target="../tags/tag367.xml"/><Relationship Id="rId4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tags" Target="../tags/tag376.xml"/><Relationship Id="rId13" Type="http://schemas.openxmlformats.org/officeDocument/2006/relationships/tags" Target="../tags/tag381.xml"/><Relationship Id="rId18" Type="http://schemas.openxmlformats.org/officeDocument/2006/relationships/tags" Target="../tags/tag386.xml"/><Relationship Id="rId3" Type="http://schemas.openxmlformats.org/officeDocument/2006/relationships/tags" Target="../tags/tag371.xml"/><Relationship Id="rId21" Type="http://schemas.openxmlformats.org/officeDocument/2006/relationships/tags" Target="../tags/tag389.xml"/><Relationship Id="rId7" Type="http://schemas.openxmlformats.org/officeDocument/2006/relationships/tags" Target="../tags/tag375.xml"/><Relationship Id="rId12" Type="http://schemas.openxmlformats.org/officeDocument/2006/relationships/tags" Target="../tags/tag380.xml"/><Relationship Id="rId17" Type="http://schemas.openxmlformats.org/officeDocument/2006/relationships/tags" Target="../tags/tag385.xml"/><Relationship Id="rId2" Type="http://schemas.openxmlformats.org/officeDocument/2006/relationships/tags" Target="../tags/tag370.xml"/><Relationship Id="rId16" Type="http://schemas.openxmlformats.org/officeDocument/2006/relationships/tags" Target="../tags/tag384.xml"/><Relationship Id="rId20" Type="http://schemas.openxmlformats.org/officeDocument/2006/relationships/tags" Target="../tags/tag388.xml"/><Relationship Id="rId1" Type="http://schemas.openxmlformats.org/officeDocument/2006/relationships/tags" Target="../tags/tag369.xml"/><Relationship Id="rId6" Type="http://schemas.openxmlformats.org/officeDocument/2006/relationships/tags" Target="../tags/tag374.xml"/><Relationship Id="rId11" Type="http://schemas.openxmlformats.org/officeDocument/2006/relationships/tags" Target="../tags/tag379.xml"/><Relationship Id="rId24" Type="http://schemas.openxmlformats.org/officeDocument/2006/relationships/notesSlide" Target="../notesSlides/notesSlide31.xml"/><Relationship Id="rId5" Type="http://schemas.openxmlformats.org/officeDocument/2006/relationships/tags" Target="../tags/tag373.xml"/><Relationship Id="rId15" Type="http://schemas.openxmlformats.org/officeDocument/2006/relationships/tags" Target="../tags/tag383.xml"/><Relationship Id="rId23" Type="http://schemas.openxmlformats.org/officeDocument/2006/relationships/slideLayout" Target="../slideLayouts/slideLayout1.xml"/><Relationship Id="rId10" Type="http://schemas.openxmlformats.org/officeDocument/2006/relationships/tags" Target="../tags/tag378.xml"/><Relationship Id="rId19" Type="http://schemas.openxmlformats.org/officeDocument/2006/relationships/tags" Target="../tags/tag387.xml"/><Relationship Id="rId4" Type="http://schemas.openxmlformats.org/officeDocument/2006/relationships/tags" Target="../tags/tag372.xml"/><Relationship Id="rId9" Type="http://schemas.openxmlformats.org/officeDocument/2006/relationships/tags" Target="../tags/tag377.xml"/><Relationship Id="rId14" Type="http://schemas.openxmlformats.org/officeDocument/2006/relationships/tags" Target="../tags/tag382.xml"/><Relationship Id="rId22" Type="http://schemas.openxmlformats.org/officeDocument/2006/relationships/tags" Target="../tags/tag390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398.xml"/><Relationship Id="rId13" Type="http://schemas.openxmlformats.org/officeDocument/2006/relationships/tags" Target="../tags/tag403.xml"/><Relationship Id="rId18" Type="http://schemas.openxmlformats.org/officeDocument/2006/relationships/tags" Target="../tags/tag408.xml"/><Relationship Id="rId3" Type="http://schemas.openxmlformats.org/officeDocument/2006/relationships/tags" Target="../tags/tag393.xml"/><Relationship Id="rId21" Type="http://schemas.openxmlformats.org/officeDocument/2006/relationships/notesSlide" Target="../notesSlides/notesSlide32.xml"/><Relationship Id="rId7" Type="http://schemas.openxmlformats.org/officeDocument/2006/relationships/tags" Target="../tags/tag397.xml"/><Relationship Id="rId12" Type="http://schemas.openxmlformats.org/officeDocument/2006/relationships/tags" Target="../tags/tag402.xml"/><Relationship Id="rId17" Type="http://schemas.openxmlformats.org/officeDocument/2006/relationships/tags" Target="../tags/tag407.xml"/><Relationship Id="rId2" Type="http://schemas.openxmlformats.org/officeDocument/2006/relationships/tags" Target="../tags/tag392.xml"/><Relationship Id="rId16" Type="http://schemas.openxmlformats.org/officeDocument/2006/relationships/tags" Target="../tags/tag406.xml"/><Relationship Id="rId20" Type="http://schemas.openxmlformats.org/officeDocument/2006/relationships/slideLayout" Target="../slideLayouts/slideLayout1.xml"/><Relationship Id="rId1" Type="http://schemas.openxmlformats.org/officeDocument/2006/relationships/tags" Target="../tags/tag391.xml"/><Relationship Id="rId6" Type="http://schemas.openxmlformats.org/officeDocument/2006/relationships/tags" Target="../tags/tag396.xml"/><Relationship Id="rId11" Type="http://schemas.openxmlformats.org/officeDocument/2006/relationships/tags" Target="../tags/tag401.xml"/><Relationship Id="rId5" Type="http://schemas.openxmlformats.org/officeDocument/2006/relationships/tags" Target="../tags/tag395.xml"/><Relationship Id="rId15" Type="http://schemas.openxmlformats.org/officeDocument/2006/relationships/tags" Target="../tags/tag405.xml"/><Relationship Id="rId10" Type="http://schemas.openxmlformats.org/officeDocument/2006/relationships/tags" Target="../tags/tag400.xml"/><Relationship Id="rId19" Type="http://schemas.openxmlformats.org/officeDocument/2006/relationships/tags" Target="../tags/tag409.xml"/><Relationship Id="rId4" Type="http://schemas.openxmlformats.org/officeDocument/2006/relationships/tags" Target="../tags/tag394.xml"/><Relationship Id="rId9" Type="http://schemas.openxmlformats.org/officeDocument/2006/relationships/tags" Target="../tags/tag399.xml"/><Relationship Id="rId14" Type="http://schemas.openxmlformats.org/officeDocument/2006/relationships/tags" Target="../tags/tag404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tags" Target="../tags/tag417.xml"/><Relationship Id="rId13" Type="http://schemas.openxmlformats.org/officeDocument/2006/relationships/notesSlide" Target="../notesSlides/notesSlide33.xml"/><Relationship Id="rId3" Type="http://schemas.openxmlformats.org/officeDocument/2006/relationships/tags" Target="../tags/tag412.xml"/><Relationship Id="rId7" Type="http://schemas.openxmlformats.org/officeDocument/2006/relationships/tags" Target="../tags/tag416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411.xml"/><Relationship Id="rId1" Type="http://schemas.openxmlformats.org/officeDocument/2006/relationships/tags" Target="../tags/tag410.xml"/><Relationship Id="rId6" Type="http://schemas.openxmlformats.org/officeDocument/2006/relationships/tags" Target="../tags/tag415.xml"/><Relationship Id="rId11" Type="http://schemas.openxmlformats.org/officeDocument/2006/relationships/tags" Target="../tags/tag420.xml"/><Relationship Id="rId5" Type="http://schemas.openxmlformats.org/officeDocument/2006/relationships/tags" Target="../tags/tag414.xml"/><Relationship Id="rId10" Type="http://schemas.openxmlformats.org/officeDocument/2006/relationships/tags" Target="../tags/tag419.xml"/><Relationship Id="rId4" Type="http://schemas.openxmlformats.org/officeDocument/2006/relationships/tags" Target="../tags/tag413.xml"/><Relationship Id="rId9" Type="http://schemas.openxmlformats.org/officeDocument/2006/relationships/tags" Target="../tags/tag418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tags" Target="../tags/tag428.xml"/><Relationship Id="rId13" Type="http://schemas.openxmlformats.org/officeDocument/2006/relationships/tags" Target="../tags/tag433.xml"/><Relationship Id="rId18" Type="http://schemas.openxmlformats.org/officeDocument/2006/relationships/tags" Target="../tags/tag438.xml"/><Relationship Id="rId3" Type="http://schemas.openxmlformats.org/officeDocument/2006/relationships/tags" Target="../tags/tag423.xml"/><Relationship Id="rId21" Type="http://schemas.openxmlformats.org/officeDocument/2006/relationships/tags" Target="../tags/tag441.xml"/><Relationship Id="rId7" Type="http://schemas.openxmlformats.org/officeDocument/2006/relationships/tags" Target="../tags/tag427.xml"/><Relationship Id="rId12" Type="http://schemas.openxmlformats.org/officeDocument/2006/relationships/tags" Target="../tags/tag432.xml"/><Relationship Id="rId17" Type="http://schemas.openxmlformats.org/officeDocument/2006/relationships/tags" Target="../tags/tag437.xml"/><Relationship Id="rId2" Type="http://schemas.openxmlformats.org/officeDocument/2006/relationships/tags" Target="../tags/tag422.xml"/><Relationship Id="rId16" Type="http://schemas.openxmlformats.org/officeDocument/2006/relationships/tags" Target="../tags/tag436.xml"/><Relationship Id="rId20" Type="http://schemas.openxmlformats.org/officeDocument/2006/relationships/tags" Target="../tags/tag440.xml"/><Relationship Id="rId1" Type="http://schemas.openxmlformats.org/officeDocument/2006/relationships/tags" Target="../tags/tag421.xml"/><Relationship Id="rId6" Type="http://schemas.openxmlformats.org/officeDocument/2006/relationships/tags" Target="../tags/tag426.xml"/><Relationship Id="rId11" Type="http://schemas.openxmlformats.org/officeDocument/2006/relationships/tags" Target="../tags/tag431.xml"/><Relationship Id="rId5" Type="http://schemas.openxmlformats.org/officeDocument/2006/relationships/tags" Target="../tags/tag425.xml"/><Relationship Id="rId15" Type="http://schemas.openxmlformats.org/officeDocument/2006/relationships/tags" Target="../tags/tag435.xml"/><Relationship Id="rId23" Type="http://schemas.openxmlformats.org/officeDocument/2006/relationships/notesSlide" Target="../notesSlides/notesSlide34.xml"/><Relationship Id="rId10" Type="http://schemas.openxmlformats.org/officeDocument/2006/relationships/tags" Target="../tags/tag430.xml"/><Relationship Id="rId19" Type="http://schemas.openxmlformats.org/officeDocument/2006/relationships/tags" Target="../tags/tag439.xml"/><Relationship Id="rId4" Type="http://schemas.openxmlformats.org/officeDocument/2006/relationships/tags" Target="../tags/tag424.xml"/><Relationship Id="rId9" Type="http://schemas.openxmlformats.org/officeDocument/2006/relationships/tags" Target="../tags/tag429.xml"/><Relationship Id="rId14" Type="http://schemas.openxmlformats.org/officeDocument/2006/relationships/tags" Target="../tags/tag434.xml"/><Relationship Id="rId22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43.xml"/><Relationship Id="rId1" Type="http://schemas.openxmlformats.org/officeDocument/2006/relationships/tags" Target="../tags/tag442.xml"/><Relationship Id="rId4" Type="http://schemas.openxmlformats.org/officeDocument/2006/relationships/notesSlide" Target="../notesSlides/notesSlide3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tags" Target="../tags/tag451.xml"/><Relationship Id="rId13" Type="http://schemas.openxmlformats.org/officeDocument/2006/relationships/tags" Target="../tags/tag456.xml"/><Relationship Id="rId18" Type="http://schemas.openxmlformats.org/officeDocument/2006/relationships/tags" Target="../tags/tag461.xml"/><Relationship Id="rId3" Type="http://schemas.openxmlformats.org/officeDocument/2006/relationships/tags" Target="../tags/tag446.xml"/><Relationship Id="rId21" Type="http://schemas.openxmlformats.org/officeDocument/2006/relationships/notesSlide" Target="../notesSlides/notesSlide36.xml"/><Relationship Id="rId7" Type="http://schemas.openxmlformats.org/officeDocument/2006/relationships/tags" Target="../tags/tag450.xml"/><Relationship Id="rId12" Type="http://schemas.openxmlformats.org/officeDocument/2006/relationships/tags" Target="../tags/tag455.xml"/><Relationship Id="rId17" Type="http://schemas.openxmlformats.org/officeDocument/2006/relationships/tags" Target="../tags/tag460.xml"/><Relationship Id="rId2" Type="http://schemas.openxmlformats.org/officeDocument/2006/relationships/tags" Target="../tags/tag445.xml"/><Relationship Id="rId16" Type="http://schemas.openxmlformats.org/officeDocument/2006/relationships/tags" Target="../tags/tag459.xml"/><Relationship Id="rId20" Type="http://schemas.openxmlformats.org/officeDocument/2006/relationships/slideLayout" Target="../slideLayouts/slideLayout1.xml"/><Relationship Id="rId1" Type="http://schemas.openxmlformats.org/officeDocument/2006/relationships/tags" Target="../tags/tag444.xml"/><Relationship Id="rId6" Type="http://schemas.openxmlformats.org/officeDocument/2006/relationships/tags" Target="../tags/tag449.xml"/><Relationship Id="rId11" Type="http://schemas.openxmlformats.org/officeDocument/2006/relationships/tags" Target="../tags/tag454.xml"/><Relationship Id="rId5" Type="http://schemas.openxmlformats.org/officeDocument/2006/relationships/tags" Target="../tags/tag448.xml"/><Relationship Id="rId15" Type="http://schemas.openxmlformats.org/officeDocument/2006/relationships/tags" Target="../tags/tag458.xml"/><Relationship Id="rId10" Type="http://schemas.openxmlformats.org/officeDocument/2006/relationships/tags" Target="../tags/tag453.xml"/><Relationship Id="rId19" Type="http://schemas.openxmlformats.org/officeDocument/2006/relationships/tags" Target="../tags/tag462.xml"/><Relationship Id="rId4" Type="http://schemas.openxmlformats.org/officeDocument/2006/relationships/tags" Target="../tags/tag447.xml"/><Relationship Id="rId9" Type="http://schemas.openxmlformats.org/officeDocument/2006/relationships/tags" Target="../tags/tag452.xml"/><Relationship Id="rId14" Type="http://schemas.openxmlformats.org/officeDocument/2006/relationships/tags" Target="../tags/tag45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64.xml"/><Relationship Id="rId1" Type="http://schemas.openxmlformats.org/officeDocument/2006/relationships/tags" Target="../tags/tag463.xml"/><Relationship Id="rId4" Type="http://schemas.openxmlformats.org/officeDocument/2006/relationships/notesSlide" Target="../notesSlides/notesSlide3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tags" Target="../tags/tag472.xml"/><Relationship Id="rId13" Type="http://schemas.openxmlformats.org/officeDocument/2006/relationships/tags" Target="../tags/tag477.xml"/><Relationship Id="rId18" Type="http://schemas.openxmlformats.org/officeDocument/2006/relationships/tags" Target="../tags/tag482.xml"/><Relationship Id="rId3" Type="http://schemas.openxmlformats.org/officeDocument/2006/relationships/tags" Target="../tags/tag467.xml"/><Relationship Id="rId21" Type="http://schemas.openxmlformats.org/officeDocument/2006/relationships/tags" Target="../tags/tag485.xml"/><Relationship Id="rId7" Type="http://schemas.openxmlformats.org/officeDocument/2006/relationships/tags" Target="../tags/tag471.xml"/><Relationship Id="rId12" Type="http://schemas.openxmlformats.org/officeDocument/2006/relationships/tags" Target="../tags/tag476.xml"/><Relationship Id="rId17" Type="http://schemas.openxmlformats.org/officeDocument/2006/relationships/tags" Target="../tags/tag481.xml"/><Relationship Id="rId2" Type="http://schemas.openxmlformats.org/officeDocument/2006/relationships/tags" Target="../tags/tag466.xml"/><Relationship Id="rId16" Type="http://schemas.openxmlformats.org/officeDocument/2006/relationships/tags" Target="../tags/tag480.xml"/><Relationship Id="rId20" Type="http://schemas.openxmlformats.org/officeDocument/2006/relationships/tags" Target="../tags/tag484.xml"/><Relationship Id="rId1" Type="http://schemas.openxmlformats.org/officeDocument/2006/relationships/tags" Target="../tags/tag465.xml"/><Relationship Id="rId6" Type="http://schemas.openxmlformats.org/officeDocument/2006/relationships/tags" Target="../tags/tag470.xml"/><Relationship Id="rId11" Type="http://schemas.openxmlformats.org/officeDocument/2006/relationships/tags" Target="../tags/tag475.xml"/><Relationship Id="rId5" Type="http://schemas.openxmlformats.org/officeDocument/2006/relationships/tags" Target="../tags/tag469.xml"/><Relationship Id="rId15" Type="http://schemas.openxmlformats.org/officeDocument/2006/relationships/tags" Target="../tags/tag479.xml"/><Relationship Id="rId23" Type="http://schemas.openxmlformats.org/officeDocument/2006/relationships/notesSlide" Target="../notesSlides/notesSlide38.xml"/><Relationship Id="rId10" Type="http://schemas.openxmlformats.org/officeDocument/2006/relationships/tags" Target="../tags/tag474.xml"/><Relationship Id="rId19" Type="http://schemas.openxmlformats.org/officeDocument/2006/relationships/tags" Target="../tags/tag483.xml"/><Relationship Id="rId4" Type="http://schemas.openxmlformats.org/officeDocument/2006/relationships/tags" Target="../tags/tag468.xml"/><Relationship Id="rId9" Type="http://schemas.openxmlformats.org/officeDocument/2006/relationships/tags" Target="../tags/tag473.xml"/><Relationship Id="rId14" Type="http://schemas.openxmlformats.org/officeDocument/2006/relationships/tags" Target="../tags/tag478.xml"/><Relationship Id="rId22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87.xml"/><Relationship Id="rId1" Type="http://schemas.openxmlformats.org/officeDocument/2006/relationships/tags" Target="../tags/tag486.xml"/><Relationship Id="rId4" Type="http://schemas.openxmlformats.org/officeDocument/2006/relationships/notesSlide" Target="../notesSlides/notesSlide39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89.xml"/><Relationship Id="rId1" Type="http://schemas.openxmlformats.org/officeDocument/2006/relationships/tags" Target="../tags/tag488.xml"/><Relationship Id="rId4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notesSlide" Target="../notesSlides/notesSlide4.xml"/><Relationship Id="rId2" Type="http://schemas.openxmlformats.org/officeDocument/2006/relationships/tags" Target="../tags/tag17.xml"/><Relationship Id="rId16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35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60">
    <p:bg>
      <p:bgPr>
        <a:blipFill>
          <a:blip r:embed="rId2"/>
          <a:tile sx="100000" sy="10000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99653" y="1700930"/>
            <a:ext cx="7772400" cy="1790413"/>
          </a:xfrm>
        </p:spPr>
        <p:txBody>
          <a:bodyPr/>
          <a:lstStyle/>
          <a:p>
            <a:pPr lvl="0"/>
            <a:r>
              <a:rPr lang="de-CH" dirty="0">
                <a:solidFill>
                  <a:srgbClr val="990000"/>
                </a:solidFill>
                <a:latin typeface="Custom_Constantia" panose="02030602050306030303" pitchFamily="18" charset="0"/>
              </a:rPr>
              <a:t>Einführung in die Programmierung</a:t>
            </a:r>
            <a:br>
              <a:rPr lang="de-CH" dirty="0">
                <a:solidFill>
                  <a:srgbClr val="990000"/>
                </a:solidFill>
                <a:latin typeface="Custom_Constantia" panose="02030602050306030303" pitchFamily="18" charset="0"/>
              </a:rPr>
            </a:br>
            <a:r>
              <a:rPr lang="de-CH" dirty="0">
                <a:solidFill>
                  <a:srgbClr val="990000"/>
                </a:solidFill>
                <a:latin typeface="Custom_Constantia" panose="02030602050306030303" pitchFamily="18" charset="0"/>
              </a:rPr>
              <a:t/>
            </a:r>
            <a:br>
              <a:rPr lang="de-CH" dirty="0">
                <a:solidFill>
                  <a:srgbClr val="990000"/>
                </a:solidFill>
                <a:latin typeface="Custom_Constantia" panose="02030602050306030303" pitchFamily="18" charset="0"/>
              </a:rPr>
            </a:br>
            <a:r>
              <a:rPr lang="de-CH" sz="2800" dirty="0">
                <a:latin typeface="Custom_Constantia" panose="02030602050306030303" pitchFamily="18" charset="0"/>
              </a:rPr>
              <a:t>Prof. Dr. Bertrand Meyer</a:t>
            </a:r>
            <a:endParaRPr lang="de-CH" dirty="0">
              <a:latin typeface="Custom_Constantia" panose="02030602050306030303" pitchFamily="18" charset="0"/>
            </a:endParaRP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011381" y="4184074"/>
            <a:ext cx="7301346" cy="1867323"/>
          </a:xfrm>
        </p:spPr>
        <p:txBody>
          <a:bodyPr/>
          <a:lstStyle/>
          <a:p>
            <a:pPr lvl="0">
              <a:spcBef>
                <a:spcPts val="1900"/>
              </a:spcBef>
            </a:pPr>
            <a:r>
              <a:rPr lang="de-CH" dirty="0">
                <a:solidFill>
                  <a:srgbClr val="3E609E"/>
                </a:solidFill>
                <a:latin typeface="Verdana" pitchFamily="34"/>
              </a:rPr>
              <a:t>Lektion 14: </a:t>
            </a:r>
            <a:endParaRPr lang="de-CH" dirty="0" smtClean="0">
              <a:solidFill>
                <a:srgbClr val="3E609E"/>
              </a:solidFill>
              <a:latin typeface="Verdana" pitchFamily="34"/>
            </a:endParaRPr>
          </a:p>
          <a:p>
            <a:pPr lvl="0">
              <a:spcBef>
                <a:spcPts val="1900"/>
              </a:spcBef>
            </a:pPr>
            <a:r>
              <a:rPr lang="de-CH" dirty="0">
                <a:solidFill>
                  <a:srgbClr val="3E609E"/>
                </a:solidFill>
                <a:latin typeface="Verdana" pitchFamily="34"/>
              </a:rPr>
              <a:t>Mehrfachvererbung</a:t>
            </a:r>
            <a:endParaRPr lang="de-CH" dirty="0">
              <a:solidFill>
                <a:srgbClr val="3E609E"/>
              </a:solidFill>
              <a:latin typeface="Verdana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Mehrfachvererbung: Zusammengesetzte Figuren</a:t>
            </a:r>
          </a:p>
        </p:txBody>
      </p:sp>
      <p:sp>
        <p:nvSpPr>
          <p:cNvPr id="841731" name="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>
            <a:off x="900113" y="4437063"/>
            <a:ext cx="936625" cy="792162"/>
          </a:xfrm>
          <a:prstGeom prst="line">
            <a:avLst/>
          </a:prstGeom>
          <a:noFill/>
          <a:ln w="28575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841732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004888" y="4364038"/>
            <a:ext cx="7921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8417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1365250" y="4221163"/>
            <a:ext cx="73025" cy="12239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84173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1188" y="5661025"/>
            <a:ext cx="3592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dirty="0" err="1" smtClean="0">
                <a:latin typeface="Custom_Constantia" panose="02030602050306030303" pitchFamily="18" charset="0"/>
              </a:rPr>
              <a:t>Eine</a:t>
            </a:r>
            <a:r>
              <a:rPr lang="en-US" sz="1800" b="0" dirty="0" smtClean="0">
                <a:latin typeface="Custom_Constantia" panose="02030602050306030303" pitchFamily="18" charset="0"/>
              </a:rPr>
              <a:t> </a:t>
            </a:r>
            <a:r>
              <a:rPr lang="en-US" sz="1800" b="0" dirty="0" err="1" smtClean="0">
                <a:latin typeface="Custom_Constantia" panose="02030602050306030303" pitchFamily="18" charset="0"/>
              </a:rPr>
              <a:t>zusammengesetzte</a:t>
            </a:r>
            <a:r>
              <a:rPr lang="en-US" sz="1800" b="0" dirty="0" smtClean="0">
                <a:latin typeface="Custom_Constantia" panose="02030602050306030303" pitchFamily="18" charset="0"/>
              </a:rPr>
              <a:t> </a:t>
            </a:r>
            <a:r>
              <a:rPr lang="en-US" sz="1800" b="0" dirty="0" err="1" smtClean="0">
                <a:latin typeface="Custom_Constantia" panose="02030602050306030303" pitchFamily="18" charset="0"/>
              </a:rPr>
              <a:t>Figur</a:t>
            </a:r>
            <a:endParaRPr lang="en-US" sz="1800" b="0" dirty="0">
              <a:latin typeface="Custom_Constantia" panose="02030602050306030303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3575" y="27082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 b="0" dirty="0" err="1" smtClean="0">
                <a:latin typeface="Custom_Constantia" panose="02030602050306030303" pitchFamily="18" charset="0"/>
              </a:rPr>
              <a:t>Einfache</a:t>
            </a:r>
            <a:r>
              <a:rPr lang="en-US" sz="1800" b="0" dirty="0" smtClean="0">
                <a:latin typeface="Custom_Constantia" panose="02030602050306030303" pitchFamily="18" charset="0"/>
              </a:rPr>
              <a:t> </a:t>
            </a:r>
            <a:r>
              <a:rPr lang="en-US" sz="1800" dirty="0" err="1" smtClean="0">
                <a:latin typeface="Custom_Constantia" panose="02030602050306030303" pitchFamily="18" charset="0"/>
              </a:rPr>
              <a:t>F</a:t>
            </a:r>
            <a:r>
              <a:rPr lang="en-US" sz="1800" b="0" dirty="0" err="1" smtClean="0">
                <a:latin typeface="Custom_Constantia" panose="02030602050306030303" pitchFamily="18" charset="0"/>
              </a:rPr>
              <a:t>iguren</a:t>
            </a:r>
            <a:endParaRPr lang="en-US" sz="1800" b="0" dirty="0">
              <a:latin typeface="Custom_Constantia" panose="02030602050306030303" pitchFamily="18" charset="0"/>
            </a:endParaRPr>
          </a:p>
        </p:txBody>
      </p:sp>
      <p:sp>
        <p:nvSpPr>
          <p:cNvPr id="820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55650" y="1700213"/>
            <a:ext cx="1223963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11413" y="1268413"/>
            <a:ext cx="7921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820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4138613" y="1268413"/>
            <a:ext cx="73025" cy="12239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820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4787900" y="1484313"/>
            <a:ext cx="936625" cy="792162"/>
          </a:xfrm>
          <a:prstGeom prst="line">
            <a:avLst/>
          </a:prstGeom>
          <a:noFill/>
          <a:ln w="28575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841740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43663" y="1268413"/>
            <a:ext cx="1223962" cy="1223962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>
              <a:solidFill>
                <a:srgbClr val="990000"/>
              </a:solidFill>
              <a:latin typeface="Arial" pitchFamily="34" charset="0"/>
            </a:endParaRPr>
          </a:p>
        </p:txBody>
      </p:sp>
      <p:grpSp>
        <p:nvGrpSpPr>
          <p:cNvPr id="2" name="Group 13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3309941" y="4230689"/>
            <a:ext cx="1247775" cy="1223962"/>
            <a:chOff x="3046" y="2750"/>
            <a:chExt cx="786" cy="771"/>
          </a:xfrm>
        </p:grpSpPr>
        <p:sp>
          <p:nvSpPr>
            <p:cNvPr id="8219" name="Line 14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3152" y="2886"/>
              <a:ext cx="590" cy="499"/>
            </a:xfrm>
            <a:prstGeom prst="line">
              <a:avLst/>
            </a:prstGeom>
            <a:noFill/>
            <a:ln w="28575">
              <a:solidFill>
                <a:srgbClr val="0064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ustom_Constantia" panose="02030602050306030303" pitchFamily="18" charset="0"/>
              </a:endParaRPr>
            </a:p>
          </p:txBody>
        </p:sp>
        <p:sp>
          <p:nvSpPr>
            <p:cNvPr id="8220" name="Oval 15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061" y="2750"/>
              <a:ext cx="771" cy="771"/>
            </a:xfrm>
            <a:prstGeom prst="ellipse">
              <a:avLst/>
            </a:prstGeom>
            <a:noFill/>
            <a:ln w="28575">
              <a:solidFill>
                <a:srgbClr val="99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 b="0">
                <a:solidFill>
                  <a:srgbClr val="990000"/>
                </a:solidFill>
                <a:latin typeface="Arial" pitchFamily="34" charset="0"/>
              </a:endParaRPr>
            </a:p>
          </p:txBody>
        </p:sp>
        <p:sp>
          <p:nvSpPr>
            <p:cNvPr id="8221" name="Line 16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218" y="2840"/>
              <a:ext cx="499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ustom_Constantia" panose="02030602050306030303" pitchFamily="18" charset="0"/>
              </a:endParaRPr>
            </a:p>
          </p:txBody>
        </p:sp>
        <p:sp>
          <p:nvSpPr>
            <p:cNvPr id="8222" name="Line 17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046" y="3121"/>
              <a:ext cx="771" cy="4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ustom_Constantia" panose="02030602050306030303" pitchFamily="18" charset="0"/>
              </a:endParaRPr>
            </a:p>
          </p:txBody>
        </p:sp>
        <p:sp>
          <p:nvSpPr>
            <p:cNvPr id="8223" name="Line 18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H="1">
              <a:off x="3445" y="2750"/>
              <a:ext cx="46" cy="771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ustom_Constantia" panose="02030602050306030303" pitchFamily="18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1403350" y="3563938"/>
            <a:ext cx="3384550" cy="657225"/>
            <a:chOff x="884" y="2245"/>
            <a:chExt cx="2132" cy="414"/>
          </a:xfrm>
        </p:grpSpPr>
        <p:sp>
          <p:nvSpPr>
            <p:cNvPr id="8215" name="Line 20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884" y="2387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ustom_Constantia" panose="02030602050306030303" pitchFamily="18" charset="0"/>
              </a:endParaRPr>
            </a:p>
          </p:txBody>
        </p:sp>
        <p:sp>
          <p:nvSpPr>
            <p:cNvPr id="8216" name="Line 21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2472" y="2387"/>
              <a:ext cx="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ustom_Constantia" panose="02030602050306030303" pitchFamily="18" charset="0"/>
              </a:endParaRPr>
            </a:p>
          </p:txBody>
        </p:sp>
        <p:sp>
          <p:nvSpPr>
            <p:cNvPr id="8217" name="Line 22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884" y="2387"/>
              <a:ext cx="19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ustom_Constantia" panose="02030602050306030303" pitchFamily="18" charset="0"/>
              </a:endParaRPr>
            </a:p>
          </p:txBody>
        </p:sp>
        <p:sp>
          <p:nvSpPr>
            <p:cNvPr id="8218" name="Line 23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>
              <a:off x="2744" y="2245"/>
              <a:ext cx="272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ustom_Constantia" panose="02030602050306030303" pitchFamily="18" charset="0"/>
              </a:endParaRPr>
            </a:p>
          </p:txBody>
        </p:sp>
      </p:grpSp>
      <p:sp>
        <p:nvSpPr>
          <p:cNvPr id="8207" name="Oval 2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43663" y="1268413"/>
            <a:ext cx="1223962" cy="1223962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>
              <a:solidFill>
                <a:srgbClr val="990000"/>
              </a:solidFill>
              <a:latin typeface="Arial" pitchFamily="34" charset="0"/>
            </a:endParaRPr>
          </a:p>
        </p:txBody>
      </p:sp>
      <p:sp>
        <p:nvSpPr>
          <p:cNvPr id="841753" name="Line 2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755650" y="1700213"/>
            <a:ext cx="1223963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841754" name="Oval 2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55650" y="4221163"/>
            <a:ext cx="1223963" cy="1223962"/>
          </a:xfrm>
          <a:prstGeom prst="ellipse">
            <a:avLst/>
          </a:prstGeom>
          <a:noFill/>
          <a:ln w="28575">
            <a:solidFill>
              <a:srgbClr val="9966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 b="0">
              <a:solidFill>
                <a:srgbClr val="990000"/>
              </a:solidFill>
              <a:latin typeface="Arial" pitchFamily="34" charset="0"/>
            </a:endParaRPr>
          </a:p>
        </p:txBody>
      </p:sp>
      <p:sp>
        <p:nvSpPr>
          <p:cNvPr id="841755" name="Line 2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55650" y="4797425"/>
            <a:ext cx="1223963" cy="73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841756" name="Line 2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11413" y="1268413"/>
            <a:ext cx="792162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841757" name="Line 2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4140200" y="1268413"/>
            <a:ext cx="73025" cy="12239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841758" name="Line 3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787900" y="1484313"/>
            <a:ext cx="936625" cy="792162"/>
          </a:xfrm>
          <a:prstGeom prst="line">
            <a:avLst/>
          </a:prstGeom>
          <a:noFill/>
          <a:ln w="28575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C -0.0059 0.00232 -0.01059 0.00463 -0.01597 0.00903 C -0.01754 0.01042 -0.01962 0.01042 -0.02136 0.01158 C -0.02969 0.0176 -0.02379 0.01459 -0.02934 0.01713 C -0.03525 0.02454 -0.02691 0.01459 -0.03386 0.02061 C -0.0375 0.02385 -0.04063 0.02824 -0.04375 0.03195 C -0.04497 0.03681 -0.0467 0.03843 -0.05 0.04121 C -0.05278 0.04676 -0.05521 0.05278 -0.05799 0.05834 C -0.0592 0.06297 -0.06111 0.06806 -0.06337 0.07223 C -0.06424 0.07593 -0.06771 0.08241 -0.06962 0.08588 C -0.07344 0.1007 -0.08195 0.11366 -0.09271 0.12037 C -0.09584 0.12223 -0.0967 0.12477 -0.1 0.12616 C -0.10295 0.12848 -0.10452 0.13172 -0.10799 0.13311 C -0.11042 0.13496 -0.11597 0.1375 -0.11597 0.13774 C -0.11788 0.13936 -0.11945 0.14167 -0.12136 0.14329 C -0.12396 0.14561 -0.12674 0.1463 -0.12934 0.14908 C -0.13264 0.15232 -0.13525 0.15672 -0.13924 0.15811 C -0.14254 0.16135 -0.14705 0.16528 -0.15087 0.16737 C -0.15261 0.16829 -0.15625 0.16968 -0.15625 0.16991 C -0.16042 0.17362 -0.16563 0.1757 -0.17049 0.17755 C -0.17413 0.17917 -0.17778 0.18241 -0.18125 0.18449 C -0.18872 0.18866 -0.20886 0.19306 -0.21684 0.19375 C -0.23212 0.19468 -0.24722 0.19468 -0.2625 0.19607 C -0.29427 0.19885 -0.32639 0.2 -0.35799 0.20417 C -0.3691 0.2088 -0.38021 0.21482 -0.39184 0.21667 C -0.3967 0.21875 -0.40139 0.22084 -0.40625 0.22246 C -0.41094 0.22639 -0.41667 0.22709 -0.42222 0.22824 C -0.42483 0.2294 -0.42761 0.23056 -0.43021 0.23149 C -0.43108 0.23195 -0.43299 0.23264 -0.43299 0.23287 C -0.43646 0.23588 -0.44063 0.23797 -0.44462 0.23959 C -0.44896 0.24306 -0.454 0.2463 -0.45886 0.24885 C -0.46059 0.24954 -0.46424 0.25093 -0.46424 0.25116 C -0.4691 0.25533 -0.47465 0.25741 -0.48021 0.26042 C -0.48334 0.26389 -0.48698 0.26621 -0.49011 0.26945 C -0.49097 0.27061 -0.49167 0.27223 -0.49271 0.27292 C -0.49445 0.27385 -0.49809 0.275 -0.49809 0.27524 C -0.50139 0.27801 -0.50521 0.28033 -0.50886 0.28195 C -0.51146 0.28565 -0.51406 0.28658 -0.51771 0.28774 C -0.52257 0.29167 -0.5283 0.29561 -0.53386 0.29792 C -0.53611 0.30278 -0.53785 0.30162 -0.54097 0.30487 C -0.54514 0.30949 -0.55052 0.31274 -0.55434 0.3176 C -0.55955 0.32431 -0.55261 0.31783 -0.55886 0.32315 C -0.56007 0.32801 -0.56146 0.32848 -0.56511 0.3301 C -0.56754 0.3338 -0.56667 0.33542 -0.57049 0.33704 C -0.57066 0.33727 -0.57709 0.34283 -0.57847 0.34399 C -0.57934 0.34468 -0.58125 0.3463 -0.58125 0.3463 C -0.58542 0.35487 -0.59358 0.36019 -0.59809 0.36922 C -0.59983 0.37616 -0.60226 0.38149 -0.60625 0.38635 C -0.60851 0.39537 -0.6132 0.4007 -0.61875 0.40718 C -0.62136 0.4176 -0.62049 0.41158 -0.62049 0.42547 " pathEditMode="relative" rAng="0" ptsTypes="fffffffffffffffffffffffffffffffffffffffffffffffffA">
                                      <p:cBhvr>
                                        <p:cTn id="6" dur="1000" fill="hold"/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2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C 0.0007 0.0051 0.00087 0.00811 0.00348 0.01204 C 0.00469 0.0169 0.00677 0.022 0.00886 0.02616 C 0.01025 0.03149 0.01094 0.03588 0.01337 0.04051 C 0.01615 0.05232 0.01945 0.06389 0.02136 0.07616 C 0.02205 0.09514 0.02483 0.12107 0.01598 0.1382 C 0.01389 0.14676 0.01528 0.14329 0.0125 0.14885 C 0.01216 0.15 0.01216 0.15139 0.01164 0.15255 C 0.01112 0.15394 0.01007 0.15463 0.00973 0.15602 C 0.00608 0.16875 0.01146 0.15672 0.00712 0.16551 C 0.00521 0.17385 -0.00173 0.18426 -0.00816 0.18704 C -0.01198 0.19051 -0.01614 0.19352 -0.02066 0.19538 C -0.02691 0.20371 -0.01927 0.19468 -0.02691 0.2 C -0.0276 0.20047 -0.02795 0.20186 -0.02864 0.20255 C -0.02951 0.20348 -0.03038 0.20417 -0.03125 0.20487 C -0.03593 0.20788 -0.04062 0.21227 -0.04566 0.21436 C -0.04826 0.21783 -0.05052 0.21899 -0.05364 0.22153 C -0.05868 0.23218 -0.06475 0.24144 -0.07066 0.25116 C -0.07343 0.25579 -0.0743 0.26135 -0.07777 0.26551 C -0.07986 0.27408 -0.07847 0.27061 -0.08125 0.27616 C -0.0842 0.28913 -0.07951 0.27014 -0.08402 0.28334 C -0.08489 0.28565 -0.08576 0.29051 -0.08576 0.29051 C -0.08524 0.30556 -0.08454 0.32709 -0.07777 0.34051 C -0.07673 0.34468 -0.07517 0.3463 -0.07326 0.35 C -0.07187 0.35579 -0.06892 0.35811 -0.06701 0.3632 C -0.06319 0.37385 -0.04965 0.3919 -0.04201 0.39885 C -0.03941 0.40417 -0.03489 0.41019 -0.03038 0.41204 C -0.02725 0.41482 -0.02517 0.41875 -0.02152 0.42038 C -0.01927 0.42315 -0.01736 0.42477 -0.01441 0.42616 C -0.0125 0.42871 -0.00972 0.43056 -0.00711 0.43218 C -0.00538 0.43311 -0.00191 0.4345 -0.00191 0.4345 C -0.00052 0.43635 0.0007 0.4382 0.00261 0.43936 C 0.00955 0.44329 0.00643 0.43959 0.00886 0.44283 " pathEditMode="relative" ptsTypes="ffffffffffffffffffffffffffffffffA">
                                      <p:cBhvr>
                                        <p:cTn id="14" dur="1000" fill="hold"/>
                                        <p:tgtEl>
                                          <p:spTgt spid="841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C -0.00086 0.01945 -0.00017 0.03958 -0.00277 0.05903 C -0.00642 0.08542 -0.01614 0.11435 -0.03125 0.13333 C -0.0342 0.13727 -0.03802 0.1382 -0.04114 0.14167 C -0.04566 0.14653 -0.04878 0.1507 -0.05451 0.15324 C -0.05711 0.15671 -0.05902 0.15857 -0.0625 0.16019 C -0.06545 0.16435 -0.07361 0.17014 -0.07777 0.17176 C -0.08316 0.17639 -0.08941 0.18171 -0.09548 0.18449 C -0.09982 0.18843 -0.10295 0.18935 -0.10711 0.19259 C -0.11475 0.19884 -0.10972 0.1963 -0.11527 0.19861 C -0.12135 0.20417 -0.11875 0.20185 -0.12326 0.20556 C -0.12534 0.20949 -0.12777 0.20926 -0.12951 0.21366 C -0.13125 0.21829 -0.13211 0.22292 -0.13489 0.22662 C -0.13645 0.23264 -0.13836 0.23843 -0.14114 0.24398 C -0.14288 0.25093 -0.14409 0.25857 -0.14739 0.26482 C -0.15191 0.30139 -0.14947 0.34352 -0.15086 0.38102 C -0.15121 0.39144 -0.15191 0.40208 -0.15364 0.41227 C -0.15434 0.41644 -0.15625 0.42407 -0.15625 0.42431 C -0.15746 0.43912 -0.15711 0.43171 -0.15711 0.4463 " pathEditMode="relative" rAng="0" ptsTypes="ffffffffffffffffffA">
                                      <p:cBhvr>
                                        <p:cTn id="22" dur="1000" fill="hold"/>
                                        <p:tgtEl>
                                          <p:spTgt spid="841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2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C -0.01128 0.00139 -0.00937 0.00255 -0.01788 0.00602 C -0.02292 0.01042 -0.02917 0.01273 -0.03385 0.01783 C -0.03872 0.02315 -0.04306 0.02847 -0.04913 0.03102 C -0.05069 0.03704 -0.05521 0.03727 -0.05885 0.04051 C -0.06441 0.05116 -0.07396 0.0581 -0.07951 0.06921 C -0.08073 0.07153 -0.08177 0.07384 -0.08299 0.07616 C -0.08368 0.07732 -0.0849 0.07986 -0.0849 0.07986 C -0.08611 0.08472 -0.08976 0.08843 -0.09201 0.09283 C -0.0967 0.10185 -0.10122 0.11134 -0.10712 0.11921 C -0.11042 0.12361 -0.11441 0.12708 -0.11788 0.13102 C -0.12448 0.13843 -0.11979 0.13588 -0.125 0.1382 C -0.13177 0.14468 -0.13889 0.15116 -0.14635 0.15602 C -0.15087 0.1588 -0.15278 0.16389 -0.15799 0.16551 C -0.16528 0.17153 -0.17222 0.17986 -0.18038 0.18333 C -0.18542 0.1882 -0.19132 0.19468 -0.1974 0.19653 C -0.2 0.2 -0.20174 0.20232 -0.20538 0.20371 C -0.21059 0.21042 -0.20816 0.20787 -0.2125 0.21204 C -0.2158 0.21875 -0.21962 0.22454 -0.22326 0.23102 C -0.22604 0.23588 -0.22691 0.24051 -0.22951 0.24537 C -0.2316 0.25417 -0.22986 0.2507 -0.23385 0.25602 C -0.23611 0.26343 -0.23906 0.26991 -0.24115 0.27755 C -0.24219 0.28125 -0.24549 0.2882 -0.24549 0.2882 C -0.2467 0.29468 -0.24896 0.30162 -0.25174 0.30718 C -0.25295 0.31204 -0.25399 0.31482 -0.25625 0.31921 C -0.25816 0.32662 -0.26007 0.33148 -0.26337 0.3382 C -0.26493 0.34144 -0.26476 0.3456 -0.26615 0.34884 C -0.26806 0.35324 -0.27014 0.35903 -0.2724 0.3632 C -0.27431 0.37083 -0.27604 0.37917 -0.27951 0.38588 C -0.2809 0.39121 -0.28333 0.3956 -0.28576 0.4 C -0.28802 0.40949 -0.29306 0.41852 -0.2974 0.42616 C -0.29861 0.42847 -0.29965 0.43102 -0.30087 0.43333 C -0.30174 0.43519 -0.30451 0.4382 -0.30451 0.4382 L -0.30365 0.43102 " pathEditMode="relative" ptsTypes="ffffffffffffffffffffffffffffffffAA">
                                      <p:cBhvr>
                                        <p:cTn id="30" dur="1000" fill="hold"/>
                                        <p:tgtEl>
                                          <p:spTgt spid="841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5.18519E-6 C -0.00348 0.01413 -0.00157 0.00418 -0.00261 0.02871 C -0.00365 0.0507 -0.00469 0.07987 -0.01424 0.09885 C -0.01511 0.10256 -0.01511 0.10348 -0.01684 0.10718 C -0.01789 0.10973 -0.02049 0.11436 -0.02049 0.11436 C -0.02188 0.11992 -0.02483 0.12362 -0.02674 0.12871 C -0.03108 0.14075 -0.0408 0.16135 -0.05087 0.16552 C -0.06094 0.17547 -0.07327 0.18195 -0.08473 0.18936 C -0.09514 0.19607 -0.10122 0.20441 -0.11337 0.20834 C -0.1165 0.21135 -0.12049 0.2139 -0.12414 0.21552 C -0.12882 0.22015 -0.13559 0.22269 -0.14098 0.2264 C -0.14358 0.22825 -0.14914 0.23103 -0.14914 0.23103 C -0.15434 0.23589 -0.15747 0.23681 -0.16337 0.23936 C -0.16684 0.2426 -0.17101 0.24492 -0.175 0.24654 C -0.1823 0.25302 -0.19098 0.25742 -0.19914 0.26205 C -0.20365 0.26459 -0.20782 0.26853 -0.2125 0.27038 C -0.21719 0.27431 -0.22205 0.27732 -0.22674 0.28103 C -0.23125 0.28473 -0.23507 0.28936 -0.24011 0.29168 C -0.24775 0.29885 -0.25556 0.30556 -0.26337 0.31205 C -0.26684 0.31899 -0.27153 0.3264 -0.27674 0.33103 C -0.27848 0.3345 -0.28299 0.34052 -0.28299 0.34052 C -0.28507 0.34885 -0.28334 0.34607 -0.28664 0.35001 C -0.28872 0.35904 -0.28559 0.347 -0.29184 0.36205 C -0.29618 0.37246 -0.29966 0.38334 -0.30625 0.39168 C -0.30677 0.3933 -0.30712 0.39515 -0.30799 0.39654 C -0.30955 0.39862 -0.31337 0.4014 -0.31337 0.4014 C -0.31754 0.40996 -0.32483 0.41737 -0.33212 0.42038 C -0.33855 0.42593 -0.33542 0.42408 -0.34098 0.4264 C -0.34584 0.43056 -0.35157 0.43473 -0.35712 0.43705 C -0.36337 0.4426 -0.37101 0.44561 -0.37848 0.44769 C -0.38542 0.45348 -0.38091 0.4507 -0.39636 0.44885 C -0.39948 0.44839 -0.40539 0.44538 -0.40539 0.44538 C -0.41007 0.44121 -0.41511 0.43705 -0.42049 0.43473 C -0.42223 0.43218 -0.42327 0.43103 -0.42587 0.43103 " pathEditMode="relative" ptsTypes="fffffffffffffffffffffffffffffffffA">
                                      <p:cBhvr>
                                        <p:cTn id="38" dur="1000" fill="hold"/>
                                        <p:tgtEl>
                                          <p:spTgt spid="841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8417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2000" fill="hold"/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8417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2000" fill="hold"/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7" dur="2000" fill="hold"/>
                                        <p:tgtEl>
                                          <p:spTgt spid="8417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9" dur="2000" fill="hold"/>
                                        <p:tgtEl>
                                          <p:spTgt spid="8417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1" dur="2000" fill="hold"/>
                                        <p:tgtEl>
                                          <p:spTgt spid="8417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3" dur="2000" fill="hold"/>
                                        <p:tgtEl>
                                          <p:spTgt spid="8417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5" dur="2000" fill="hold"/>
                                        <p:tgtEl>
                                          <p:spTgt spid="841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1" grpId="0" animBg="1"/>
      <p:bldP spid="841731" grpId="1" animBg="1"/>
      <p:bldP spid="841731" grpId="2" animBg="1"/>
      <p:bldP spid="841732" grpId="0" animBg="1"/>
      <p:bldP spid="841732" grpId="1" animBg="1"/>
      <p:bldP spid="841733" grpId="0" animBg="1"/>
      <p:bldP spid="841733" grpId="1" animBg="1"/>
      <p:bldP spid="841734" grpId="0"/>
      <p:bldP spid="841740" grpId="0" animBg="1"/>
      <p:bldP spid="841740" grpId="1" animBg="1"/>
      <p:bldP spid="841753" grpId="0" animBg="1"/>
      <p:bldP spid="841753" grpId="1" animBg="1"/>
      <p:bldP spid="841754" grpId="0" animBg="1"/>
      <p:bldP spid="841754" grpId="1" animBg="1"/>
      <p:bldP spid="841755" grpId="0" animBg="1"/>
      <p:bldP spid="841755" grpId="1" animBg="1"/>
      <p:bldP spid="841756" grpId="0" animBg="1"/>
      <p:bldP spid="841756" grpId="1" animBg="1"/>
      <p:bldP spid="841757" grpId="0" animBg="1"/>
      <p:bldP spid="841757" grpId="1" animBg="1"/>
      <p:bldP spid="841758" grpId="0" animBg="1"/>
      <p:bldP spid="84175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8" y="115891"/>
            <a:ext cx="8318565" cy="435656"/>
          </a:xfrm>
        </p:spPr>
        <p:txBody>
          <a:bodyPr>
            <a:noAutofit/>
          </a:bodyPr>
          <a:lstStyle/>
          <a:p>
            <a:pPr eaLnBrk="1" hangingPunct="1"/>
            <a:r>
              <a:rPr lang="de-CH" noProof="0" dirty="0" smtClean="0"/>
              <a:t>Den Begriff der zusammengesetzten Figur definieren</a:t>
            </a:r>
          </a:p>
        </p:txBody>
      </p:sp>
      <p:sp>
        <p:nvSpPr>
          <p:cNvPr id="34" name="Line 9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4646428" y="2768600"/>
            <a:ext cx="1455922" cy="1728972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5" name="Line 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362324" y="2681288"/>
            <a:ext cx="1284103" cy="181628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6" name="Oval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00438" y="4494953"/>
            <a:ext cx="2264319" cy="113591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7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16313" y="4697413"/>
            <a:ext cx="2279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COMPOSITE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_</a:t>
            </a:r>
            <a:b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</a:b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FIGURE</a:t>
            </a:r>
            <a:endParaRPr lang="en-US" sz="2400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" y="1657350"/>
            <a:ext cx="1158875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center</a:t>
            </a: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endParaRPr lang="en-US" sz="2000" i="1" dirty="0" smtClean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display</a:t>
            </a:r>
            <a:endParaRPr lang="en-US" sz="2000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hide</a:t>
            </a: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rotate</a:t>
            </a: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move</a:t>
            </a:r>
          </a:p>
          <a:p>
            <a:pPr fontAlgn="base">
              <a:lnSpc>
                <a:spcPct val="1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…</a:t>
            </a:r>
          </a:p>
        </p:txBody>
      </p:sp>
      <p:sp>
        <p:nvSpPr>
          <p:cNvPr id="39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62863" y="1768826"/>
            <a:ext cx="1158875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count</a:t>
            </a: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item</a:t>
            </a: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before</a:t>
            </a: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after</a:t>
            </a: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…</a:t>
            </a:r>
            <a:endParaRPr lang="en-US" sz="2000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put</a:t>
            </a: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remove</a:t>
            </a: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…</a:t>
            </a:r>
          </a:p>
        </p:txBody>
      </p:sp>
      <p:sp>
        <p:nvSpPr>
          <p:cNvPr id="40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41463" y="1559666"/>
            <a:ext cx="2264319" cy="1135909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1" name="Text Box 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44688" y="1911350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FIGURE</a:t>
            </a:r>
            <a:endParaRPr lang="en-US" sz="2400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2" name="Oval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73688" y="1619434"/>
            <a:ext cx="2228114" cy="105550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34038" y="1682750"/>
            <a:ext cx="16525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LIST </a:t>
            </a: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[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FIGURE</a:t>
            </a:r>
            <a:r>
              <a:rPr lang="en-US" sz="12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]</a:t>
            </a:r>
            <a:endParaRPr lang="en-US" sz="2400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92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8" grpId="0"/>
      <p:bldP spid="39" grpId="0"/>
      <p:bldP spid="40" grpId="0" animBg="1"/>
      <p:bldP spid="41" grpId="0"/>
      <p:bldP spid="42" grpId="0" animBg="1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In der allgemeinen Struktur</a:t>
            </a:r>
          </a:p>
        </p:txBody>
      </p:sp>
      <p:grpSp>
        <p:nvGrpSpPr>
          <p:cNvPr id="83" name="Group 2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94573" y="3395217"/>
            <a:ext cx="2295525" cy="1136650"/>
            <a:chOff x="2205" y="2831"/>
            <a:chExt cx="1446" cy="716"/>
          </a:xfrm>
        </p:grpSpPr>
        <p:sp>
          <p:nvSpPr>
            <p:cNvPr id="84" name="Oval 3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205" y="2831"/>
              <a:ext cx="1426" cy="71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85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215" y="2959"/>
              <a:ext cx="1436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i="1" dirty="0" smtClean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COMPOSITE_</a:t>
              </a:r>
              <a:br>
                <a:rPr lang="en-US" sz="2400" i="1" dirty="0" smtClean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</a:br>
              <a:r>
                <a:rPr lang="en-US" sz="2400" i="1" dirty="0" smtClean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FIGURE</a:t>
              </a:r>
              <a:endParaRPr lang="en-US" sz="24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</p:grpSp>
      <p:sp>
        <p:nvSpPr>
          <p:cNvPr id="86" name="Line 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7591647" y="2169042"/>
            <a:ext cx="74428" cy="121211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grpSp>
        <p:nvGrpSpPr>
          <p:cNvPr id="87" name="Group 22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894013" y="1008061"/>
            <a:ext cx="2263775" cy="1136650"/>
            <a:chOff x="971" y="982"/>
            <a:chExt cx="1426" cy="716"/>
          </a:xfrm>
        </p:grpSpPr>
        <p:sp>
          <p:nvSpPr>
            <p:cNvPr id="88" name="Oval 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971" y="982"/>
              <a:ext cx="1426" cy="71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89" name="Text Box 5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177" y="1204"/>
              <a:ext cx="9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i="1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FIGURE</a:t>
              </a:r>
            </a:p>
          </p:txBody>
        </p:sp>
      </p:grpSp>
      <p:grpSp>
        <p:nvGrpSpPr>
          <p:cNvPr id="90" name="Group 2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537324" y="1081088"/>
            <a:ext cx="2228850" cy="1055688"/>
            <a:chOff x="3385" y="1020"/>
            <a:chExt cx="1404" cy="665"/>
          </a:xfrm>
        </p:grpSpPr>
        <p:sp>
          <p:nvSpPr>
            <p:cNvPr id="91" name="Oval 3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85" y="1020"/>
              <a:ext cx="1404" cy="66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92" name="Text Box 6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549" y="1060"/>
              <a:ext cx="104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i="1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LIST </a:t>
              </a:r>
              <a:r>
                <a:rPr lang="en-US" sz="2400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[</a:t>
              </a:r>
              <a:r>
                <a:rPr lang="en-US" sz="2400" i="1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FIGURE</a:t>
              </a:r>
              <a:r>
                <a:rPr lang="en-US" sz="1200" i="1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 </a:t>
              </a:r>
              <a:r>
                <a:rPr lang="en-US" sz="2400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]</a:t>
              </a:r>
            </a:p>
          </p:txBody>
        </p:sp>
      </p:grpSp>
      <p:sp>
        <p:nvSpPr>
          <p:cNvPr id="9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4492624" y="2195512"/>
            <a:ext cx="3088389" cy="117500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grpSp>
        <p:nvGrpSpPr>
          <p:cNvPr id="94" name="Group 83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0" y="2501900"/>
            <a:ext cx="6397625" cy="4292600"/>
            <a:chOff x="0" y="1576"/>
            <a:chExt cx="4030" cy="2704"/>
          </a:xfrm>
        </p:grpSpPr>
        <p:sp>
          <p:nvSpPr>
            <p:cNvPr id="95" name="Freeform 2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0" y="1576"/>
              <a:ext cx="4002" cy="2704"/>
            </a:xfrm>
            <a:custGeom>
              <a:avLst/>
              <a:gdLst>
                <a:gd name="T0" fmla="*/ 2114 w 2629"/>
                <a:gd name="T1" fmla="*/ 227 h 1692"/>
                <a:gd name="T2" fmla="*/ 2011 w 2629"/>
                <a:gd name="T3" fmla="*/ 170 h 1692"/>
                <a:gd name="T4" fmla="*/ 1718 w 2629"/>
                <a:gd name="T5" fmla="*/ 57 h 1692"/>
                <a:gd name="T6" fmla="*/ 1497 w 2629"/>
                <a:gd name="T7" fmla="*/ 21 h 1692"/>
                <a:gd name="T8" fmla="*/ 1271 w 2629"/>
                <a:gd name="T9" fmla="*/ 0 h 1692"/>
                <a:gd name="T10" fmla="*/ 823 w 2629"/>
                <a:gd name="T11" fmla="*/ 16 h 1692"/>
                <a:gd name="T12" fmla="*/ 664 w 2629"/>
                <a:gd name="T13" fmla="*/ 31 h 1692"/>
                <a:gd name="T14" fmla="*/ 566 w 2629"/>
                <a:gd name="T15" fmla="*/ 62 h 1692"/>
                <a:gd name="T16" fmla="*/ 463 w 2629"/>
                <a:gd name="T17" fmla="*/ 129 h 1692"/>
                <a:gd name="T18" fmla="*/ 345 w 2629"/>
                <a:gd name="T19" fmla="*/ 232 h 1692"/>
                <a:gd name="T20" fmla="*/ 278 w 2629"/>
                <a:gd name="T21" fmla="*/ 293 h 1692"/>
                <a:gd name="T22" fmla="*/ 232 w 2629"/>
                <a:gd name="T23" fmla="*/ 340 h 1692"/>
                <a:gd name="T24" fmla="*/ 181 w 2629"/>
                <a:gd name="T25" fmla="*/ 407 h 1692"/>
                <a:gd name="T26" fmla="*/ 160 w 2629"/>
                <a:gd name="T27" fmla="*/ 437 h 1692"/>
                <a:gd name="T28" fmla="*/ 103 w 2629"/>
                <a:gd name="T29" fmla="*/ 551 h 1692"/>
                <a:gd name="T30" fmla="*/ 83 w 2629"/>
                <a:gd name="T31" fmla="*/ 643 h 1692"/>
                <a:gd name="T32" fmla="*/ 73 w 2629"/>
                <a:gd name="T33" fmla="*/ 684 h 1692"/>
                <a:gd name="T34" fmla="*/ 114 w 2629"/>
                <a:gd name="T35" fmla="*/ 1276 h 1692"/>
                <a:gd name="T36" fmla="*/ 160 w 2629"/>
                <a:gd name="T37" fmla="*/ 1327 h 1692"/>
                <a:gd name="T38" fmla="*/ 206 w 2629"/>
                <a:gd name="T39" fmla="*/ 1373 h 1692"/>
                <a:gd name="T40" fmla="*/ 340 w 2629"/>
                <a:gd name="T41" fmla="*/ 1512 h 1692"/>
                <a:gd name="T42" fmla="*/ 376 w 2629"/>
                <a:gd name="T43" fmla="*/ 1538 h 1692"/>
                <a:gd name="T44" fmla="*/ 391 w 2629"/>
                <a:gd name="T45" fmla="*/ 1553 h 1692"/>
                <a:gd name="T46" fmla="*/ 417 w 2629"/>
                <a:gd name="T47" fmla="*/ 1569 h 1692"/>
                <a:gd name="T48" fmla="*/ 556 w 2629"/>
                <a:gd name="T49" fmla="*/ 1620 h 1692"/>
                <a:gd name="T50" fmla="*/ 679 w 2629"/>
                <a:gd name="T51" fmla="*/ 1646 h 1692"/>
                <a:gd name="T52" fmla="*/ 942 w 2629"/>
                <a:gd name="T53" fmla="*/ 1677 h 1692"/>
                <a:gd name="T54" fmla="*/ 1091 w 2629"/>
                <a:gd name="T55" fmla="*/ 1692 h 1692"/>
                <a:gd name="T56" fmla="*/ 1641 w 2629"/>
                <a:gd name="T57" fmla="*/ 1672 h 1692"/>
                <a:gd name="T58" fmla="*/ 2083 w 2629"/>
                <a:gd name="T59" fmla="*/ 1667 h 1692"/>
                <a:gd name="T60" fmla="*/ 2150 w 2629"/>
                <a:gd name="T61" fmla="*/ 1646 h 1692"/>
                <a:gd name="T62" fmla="*/ 2279 w 2629"/>
                <a:gd name="T63" fmla="*/ 1574 h 1692"/>
                <a:gd name="T64" fmla="*/ 2341 w 2629"/>
                <a:gd name="T65" fmla="*/ 1512 h 1692"/>
                <a:gd name="T66" fmla="*/ 2371 w 2629"/>
                <a:gd name="T67" fmla="*/ 1481 h 1692"/>
                <a:gd name="T68" fmla="*/ 2454 w 2629"/>
                <a:gd name="T69" fmla="*/ 1327 h 1692"/>
                <a:gd name="T70" fmla="*/ 2613 w 2629"/>
                <a:gd name="T71" fmla="*/ 947 h 1692"/>
                <a:gd name="T72" fmla="*/ 2618 w 2629"/>
                <a:gd name="T73" fmla="*/ 921 h 1692"/>
                <a:gd name="T74" fmla="*/ 2629 w 2629"/>
                <a:gd name="T75" fmla="*/ 875 h 1692"/>
                <a:gd name="T76" fmla="*/ 2603 w 2629"/>
                <a:gd name="T77" fmla="*/ 720 h 1692"/>
                <a:gd name="T78" fmla="*/ 2557 w 2629"/>
                <a:gd name="T79" fmla="*/ 597 h 1692"/>
                <a:gd name="T80" fmla="*/ 2510 w 2629"/>
                <a:gd name="T81" fmla="*/ 515 h 1692"/>
                <a:gd name="T82" fmla="*/ 2459 w 2629"/>
                <a:gd name="T83" fmla="*/ 443 h 1692"/>
                <a:gd name="T84" fmla="*/ 2356 w 2629"/>
                <a:gd name="T85" fmla="*/ 345 h 1692"/>
                <a:gd name="T86" fmla="*/ 2315 w 2629"/>
                <a:gd name="T87" fmla="*/ 329 h 1692"/>
                <a:gd name="T88" fmla="*/ 2161 w 2629"/>
                <a:gd name="T89" fmla="*/ 252 h 1692"/>
                <a:gd name="T90" fmla="*/ 2114 w 2629"/>
                <a:gd name="T91" fmla="*/ 227 h 169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629"/>
                <a:gd name="T139" fmla="*/ 0 h 1692"/>
                <a:gd name="T140" fmla="*/ 2629 w 2629"/>
                <a:gd name="T141" fmla="*/ 1692 h 169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629" h="1692">
                  <a:moveTo>
                    <a:pt x="2114" y="227"/>
                  </a:moveTo>
                  <a:cubicBezTo>
                    <a:pt x="2087" y="197"/>
                    <a:pt x="2046" y="188"/>
                    <a:pt x="2011" y="170"/>
                  </a:cubicBezTo>
                  <a:cubicBezTo>
                    <a:pt x="1912" y="120"/>
                    <a:pt x="1828" y="78"/>
                    <a:pt x="1718" y="57"/>
                  </a:cubicBezTo>
                  <a:cubicBezTo>
                    <a:pt x="1653" y="31"/>
                    <a:pt x="1566" y="29"/>
                    <a:pt x="1497" y="21"/>
                  </a:cubicBezTo>
                  <a:cubicBezTo>
                    <a:pt x="1424" y="3"/>
                    <a:pt x="1346" y="6"/>
                    <a:pt x="1271" y="0"/>
                  </a:cubicBezTo>
                  <a:cubicBezTo>
                    <a:pt x="1122" y="4"/>
                    <a:pt x="972" y="9"/>
                    <a:pt x="823" y="16"/>
                  </a:cubicBezTo>
                  <a:cubicBezTo>
                    <a:pt x="770" y="22"/>
                    <a:pt x="664" y="31"/>
                    <a:pt x="664" y="31"/>
                  </a:cubicBezTo>
                  <a:cubicBezTo>
                    <a:pt x="629" y="38"/>
                    <a:pt x="600" y="54"/>
                    <a:pt x="566" y="62"/>
                  </a:cubicBezTo>
                  <a:cubicBezTo>
                    <a:pt x="532" y="84"/>
                    <a:pt x="494" y="102"/>
                    <a:pt x="463" y="129"/>
                  </a:cubicBezTo>
                  <a:cubicBezTo>
                    <a:pt x="424" y="164"/>
                    <a:pt x="392" y="207"/>
                    <a:pt x="345" y="232"/>
                  </a:cubicBezTo>
                  <a:cubicBezTo>
                    <a:pt x="328" y="257"/>
                    <a:pt x="301" y="274"/>
                    <a:pt x="278" y="293"/>
                  </a:cubicBezTo>
                  <a:cubicBezTo>
                    <a:pt x="260" y="307"/>
                    <a:pt x="251" y="326"/>
                    <a:pt x="232" y="340"/>
                  </a:cubicBezTo>
                  <a:cubicBezTo>
                    <a:pt x="217" y="363"/>
                    <a:pt x="200" y="386"/>
                    <a:pt x="181" y="407"/>
                  </a:cubicBezTo>
                  <a:cubicBezTo>
                    <a:pt x="162" y="455"/>
                    <a:pt x="193" y="383"/>
                    <a:pt x="160" y="437"/>
                  </a:cubicBezTo>
                  <a:cubicBezTo>
                    <a:pt x="139" y="471"/>
                    <a:pt x="132" y="522"/>
                    <a:pt x="103" y="551"/>
                  </a:cubicBezTo>
                  <a:cubicBezTo>
                    <a:pt x="97" y="583"/>
                    <a:pt x="89" y="611"/>
                    <a:pt x="83" y="643"/>
                  </a:cubicBezTo>
                  <a:cubicBezTo>
                    <a:pt x="80" y="657"/>
                    <a:pt x="73" y="684"/>
                    <a:pt x="73" y="684"/>
                  </a:cubicBezTo>
                  <a:cubicBezTo>
                    <a:pt x="57" y="873"/>
                    <a:pt x="0" y="1111"/>
                    <a:pt x="114" y="1276"/>
                  </a:cubicBezTo>
                  <a:cubicBezTo>
                    <a:pt x="123" y="1302"/>
                    <a:pt x="141" y="1310"/>
                    <a:pt x="160" y="1327"/>
                  </a:cubicBezTo>
                  <a:cubicBezTo>
                    <a:pt x="178" y="1342"/>
                    <a:pt x="187" y="1359"/>
                    <a:pt x="206" y="1373"/>
                  </a:cubicBezTo>
                  <a:cubicBezTo>
                    <a:pt x="241" y="1429"/>
                    <a:pt x="287" y="1474"/>
                    <a:pt x="340" y="1512"/>
                  </a:cubicBezTo>
                  <a:cubicBezTo>
                    <a:pt x="360" y="1544"/>
                    <a:pt x="337" y="1514"/>
                    <a:pt x="376" y="1538"/>
                  </a:cubicBezTo>
                  <a:cubicBezTo>
                    <a:pt x="382" y="1542"/>
                    <a:pt x="385" y="1549"/>
                    <a:pt x="391" y="1553"/>
                  </a:cubicBezTo>
                  <a:cubicBezTo>
                    <a:pt x="399" y="1559"/>
                    <a:pt x="408" y="1564"/>
                    <a:pt x="417" y="1569"/>
                  </a:cubicBezTo>
                  <a:cubicBezTo>
                    <a:pt x="459" y="1590"/>
                    <a:pt x="510" y="1613"/>
                    <a:pt x="556" y="1620"/>
                  </a:cubicBezTo>
                  <a:cubicBezTo>
                    <a:pt x="599" y="1635"/>
                    <a:pt x="633" y="1642"/>
                    <a:pt x="679" y="1646"/>
                  </a:cubicBezTo>
                  <a:cubicBezTo>
                    <a:pt x="767" y="1667"/>
                    <a:pt x="850" y="1673"/>
                    <a:pt x="942" y="1677"/>
                  </a:cubicBezTo>
                  <a:cubicBezTo>
                    <a:pt x="992" y="1683"/>
                    <a:pt x="1041" y="1688"/>
                    <a:pt x="1091" y="1692"/>
                  </a:cubicBezTo>
                  <a:cubicBezTo>
                    <a:pt x="1275" y="1686"/>
                    <a:pt x="1457" y="1676"/>
                    <a:pt x="1641" y="1672"/>
                  </a:cubicBezTo>
                  <a:cubicBezTo>
                    <a:pt x="1786" y="1677"/>
                    <a:pt x="1940" y="1691"/>
                    <a:pt x="2083" y="1667"/>
                  </a:cubicBezTo>
                  <a:cubicBezTo>
                    <a:pt x="2105" y="1658"/>
                    <a:pt x="2129" y="1656"/>
                    <a:pt x="2150" y="1646"/>
                  </a:cubicBezTo>
                  <a:cubicBezTo>
                    <a:pt x="2196" y="1624"/>
                    <a:pt x="2236" y="1601"/>
                    <a:pt x="2279" y="1574"/>
                  </a:cubicBezTo>
                  <a:cubicBezTo>
                    <a:pt x="2301" y="1560"/>
                    <a:pt x="2324" y="1531"/>
                    <a:pt x="2341" y="1512"/>
                  </a:cubicBezTo>
                  <a:cubicBezTo>
                    <a:pt x="2351" y="1501"/>
                    <a:pt x="2371" y="1481"/>
                    <a:pt x="2371" y="1481"/>
                  </a:cubicBezTo>
                  <a:cubicBezTo>
                    <a:pt x="2388" y="1426"/>
                    <a:pt x="2431" y="1380"/>
                    <a:pt x="2454" y="1327"/>
                  </a:cubicBezTo>
                  <a:cubicBezTo>
                    <a:pt x="2509" y="1201"/>
                    <a:pt x="2562" y="1075"/>
                    <a:pt x="2613" y="947"/>
                  </a:cubicBezTo>
                  <a:cubicBezTo>
                    <a:pt x="2615" y="938"/>
                    <a:pt x="2616" y="930"/>
                    <a:pt x="2618" y="921"/>
                  </a:cubicBezTo>
                  <a:cubicBezTo>
                    <a:pt x="2621" y="906"/>
                    <a:pt x="2629" y="875"/>
                    <a:pt x="2629" y="875"/>
                  </a:cubicBezTo>
                  <a:cubicBezTo>
                    <a:pt x="2624" y="827"/>
                    <a:pt x="2624" y="764"/>
                    <a:pt x="2603" y="720"/>
                  </a:cubicBezTo>
                  <a:cubicBezTo>
                    <a:pt x="2594" y="677"/>
                    <a:pt x="2577" y="636"/>
                    <a:pt x="2557" y="597"/>
                  </a:cubicBezTo>
                  <a:cubicBezTo>
                    <a:pt x="2541" y="566"/>
                    <a:pt x="2536" y="539"/>
                    <a:pt x="2510" y="515"/>
                  </a:cubicBezTo>
                  <a:cubicBezTo>
                    <a:pt x="2501" y="485"/>
                    <a:pt x="2477" y="468"/>
                    <a:pt x="2459" y="443"/>
                  </a:cubicBezTo>
                  <a:cubicBezTo>
                    <a:pt x="2434" y="407"/>
                    <a:pt x="2393" y="371"/>
                    <a:pt x="2356" y="345"/>
                  </a:cubicBezTo>
                  <a:cubicBezTo>
                    <a:pt x="2334" y="329"/>
                    <a:pt x="2338" y="340"/>
                    <a:pt x="2315" y="329"/>
                  </a:cubicBezTo>
                  <a:cubicBezTo>
                    <a:pt x="2263" y="305"/>
                    <a:pt x="2216" y="270"/>
                    <a:pt x="2161" y="252"/>
                  </a:cubicBezTo>
                  <a:cubicBezTo>
                    <a:pt x="2146" y="239"/>
                    <a:pt x="2127" y="240"/>
                    <a:pt x="2114" y="227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96" name="Oval 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8" y="1787"/>
              <a:ext cx="812" cy="342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i="1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OPEN_</a:t>
              </a:r>
              <a:br>
                <a:rPr lang="en-US" sz="1600" i="1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</a:br>
              <a:r>
                <a:rPr lang="en-US" sz="1600" i="1" dirty="0" smtClean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FIGURE</a:t>
              </a:r>
              <a:endParaRPr lang="en-US" sz="16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97" name="Oval 8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215" y="1788"/>
              <a:ext cx="685" cy="35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i="1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CLOSED_</a:t>
              </a:r>
              <a:br>
                <a:rPr lang="en-US" sz="1600" i="1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</a:br>
              <a:r>
                <a:rPr lang="en-US" sz="1600" i="1" dirty="0" smtClean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FIGURE</a:t>
              </a:r>
              <a:endParaRPr lang="en-US" sz="16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98" name="Oval 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3" y="2497"/>
              <a:ext cx="788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i="1" dirty="0" smtClean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SEGMENT</a:t>
              </a:r>
              <a:endParaRPr lang="en-US" sz="16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99" name="Oval 1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002" y="2497"/>
              <a:ext cx="793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i="1" dirty="0" smtClean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POLYLINE</a:t>
              </a:r>
              <a:endParaRPr lang="en-US" sz="16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100" name="Oval 1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860" y="2497"/>
              <a:ext cx="792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i="1" dirty="0" smtClean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POLYGON</a:t>
              </a:r>
              <a:endParaRPr lang="en-US" sz="16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101" name="Oval 12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62" y="2505"/>
              <a:ext cx="688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i="1" dirty="0" smtClean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ELLIPSE</a:t>
              </a:r>
              <a:endParaRPr lang="en-US" sz="16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102" name="Oval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813" y="3134"/>
              <a:ext cx="873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i="1" dirty="0" smtClean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RECTANGLE</a:t>
              </a:r>
              <a:endParaRPr lang="en-US" sz="16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103" name="Oval 1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910" y="3760"/>
              <a:ext cx="655" cy="24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i="1" dirty="0" smtClean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SQUARE</a:t>
              </a:r>
              <a:endParaRPr lang="en-US" sz="16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104" name="Oval 1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028" y="3157"/>
              <a:ext cx="621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i="1" dirty="0" smtClean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CIRCLE</a:t>
              </a:r>
              <a:endParaRPr lang="en-US" sz="16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105" name="Oval 1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65" y="3370"/>
              <a:ext cx="794" cy="24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i="1" dirty="0" smtClean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TRIANGLE</a:t>
              </a:r>
              <a:endParaRPr lang="en-US" sz="16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106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235" y="2718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i="1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perimeter</a:t>
              </a:r>
              <a:r>
                <a:rPr lang="en-US" sz="2000" baseline="30000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+</a:t>
              </a:r>
            </a:p>
          </p:txBody>
        </p:sp>
        <p:sp>
          <p:nvSpPr>
            <p:cNvPr id="107" name="Text Box 1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801" y="2073"/>
              <a:ext cx="8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i="1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perimeter</a:t>
              </a:r>
              <a:r>
                <a:rPr lang="en-US" sz="1600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*</a:t>
              </a:r>
            </a:p>
          </p:txBody>
        </p:sp>
        <p:sp>
          <p:nvSpPr>
            <p:cNvPr id="108" name="Text Box 19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081" y="3357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i="1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perimeter</a:t>
              </a:r>
              <a:r>
                <a:rPr lang="en-US" sz="2000" baseline="30000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++</a:t>
              </a:r>
            </a:p>
          </p:txBody>
        </p:sp>
        <p:sp>
          <p:nvSpPr>
            <p:cNvPr id="109" name="Text Box 2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234" y="2855"/>
              <a:ext cx="6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i="1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diagonal</a:t>
              </a:r>
            </a:p>
          </p:txBody>
        </p:sp>
        <p:cxnSp>
          <p:nvCxnSpPr>
            <p:cNvPr id="110" name="AutoShape 28"/>
            <p:cNvCxnSpPr>
              <a:cxnSpLocks noChangeShapeType="1"/>
              <a:stCxn id="101" idx="0"/>
              <a:endCxn id="97" idx="4"/>
            </p:cNvCxnSpPr>
            <p:nvPr>
              <p:custDataLst>
                <p:tags r:id="rId25"/>
              </p:custDataLst>
            </p:nvPr>
          </p:nvCxnSpPr>
          <p:spPr bwMode="auto">
            <a:xfrm rot="16200000" flipV="1">
              <a:off x="2701" y="2000"/>
              <a:ext cx="362" cy="648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111" name="AutoShape 29"/>
            <p:cNvCxnSpPr>
              <a:cxnSpLocks noChangeShapeType="1"/>
              <a:stCxn id="100" idx="0"/>
              <a:endCxn id="97" idx="4"/>
            </p:cNvCxnSpPr>
            <p:nvPr>
              <p:custDataLst>
                <p:tags r:id="rId26"/>
              </p:custDataLst>
            </p:nvPr>
          </p:nvCxnSpPr>
          <p:spPr bwMode="auto">
            <a:xfrm rot="5400000" flipH="1" flipV="1">
              <a:off x="2230" y="2169"/>
              <a:ext cx="354" cy="302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112" name="AutoShape 30"/>
            <p:cNvCxnSpPr>
              <a:cxnSpLocks noChangeShapeType="1"/>
              <a:stCxn id="104" idx="0"/>
              <a:endCxn id="101" idx="4"/>
            </p:cNvCxnSpPr>
            <p:nvPr>
              <p:custDataLst>
                <p:tags r:id="rId27"/>
              </p:custDataLst>
            </p:nvPr>
          </p:nvCxnSpPr>
          <p:spPr bwMode="auto">
            <a:xfrm rot="16200000" flipV="1">
              <a:off x="3069" y="2887"/>
              <a:ext cx="407" cy="133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113" name="AutoShape 31"/>
            <p:cNvCxnSpPr>
              <a:cxnSpLocks noChangeShapeType="1"/>
              <a:stCxn id="105" idx="0"/>
              <a:endCxn id="100" idx="4"/>
            </p:cNvCxnSpPr>
            <p:nvPr>
              <p:custDataLst>
                <p:tags r:id="rId28"/>
              </p:custDataLst>
            </p:nvPr>
          </p:nvCxnSpPr>
          <p:spPr bwMode="auto">
            <a:xfrm rot="5400000" flipH="1" flipV="1">
              <a:off x="1245" y="2359"/>
              <a:ext cx="628" cy="1394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114" name="AutoShape 32"/>
            <p:cNvCxnSpPr>
              <a:cxnSpLocks noChangeShapeType="1"/>
              <a:stCxn id="102" idx="0"/>
              <a:endCxn id="100" idx="4"/>
            </p:cNvCxnSpPr>
            <p:nvPr>
              <p:custDataLst>
                <p:tags r:id="rId29"/>
              </p:custDataLst>
            </p:nvPr>
          </p:nvCxnSpPr>
          <p:spPr bwMode="auto">
            <a:xfrm rot="5400000" flipH="1" flipV="1">
              <a:off x="2057" y="2935"/>
              <a:ext cx="392" cy="7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115" name="AutoShape 33"/>
            <p:cNvCxnSpPr>
              <a:cxnSpLocks noChangeShapeType="1"/>
              <a:stCxn id="103" idx="0"/>
              <a:endCxn id="102" idx="4"/>
            </p:cNvCxnSpPr>
            <p:nvPr>
              <p:custDataLst>
                <p:tags r:id="rId30"/>
              </p:custDataLst>
            </p:nvPr>
          </p:nvCxnSpPr>
          <p:spPr bwMode="auto">
            <a:xfrm rot="5400000" flipH="1" flipV="1">
              <a:off x="2053" y="3564"/>
              <a:ext cx="381" cy="12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116" name="AutoShape 34"/>
            <p:cNvCxnSpPr>
              <a:cxnSpLocks noChangeShapeType="1"/>
              <a:stCxn id="98" idx="0"/>
              <a:endCxn id="96" idx="4"/>
            </p:cNvCxnSpPr>
            <p:nvPr>
              <p:custDataLst>
                <p:tags r:id="rId31"/>
              </p:custDataLst>
            </p:nvPr>
          </p:nvCxnSpPr>
          <p:spPr bwMode="auto">
            <a:xfrm rot="5400000" flipH="1" flipV="1">
              <a:off x="621" y="2044"/>
              <a:ext cx="368" cy="537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cxnSp>
          <p:nvCxnSpPr>
            <p:cNvPr id="117" name="AutoShape 35"/>
            <p:cNvCxnSpPr>
              <a:cxnSpLocks noChangeShapeType="1"/>
              <a:stCxn id="99" idx="0"/>
              <a:endCxn id="96" idx="4"/>
            </p:cNvCxnSpPr>
            <p:nvPr>
              <p:custDataLst>
                <p:tags r:id="rId32"/>
              </p:custDataLst>
            </p:nvPr>
          </p:nvCxnSpPr>
          <p:spPr bwMode="auto">
            <a:xfrm rot="16200000" flipV="1">
              <a:off x="1052" y="2151"/>
              <a:ext cx="368" cy="324"/>
            </a:xfrm>
            <a:prstGeom prst="straightConnector1">
              <a:avLst/>
            </a:prstGeom>
            <a:noFill/>
            <a:ln w="19050">
              <a:solidFill>
                <a:srgbClr val="990000"/>
              </a:solidFill>
              <a:round/>
              <a:headEnd/>
              <a:tailEnd type="stealth" w="lg" len="lg"/>
            </a:ln>
          </p:spPr>
        </p:cxnSp>
        <p:sp>
          <p:nvSpPr>
            <p:cNvPr id="118" name="Text Box 19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385" y="3933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i="1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perimeter</a:t>
              </a:r>
              <a:r>
                <a:rPr lang="en-US" sz="2000" baseline="30000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++</a:t>
              </a:r>
            </a:p>
          </p:txBody>
        </p:sp>
        <p:sp>
          <p:nvSpPr>
            <p:cNvPr id="119" name="Text Box 1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267" y="3332"/>
              <a:ext cx="92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i="1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perimeter</a:t>
              </a:r>
              <a:r>
                <a:rPr lang="en-US" sz="2000" baseline="30000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++</a:t>
              </a:r>
            </a:p>
          </p:txBody>
        </p:sp>
        <p:sp>
          <p:nvSpPr>
            <p:cNvPr id="120" name="Text Box 17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243" y="2719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600" i="1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perimeter</a:t>
              </a:r>
              <a:r>
                <a:rPr lang="en-US" sz="2000" baseline="30000" dirty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+</a:t>
              </a:r>
            </a:p>
          </p:txBody>
        </p:sp>
      </p:grpSp>
      <p:sp>
        <p:nvSpPr>
          <p:cNvPr id="1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093535" y="2195512"/>
            <a:ext cx="86353" cy="63274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122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860698" y="2192337"/>
            <a:ext cx="1952477" cy="63592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537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7" y="115891"/>
            <a:ext cx="8481403" cy="435656"/>
          </a:xfrm>
          <a:ln>
            <a:noFill/>
          </a:ln>
        </p:spPr>
        <p:txBody>
          <a:bodyPr/>
          <a:lstStyle/>
          <a:p>
            <a:pPr eaLnBrk="1" hangingPunct="1"/>
            <a:r>
              <a:rPr lang="de-CH" sz="2600" dirty="0"/>
              <a:t>(</a:t>
            </a:r>
            <a:r>
              <a:rPr lang="de-CH" sz="2600" dirty="0" smtClean="0"/>
              <a:t>Erinnerung) Mit polymorphen Datenstrukturen arbeiten </a:t>
            </a:r>
          </a:p>
        </p:txBody>
      </p:sp>
      <p:sp>
        <p:nvSpPr>
          <p:cNvPr id="60" name="Rounded Rectangle 59"/>
          <p:cNvSpPr/>
          <p:nvPr/>
        </p:nvSpPr>
        <p:spPr bwMode="auto">
          <a:xfrm>
            <a:off x="2274358" y="2497015"/>
            <a:ext cx="968588" cy="480647"/>
          </a:xfrm>
          <a:prstGeom prst="roundRect">
            <a:avLst/>
          </a:prstGeom>
          <a:solidFill>
            <a:srgbClr val="66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193675" y="1012825"/>
            <a:ext cx="8713788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itchFamily="66" charset="0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omic Sans MS" pitchFamily="66" charset="0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omic Sans MS" pitchFamily="66" charset="0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bilder: LIST</a:t>
            </a:r>
            <a:r>
              <a:rPr kumimoji="0" lang="de-DE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 [</a:t>
            </a:r>
            <a:r>
              <a:rPr kumimoji="0" lang="de-DE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FIGURE</a:t>
            </a:r>
            <a:r>
              <a:rPr kumimoji="0" lang="de-DE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across </a:t>
            </a:r>
            <a:r>
              <a:rPr kumimoji="0" lang="de-DE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bilder </a:t>
            </a:r>
            <a:r>
              <a:rPr kumimoji="0" lang="de-DE" sz="24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as</a:t>
            </a:r>
            <a:r>
              <a:rPr kumimoji="0" lang="de-DE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DE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c </a:t>
            </a:r>
            <a:r>
              <a:rPr kumimoji="0" lang="de-DE" sz="24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loop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c </a:t>
            </a:r>
            <a:r>
              <a:rPr kumimoji="0" lang="de-DE" sz="10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  <a:sym typeface="Wingdings"/>
              </a:rPr>
              <a:t></a:t>
            </a:r>
            <a:r>
              <a:rPr kumimoji="0" lang="de-DE" sz="7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  <a:sym typeface="Wingdings"/>
              </a:rPr>
              <a:t> </a:t>
            </a:r>
            <a:r>
              <a:rPr kumimoji="0" lang="de-DE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item</a:t>
            </a:r>
            <a:r>
              <a:rPr kumimoji="0" lang="de-DE" sz="16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DE" sz="10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  <a:sym typeface="Wingdings"/>
              </a:rPr>
              <a:t></a:t>
            </a:r>
            <a:r>
              <a:rPr kumimoji="0" lang="de-DE" sz="7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  <a:sym typeface="Wingdings"/>
              </a:rPr>
              <a:t> </a:t>
            </a:r>
            <a:r>
              <a:rPr kumimoji="0" lang="de-DE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display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2" name="Rounded Rectangular Callout 61"/>
          <p:cNvSpPr/>
          <p:nvPr/>
        </p:nvSpPr>
        <p:spPr bwMode="auto">
          <a:xfrm>
            <a:off x="4394226" y="3118338"/>
            <a:ext cx="2692043" cy="550985"/>
          </a:xfrm>
          <a:prstGeom prst="wedgeRoundRectCallout">
            <a:avLst>
              <a:gd name="adj1" fmla="val -85229"/>
              <a:gd name="adj2" fmla="val -102063"/>
              <a:gd name="adj3" fmla="val 16667"/>
            </a:avLst>
          </a:prstGeom>
          <a:solidFill>
            <a:srgbClr val="66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Dynamische</a:t>
            </a:r>
            <a:r>
              <a:rPr lang="en-US" sz="24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Binden</a:t>
            </a: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cxnSp>
        <p:nvCxnSpPr>
          <p:cNvPr id="63" name="Straight Arrow Connector 62"/>
          <p:cNvCxnSpPr>
            <a:cxnSpLocks noChangeShapeType="1"/>
          </p:cNvCxnSpPr>
          <p:nvPr/>
        </p:nvCxnSpPr>
        <p:spPr bwMode="auto">
          <a:xfrm>
            <a:off x="323465" y="5656263"/>
            <a:ext cx="8593652" cy="23320"/>
          </a:xfrm>
          <a:prstGeom prst="straightConnector1">
            <a:avLst/>
          </a:prstGeom>
          <a:noFill/>
          <a:ln w="50800" algn="ctr">
            <a:solidFill>
              <a:srgbClr val="993300"/>
            </a:solidFill>
            <a:round/>
            <a:headEnd/>
            <a:tailEnd type="stealth" w="lg" len="lg"/>
          </a:ln>
        </p:spPr>
      </p:cxnSp>
      <p:sp>
        <p:nvSpPr>
          <p:cNvPr id="64" name="Regular Pentagon 63"/>
          <p:cNvSpPr>
            <a:spLocks noChangeArrowheads="1"/>
          </p:cNvSpPr>
          <p:nvPr/>
        </p:nvSpPr>
        <p:spPr bwMode="auto">
          <a:xfrm>
            <a:off x="469583" y="5097439"/>
            <a:ext cx="1116012" cy="885825"/>
          </a:xfrm>
          <a:prstGeom prst="pentagon">
            <a:avLst/>
          </a:prstGeom>
          <a:solidFill>
            <a:srgbClr val="BBE0E3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auto">
          <a:xfrm>
            <a:off x="2413287" y="5203802"/>
            <a:ext cx="901519" cy="900000"/>
          </a:xfrm>
          <a:prstGeom prst="ellipse">
            <a:avLst/>
          </a:prstGeom>
          <a:solidFill>
            <a:srgbClr val="CC9900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6" name="Oval 65"/>
          <p:cNvSpPr/>
          <p:nvPr/>
        </p:nvSpPr>
        <p:spPr>
          <a:xfrm>
            <a:off x="5440045" y="5360630"/>
            <a:ext cx="1116013" cy="544512"/>
          </a:xfrm>
          <a:prstGeom prst="ellipse">
            <a:avLst/>
          </a:prstGeom>
          <a:solidFill>
            <a:srgbClr val="99FF99"/>
          </a:solidFill>
          <a:ln w="25400" cap="flat" cmpd="sng" algn="ctr">
            <a:noFill/>
            <a:prstDash val="solid"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36233" y="6183313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(</a:t>
            </a: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POLYGON</a:t>
            </a:r>
            <a:r>
              <a:rPr lang="en-US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077720" y="6170613"/>
            <a:ext cx="11652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(</a:t>
            </a: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CIRCLE</a:t>
            </a:r>
            <a:r>
              <a:rPr lang="en-US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)</a:t>
            </a:r>
          </a:p>
        </p:txBody>
      </p:sp>
      <p:sp>
        <p:nvSpPr>
          <p:cNvPr id="69" name="TextBox 11"/>
          <p:cNvSpPr txBox="1"/>
          <p:nvPr/>
        </p:nvSpPr>
        <p:spPr>
          <a:xfrm>
            <a:off x="6973570" y="6167438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(</a:t>
            </a: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POLYGON</a:t>
            </a:r>
            <a:r>
              <a:rPr lang="en-US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)</a:t>
            </a:r>
          </a:p>
        </p:txBody>
      </p:sp>
      <p:sp>
        <p:nvSpPr>
          <p:cNvPr id="70" name="TextBox 13"/>
          <p:cNvSpPr txBox="1"/>
          <p:nvPr/>
        </p:nvSpPr>
        <p:spPr>
          <a:xfrm>
            <a:off x="3828709" y="6188075"/>
            <a:ext cx="1165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(</a:t>
            </a: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CIRCLE</a:t>
            </a:r>
            <a:r>
              <a:rPr lang="en-US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)</a:t>
            </a:r>
          </a:p>
        </p:txBody>
      </p:sp>
      <p:sp>
        <p:nvSpPr>
          <p:cNvPr id="71" name="TextBox 13"/>
          <p:cNvSpPr txBox="1"/>
          <p:nvPr/>
        </p:nvSpPr>
        <p:spPr>
          <a:xfrm>
            <a:off x="5403533" y="6146800"/>
            <a:ext cx="119936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(</a:t>
            </a: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ELLIPSE</a:t>
            </a:r>
            <a:r>
              <a:rPr lang="en-US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)</a:t>
            </a:r>
          </a:p>
        </p:txBody>
      </p:sp>
      <p:sp>
        <p:nvSpPr>
          <p:cNvPr id="72" name="Regular Pentagon 71"/>
          <p:cNvSpPr>
            <a:spLocks noChangeArrowheads="1"/>
          </p:cNvSpPr>
          <p:nvPr/>
        </p:nvSpPr>
        <p:spPr bwMode="auto">
          <a:xfrm>
            <a:off x="7190209" y="5198325"/>
            <a:ext cx="1116012" cy="885825"/>
          </a:xfrm>
          <a:prstGeom prst="pentagon">
            <a:avLst/>
          </a:prstGeom>
          <a:solidFill>
            <a:srgbClr val="BBE0E3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73" name="Oval 72"/>
          <p:cNvSpPr>
            <a:spLocks noChangeArrowheads="1"/>
          </p:cNvSpPr>
          <p:nvPr/>
        </p:nvSpPr>
        <p:spPr bwMode="auto">
          <a:xfrm>
            <a:off x="3956606" y="5201655"/>
            <a:ext cx="901519" cy="900000"/>
          </a:xfrm>
          <a:prstGeom prst="ellipse">
            <a:avLst/>
          </a:prstGeom>
          <a:solidFill>
            <a:srgbClr val="CC9900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612434" y="753034"/>
            <a:ext cx="1805762" cy="323165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lIns="0" tIns="0" rIns="0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aus</a:t>
            </a:r>
            <a:r>
              <a:rPr lang="en-US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Lektion</a:t>
            </a:r>
            <a:r>
              <a:rPr lang="en-US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11) </a:t>
            </a:r>
          </a:p>
        </p:txBody>
      </p:sp>
      <p:sp>
        <p:nvSpPr>
          <p:cNvPr id="5" name="Oval 4"/>
          <p:cNvSpPr/>
          <p:nvPr/>
        </p:nvSpPr>
        <p:spPr>
          <a:xfrm>
            <a:off x="4158641" y="2608532"/>
            <a:ext cx="3156559" cy="156263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959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6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4" grpId="0" animBg="1"/>
      <p:bldP spid="65" grpId="0" animBg="1"/>
      <p:bldP spid="66" grpId="0" animBg="1"/>
      <p:bldP spid="67" grpId="0"/>
      <p:bldP spid="68" grpId="0"/>
      <p:bldP spid="69" grpId="0"/>
      <p:bldP spid="70" grpId="0"/>
      <p:bldP spid="71" grpId="0"/>
      <p:bldP spid="72" grpId="0" animBg="1"/>
      <p:bldP spid="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/>
              <a:t>(Erinnerung) Definition: Polymorphie, angepasst</a:t>
            </a:r>
            <a:endParaRPr lang="de-CH" dirty="0" smtClean="0"/>
          </a:p>
        </p:txBody>
      </p:sp>
      <p:sp>
        <p:nvSpPr>
          <p:cNvPr id="703491" name="Rectangle 3"/>
          <p:cNvSpPr>
            <a:spLocks noGrp="1" noChangeArrowheads="1"/>
          </p:cNvSpPr>
          <p:nvPr>
            <p:ph idx="1"/>
          </p:nvPr>
        </p:nvSpPr>
        <p:spPr>
          <a:xfrm>
            <a:off x="249238" y="1277686"/>
            <a:ext cx="8594729" cy="5245350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Eine</a:t>
            </a:r>
            <a:r>
              <a:rPr lang="de-CH" dirty="0" smtClean="0"/>
              <a:t> 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Bindung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(Zuweisung oder Argumentübergabe) ist 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polymorph</a:t>
            </a:r>
            <a: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falls ihre Zielvariable und der Quellausdruck verschiedene Typen haben.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CH" dirty="0" smtClean="0"/>
          </a:p>
          <a:p>
            <a:pPr marL="138113" indent="-15875" eaLnBrk="1" hangingPunct="1">
              <a:lnSpc>
                <a:spcPct val="90000"/>
              </a:lnSpc>
            </a:pPr>
            <a: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Eine</a:t>
            </a:r>
            <a:r>
              <a:rPr lang="de-CH" dirty="0" smtClean="0"/>
              <a:t> 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Entität</a:t>
            </a:r>
            <a:r>
              <a:rPr lang="de-CH" b="1" dirty="0" smtClean="0">
                <a:solidFill>
                  <a:srgbClr val="990000"/>
                </a:solidFill>
              </a:rPr>
              <a:t> </a:t>
            </a:r>
            <a: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oder ein 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Ausdruck</a:t>
            </a:r>
            <a:r>
              <a:rPr lang="de-CH" dirty="0" smtClean="0"/>
              <a:t> </a:t>
            </a:r>
            <a: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ist</a:t>
            </a:r>
            <a:r>
              <a:rPr lang="de-CH" dirty="0" smtClean="0"/>
              <a:t> </a:t>
            </a: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polymorph</a:t>
            </a:r>
            <a: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falls sie/er zur Laufzeit </a:t>
            </a:r>
            <a: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—</a:t>
            </a:r>
            <a: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Folge einer polymorphen Bindung </a:t>
            </a:r>
            <a: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— zu einem Objekt eines anderen Typs gebunden werden.</a:t>
            </a:r>
            <a:endParaRPr lang="de-CH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38113" indent="-15875" eaLnBrk="1" hangingPunct="1">
              <a:lnSpc>
                <a:spcPct val="90000"/>
              </a:lnSpc>
              <a:defRPr/>
            </a:pPr>
            <a:endParaRPr lang="de-CH" dirty="0" smtClean="0"/>
          </a:p>
          <a:p>
            <a:pPr marL="138113" indent="-15875" eaLnBrk="1" hangingPunct="1">
              <a:lnSpc>
                <a:spcPct val="90000"/>
              </a:lnSpc>
              <a:defRPr/>
            </a:pPr>
            <a:r>
              <a:rPr lang="de-CH" dirty="0" smtClean="0"/>
              <a:t>Eine </a:t>
            </a:r>
            <a:r>
              <a:rPr lang="de-CH" b="1" dirty="0" smtClean="0">
                <a:solidFill>
                  <a:srgbClr val="990000"/>
                </a:solidFill>
              </a:rPr>
              <a:t>Container-Datenstruktur</a:t>
            </a:r>
            <a:r>
              <a:rPr lang="de-CH" dirty="0" smtClean="0"/>
              <a:t> ist </a:t>
            </a:r>
            <a:r>
              <a:rPr lang="de-CH" b="1" dirty="0" smtClean="0">
                <a:solidFill>
                  <a:srgbClr val="990000"/>
                </a:solidFill>
              </a:rPr>
              <a:t>polymorph</a:t>
            </a:r>
            <a:r>
              <a:rPr lang="de-CH" dirty="0" smtClean="0"/>
              <a:t>, falls sie Referenzen zu Objekten verschiedener Typen  enthalten kann.</a:t>
            </a:r>
          </a:p>
          <a:p>
            <a:pPr marL="138113" indent="-15875" eaLnBrk="1" hangingPunct="1">
              <a:lnSpc>
                <a:spcPct val="90000"/>
              </a:lnSpc>
              <a:defRPr/>
            </a:pPr>
            <a:endParaRPr lang="de-CH" dirty="0" smtClean="0"/>
          </a:p>
          <a:p>
            <a:pPr marL="138113" indent="-15875">
              <a:lnSpc>
                <a:spcPct val="90000"/>
              </a:lnSpc>
              <a:defRPr/>
            </a:pPr>
            <a:r>
              <a:rPr lang="de-CH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Polymorphie ist die Existenz dieser Möglichkeiten.</a:t>
            </a:r>
          </a:p>
          <a:p>
            <a:pPr marL="138113" indent="-15875" eaLnBrk="1" hangingPunct="1">
              <a:lnSpc>
                <a:spcPct val="90000"/>
              </a:lnSpc>
              <a:defRPr/>
            </a:pPr>
            <a:endParaRPr lang="de-CH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eaLnBrk="1" hangingPunct="1">
              <a:lnSpc>
                <a:spcPct val="90000"/>
              </a:lnSpc>
              <a:defRPr/>
            </a:pPr>
            <a:endParaRPr lang="de-CH" dirty="0" smtClean="0">
              <a:solidFill>
                <a:srgbClr val="3333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12434" y="753034"/>
            <a:ext cx="1805762" cy="323165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lIns="0" tIns="0" rIns="0" rtlCol="0">
            <a:spAutoFit/>
          </a:bodyPr>
          <a:lstStyle/>
          <a:p>
            <a:r>
              <a:rPr lang="en-US" sz="1800" dirty="0" smtClean="0">
                <a:latin typeface="Custom_Constantia" panose="02030602050306030303" pitchFamily="18" charset="0"/>
              </a:rPr>
              <a:t>(</a:t>
            </a:r>
            <a:r>
              <a:rPr lang="en-US" sz="1800" dirty="0" err="1" smtClean="0">
                <a:latin typeface="Custom_Constantia" panose="02030602050306030303" pitchFamily="18" charset="0"/>
              </a:rPr>
              <a:t>aus</a:t>
            </a:r>
            <a:r>
              <a:rPr lang="en-US" sz="1800" dirty="0" smtClean="0">
                <a:latin typeface="Custom_Constantia" panose="02030602050306030303" pitchFamily="18" charset="0"/>
              </a:rPr>
              <a:t> </a:t>
            </a:r>
            <a:r>
              <a:rPr lang="en-US" sz="1800" dirty="0" err="1" smtClean="0">
                <a:latin typeface="Custom_Constantia" panose="02030602050306030303" pitchFamily="18" charset="0"/>
              </a:rPr>
              <a:t>Lektion</a:t>
            </a:r>
            <a:r>
              <a:rPr lang="en-US" sz="1800" dirty="0" smtClean="0">
                <a:latin typeface="Custom_Constantia" panose="02030602050306030303" pitchFamily="18" charset="0"/>
              </a:rPr>
              <a:t> 11) </a:t>
            </a:r>
          </a:p>
        </p:txBody>
      </p:sp>
    </p:spTree>
    <p:extLst>
      <p:ext uri="{BB962C8B-B14F-4D97-AF65-F5344CB8AC3E}">
        <p14:creationId xmlns:p14="http://schemas.microsoft.com/office/powerpoint/2010/main" val="209114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88" name="Line 1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747713" y="4022725"/>
            <a:ext cx="7672387" cy="42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Eine zusammengesetzte Figur als Liste</a:t>
            </a:r>
          </a:p>
        </p:txBody>
      </p:sp>
      <p:sp>
        <p:nvSpPr>
          <p:cNvPr id="99333" name="AutoShap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0938" y="3694113"/>
            <a:ext cx="9969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99335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33938" y="3694113"/>
            <a:ext cx="998537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99336" name="AutoShap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77025" y="3694113"/>
            <a:ext cx="998538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99345" name="Line 1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1593850" y="2673350"/>
            <a:ext cx="26988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99359" name="Line 3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5303838" y="2668588"/>
            <a:ext cx="26987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99360" name="Line 3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7207250" y="2678113"/>
            <a:ext cx="25400" cy="1173162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99364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20775" y="2489200"/>
            <a:ext cx="1009650" cy="1444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99365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06738" y="1966913"/>
            <a:ext cx="790575" cy="720725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99366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18088" y="2382838"/>
            <a:ext cx="720725" cy="431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99368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69100" y="1895475"/>
            <a:ext cx="790575" cy="7207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99369" name="AutoShape 4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90850" y="3695700"/>
            <a:ext cx="998538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99370" name="Line 42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3475038" y="2751138"/>
            <a:ext cx="26987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99376" name="Line 4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57588" y="4597400"/>
            <a:ext cx="0" cy="53975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dirty="0">
              <a:solidFill>
                <a:srgbClr val="990000"/>
              </a:solidFill>
              <a:latin typeface="Custom_Constantia" panose="02030602050306030303" pitchFamily="18" charset="0"/>
            </a:endParaRPr>
          </a:p>
        </p:txBody>
      </p:sp>
      <p:sp>
        <p:nvSpPr>
          <p:cNvPr id="99377" name="Text Box 4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357042" y="5100638"/>
            <a:ext cx="4277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000" i="1" dirty="0" smtClean="0">
                <a:solidFill>
                  <a:srgbClr val="3333FF"/>
                </a:solidFill>
                <a:latin typeface="Custom_Constantia" panose="02030602050306030303" pitchFamily="18" charset="0"/>
              </a:rPr>
              <a:t>c</a:t>
            </a:r>
            <a:endParaRPr lang="en-US" sz="2000" i="1" dirty="0">
              <a:solidFill>
                <a:srgbClr val="3333FF"/>
              </a:solidFill>
              <a:latin typeface="Custom_Constantia" panose="02030602050306030303" pitchFamily="18" charset="0"/>
            </a:endParaRPr>
          </a:p>
        </p:txBody>
      </p:sp>
      <p:sp>
        <p:nvSpPr>
          <p:cNvPr id="99378" name="Text Box 5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989690" y="3814763"/>
            <a:ext cx="10018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000" i="1" dirty="0" err="1" smtClean="0">
                <a:solidFill>
                  <a:srgbClr val="0033CC"/>
                </a:solidFill>
                <a:latin typeface="Custom_Constantia" panose="02030602050306030303" pitchFamily="18" charset="0"/>
              </a:rPr>
              <a:t>c.item</a:t>
            </a:r>
            <a:endParaRPr lang="en-US" sz="2000" i="1" dirty="0">
              <a:solidFill>
                <a:srgbClr val="0033CC"/>
              </a:solidFill>
              <a:latin typeface="Custom_Constantia" panose="02030602050306030303" pitchFamily="18" charset="0"/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6749331" y="4429441"/>
            <a:ext cx="936625" cy="3413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de-CH" sz="2000" i="1" dirty="0" err="1" smtClean="0">
                <a:solidFill>
                  <a:srgbClr val="0000FF"/>
                </a:solidFill>
                <a:latin typeface="Custom_Constantia" panose="02030602050306030303" pitchFamily="18" charset="0"/>
              </a:rPr>
              <a:t>count</a:t>
            </a:r>
            <a:endParaRPr lang="de-CH" sz="2000" i="1" dirty="0">
              <a:solidFill>
                <a:srgbClr val="0000FF"/>
              </a:solidFill>
              <a:latin typeface="Custom_Constantia" panose="02030602050306030303" pitchFamily="18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3591313" y="4375653"/>
            <a:ext cx="704062" cy="2915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de-CH" sz="1600" i="1" dirty="0" err="1" smtClean="0">
                <a:solidFill>
                  <a:srgbClr val="0000FF"/>
                </a:solidFill>
                <a:latin typeface="Custom_Constantia" panose="02030602050306030303" pitchFamily="18" charset="0"/>
              </a:rPr>
              <a:t>index</a:t>
            </a:r>
            <a:endParaRPr lang="de-CH" sz="2000" i="1" dirty="0">
              <a:solidFill>
                <a:srgbClr val="0000FF"/>
              </a:solidFill>
              <a:latin typeface="Custom_Constantia" panose="02030602050306030303" pitchFamily="18" charset="0"/>
            </a:endParaRP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1219200" y="4426266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600" dirty="0" smtClean="0">
                <a:latin typeface="Custom_Constantia" panose="02030602050306030303" pitchFamily="18" charset="0"/>
              </a:rPr>
              <a:t>1</a:t>
            </a:r>
            <a:endParaRPr lang="de-CH" sz="1600" dirty="0">
              <a:latin typeface="Custom_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83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00792" y="4406258"/>
            <a:ext cx="2101440" cy="56991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Zusammengesetzte Figuren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1100"/>
              </a:spcBef>
            </a:pPr>
            <a:r>
              <a:rPr lang="de-CH" b="1" noProof="0" dirty="0" err="1" smtClean="0">
                <a:solidFill>
                  <a:schemeClr val="accent2"/>
                </a:solidFill>
              </a:rPr>
              <a:t>class</a:t>
            </a:r>
            <a:r>
              <a:rPr lang="de-CH" b="1" noProof="0" dirty="0" smtClean="0">
                <a:solidFill>
                  <a:schemeClr val="accent2"/>
                </a:solidFill>
              </a:rPr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COMPOSITE_FIGURE</a:t>
            </a:r>
            <a:r>
              <a:rPr lang="de-CH" noProof="0" dirty="0" smtClean="0"/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inherit</a:t>
            </a:r>
            <a:endParaRPr lang="de-CH" sz="900" noProof="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rgbClr val="3333FF"/>
                </a:solidFill>
              </a:rPr>
              <a:t>FIGURE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endParaRPr lang="de-CH" sz="900" noProof="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rgbClr val="3333FF"/>
                </a:solidFill>
              </a:rPr>
              <a:t>LIST</a:t>
            </a:r>
            <a:r>
              <a:rPr lang="de-CH" noProof="0" dirty="0" smtClean="0"/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FIGURE</a:t>
            </a:r>
            <a:r>
              <a:rPr lang="de-CH" noProof="0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b="1" noProof="0" dirty="0" err="1" smtClean="0">
                <a:solidFill>
                  <a:schemeClr val="accent2"/>
                </a:solidFill>
              </a:rPr>
              <a:t>feature</a:t>
            </a:r>
            <a:endParaRPr lang="de-CH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/>
              <a:t>	</a:t>
            </a:r>
            <a:r>
              <a:rPr lang="de-CH" i="1" noProof="0" dirty="0" err="1" smtClean="0">
                <a:solidFill>
                  <a:srgbClr val="3333FF"/>
                </a:solidFill>
              </a:rPr>
              <a:t>display</a:t>
            </a:r>
            <a:endParaRPr lang="de-CH" noProof="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/>
              <a:t>		</a:t>
            </a:r>
            <a:r>
              <a:rPr lang="de-CH" noProof="0" dirty="0" smtClean="0">
                <a:solidFill>
                  <a:srgbClr val="990000"/>
                </a:solidFill>
              </a:rPr>
              <a:t>-- Jede einzelne Figur der Reihenfolge</a:t>
            </a: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dirty="0" smtClean="0">
                <a:solidFill>
                  <a:srgbClr val="990000"/>
                </a:solidFill>
              </a:rPr>
              <a:t>		--</a:t>
            </a:r>
            <a:r>
              <a:rPr lang="de-CH" noProof="0" dirty="0" smtClean="0">
                <a:solidFill>
                  <a:srgbClr val="990000"/>
                </a:solidFill>
              </a:rPr>
              <a:t> nach anzeigen.</a:t>
            </a:r>
            <a:r>
              <a:rPr lang="de-CH" noProof="0" dirty="0" smtClean="0">
                <a:solidFill>
                  <a:srgbClr val="FF0000"/>
                </a:solidFill>
              </a:rPr>
              <a:t/>
            </a:r>
            <a:br>
              <a:rPr lang="de-CH" noProof="0" dirty="0" smtClean="0">
                <a:solidFill>
                  <a:srgbClr val="FF0000"/>
                </a:solidFill>
              </a:rPr>
            </a:br>
            <a:r>
              <a:rPr lang="de-CH" noProof="0" dirty="0" smtClean="0"/>
              <a:t>	</a:t>
            </a:r>
            <a:r>
              <a:rPr lang="de-CH" b="1" noProof="0" dirty="0" smtClean="0">
                <a:solidFill>
                  <a:schemeClr val="accent2"/>
                </a:solidFill>
              </a:rPr>
              <a:t>do</a:t>
            </a:r>
            <a:br>
              <a:rPr lang="de-CH" b="1" noProof="0" dirty="0" smtClean="0">
                <a:solidFill>
                  <a:schemeClr val="accent2"/>
                </a:solidFill>
              </a:rPr>
            </a:br>
            <a:r>
              <a:rPr lang="de-CH" b="1" noProof="0" dirty="0" smtClean="0">
                <a:solidFill>
                  <a:schemeClr val="accent2"/>
                </a:solidFill>
              </a:rPr>
              <a:t>		across </a:t>
            </a:r>
            <a:r>
              <a:rPr lang="de-CH" i="1" noProof="0" dirty="0" smtClean="0">
                <a:solidFill>
                  <a:srgbClr val="3333FF"/>
                </a:solidFill>
              </a:rPr>
              <a:t>Current</a:t>
            </a:r>
            <a:r>
              <a:rPr lang="de-CH" i="1" noProof="0" dirty="0" smtClean="0">
                <a:solidFill>
                  <a:srgbClr val="006400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as </a:t>
            </a:r>
            <a:r>
              <a:rPr lang="de-CH" i="1" noProof="0" dirty="0" smtClean="0">
                <a:solidFill>
                  <a:srgbClr val="3333FF"/>
                </a:solidFill>
              </a:rPr>
              <a:t>c</a:t>
            </a:r>
            <a:r>
              <a:rPr lang="de-CH" i="1" noProof="0" dirty="0" smtClean="0">
                <a:solidFill>
                  <a:srgbClr val="006400"/>
                </a:solidFill>
              </a:rPr>
              <a:t> </a:t>
            </a:r>
            <a:r>
              <a:rPr lang="de-CH" b="1" noProof="0" dirty="0" smtClean="0">
                <a:solidFill>
                  <a:schemeClr val="accent2"/>
                </a:solidFill>
              </a:rPr>
              <a:t>loop</a:t>
            </a:r>
          </a:p>
          <a:p>
            <a:pPr eaLnBrk="1" hangingPunct="1">
              <a:lnSpc>
                <a:spcPct val="50000"/>
              </a:lnSpc>
              <a:spcBef>
                <a:spcPts val="1100"/>
              </a:spcBef>
            </a:pP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		</a:t>
            </a:r>
            <a:r>
              <a:rPr lang="de-CH" i="1" noProof="0" dirty="0" smtClean="0">
                <a:solidFill>
                  <a:srgbClr val="3333FF"/>
                </a:solidFill>
              </a:rPr>
              <a:t>c</a:t>
            </a:r>
            <a:r>
              <a:rPr lang="de-CH" sz="4000" dirty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item</a:t>
            </a:r>
            <a:r>
              <a:rPr lang="de-CH" sz="40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display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endParaRPr lang="de-CH" noProof="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/>
              <a:t>	 	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  <a:br>
              <a:rPr lang="de-CH" b="1" noProof="0" dirty="0" smtClean="0">
                <a:solidFill>
                  <a:schemeClr val="accent2"/>
                </a:solidFill>
              </a:rPr>
            </a:br>
            <a:r>
              <a:rPr lang="de-CH" noProof="0" dirty="0" smtClean="0"/>
              <a:t>	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  <a:endParaRPr lang="de-CH" sz="700" noProof="0" dirty="0" smtClean="0"/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noProof="0" dirty="0" smtClean="0">
                <a:solidFill>
                  <a:srgbClr val="FF3300"/>
                </a:solidFill>
              </a:rPr>
              <a:t>	</a:t>
            </a:r>
            <a:r>
              <a:rPr lang="de-CH" noProof="0" dirty="0" smtClean="0">
                <a:solidFill>
                  <a:srgbClr val="990000"/>
                </a:solidFill>
              </a:rPr>
              <a:t>... Ähnlich für </a:t>
            </a:r>
            <a:r>
              <a:rPr lang="de-CH" i="1" noProof="0" dirty="0" err="1" smtClean="0">
                <a:solidFill>
                  <a:srgbClr val="3333FF"/>
                </a:solidFill>
              </a:rPr>
              <a:t>move</a:t>
            </a:r>
            <a:r>
              <a:rPr lang="de-CH" noProof="0" dirty="0" smtClean="0">
                <a:solidFill>
                  <a:srgbClr val="990000"/>
                </a:solidFill>
              </a:rPr>
              <a:t>, </a:t>
            </a:r>
            <a:r>
              <a:rPr lang="de-CH" i="1" noProof="0" dirty="0" err="1" smtClean="0">
                <a:solidFill>
                  <a:srgbClr val="3333FF"/>
                </a:solidFill>
              </a:rPr>
              <a:t>rotate</a:t>
            </a:r>
            <a:r>
              <a:rPr lang="de-CH" noProof="0" dirty="0" smtClean="0">
                <a:solidFill>
                  <a:srgbClr val="990000"/>
                </a:solidFill>
              </a:rPr>
              <a:t> etc. ...</a:t>
            </a:r>
          </a:p>
          <a:p>
            <a:pPr eaLnBrk="1" hangingPunct="1">
              <a:lnSpc>
                <a:spcPct val="70000"/>
              </a:lnSpc>
              <a:spcBef>
                <a:spcPts val="1100"/>
              </a:spcBef>
            </a:pP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2295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72787" y="5143764"/>
            <a:ext cx="2554495" cy="733388"/>
          </a:xfrm>
          <a:prstGeom prst="wedgeRoundRectCallout">
            <a:avLst>
              <a:gd name="adj1" fmla="val -79719"/>
              <a:gd name="adj2" fmla="val -112226"/>
              <a:gd name="adj3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2000" b="0" dirty="0" err="1" smtClean="0">
                <a:latin typeface="Custom_Constantia" panose="02030602050306030303" pitchFamily="18" charset="0"/>
              </a:rPr>
              <a:t>Benötigt</a:t>
            </a:r>
            <a:r>
              <a:rPr lang="en-US" sz="2000" b="0" dirty="0" smtClean="0">
                <a:latin typeface="Custom_Constantia" panose="02030602050306030303" pitchFamily="18" charset="0"/>
              </a:rPr>
              <a:t> </a:t>
            </a:r>
            <a:r>
              <a:rPr lang="en-US" sz="2000" b="0" dirty="0" err="1" smtClean="0">
                <a:latin typeface="Custom_Constantia" panose="02030602050306030303" pitchFamily="18" charset="0"/>
              </a:rPr>
              <a:t>dynamisches</a:t>
            </a:r>
            <a:r>
              <a:rPr lang="en-US" sz="2000" b="0" dirty="0" smtClean="0">
                <a:latin typeface="Custom_Constantia" panose="02030602050306030303" pitchFamily="18" charset="0"/>
              </a:rPr>
              <a:t> </a:t>
            </a:r>
            <a:r>
              <a:rPr lang="en-US" sz="2000" b="0" dirty="0" err="1" smtClean="0">
                <a:latin typeface="Custom_Constantia" panose="02030602050306030303" pitchFamily="18" charset="0"/>
              </a:rPr>
              <a:t>Binden</a:t>
            </a:r>
            <a:endParaRPr lang="en-US" sz="2000" b="0" dirty="0">
              <a:latin typeface="Custom_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84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Eine Abstraktionsebene höher gehen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Eine einfachere Form der Prozeduren </a:t>
            </a:r>
            <a:r>
              <a:rPr lang="de-CH" i="1" noProof="0" dirty="0" err="1" smtClean="0">
                <a:solidFill>
                  <a:srgbClr val="3333FF"/>
                </a:solidFill>
              </a:rPr>
              <a:t>display</a:t>
            </a:r>
            <a:r>
              <a:rPr lang="de-CH" noProof="0" dirty="0" smtClean="0"/>
              <a:t>, </a:t>
            </a:r>
            <a:r>
              <a:rPr lang="de-CH" i="1" noProof="0" dirty="0" err="1" smtClean="0">
                <a:solidFill>
                  <a:srgbClr val="3333FF"/>
                </a:solidFill>
              </a:rPr>
              <a:t>move</a:t>
            </a:r>
            <a:r>
              <a:rPr lang="de-CH" noProof="0" dirty="0" smtClean="0"/>
              <a:t> etc. kann durch den Gebrauch von </a:t>
            </a:r>
            <a:r>
              <a:rPr lang="de-CH" noProof="0" dirty="0" err="1" smtClean="0"/>
              <a:t>Iteratoren</a:t>
            </a:r>
            <a:r>
              <a:rPr lang="de-CH" noProof="0" dirty="0" smtClean="0"/>
              <a:t> erreicht werden.</a:t>
            </a:r>
          </a:p>
          <a:p>
            <a:pPr eaLnBrk="1" hangingPunct="1"/>
            <a:endParaRPr lang="de-CH" noProof="0" dirty="0" smtClean="0"/>
          </a:p>
          <a:p>
            <a:pPr eaLnBrk="1" hangingPunct="1"/>
            <a:r>
              <a:rPr lang="de-CH" noProof="0" dirty="0" smtClean="0"/>
              <a:t>Benutzen Sie dafür </a:t>
            </a:r>
            <a:r>
              <a:rPr lang="de-CH" noProof="0" dirty="0" smtClean="0">
                <a:solidFill>
                  <a:srgbClr val="990000"/>
                </a:solidFill>
              </a:rPr>
              <a:t>Agenten</a:t>
            </a:r>
            <a:endParaRPr lang="de-CH" noProof="0" dirty="0" smtClean="0"/>
          </a:p>
          <a:p>
            <a:pPr eaLnBrk="1" hangingPunct="1"/>
            <a:endParaRPr lang="de-CH" noProof="0" dirty="0" smtClean="0"/>
          </a:p>
          <a:p>
            <a:pPr eaLnBrk="1" hangingPunct="1"/>
            <a:r>
              <a:rPr lang="de-CH" noProof="0" dirty="0" smtClean="0"/>
              <a:t>Wir werden diese in ein paar Wochen behandeln (aber Sie dürfen das Kapitel gerne schon im Voraus lesen)</a:t>
            </a:r>
          </a:p>
        </p:txBody>
      </p:sp>
    </p:spTree>
    <p:extLst>
      <p:ext uri="{BB962C8B-B14F-4D97-AF65-F5344CB8AC3E}">
        <p14:creationId xmlns:p14="http://schemas.microsoft.com/office/powerpoint/2010/main" val="326850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Mehrfachvererbung: Abstraktionen kombinieren</a:t>
            </a:r>
          </a:p>
        </p:txBody>
      </p:sp>
      <p:sp>
        <p:nvSpPr>
          <p:cNvPr id="52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3313" y="1079526"/>
            <a:ext cx="1906795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3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24300" y="4178326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4" name="Oval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1438" y="2817839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5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38913" y="5792814"/>
            <a:ext cx="1419536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6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65825" y="1082701"/>
            <a:ext cx="1906795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7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73150" y="5808689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62050" y="12319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COMPARABLE</a:t>
            </a: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1425" y="12176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NUMERIC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87450" y="5915025"/>
            <a:ext cx="1392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STRING</a:t>
            </a: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97650" y="590232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COMPLEX</a:t>
            </a: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51275" y="293687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INTEGER</a:t>
            </a: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52900" y="4316413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REAL</a:t>
            </a:r>
          </a:p>
        </p:txBody>
      </p:sp>
      <p:grpSp>
        <p:nvGrpSpPr>
          <p:cNvPr id="64" name="Group 66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2403475" y="1747837"/>
            <a:ext cx="4425950" cy="1047749"/>
            <a:chOff x="1514" y="1101"/>
            <a:chExt cx="2788" cy="660"/>
          </a:xfrm>
        </p:grpSpPr>
        <p:sp>
          <p:nvSpPr>
            <p:cNvPr id="65" name="Line 1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1514" y="1117"/>
              <a:ext cx="1333" cy="644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2847" y="1101"/>
              <a:ext cx="1455" cy="66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</p:grpSp>
      <p:grpSp>
        <p:nvGrpSpPr>
          <p:cNvPr id="67" name="Group 67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2051050" y="1760538"/>
            <a:ext cx="4878388" cy="2397125"/>
            <a:chOff x="1292" y="1109"/>
            <a:chExt cx="3073" cy="1510"/>
          </a:xfrm>
        </p:grpSpPr>
        <p:sp>
          <p:nvSpPr>
            <p:cNvPr id="68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2893" y="1133"/>
              <a:ext cx="1472" cy="1479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1292" y="1109"/>
              <a:ext cx="1601" cy="151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</p:grpSp>
      <p:sp>
        <p:nvSpPr>
          <p:cNvPr id="70" name="Line 2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692594" y="1811337"/>
            <a:ext cx="45719" cy="398340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71" name="Line 2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154863" y="1785937"/>
            <a:ext cx="96542" cy="3987541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72" name="Text Box 6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8125" y="1076325"/>
            <a:ext cx="1192213" cy="880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&lt;, &lt;=,</a:t>
            </a:r>
            <a:b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</a:b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&gt;, &gt;=, …</a:t>
            </a:r>
          </a:p>
        </p:txBody>
      </p:sp>
      <p:sp>
        <p:nvSpPr>
          <p:cNvPr id="73" name="Text Box 6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83550" y="1066800"/>
            <a:ext cx="865188" cy="880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+, 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–, </a:t>
            </a: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*, 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/ …</a:t>
            </a:r>
            <a:endParaRPr lang="en-US" sz="2400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74" name="Text Box 7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7800" y="1965324"/>
            <a:ext cx="1741488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(</a:t>
            </a:r>
            <a:r>
              <a:rPr lang="de-CH" sz="20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totale Ordnungs-beziehung)</a:t>
            </a:r>
            <a:endParaRPr lang="de-CH" sz="20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75" name="Text Box 7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02513" y="1955800"/>
            <a:ext cx="1741487" cy="495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(</a:t>
            </a:r>
            <a:r>
              <a:rPr lang="de-CH" sz="20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kommutativer Ring)</a:t>
            </a:r>
            <a:endParaRPr lang="de-CH" sz="20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2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70" grpId="0" animBg="1"/>
      <p:bldP spid="71" grpId="0" animBg="1"/>
      <p:bldP spid="72" grpId="0"/>
      <p:bldP spid="73" grpId="0"/>
      <p:bldP spid="74" grpId="0"/>
      <p:bldP spid="7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Die Lösung von Java und C#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Keine Mehrfachvererbung für Klassen</a:t>
            </a:r>
          </a:p>
          <a:p>
            <a:endParaRPr lang="de-CH" noProof="0" dirty="0" smtClean="0"/>
          </a:p>
          <a:p>
            <a:r>
              <a:rPr lang="de-CH" noProof="0" dirty="0" smtClean="0"/>
              <a:t>“Interface”: Nur Spezifikationen (aber ohne Verträge)</a:t>
            </a:r>
          </a:p>
          <a:p>
            <a:pPr lvl="1"/>
            <a:r>
              <a:rPr lang="de-CH" noProof="0" dirty="0" smtClean="0"/>
              <a:t>Ähnlich wie komplett aufgeschobene Klassen (ohne wirksame Features)</a:t>
            </a:r>
          </a:p>
          <a:p>
            <a:endParaRPr lang="de-CH" noProof="0" dirty="0" smtClean="0"/>
          </a:p>
          <a:p>
            <a:r>
              <a:rPr lang="de-CH" noProof="0" dirty="0" smtClean="0"/>
              <a:t>Eine Klasse kann:</a:t>
            </a:r>
          </a:p>
          <a:p>
            <a:pPr lvl="1"/>
            <a:r>
              <a:rPr lang="de-CH" noProof="0" dirty="0" smtClean="0"/>
              <a:t>Von höchstens einer Klasse erben</a:t>
            </a:r>
          </a:p>
          <a:p>
            <a:pPr lvl="1"/>
            <a:r>
              <a:rPr lang="de-CH" noProof="0" dirty="0" smtClean="0"/>
              <a:t>Von beliebig vielen Schnittstellen erben</a:t>
            </a:r>
          </a:p>
        </p:txBody>
      </p:sp>
    </p:spTree>
    <p:extLst>
      <p:ext uri="{BB962C8B-B14F-4D97-AF65-F5344CB8AC3E}">
        <p14:creationId xmlns:p14="http://schemas.microsoft.com/office/powerpoint/2010/main" val="290742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Abstraktionen kombinieren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de-CH" noProof="0" dirty="0" smtClean="0"/>
              <a:t>Gegeben sind die Klassen</a:t>
            </a:r>
          </a:p>
          <a:p>
            <a:pPr lvl="1" eaLnBrk="1" hangingPunct="1">
              <a:spcBef>
                <a:spcPct val="70000"/>
              </a:spcBef>
            </a:pPr>
            <a:r>
              <a:rPr lang="de-CH" noProof="0" dirty="0" smtClean="0">
                <a:solidFill>
                  <a:srgbClr val="3333FF"/>
                </a:solidFill>
              </a:rPr>
              <a:t>EISENBAHNWAGEN</a:t>
            </a:r>
            <a:r>
              <a:rPr lang="de-CH" noProof="0" dirty="0" smtClean="0"/>
              <a:t>, </a:t>
            </a:r>
            <a:r>
              <a:rPr lang="de-CH" noProof="0" dirty="0" smtClean="0">
                <a:solidFill>
                  <a:srgbClr val="3333FF"/>
                </a:solidFill>
              </a:rPr>
              <a:t>RESTAURANT</a:t>
            </a:r>
          </a:p>
          <a:p>
            <a:pPr eaLnBrk="1" hangingPunct="1">
              <a:spcBef>
                <a:spcPct val="70000"/>
              </a:spcBef>
            </a:pPr>
            <a:r>
              <a:rPr lang="de-CH" noProof="0" dirty="0" smtClean="0"/>
              <a:t>Wie würden Sie eine Klasse </a:t>
            </a:r>
            <a:r>
              <a:rPr lang="de-CH" noProof="0" dirty="0" smtClean="0">
                <a:solidFill>
                  <a:srgbClr val="3333FF"/>
                </a:solidFill>
              </a:rPr>
              <a:t>SPEISEWAGEN</a:t>
            </a:r>
            <a:r>
              <a:rPr lang="de-CH" dirty="0"/>
              <a:t> </a:t>
            </a:r>
            <a:r>
              <a:rPr lang="de-CH" noProof="0" dirty="0" smtClean="0"/>
              <a:t>implementieren?</a:t>
            </a:r>
          </a:p>
        </p:txBody>
      </p:sp>
    </p:spTree>
    <p:extLst>
      <p:ext uri="{BB962C8B-B14F-4D97-AF65-F5344CB8AC3E}">
        <p14:creationId xmlns:p14="http://schemas.microsoft.com/office/powerpoint/2010/main" val="251756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Mehrfachvererbung: Abstraktionen kombinieren</a:t>
            </a:r>
          </a:p>
        </p:txBody>
      </p:sp>
      <p:sp>
        <p:nvSpPr>
          <p:cNvPr id="52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3313" y="1079526"/>
            <a:ext cx="1906795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3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24300" y="4178326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4" name="Oval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1438" y="2817839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5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538913" y="5792814"/>
            <a:ext cx="1419536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6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65825" y="1082701"/>
            <a:ext cx="1906795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7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73150" y="5808689"/>
            <a:ext cx="1264157" cy="628624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62050" y="12319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COMPARABLE</a:t>
            </a: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1425" y="12176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NUMERIC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87450" y="5915025"/>
            <a:ext cx="1392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STRING</a:t>
            </a: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97650" y="590232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COMPLEX</a:t>
            </a: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51275" y="293687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INTEGER</a:t>
            </a: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52900" y="4316413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REAL</a:t>
            </a:r>
          </a:p>
        </p:txBody>
      </p:sp>
      <p:grpSp>
        <p:nvGrpSpPr>
          <p:cNvPr id="64" name="Group 66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2403475" y="1747837"/>
            <a:ext cx="4425950" cy="1047749"/>
            <a:chOff x="1514" y="1101"/>
            <a:chExt cx="2788" cy="660"/>
          </a:xfrm>
        </p:grpSpPr>
        <p:sp>
          <p:nvSpPr>
            <p:cNvPr id="65" name="Line 1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1514" y="1117"/>
              <a:ext cx="1333" cy="644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2847" y="1101"/>
              <a:ext cx="1455" cy="66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</p:grpSp>
      <p:grpSp>
        <p:nvGrpSpPr>
          <p:cNvPr id="67" name="Group 67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2051050" y="1760538"/>
            <a:ext cx="4878388" cy="2397125"/>
            <a:chOff x="1292" y="1109"/>
            <a:chExt cx="3073" cy="1510"/>
          </a:xfrm>
        </p:grpSpPr>
        <p:sp>
          <p:nvSpPr>
            <p:cNvPr id="68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2893" y="1133"/>
              <a:ext cx="1472" cy="1479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1292" y="1109"/>
              <a:ext cx="1601" cy="151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</p:grpSp>
      <p:sp>
        <p:nvSpPr>
          <p:cNvPr id="70" name="Line 2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692594" y="1811337"/>
            <a:ext cx="45719" cy="398340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71" name="Line 2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154863" y="1785937"/>
            <a:ext cx="96542" cy="3987541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72" name="Text Box 6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8125" y="1076325"/>
            <a:ext cx="1192213" cy="880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&lt;, &lt;=,</a:t>
            </a:r>
            <a:b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</a:b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&gt;, &gt;=, …</a:t>
            </a:r>
          </a:p>
        </p:txBody>
      </p:sp>
      <p:sp>
        <p:nvSpPr>
          <p:cNvPr id="73" name="Text Box 6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83550" y="1066800"/>
            <a:ext cx="865188" cy="880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+, –, *, / …</a:t>
            </a:r>
          </a:p>
        </p:txBody>
      </p:sp>
      <p:sp>
        <p:nvSpPr>
          <p:cNvPr id="74" name="Text Box 7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7800" y="1965324"/>
            <a:ext cx="1741488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(</a:t>
            </a:r>
            <a:r>
              <a:rPr lang="de-CH" sz="20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totale Ordnungs-beziehung</a:t>
            </a:r>
            <a:r>
              <a:rPr lang="en-US" sz="20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)</a:t>
            </a:r>
            <a:endParaRPr lang="en-US" sz="20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75" name="Text Box 71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02513" y="1955800"/>
            <a:ext cx="1741487" cy="495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(</a:t>
            </a:r>
            <a:r>
              <a:rPr lang="de-CH" sz="20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kommutativer Ring)</a:t>
            </a:r>
            <a:endParaRPr lang="de-CH" sz="20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314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70" grpId="0" animBg="1"/>
      <p:bldP spid="71" grpId="0" animBg="1"/>
      <p:bldP spid="72" grpId="0"/>
      <p:bldP spid="73" grpId="0"/>
      <p:bldP spid="74" grpId="0"/>
      <p:bldP spid="7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Wie schreiben wir die Klasse </a:t>
            </a:r>
            <a:r>
              <a:rPr lang="de-CH" i="1" noProof="0" dirty="0" smtClean="0">
                <a:solidFill>
                  <a:srgbClr val="3333FF"/>
                </a:solidFill>
              </a:rPr>
              <a:t>COMPARABLE</a:t>
            </a:r>
            <a:r>
              <a:rPr lang="de-CH" noProof="0" dirty="0" smtClean="0"/>
              <a:t>?</a:t>
            </a:r>
          </a:p>
        </p:txBody>
      </p:sp>
      <p:sp>
        <p:nvSpPr>
          <p:cNvPr id="1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0500" y="1030288"/>
            <a:ext cx="640873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de-CH" sz="24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ustom_Constantia" panose="02030602050306030303" pitchFamily="18" charset="0"/>
                <a:cs typeface="Times New Roman" pitchFamily="18" charset="0"/>
              </a:rPr>
              <a:t>deferred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kumimoji="0" lang="de-CH" sz="24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ustom_Constantia" panose="02030602050306030303" pitchFamily="18" charset="0"/>
                <a:cs typeface="Times New Roman" pitchFamily="18" charset="0"/>
              </a:rPr>
              <a:t>class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Times New Roman" pitchFamily="18" charset="0"/>
              </a:rPr>
              <a:t>COMPARABLE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Times New Roman" pitchFamily="18" charset="0"/>
              </a:rPr>
              <a:t>  </a:t>
            </a:r>
            <a:r>
              <a:rPr kumimoji="0" lang="de-CH" sz="24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ustom_Constantia" panose="02030602050306030303" pitchFamily="18" charset="0"/>
                <a:cs typeface="Times New Roman" pitchFamily="18" charset="0"/>
              </a:rPr>
              <a:t>feature</a:t>
            </a:r>
            <a:endParaRPr kumimoji="0" lang="de-CH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1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1288" y="6353175"/>
            <a:ext cx="7715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CC9900"/>
              </a:buClr>
              <a:buSzPct val="60000"/>
            </a:pPr>
            <a:r>
              <a:rPr lang="en-US" sz="2400" b="1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end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7250" y="1577975"/>
            <a:ext cx="78613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CC9900"/>
              </a:buClr>
              <a:buSzPct val="60000"/>
              <a:tabLst>
                <a:tab pos="363538" algn="l"/>
              </a:tabLs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less </a:t>
            </a:r>
            <a:r>
              <a:rPr lang="en-US" sz="16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alias</a:t>
            </a:r>
            <a:r>
              <a: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"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&lt;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"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(</a:t>
            </a: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x</a:t>
            </a:r>
            <a:r>
              <a:rPr lang="en-US" sz="16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: </a:t>
            </a: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COMPARABLE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[</a:t>
            </a: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G</a:t>
            </a:r>
            <a:r>
              <a:rPr lang="en-US" sz="16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]): </a:t>
            </a: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BOOLEAN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CC9900"/>
              </a:buClr>
              <a:buSzPct val="60000"/>
              <a:tabLst>
                <a:tab pos="363538" algn="l"/>
              </a:tabLst>
            </a:pPr>
            <a:r>
              <a: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Times New Roman" pitchFamily="18" charset="0"/>
              </a:rPr>
              <a:t>	</a:t>
            </a:r>
            <a:r>
              <a:rPr lang="en-US" sz="2400" b="1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deferred</a:t>
            </a:r>
          </a:p>
          <a:p>
            <a:pPr fontAlgn="base">
              <a:lnSpc>
                <a:spcPct val="110000"/>
              </a:lnSpc>
              <a:spcAft>
                <a:spcPct val="0"/>
              </a:spcAft>
              <a:buClr>
                <a:srgbClr val="CC9900"/>
              </a:buClr>
              <a:buSzPct val="60000"/>
              <a:tabLst>
                <a:tab pos="363538" algn="l"/>
              </a:tabLst>
            </a:pPr>
            <a:r>
              <a: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Times New Roman" pitchFamily="18" charset="0"/>
              </a:rPr>
              <a:t>	</a:t>
            </a:r>
            <a:r>
              <a:rPr lang="en-US" sz="2400" b="1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end</a:t>
            </a:r>
          </a:p>
        </p:txBody>
      </p:sp>
      <p:sp>
        <p:nvSpPr>
          <p:cNvPr id="19" name="Text Box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6777" y="2897039"/>
            <a:ext cx="8136000" cy="1541462"/>
          </a:xfrm>
          <a:prstGeom prst="roundRect">
            <a:avLst>
              <a:gd name="adj" fmla="val 16667"/>
            </a:avLst>
          </a:prstGeom>
          <a:solidFill>
            <a:srgbClr val="99FF99">
              <a:alpha val="65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350838" fontAlgn="base">
              <a:spcBef>
                <a:spcPct val="50000"/>
              </a:spcBef>
              <a:spcAft>
                <a:spcPct val="0"/>
              </a:spcAft>
              <a:buClr>
                <a:srgbClr val="CC9900"/>
              </a:buClr>
              <a:buSzPct val="60000"/>
              <a:tabLst>
                <a:tab pos="538163" algn="l"/>
              </a:tabLst>
            </a:pPr>
            <a:r>
              <a:rPr lang="en-US" sz="2400" i="1" dirty="0" err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less_equal</a:t>
            </a:r>
            <a:r>
              <a:rPr lang="en-US" sz="2400" i="1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1600" i="1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alias</a:t>
            </a:r>
            <a:r>
              <a:rPr lang="en-US" sz="2400" dirty="0">
                <a:solidFill>
                  <a:srgbClr val="000000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"</a:t>
            </a: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&lt;=</a:t>
            </a: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"</a:t>
            </a: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(</a:t>
            </a:r>
            <a:r>
              <a:rPr lang="en-US" sz="2400" i="1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x</a:t>
            </a:r>
            <a:r>
              <a:rPr lang="en-US" sz="1600" i="1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: </a:t>
            </a:r>
            <a:r>
              <a:rPr lang="en-US" sz="2400" i="1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COMPARABLE</a:t>
            </a: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[</a:t>
            </a:r>
            <a:r>
              <a:rPr lang="en-US" sz="2400" i="1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G</a:t>
            </a:r>
            <a:r>
              <a:rPr lang="en-US" sz="1600" i="1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]): </a:t>
            </a:r>
            <a:r>
              <a:rPr lang="en-US" sz="2400" i="1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BOOLEAN</a:t>
            </a: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Times New Roman" pitchFamily="18" charset="0"/>
            </a:endParaRPr>
          </a:p>
          <a:p>
            <a:pPr defTabSz="350838" fontAlgn="base">
              <a:spcAft>
                <a:spcPct val="0"/>
              </a:spcAft>
              <a:buClr>
                <a:srgbClr val="CC9900"/>
              </a:buClr>
              <a:buSzPct val="60000"/>
              <a:tabLst>
                <a:tab pos="538163" algn="l"/>
              </a:tabLst>
            </a:pPr>
            <a:r>
              <a:rPr lang="en-US" sz="2400" dirty="0">
                <a:solidFill>
                  <a:srgbClr val="000000"/>
                </a:solidFill>
                <a:latin typeface="Custom_Constantia" panose="02030602050306030303" pitchFamily="18" charset="0"/>
                <a:cs typeface="Times New Roman" pitchFamily="18" charset="0"/>
              </a:rPr>
              <a:t>		</a:t>
            </a:r>
            <a:r>
              <a:rPr lang="en-US" sz="2400" b="1" dirty="0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do</a:t>
            </a:r>
          </a:p>
          <a:p>
            <a:pPr defTabSz="350838" fontAlgn="base">
              <a:spcAft>
                <a:spcPct val="0"/>
              </a:spcAft>
              <a:buClr>
                <a:srgbClr val="CC9900"/>
              </a:buClr>
              <a:buSzPct val="60000"/>
              <a:tabLst>
                <a:tab pos="538163" algn="l"/>
              </a:tabLst>
            </a:pPr>
            <a:r>
              <a:rPr lang="en-US" sz="2400" dirty="0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			</a:t>
            </a:r>
            <a:r>
              <a:rPr lang="en-US" sz="2400" b="1" dirty="0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Result</a:t>
            </a:r>
            <a:r>
              <a:rPr lang="en-US" sz="2400" dirty="0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:= (</a:t>
            </a:r>
            <a:r>
              <a:rPr lang="en-US" sz="2400" b="1" dirty="0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Current</a:t>
            </a: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&lt; </a:t>
            </a:r>
            <a:r>
              <a:rPr lang="en-US" sz="2400" i="1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or</a:t>
            </a: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(</a:t>
            </a:r>
            <a:r>
              <a:rPr lang="en-US" sz="2400" b="1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Current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~ </a:t>
            </a:r>
            <a:r>
              <a:rPr lang="en-US" sz="2400" i="1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x</a:t>
            </a: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))</a:t>
            </a:r>
          </a:p>
          <a:p>
            <a:pPr defTabSz="350838" fontAlgn="base">
              <a:spcAft>
                <a:spcPct val="0"/>
              </a:spcAft>
              <a:buClr>
                <a:srgbClr val="CC9900"/>
              </a:buClr>
              <a:buSzPct val="60000"/>
              <a:tabLst>
                <a:tab pos="538163" algn="l"/>
              </a:tabLst>
            </a:pPr>
            <a:r>
              <a:rPr lang="en-US" sz="2400" dirty="0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		</a:t>
            </a:r>
            <a:r>
              <a:rPr lang="en-US" sz="2400" b="1" dirty="0" smtClean="0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end</a:t>
            </a:r>
            <a:endParaRPr lang="en-US" sz="2400" b="1" dirty="0">
              <a:solidFill>
                <a:srgbClr val="333399"/>
              </a:solidFill>
              <a:latin typeface="Custom_Constantia" panose="02030602050306030303" pitchFamily="18" charset="0"/>
              <a:cs typeface="Times New Roman" pitchFamily="18" charset="0"/>
            </a:endParaRPr>
          </a:p>
        </p:txBody>
      </p:sp>
      <p:sp>
        <p:nvSpPr>
          <p:cNvPr id="20" name="Text Box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6777" y="4699000"/>
            <a:ext cx="8136000" cy="776288"/>
          </a:xfrm>
          <a:prstGeom prst="roundRect">
            <a:avLst>
              <a:gd name="adj" fmla="val 16667"/>
            </a:avLst>
          </a:prstGeom>
          <a:solidFill>
            <a:srgbClr val="FFFF66">
              <a:alpha val="64706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350838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CC9900"/>
              </a:buClr>
              <a:buSzPct val="60000"/>
              <a:tabLst>
                <a:tab pos="538163" algn="l"/>
              </a:tabLs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greater </a:t>
            </a:r>
            <a:r>
              <a:rPr lang="en-US" sz="16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alias</a:t>
            </a:r>
            <a:r>
              <a: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"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&gt;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"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(</a:t>
            </a: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x</a:t>
            </a:r>
            <a:r>
              <a:rPr lang="en-US" sz="16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: </a:t>
            </a: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COMPARABLE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[</a:t>
            </a: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G</a:t>
            </a:r>
            <a:r>
              <a:rPr lang="en-US" sz="16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]): </a:t>
            </a: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BOOLEAN</a:t>
            </a: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Times New Roman" pitchFamily="18" charset="0"/>
            </a:endParaRPr>
          </a:p>
          <a:p>
            <a:pPr defTabSz="350838" fontAlgn="base">
              <a:spcAft>
                <a:spcPct val="0"/>
              </a:spcAft>
              <a:buClr>
                <a:srgbClr val="CC9900"/>
              </a:buClr>
              <a:buSzPct val="60000"/>
              <a:tabLst>
                <a:tab pos="538163" algn="l"/>
              </a:tabLst>
            </a:pPr>
            <a:r>
              <a: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Times New Roman" pitchFamily="18" charset="0"/>
              </a:rPr>
              <a:t>		</a:t>
            </a:r>
            <a:r>
              <a:rPr lang="en-US" sz="2400" b="1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do</a:t>
            </a:r>
            <a:r>
              <a:rPr lang="en-US" sz="2400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Result</a:t>
            </a:r>
            <a:r>
              <a:rPr lang="en-US" sz="2400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:= (</a:t>
            </a: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Times New Roman" pitchFamily="18" charset="0"/>
              </a:rPr>
              <a:t>  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&lt; </a:t>
            </a:r>
            <a:r>
              <a:rPr lang="en-US" sz="2400" b="1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Current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) </a:t>
            </a:r>
            <a:r>
              <a:rPr lang="en-US" sz="2400" b="1" smtClean="0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end</a:t>
            </a:r>
            <a:endParaRPr lang="en-US" sz="2400" b="1">
              <a:solidFill>
                <a:srgbClr val="333399"/>
              </a:solidFill>
              <a:latin typeface="Custom_Constantia" panose="02030602050306030303" pitchFamily="18" charset="0"/>
              <a:cs typeface="Times New Roman" pitchFamily="18" charset="0"/>
            </a:endParaRPr>
          </a:p>
        </p:txBody>
      </p:sp>
      <p:sp>
        <p:nvSpPr>
          <p:cNvPr id="21" name="Text Box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6777" y="5680075"/>
            <a:ext cx="8136000" cy="776288"/>
          </a:xfrm>
          <a:prstGeom prst="roundRect">
            <a:avLst>
              <a:gd name="adj" fmla="val 16667"/>
            </a:avLst>
          </a:prstGeom>
          <a:solidFill>
            <a:srgbClr val="FFFF66">
              <a:alpha val="64706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350838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CC9900"/>
              </a:buClr>
              <a:buSzPct val="60000"/>
              <a:tabLst>
                <a:tab pos="538163" algn="l"/>
              </a:tabLst>
            </a:pPr>
            <a:r>
              <a:rPr lang="en-US" sz="22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greater_equal  </a:t>
            </a:r>
            <a:r>
              <a:rPr lang="en-US" sz="2200" b="1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alias</a:t>
            </a:r>
            <a:r>
              <a:rPr lang="en-US" sz="2200">
                <a:solidFill>
                  <a:srgbClr val="000000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2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"</a:t>
            </a:r>
            <a:r>
              <a:rPr lang="en-US" sz="22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&gt;=</a:t>
            </a:r>
            <a:r>
              <a:rPr lang="en-US" sz="22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"</a:t>
            </a:r>
            <a:r>
              <a:rPr lang="en-US" sz="22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(</a:t>
            </a:r>
            <a:r>
              <a:rPr lang="en-US" sz="22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x </a:t>
            </a:r>
            <a:r>
              <a:rPr lang="en-US" sz="22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: </a:t>
            </a:r>
            <a:r>
              <a:rPr lang="en-US" sz="22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COMPARABLE</a:t>
            </a:r>
            <a:r>
              <a:rPr lang="en-US" sz="22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 [</a:t>
            </a:r>
            <a:r>
              <a:rPr lang="en-US" sz="22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G </a:t>
            </a:r>
            <a:r>
              <a:rPr lang="en-US" sz="22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]): </a:t>
            </a:r>
            <a:r>
              <a:rPr lang="en-US" sz="22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BOOLEAN</a:t>
            </a:r>
            <a:endParaRPr lang="en-US" sz="2200">
              <a:solidFill>
                <a:srgbClr val="000000"/>
              </a:solidFill>
              <a:latin typeface="Custom_Constantia" panose="02030602050306030303" pitchFamily="18" charset="0"/>
              <a:cs typeface="Times New Roman" pitchFamily="18" charset="0"/>
            </a:endParaRPr>
          </a:p>
          <a:p>
            <a:pPr defTabSz="350838" fontAlgn="base">
              <a:spcAft>
                <a:spcPct val="0"/>
              </a:spcAft>
              <a:buClr>
                <a:srgbClr val="CC9900"/>
              </a:buClr>
              <a:buSzPct val="60000"/>
              <a:tabLst>
                <a:tab pos="538163" algn="l"/>
              </a:tabLst>
            </a:pPr>
            <a:r>
              <a: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Times New Roman" pitchFamily="18" charset="0"/>
              </a:rPr>
              <a:t>		</a:t>
            </a:r>
            <a:r>
              <a:rPr lang="en-US" sz="2400" b="1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do</a:t>
            </a:r>
            <a:r>
              <a:rPr lang="en-US" sz="2400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Result</a:t>
            </a:r>
            <a:r>
              <a:rPr lang="en-US" sz="2400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 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:= (</a:t>
            </a: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x</a:t>
            </a:r>
            <a:r>
              <a: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Times New Roman" pitchFamily="18" charset="0"/>
              </a:rPr>
              <a:t>  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&lt;= </a:t>
            </a:r>
            <a:r>
              <a:rPr lang="en-US" sz="2400" b="1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Current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Times New Roman" pitchFamily="18" charset="0"/>
              </a:rPr>
              <a:t>) </a:t>
            </a:r>
            <a:r>
              <a:rPr lang="en-US" sz="2400" b="1" smtClean="0">
                <a:solidFill>
                  <a:srgbClr val="333399"/>
                </a:solidFill>
                <a:latin typeface="Custom_Constantia" panose="02030602050306030303" pitchFamily="18" charset="0"/>
                <a:cs typeface="Times New Roman" pitchFamily="18" charset="0"/>
              </a:rPr>
              <a:t>end</a:t>
            </a:r>
            <a:endParaRPr lang="en-US" sz="2400" b="1">
              <a:solidFill>
                <a:srgbClr val="333399"/>
              </a:solidFill>
              <a:latin typeface="Custom_Constantia" panose="02030602050306030303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34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Die Moral dieses Beispiels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Typisches Beispiel für ein </a:t>
            </a:r>
            <a:r>
              <a:rPr lang="de-CH" i="1" noProof="0" dirty="0" smtClean="0">
                <a:solidFill>
                  <a:srgbClr val="990000"/>
                </a:solidFill>
              </a:rPr>
              <a:t>lückenhaftes Programm</a:t>
            </a:r>
          </a:p>
          <a:p>
            <a:pPr eaLnBrk="1" hangingPunct="1"/>
            <a:endParaRPr lang="de-CH" noProof="0" dirty="0" smtClean="0"/>
          </a:p>
          <a:p>
            <a:pPr eaLnBrk="1" hangingPunct="1"/>
            <a:r>
              <a:rPr lang="de-CH" noProof="0" dirty="0" smtClean="0"/>
              <a:t>Wir brauchen das volle Spektrum von vollständig abstrakten (aufgeschobenen) Klasse bis zu komplett implementierten Klassen</a:t>
            </a:r>
          </a:p>
          <a:p>
            <a:pPr eaLnBrk="1" hangingPunct="1"/>
            <a:endParaRPr lang="de-CH" noProof="0" dirty="0" smtClean="0"/>
          </a:p>
          <a:p>
            <a:pPr eaLnBrk="1" hangingPunct="1"/>
            <a:r>
              <a:rPr lang="de-CH" noProof="0" dirty="0" smtClean="0"/>
              <a:t>Mehrfachvererbung hilft uns, Abstraktionen zu kombinieren</a:t>
            </a:r>
          </a:p>
        </p:txBody>
      </p:sp>
    </p:spTree>
    <p:extLst>
      <p:ext uri="{BB962C8B-B14F-4D97-AF65-F5344CB8AC3E}">
        <p14:creationId xmlns:p14="http://schemas.microsoft.com/office/powerpoint/2010/main" val="43292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noProof="0" dirty="0" smtClean="0"/>
              <a:t>Ein typisches Beispiel aus der Eiffel-Bibliothek</a:t>
            </a:r>
            <a:endParaRPr lang="de-CH" noProof="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249238" y="878114"/>
            <a:ext cx="8676648" cy="285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class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ARRAYED_LIST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[</a:t>
            </a:r>
            <a:r>
              <a:rPr kumimoji="0" lang="de-CH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G</a:t>
            </a:r>
            <a:r>
              <a:rPr kumimoji="0" lang="de-CH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] </a:t>
            </a:r>
            <a:r>
              <a:rPr kumimoji="0" lang="de-CH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inherit</a:t>
            </a:r>
            <a:endParaRPr kumimoji="0" lang="de-CH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</a:t>
            </a:r>
            <a:r>
              <a:rPr kumimoji="0" lang="de-CH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LIST 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[</a:t>
            </a:r>
            <a:r>
              <a:rPr kumimoji="0" lang="de-CH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G</a:t>
            </a:r>
            <a:r>
              <a:rPr kumimoji="0" lang="de-CH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] </a:t>
            </a:r>
            <a:r>
              <a:rPr kumimoji="0" lang="de-CH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ARRAY 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[</a:t>
            </a:r>
            <a:r>
              <a:rPr kumimoji="0" lang="de-CH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G</a:t>
            </a:r>
            <a:r>
              <a:rPr kumimoji="0" lang="de-CH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feature</a:t>
            </a:r>
            <a:endParaRPr kumimoji="0" lang="de-CH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… Implementiere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LIST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-Features mit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ARRAY</a:t>
            </a: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-	</a:t>
            </a:r>
            <a:b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</a:br>
            <a:r>
              <a:rPr kumimoji="0" lang="de-CH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Features 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end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1178" y="3816991"/>
            <a:ext cx="5654180" cy="2600588"/>
          </a:xfrm>
          <a:prstGeom prst="roundRect">
            <a:avLst/>
          </a:prstGeom>
          <a:solidFill>
            <a:srgbClr val="99FF99"/>
          </a:solidFill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lIns="0" tIns="0" rIns="0" bIns="0" rtlCol="0"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For example:</a:t>
            </a:r>
          </a:p>
          <a:p>
            <a:pPr fontAlgn="base"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    </a:t>
            </a:r>
            <a:r>
              <a:rPr lang="en-US" sz="2400" i="1" dirty="0" err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i_th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(</a:t>
            </a:r>
            <a:r>
              <a:rPr lang="en-US" sz="2400" i="1" dirty="0" err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</a:t>
            </a:r>
            <a:r>
              <a:rPr lang="en-US" sz="1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: 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INTEGER</a:t>
            </a:r>
            <a:r>
              <a:rPr lang="en-US" sz="1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):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G</a:t>
            </a:r>
          </a:p>
          <a:p>
            <a:pPr fontAlgn="base">
              <a:spcAft>
                <a:spcPct val="0"/>
              </a:spcAft>
            </a:pP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     </a:t>
            </a:r>
            <a:r>
              <a:rPr lang="en-US" sz="240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-- Element </a:t>
            </a:r>
            <a:r>
              <a:rPr lang="en-US" sz="2400" dirty="0" err="1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mit</a:t>
            </a:r>
            <a:r>
              <a:rPr lang="en-US" sz="240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dirty="0" err="1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Index</a:t>
            </a:r>
            <a:r>
              <a:rPr lang="en-US" sz="2400" i="1" dirty="0" err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`i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’</a:t>
            </a:r>
            <a:r>
              <a:rPr lang="en-US" sz="240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.</a:t>
            </a:r>
          </a:p>
          <a:p>
            <a:pPr fontAlgn="base">
              <a:spcAft>
                <a:spcPct val="0"/>
              </a:spcAft>
            </a:pP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       </a:t>
            </a:r>
            <a:r>
              <a:rPr lang="en-US" sz="2400" b="1" dirty="0" smtClean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do</a:t>
            </a:r>
          </a:p>
          <a:p>
            <a:pPr fontAlgn="base">
              <a:spcAft>
                <a:spcPct val="0"/>
              </a:spcAft>
            </a:pP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              </a:t>
            </a:r>
            <a:r>
              <a:rPr lang="en-US" sz="2400" b="1" dirty="0" smtClean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Result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:= 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item   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(</a:t>
            </a:r>
            <a:r>
              <a:rPr lang="en-US" sz="2400" i="1" dirty="0" err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</a:t>
            </a:r>
            <a:r>
              <a:rPr lang="en-US" sz="1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)</a:t>
            </a:r>
          </a:p>
          <a:p>
            <a:pPr fontAlgn="base"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       </a:t>
            </a:r>
            <a:r>
              <a:rPr lang="en-US" sz="2400" b="1" dirty="0" smtClean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end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10800000" flipV="1">
            <a:off x="4166920" y="4445790"/>
            <a:ext cx="3070367" cy="939567"/>
          </a:xfrm>
          <a:prstGeom prst="straightConnector1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9" name="Rounded Rectangle 18"/>
          <p:cNvSpPr/>
          <p:nvPr/>
        </p:nvSpPr>
        <p:spPr bwMode="auto">
          <a:xfrm>
            <a:off x="3426526" y="5372832"/>
            <a:ext cx="658197" cy="469784"/>
          </a:xfrm>
          <a:prstGeom prst="roundRect">
            <a:avLst/>
          </a:prstGeom>
          <a:solidFill>
            <a:srgbClr val="99FF99">
              <a:alpha val="25000"/>
            </a:srgbClr>
          </a:solidFill>
          <a:ln w="5715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333399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56837" y="4009564"/>
            <a:ext cx="2449584" cy="408623"/>
          </a:xfrm>
          <a:prstGeom prst="roundRect">
            <a:avLst/>
          </a:prstGeom>
          <a:noFill/>
          <a:ln w="25400">
            <a:solidFill>
              <a:srgbClr val="990000"/>
            </a:solidFill>
          </a:ln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Feature von </a:t>
            </a:r>
            <a:r>
              <a:rPr lang="en-US" sz="20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ARRAY</a:t>
            </a:r>
            <a:r>
              <a:rPr lang="en-US" sz="24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840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Man könnte auch </a:t>
            </a:r>
            <a:r>
              <a:rPr lang="de-CH" noProof="0" dirty="0" smtClean="0">
                <a:solidFill>
                  <a:srgbClr val="990000"/>
                </a:solidFill>
              </a:rPr>
              <a:t>Delegation</a:t>
            </a:r>
            <a:r>
              <a:rPr lang="de-CH" noProof="0" dirty="0" smtClean="0"/>
              <a:t> benutzen…</a:t>
            </a:r>
            <a:endParaRPr lang="de-CH" noProof="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26137" y="897621"/>
            <a:ext cx="8594725" cy="429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</a:pPr>
            <a:r>
              <a:rPr lang="en-US" sz="2400" b="1" kern="0" dirty="0" smtClean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class </a:t>
            </a:r>
            <a:r>
              <a:rPr lang="en-US" sz="2400" i="1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ARRAYED_LIST</a:t>
            </a:r>
            <a:r>
              <a:rPr lang="en-US" sz="2400" kern="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i="1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[</a:t>
            </a:r>
            <a:r>
              <a:rPr lang="en-US" sz="2400" i="1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G</a:t>
            </a:r>
            <a:r>
              <a:rPr lang="en-US" sz="1400" i="1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] </a:t>
            </a:r>
            <a:r>
              <a:rPr lang="en-US" sz="2400" b="1" kern="0" dirty="0" smtClean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inherit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2400" i="1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LIST </a:t>
            </a:r>
            <a:r>
              <a:rPr lang="en-US" sz="2400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[</a:t>
            </a:r>
            <a:r>
              <a:rPr lang="en-US" sz="2400" i="1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G</a:t>
            </a:r>
            <a:r>
              <a:rPr lang="en-US" sz="1400" i="1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]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2400" b="1" kern="0" dirty="0" smtClean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feature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</a:pPr>
            <a:r>
              <a:rPr lang="en-US" sz="2400" b="1" kern="0" dirty="0" smtClean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	</a:t>
            </a:r>
            <a:r>
              <a:rPr lang="en-US" sz="2400" i="1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rep</a:t>
            </a:r>
            <a:r>
              <a:rPr lang="en-US" sz="1400" i="1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:</a:t>
            </a:r>
            <a:r>
              <a:rPr lang="en-US" sz="2400" b="1" kern="0" dirty="0" smtClean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i="1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ARRAY </a:t>
            </a:r>
            <a:r>
              <a:rPr lang="en-US" sz="2400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[</a:t>
            </a:r>
            <a:r>
              <a:rPr lang="en-US" sz="2400" i="1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G</a:t>
            </a:r>
            <a:r>
              <a:rPr lang="en-US" sz="1400" i="1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]</a:t>
            </a:r>
            <a:endParaRPr lang="en-US" sz="2400" b="1" kern="0" dirty="0" smtClean="0">
              <a:solidFill>
                <a:srgbClr val="002060"/>
              </a:solidFill>
              <a:latin typeface="Custom_Constantia" panose="02030602050306030303" pitchFamily="18" charset="0"/>
              <a:cs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</a:pPr>
            <a:r>
              <a:rPr lang="en-US" sz="2400" kern="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</a:t>
            </a:r>
            <a:r>
              <a:rPr lang="en-US" sz="2400" kern="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… </a:t>
            </a:r>
            <a:r>
              <a:rPr lang="en-US" sz="2400" kern="0" dirty="0" err="1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Implementiere</a:t>
            </a:r>
            <a:r>
              <a:rPr lang="en-US" sz="2400" kern="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i="1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LIST</a:t>
            </a:r>
            <a:r>
              <a:rPr lang="en-US" sz="2400" kern="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kern="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–Features </a:t>
            </a:r>
            <a:r>
              <a:rPr lang="en-US" sz="2400" kern="0" dirty="0" err="1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mit</a:t>
            </a:r>
            <a:r>
              <a:rPr lang="en-US" sz="2400" kern="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 </a:t>
            </a:r>
            <a:r>
              <a:rPr lang="en-US" sz="2400" i="1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ARRAY</a:t>
            </a:r>
            <a:r>
              <a:rPr lang="en-US" sz="2400" kern="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-	Fe</a:t>
            </a:r>
            <a:r>
              <a:rPr lang="en-US" sz="2400" kern="0" dirty="0" err="1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atures</a:t>
            </a:r>
            <a:r>
              <a:rPr lang="en-US" sz="2400" kern="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, auf </a:t>
            </a:r>
            <a:r>
              <a:rPr lang="en-US" sz="2400" i="1" kern="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rep</a:t>
            </a:r>
            <a:r>
              <a:rPr lang="en-US" sz="2400" kern="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kern="0" dirty="0" err="1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angewendet</a:t>
            </a:r>
            <a:r>
              <a:rPr lang="en-US" sz="2400" kern="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…</a:t>
            </a:r>
            <a:br>
              <a:rPr lang="en-US" sz="2400" kern="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</a:br>
            <a:r>
              <a:rPr lang="en-US" sz="2400" kern="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	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</a:pPr>
            <a:endParaRPr lang="en-US" sz="2400" kern="0" dirty="0" smtClean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buNone/>
              <a:defRPr/>
            </a:pPr>
            <a:r>
              <a:rPr lang="en-US" sz="2400" b="1" kern="0" dirty="0" smtClean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end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05636" y="3926048"/>
            <a:ext cx="6585358" cy="2600588"/>
          </a:xfrm>
          <a:prstGeom prst="roundRect">
            <a:avLst/>
          </a:prstGeom>
          <a:solidFill>
            <a:srgbClr val="99FF99"/>
          </a:solidFill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lIns="0" tIns="0" rIns="0" bIns="0" rtlCol="0"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Beispiel</a:t>
            </a:r>
            <a:r>
              <a:rPr lang="en-US" sz="24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:</a:t>
            </a:r>
          </a:p>
          <a:p>
            <a:pPr fontAlgn="base"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</a:t>
            </a:r>
            <a:r>
              <a:rPr lang="en-US" sz="2400" i="1" dirty="0" err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i_th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(</a:t>
            </a:r>
            <a:r>
              <a:rPr lang="en-US" sz="2400" i="1" dirty="0" err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</a:t>
            </a:r>
            <a:r>
              <a:rPr lang="en-US" sz="1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: 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INTEGER</a:t>
            </a:r>
            <a:r>
              <a:rPr lang="en-US" sz="1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):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G</a:t>
            </a:r>
          </a:p>
          <a:p>
            <a:pPr fontAlgn="base">
              <a:spcAft>
                <a:spcPct val="0"/>
              </a:spcAft>
            </a:pP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		</a:t>
            </a:r>
            <a:r>
              <a:rPr lang="en-US" sz="240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-- Element </a:t>
            </a:r>
            <a:r>
              <a:rPr lang="en-US" sz="2400" dirty="0" err="1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mit</a:t>
            </a:r>
            <a:r>
              <a:rPr lang="en-US" sz="240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 Index 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`</a:t>
            </a:r>
            <a:r>
              <a:rPr lang="en-US" sz="2400" i="1" dirty="0" err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’</a:t>
            </a:r>
            <a:r>
              <a:rPr lang="en-US" sz="240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.</a:t>
            </a:r>
          </a:p>
          <a:p>
            <a:pPr fontAlgn="base">
              <a:spcAft>
                <a:spcPct val="0"/>
              </a:spcAft>
            </a:pP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	</a:t>
            </a:r>
            <a:r>
              <a:rPr lang="en-US" sz="2400" b="1" dirty="0" smtClean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do</a:t>
            </a:r>
          </a:p>
          <a:p>
            <a:pPr fontAlgn="base">
              <a:spcAft>
                <a:spcPct val="0"/>
              </a:spcAft>
            </a:pP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		</a:t>
            </a:r>
            <a:r>
              <a:rPr lang="en-US" sz="2400" b="1" dirty="0" smtClean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Result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:= </a:t>
            </a:r>
            <a:r>
              <a:rPr lang="en-US" sz="2400" i="1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rep</a:t>
            </a:r>
            <a:r>
              <a:rPr lang="en-US" sz="1000" kern="0" dirty="0" smtClean="0">
                <a:solidFill>
                  <a:srgbClr val="0000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1000" kern="0" dirty="0" smtClean="0">
                <a:solidFill>
                  <a:srgbClr val="0000FF"/>
                </a:solidFill>
                <a:latin typeface="Custom_Constantia" panose="02030602050306030303" pitchFamily="18" charset="0"/>
                <a:cs typeface="Arial"/>
                <a:sym typeface="Wingdings" pitchFamily="2" charset="2"/>
              </a:rPr>
              <a:t> 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item (</a:t>
            </a:r>
            <a:r>
              <a:rPr lang="en-US" sz="2400" i="1" dirty="0" err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)</a:t>
            </a:r>
          </a:p>
          <a:p>
            <a:pPr fontAlgn="base"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	</a:t>
            </a:r>
            <a:r>
              <a:rPr lang="en-US" sz="2400" b="1" dirty="0" smtClean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end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6253354" y="5570291"/>
            <a:ext cx="605745" cy="335560"/>
          </a:xfrm>
          <a:prstGeom prst="roundRect">
            <a:avLst/>
          </a:prstGeom>
          <a:solidFill>
            <a:srgbClr val="FFFF00">
              <a:alpha val="18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333399"/>
              </a:solidFill>
              <a:latin typeface="Custom_Constantia" panose="0203060205030603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056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Nicht-konforme Vererbung</a:t>
            </a:r>
            <a:endParaRPr lang="de-CH" noProof="0" dirty="0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class</a:t>
            </a: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ARRAYED_LIST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[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G</a:t>
            </a:r>
            <a:r>
              <a:rPr kumimoji="0" lang="de-CH" sz="1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inherit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LIST 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[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G</a:t>
            </a:r>
            <a:r>
              <a:rPr kumimoji="0" lang="de-CH" sz="1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]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1" u="none" strike="noStrike" kern="0" cap="none" spc="0" normalizeH="0" baseline="0" noProof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ARRAY 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[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G</a:t>
            </a:r>
            <a:r>
              <a:rPr kumimoji="0" lang="de-CH" sz="1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1" i="0" u="none" strike="noStrike" kern="0" cap="none" spc="0" normalizeH="0" baseline="0" noProof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… Implementiere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LIST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-Features mit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ARRAY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-	Features 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1" i="0" u="none" strike="noStrike" kern="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8448" y="2852257"/>
            <a:ext cx="2650921" cy="461665"/>
          </a:xfrm>
          <a:prstGeom prst="rect">
            <a:avLst/>
          </a:prstGeom>
          <a:solidFill>
            <a:srgbClr val="99FF99"/>
          </a:solidFill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inherit</a:t>
            </a:r>
            <a:r>
              <a:rPr lang="en-US" sz="240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i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{</a:t>
            </a:r>
            <a:r>
              <a:rPr lang="en-US" sz="2400" i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NONE</a:t>
            </a:r>
            <a:r>
              <a:rPr lang="en-US" sz="1400" i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}</a:t>
            </a: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9" name="Line 2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5377343" y="1417739"/>
            <a:ext cx="1" cy="1719744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938948" y="763919"/>
            <a:ext cx="1906795" cy="628624"/>
            <a:chOff x="5965825" y="1082701"/>
            <a:chExt cx="1906795" cy="628624"/>
          </a:xfrm>
        </p:grpSpPr>
        <p:sp>
          <p:nvSpPr>
            <p:cNvPr id="41" name="Oval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965825" y="1082701"/>
              <a:ext cx="1906795" cy="628624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42" name="Text Box 11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321425" y="1217613"/>
              <a:ext cx="14398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i="1" smtClean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ARRAY</a:t>
              </a:r>
              <a:endPara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440426" y="756928"/>
            <a:ext cx="1906795" cy="628624"/>
            <a:chOff x="5965825" y="1082701"/>
            <a:chExt cx="1906795" cy="628624"/>
          </a:xfrm>
        </p:grpSpPr>
        <p:sp>
          <p:nvSpPr>
            <p:cNvPr id="44" name="Oval 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965825" y="1082701"/>
              <a:ext cx="1906795" cy="628624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45" name="Text Box 1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321425" y="1217613"/>
              <a:ext cx="14398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i="1" smtClean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LIST</a:t>
              </a:r>
              <a:endPara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</p:grpSp>
      <p:sp>
        <p:nvSpPr>
          <p:cNvPr id="46" name="Line 2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5914238" y="2273417"/>
            <a:ext cx="838899" cy="922788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none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7" name="Line 2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6846815" y="1503026"/>
            <a:ext cx="612396" cy="64595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8" name="Freeform 47"/>
          <p:cNvSpPr/>
          <p:nvPr/>
        </p:nvSpPr>
        <p:spPr bwMode="auto">
          <a:xfrm rot="13995982">
            <a:off x="6599534" y="2007348"/>
            <a:ext cx="511729" cy="369332"/>
          </a:xfrm>
          <a:custGeom>
            <a:avLst/>
            <a:gdLst>
              <a:gd name="connsiteX0" fmla="*/ 0 w 511729"/>
              <a:gd name="connsiteY0" fmla="*/ 135622 h 135622"/>
              <a:gd name="connsiteX1" fmla="*/ 276837 w 511729"/>
              <a:gd name="connsiteY1" fmla="*/ 9787 h 135622"/>
              <a:gd name="connsiteX2" fmla="*/ 511729 w 511729"/>
              <a:gd name="connsiteY2" fmla="*/ 76899 h 13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1729" h="135622">
                <a:moveTo>
                  <a:pt x="0" y="135622"/>
                </a:moveTo>
                <a:cubicBezTo>
                  <a:pt x="95774" y="77598"/>
                  <a:pt x="191549" y="19574"/>
                  <a:pt x="276837" y="9787"/>
                </a:cubicBezTo>
                <a:cubicBezTo>
                  <a:pt x="362125" y="0"/>
                  <a:pt x="436927" y="38449"/>
                  <a:pt x="511729" y="76899"/>
                </a:cubicBezTo>
              </a:path>
            </a:pathLst>
          </a:cu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580387" y="3158669"/>
            <a:ext cx="1614022" cy="951935"/>
            <a:chOff x="4580387" y="3158669"/>
            <a:chExt cx="1614022" cy="951935"/>
          </a:xfrm>
        </p:grpSpPr>
        <p:sp>
          <p:nvSpPr>
            <p:cNvPr id="50" name="Oval 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80387" y="3158669"/>
              <a:ext cx="1607983" cy="951935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51" name="Text Box 13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27571" y="3268181"/>
              <a:ext cx="136683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i="1" smtClean="0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ARRAYED_LIST</a:t>
              </a:r>
              <a:endPara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</p:grpSp>
      <p:sp>
        <p:nvSpPr>
          <p:cNvPr id="52" name="Rounded Rectangular Callout 51"/>
          <p:cNvSpPr/>
          <p:nvPr/>
        </p:nvSpPr>
        <p:spPr bwMode="auto">
          <a:xfrm>
            <a:off x="6811861" y="3380763"/>
            <a:ext cx="2072081" cy="553673"/>
          </a:xfrm>
          <a:prstGeom prst="wedgeRoundRectCallout">
            <a:avLst>
              <a:gd name="adj1" fmla="val -49051"/>
              <a:gd name="adj2" fmla="val -218703"/>
              <a:gd name="adj3" fmla="val 16667"/>
            </a:avLst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Nicht-konforme</a:t>
            </a:r>
            <a:r>
              <a:rPr lang="en-US" sz="200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000" dirty="0" err="1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Vererbung</a:t>
            </a:r>
            <a:endParaRPr lang="en-US" sz="2000" dirty="0">
              <a:solidFill>
                <a:srgbClr val="990000"/>
              </a:solidFill>
              <a:latin typeface="Custom_Constantia" panose="0203060205030603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589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6" grpId="0" animBg="1"/>
      <p:bldP spid="47" grpId="0" animBg="1"/>
      <p:bldP spid="48" grpId="0" animBg="1"/>
      <p:bldP spid="5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Mehrfachvererbung: Namenskonflikte</a:t>
            </a:r>
          </a:p>
        </p:txBody>
      </p:sp>
      <p:sp>
        <p:nvSpPr>
          <p:cNvPr id="28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46950" y="2154238"/>
            <a:ext cx="1158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</a:p>
        </p:txBody>
      </p:sp>
      <p:sp>
        <p:nvSpPr>
          <p:cNvPr id="29" name="Oval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46638" y="4612795"/>
            <a:ext cx="1217613" cy="75565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0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87838" y="4731858"/>
            <a:ext cx="2279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</a:t>
            </a:r>
          </a:p>
        </p:txBody>
      </p:sp>
      <p:sp>
        <p:nvSpPr>
          <p:cNvPr id="31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78663" y="1834670"/>
            <a:ext cx="1217613" cy="75565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2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560663" y="1874358"/>
            <a:ext cx="1217613" cy="75565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74850" y="2137883"/>
            <a:ext cx="1158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</a:p>
        </p:txBody>
      </p:sp>
      <p:sp>
        <p:nvSpPr>
          <p:cNvPr id="34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951188" y="1998183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</a:p>
        </p:txBody>
      </p:sp>
      <p:sp>
        <p:nvSpPr>
          <p:cNvPr id="35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667525" y="1982308"/>
            <a:ext cx="1652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</a:t>
            </a: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102375" y="4873145"/>
            <a:ext cx="1760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360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?</a:t>
            </a:r>
            <a:endParaRPr lang="en-US" sz="36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7" name="Line 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253062" y="2691920"/>
            <a:ext cx="2109788" cy="19018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8" name="Line 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278212" y="2693508"/>
            <a:ext cx="1985963" cy="18891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999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Namenskonflikte auflösen</a:t>
            </a:r>
          </a:p>
        </p:txBody>
      </p:sp>
      <p:sp>
        <p:nvSpPr>
          <p:cNvPr id="30" name="Text Box 1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346950" y="1515877"/>
            <a:ext cx="1158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</a:p>
        </p:txBody>
      </p:sp>
      <p:sp>
        <p:nvSpPr>
          <p:cNvPr id="31" name="Text Box 1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3132" y="3544133"/>
            <a:ext cx="2638425" cy="509588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rename</a:t>
            </a:r>
            <a:r>
              <a: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b="1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as</a:t>
            </a:r>
            <a:r>
              <a: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A_f</a:t>
            </a:r>
          </a:p>
        </p:txBody>
      </p:sp>
      <p:sp>
        <p:nvSpPr>
          <p:cNvPr id="32" name="Oval 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46637" y="3974434"/>
            <a:ext cx="1217613" cy="75565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87837" y="4093497"/>
            <a:ext cx="2279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</a:t>
            </a:r>
          </a:p>
        </p:txBody>
      </p:sp>
      <p:sp>
        <p:nvSpPr>
          <p:cNvPr id="34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78662" y="1196309"/>
            <a:ext cx="1217613" cy="75565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5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60662" y="1235997"/>
            <a:ext cx="1217613" cy="75565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6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253062" y="2053559"/>
            <a:ext cx="2109788" cy="19018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74850" y="1499522"/>
            <a:ext cx="1158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</a:p>
        </p:txBody>
      </p:sp>
      <p:sp>
        <p:nvSpPr>
          <p:cNvPr id="38" name="Text Box 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51187" y="1359822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</a:p>
        </p:txBody>
      </p:sp>
      <p:sp>
        <p:nvSpPr>
          <p:cNvPr id="39" name="Text Box 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67525" y="1343947"/>
            <a:ext cx="1652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</a:t>
            </a: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0" name="Line 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278212" y="2055147"/>
            <a:ext cx="1985963" cy="188912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2375" y="4234784"/>
            <a:ext cx="17605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A_f, f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08013" y="5195911"/>
            <a:ext cx="4297812" cy="123938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class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inherit</a:t>
            </a:r>
          </a:p>
          <a:p>
            <a:pPr fontAlgn="base">
              <a:spcAft>
                <a:spcPct val="0"/>
              </a:spcAft>
            </a:pP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rename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as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i="1" dirty="0" err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A_f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ustom_Constantia" panose="02030602050306030303" pitchFamily="18" charset="0"/>
                <a:cs typeface="Arial"/>
              </a:rPr>
              <a:t>end</a:t>
            </a:r>
            <a:endParaRPr lang="en-US" sz="2400" i="1" dirty="0" smtClean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  <a:p>
            <a:pPr fontAlgn="base">
              <a:spcAft>
                <a:spcPct val="0"/>
              </a:spcAft>
            </a:pP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</a:t>
            </a:r>
          </a:p>
          <a:p>
            <a:pPr fontAlgn="base">
              <a:spcAft>
                <a:spcPct val="0"/>
              </a:spcAft>
            </a:pP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8966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Konsequenzen des Umbenennens</a:t>
            </a:r>
          </a:p>
        </p:txBody>
      </p:sp>
      <p:sp>
        <p:nvSpPr>
          <p:cNvPr id="5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46238" y="1103313"/>
            <a:ext cx="2336800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8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a1</a:t>
            </a:r>
            <a:r>
              <a:rPr kumimoji="0" lang="de-CH" sz="1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8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: </a:t>
            </a:r>
            <a:r>
              <a:rPr kumimoji="0" lang="de-CH" sz="28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</a:t>
            </a:r>
          </a:p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8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b1</a:t>
            </a:r>
            <a:r>
              <a:rPr kumimoji="0" lang="de-CH" sz="1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8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: </a:t>
            </a:r>
            <a:r>
              <a:rPr kumimoji="0" lang="de-CH" sz="28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B</a:t>
            </a:r>
          </a:p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8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c1</a:t>
            </a:r>
            <a:r>
              <a:rPr kumimoji="0" lang="de-CH" sz="1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8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: </a:t>
            </a:r>
            <a:r>
              <a:rPr kumimoji="0" lang="de-CH" sz="28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C</a:t>
            </a:r>
          </a:p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8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...</a:t>
            </a:r>
          </a:p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8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c1</a:t>
            </a:r>
            <a:r>
              <a:rPr kumimoji="0" lang="de-CH" sz="4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.</a:t>
            </a:r>
            <a:r>
              <a:rPr kumimoji="0" lang="de-CH" sz="28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f</a:t>
            </a:r>
          </a:p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8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c1</a:t>
            </a:r>
            <a:r>
              <a:rPr kumimoji="0" lang="de-CH" sz="4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.</a:t>
            </a:r>
            <a:r>
              <a:rPr kumimoji="0" lang="de-CH" sz="28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A_f</a:t>
            </a:r>
          </a:p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8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a1</a:t>
            </a:r>
            <a:r>
              <a:rPr kumimoji="0" lang="de-CH" sz="4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.</a:t>
            </a:r>
            <a:r>
              <a:rPr kumimoji="0" lang="de-CH" sz="28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f</a:t>
            </a:r>
          </a:p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8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b1</a:t>
            </a:r>
            <a:r>
              <a:rPr kumimoji="0" lang="de-CH" sz="4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.</a:t>
            </a:r>
            <a:r>
              <a:rPr kumimoji="0" lang="de-CH" sz="28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f</a:t>
            </a:r>
          </a:p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800" b="0" i="0" u="none" strike="noStrike" kern="0" cap="none" spc="0" normalizeH="0" baseline="0" noProof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800" b="0" i="1" u="none" strike="noStrike" kern="0" cap="none" spc="0" normalizeH="0" baseline="0" noProof="0" smtClean="0">
              <a:ln>
                <a:noFill/>
              </a:ln>
              <a:solidFill>
                <a:srgbClr val="0064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grpSp>
        <p:nvGrpSpPr>
          <p:cNvPr id="51" name="Group 17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483100" y="1155469"/>
            <a:ext cx="4901768" cy="2659295"/>
            <a:chOff x="282" y="1149"/>
            <a:chExt cx="4847" cy="2226"/>
          </a:xfrm>
        </p:grpSpPr>
        <p:sp>
          <p:nvSpPr>
            <p:cNvPr id="52" name="Line 9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 flipV="1">
              <a:off x="2630" y="1689"/>
              <a:ext cx="1358" cy="1207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53" name="Line 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 flipV="1">
              <a:off x="1415" y="1690"/>
              <a:ext cx="1236" cy="1197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54" name="Text Box 1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82" y="2540"/>
              <a:ext cx="1990" cy="343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>
              <a:solidFill>
                <a:srgbClr val="990000"/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333399"/>
                  </a:solidFill>
                  <a:latin typeface="Custom_Constantia" panose="02030602050306030303" pitchFamily="18" charset="0"/>
                  <a:cs typeface="Arial"/>
                </a:rPr>
                <a:t>rename</a:t>
              </a:r>
              <a:r>
                <a:rPr lang="en-US">
                  <a:solidFill>
                    <a:srgbClr val="000000"/>
                  </a:solidFill>
                  <a:latin typeface="Custom_Constantia" panose="02030602050306030303" pitchFamily="18" charset="0"/>
                  <a:cs typeface="Arial"/>
                </a:rPr>
                <a:t> </a:t>
              </a:r>
              <a:r>
                <a:rPr lang="en-US" i="1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f</a:t>
              </a:r>
              <a:r>
                <a:rPr lang="en-US">
                  <a:solidFill>
                    <a:srgbClr val="000000"/>
                  </a:solidFill>
                  <a:latin typeface="Custom_Constantia" panose="02030602050306030303" pitchFamily="18" charset="0"/>
                  <a:cs typeface="Arial"/>
                </a:rPr>
                <a:t> </a:t>
              </a:r>
              <a:r>
                <a:rPr lang="en-US" b="1">
                  <a:solidFill>
                    <a:srgbClr val="333399"/>
                  </a:solidFill>
                  <a:latin typeface="Custom_Constantia" panose="02030602050306030303" pitchFamily="18" charset="0"/>
                  <a:cs typeface="Arial"/>
                </a:rPr>
                <a:t>as</a:t>
              </a:r>
              <a:r>
                <a:rPr lang="en-US">
                  <a:solidFill>
                    <a:srgbClr val="000000"/>
                  </a:solidFill>
                  <a:latin typeface="Custom_Constantia" panose="02030602050306030303" pitchFamily="18" charset="0"/>
                  <a:cs typeface="Arial"/>
                </a:rPr>
                <a:t> </a:t>
              </a:r>
              <a:r>
                <a:rPr lang="en-US" i="1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A_f</a:t>
              </a:r>
            </a:p>
          </p:txBody>
        </p:sp>
        <p:sp>
          <p:nvSpPr>
            <p:cNvPr id="55" name="Oval 3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277" y="289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56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925" y="2974"/>
              <a:ext cx="1435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C</a:t>
              </a:r>
            </a:p>
          </p:txBody>
        </p:sp>
        <p:sp>
          <p:nvSpPr>
            <p:cNvPr id="57" name="Oval 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683" y="1149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58" name="Oval 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963" y="1174"/>
              <a:ext cx="767" cy="476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69" y="1341"/>
              <a:ext cx="72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f</a:t>
              </a:r>
            </a:p>
          </p:txBody>
        </p:sp>
        <p:sp>
          <p:nvSpPr>
            <p:cNvPr id="60" name="Text Box 5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167" y="1252"/>
              <a:ext cx="990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A</a:t>
              </a:r>
            </a:p>
          </p:txBody>
        </p:sp>
        <p:sp>
          <p:nvSpPr>
            <p:cNvPr id="61" name="Text Box 6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52" y="1242"/>
              <a:ext cx="1039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B</a:t>
              </a:r>
              <a:endParaRPr lang="en-US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62" name="Text Box 11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192" y="3063"/>
              <a:ext cx="1112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A_f, f</a:t>
              </a:r>
            </a:p>
          </p:txBody>
        </p:sp>
        <p:sp>
          <p:nvSpPr>
            <p:cNvPr id="63" name="Text Box 11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403" y="1312"/>
              <a:ext cx="726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lnSpc>
                  <a:spcPct val="5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i="1">
                  <a:solidFill>
                    <a:srgbClr val="3333FF"/>
                  </a:solidFill>
                  <a:latin typeface="Custom_Constantia" panose="02030602050306030303" pitchFamily="18" charset="0"/>
                  <a:cs typeface="Arial"/>
                </a:rPr>
                <a:t>f</a:t>
              </a:r>
            </a:p>
          </p:txBody>
        </p:sp>
      </p:grpSp>
      <p:sp>
        <p:nvSpPr>
          <p:cNvPr id="64" name="AutoShape 3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27700" y="4656406"/>
            <a:ext cx="3152775" cy="169518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Ungültig</a:t>
            </a:r>
            <a:r>
              <a:rPr lang="en-US" sz="2800" dirty="0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:</a:t>
            </a:r>
            <a:endParaRPr lang="en-US" sz="2800" dirty="0">
              <a:solidFill>
                <a:srgbClr val="990000"/>
              </a:solidFill>
              <a:latin typeface="Custom_Constantia" panose="02030602050306030303" pitchFamily="18" charset="0"/>
              <a:cs typeface="Arial"/>
            </a:endParaRPr>
          </a:p>
          <a:p>
            <a:pPr marL="828675" lvl="1" indent="-285750" fontAlgn="base">
              <a:lnSpc>
                <a:spcPct val="80000"/>
              </a:lnSpc>
              <a:spcAft>
                <a:spcPct val="0"/>
              </a:spcAft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a1</a:t>
            </a:r>
            <a:r>
              <a:rPr lang="en-US" sz="4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.</a:t>
            </a:r>
            <a:r>
              <a:rPr lang="en-US" sz="28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A_f</a:t>
            </a:r>
            <a:endParaRPr lang="en-US" sz="2800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  <a:p>
            <a:pPr marL="828675" lvl="1" indent="-285750" fontAlgn="base">
              <a:lnSpc>
                <a:spcPct val="80000"/>
              </a:lnSpc>
              <a:spcAft>
                <a:spcPct val="0"/>
              </a:spcAft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b1</a:t>
            </a:r>
            <a:r>
              <a:rPr lang="en-US" sz="4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.</a:t>
            </a:r>
            <a:r>
              <a:rPr lang="en-US" sz="28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A_f</a:t>
            </a:r>
            <a:endParaRPr lang="en-US" sz="2800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588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Redefinition und Umbenennen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Redefinition ändert das Feature und behält seinen Namen</a:t>
            </a:r>
          </a:p>
          <a:p>
            <a:r>
              <a:rPr lang="de-CH" dirty="0" smtClean="0"/>
              <a:t>Umbenennen behält das Feature und ändert seinen Namen</a:t>
            </a:r>
          </a:p>
          <a:p>
            <a:endParaRPr lang="de-CH" dirty="0"/>
          </a:p>
          <a:p>
            <a:endParaRPr lang="de-CH" dirty="0" smtClean="0"/>
          </a:p>
          <a:p>
            <a:r>
              <a:rPr lang="de-CH" dirty="0" smtClean="0"/>
              <a:t>Es ist möglich beide zu kombinieren:</a:t>
            </a:r>
          </a:p>
          <a:p>
            <a:endParaRPr lang="de-CH" dirty="0" smtClean="0"/>
          </a:p>
          <a:p>
            <a:r>
              <a:rPr lang="de-CH" dirty="0"/>
              <a:t>	</a:t>
            </a:r>
            <a:r>
              <a:rPr lang="de-CH" b="1" dirty="0" err="1">
                <a:solidFill>
                  <a:srgbClr val="002060"/>
                </a:solidFill>
              </a:rPr>
              <a:t>class</a:t>
            </a:r>
            <a:r>
              <a:rPr lang="de-CH" dirty="0" smtClean="0">
                <a:solidFill>
                  <a:srgbClr val="3333FF"/>
                </a:solidFill>
              </a:rPr>
              <a:t> B </a:t>
            </a:r>
            <a:r>
              <a:rPr lang="de-CH" b="1" dirty="0" err="1">
                <a:solidFill>
                  <a:srgbClr val="002060"/>
                </a:solidFill>
              </a:rPr>
              <a:t>inherit</a:t>
            </a:r>
            <a:endParaRPr lang="de-CH" b="1" dirty="0">
              <a:solidFill>
                <a:srgbClr val="002060"/>
              </a:solidFill>
            </a:endParaRPr>
          </a:p>
          <a:p>
            <a:r>
              <a:rPr lang="de-CH" dirty="0">
                <a:solidFill>
                  <a:srgbClr val="3333FF"/>
                </a:solidFill>
              </a:rPr>
              <a:t>	</a:t>
            </a:r>
            <a:r>
              <a:rPr lang="de-CH" dirty="0" smtClean="0">
                <a:solidFill>
                  <a:srgbClr val="3333FF"/>
                </a:solidFill>
              </a:rPr>
              <a:t>	A</a:t>
            </a:r>
          </a:p>
          <a:p>
            <a:r>
              <a:rPr lang="de-CH" dirty="0">
                <a:solidFill>
                  <a:srgbClr val="3333FF"/>
                </a:solidFill>
              </a:rPr>
              <a:t>	</a:t>
            </a:r>
            <a:r>
              <a:rPr lang="de-CH" dirty="0" smtClean="0">
                <a:solidFill>
                  <a:srgbClr val="3333FF"/>
                </a:solidFill>
              </a:rPr>
              <a:t>		</a:t>
            </a:r>
            <a:r>
              <a:rPr lang="de-CH" b="1" dirty="0" err="1" smtClean="0">
                <a:solidFill>
                  <a:srgbClr val="002060"/>
                </a:solidFill>
              </a:rPr>
              <a:t>rename</a:t>
            </a:r>
            <a:r>
              <a:rPr lang="de-CH" dirty="0" smtClean="0">
                <a:solidFill>
                  <a:srgbClr val="002060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f </a:t>
            </a:r>
            <a:r>
              <a:rPr lang="de-CH" dirty="0" err="1" smtClean="0">
                <a:solidFill>
                  <a:srgbClr val="3333FF"/>
                </a:solidFill>
              </a:rPr>
              <a:t>as</a:t>
            </a:r>
            <a:r>
              <a:rPr lang="de-CH" dirty="0" smtClean="0">
                <a:solidFill>
                  <a:srgbClr val="3333FF"/>
                </a:solidFill>
              </a:rPr>
              <a:t> </a:t>
            </a:r>
            <a:r>
              <a:rPr lang="de-CH" dirty="0" err="1" smtClean="0">
                <a:solidFill>
                  <a:srgbClr val="3333FF"/>
                </a:solidFill>
              </a:rPr>
              <a:t>A_f</a:t>
            </a:r>
            <a:endParaRPr lang="de-CH" dirty="0" smtClean="0">
              <a:solidFill>
                <a:srgbClr val="3333FF"/>
              </a:solidFill>
            </a:endParaRPr>
          </a:p>
          <a:p>
            <a:r>
              <a:rPr lang="de-CH" dirty="0">
                <a:solidFill>
                  <a:srgbClr val="3333FF"/>
                </a:solidFill>
              </a:rPr>
              <a:t>	</a:t>
            </a:r>
            <a:r>
              <a:rPr lang="de-CH" dirty="0" smtClean="0">
                <a:solidFill>
                  <a:srgbClr val="3333FF"/>
                </a:solidFill>
              </a:rPr>
              <a:t>		</a:t>
            </a:r>
            <a:r>
              <a:rPr lang="de-CH" b="1" dirty="0" err="1">
                <a:solidFill>
                  <a:srgbClr val="002060"/>
                </a:solidFill>
              </a:rPr>
              <a:t>redefine</a:t>
            </a:r>
            <a:r>
              <a:rPr lang="de-CH" dirty="0" smtClean="0">
                <a:solidFill>
                  <a:srgbClr val="3333FF"/>
                </a:solidFill>
              </a:rPr>
              <a:t> </a:t>
            </a:r>
            <a:r>
              <a:rPr lang="de-CH" dirty="0" err="1" smtClean="0">
                <a:solidFill>
                  <a:srgbClr val="3333FF"/>
                </a:solidFill>
              </a:rPr>
              <a:t>A_f</a:t>
            </a:r>
            <a:endParaRPr lang="de-CH" dirty="0" smtClean="0">
              <a:solidFill>
                <a:srgbClr val="3333FF"/>
              </a:solidFill>
            </a:endParaRPr>
          </a:p>
          <a:p>
            <a:r>
              <a:rPr lang="de-CH" dirty="0">
                <a:solidFill>
                  <a:srgbClr val="3333FF"/>
                </a:solidFill>
              </a:rPr>
              <a:t>	</a:t>
            </a:r>
            <a:r>
              <a:rPr lang="de-CH" dirty="0" smtClean="0">
                <a:solidFill>
                  <a:srgbClr val="3333FF"/>
                </a:solidFill>
              </a:rPr>
              <a:t>		</a:t>
            </a:r>
            <a:r>
              <a:rPr lang="de-CH" b="1" dirty="0">
                <a:solidFill>
                  <a:srgbClr val="002060"/>
                </a:solidFill>
              </a:rPr>
              <a:t>end</a:t>
            </a:r>
          </a:p>
          <a:p>
            <a:r>
              <a:rPr lang="de-CH" dirty="0">
                <a:solidFill>
                  <a:srgbClr val="3333FF"/>
                </a:solidFill>
              </a:rPr>
              <a:t>	</a:t>
            </a:r>
            <a:r>
              <a:rPr lang="de-CH" dirty="0" smtClean="0">
                <a:solidFill>
                  <a:srgbClr val="3333FF"/>
                </a:solidFill>
              </a:rPr>
              <a:t>…</a:t>
            </a:r>
            <a:endParaRPr lang="de-CH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1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Beispiele von </a:t>
            </a:r>
            <a:r>
              <a:rPr lang="de-CH" noProof="0" dirty="0" err="1" smtClean="0"/>
              <a:t>Mehrfachvererbungen</a:t>
            </a:r>
            <a:endParaRPr lang="de-CH" noProof="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Clr>
                <a:srgbClr val="CC0000"/>
              </a:buClr>
            </a:pPr>
            <a:r>
              <a:rPr lang="de-CH" noProof="0" dirty="0" smtClean="0">
                <a:solidFill>
                  <a:srgbClr val="990000"/>
                </a:solidFill>
              </a:rPr>
              <a:t>Separate Abstraktionen kombinieren:</a:t>
            </a:r>
          </a:p>
          <a:p>
            <a:pPr eaLnBrk="1" hangingPunct="1"/>
            <a:endParaRPr lang="de-CH" noProof="0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de-CH" noProof="0" dirty="0" smtClean="0"/>
              <a:t>Restaurant, Eisenbahnwagen</a:t>
            </a:r>
          </a:p>
          <a:p>
            <a:pPr lvl="1" eaLnBrk="1" hangingPunct="1"/>
            <a:r>
              <a:rPr lang="de-CH" noProof="0" dirty="0" smtClean="0"/>
              <a:t>Taschenrechner, Uhr</a:t>
            </a:r>
          </a:p>
          <a:p>
            <a:pPr lvl="1" eaLnBrk="1" hangingPunct="1"/>
            <a:r>
              <a:rPr lang="de-CH" noProof="0" dirty="0" smtClean="0"/>
              <a:t>Flugzeug, Vermögenswert</a:t>
            </a:r>
          </a:p>
          <a:p>
            <a:pPr lvl="1" eaLnBrk="1" hangingPunct="1"/>
            <a:r>
              <a:rPr lang="de-CH" noProof="0" dirty="0" smtClean="0"/>
              <a:t>Zuhause, Fahrzeug</a:t>
            </a:r>
          </a:p>
          <a:p>
            <a:pPr lvl="1" eaLnBrk="1" hangingPunct="1"/>
            <a:r>
              <a:rPr lang="de-CH" noProof="0" dirty="0" smtClean="0"/>
              <a:t>Tram, Bus</a:t>
            </a:r>
          </a:p>
        </p:txBody>
      </p:sp>
    </p:spTree>
    <p:extLst>
      <p:ext uri="{BB962C8B-B14F-4D97-AF65-F5344CB8AC3E}">
        <p14:creationId xmlns:p14="http://schemas.microsoft.com/office/powerpoint/2010/main" val="63622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Noch eine Anwendung von Umbenennungen</a:t>
            </a:r>
            <a:endParaRPr lang="de-CH" noProof="0" dirty="0"/>
          </a:p>
        </p:txBody>
      </p:sp>
      <p:sp>
        <p:nvSpPr>
          <p:cNvPr id="205005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Eine (lokal) bessere Terminologie ermöglichen.</a:t>
            </a:r>
          </a:p>
          <a:p>
            <a:r>
              <a:rPr lang="de-CH" noProof="0" dirty="0" smtClean="0"/>
              <a:t>Beispiel</a:t>
            </a:r>
            <a:r>
              <a:rPr lang="de-CH" noProof="0" dirty="0" smtClean="0">
                <a:solidFill>
                  <a:schemeClr val="tx1"/>
                </a:solidFill>
              </a:rPr>
              <a:t>: </a:t>
            </a:r>
            <a:r>
              <a:rPr lang="de-CH" i="1" noProof="0" dirty="0" err="1" smtClean="0">
                <a:solidFill>
                  <a:srgbClr val="3333FF"/>
                </a:solidFill>
              </a:rPr>
              <a:t>child</a:t>
            </a:r>
            <a:r>
              <a:rPr lang="de-CH" noProof="0" dirty="0" smtClean="0">
                <a:solidFill>
                  <a:srgbClr val="3333FF"/>
                </a:solidFill>
              </a:rPr>
              <a:t>  (</a:t>
            </a:r>
            <a:r>
              <a:rPr lang="de-CH" i="1" noProof="0" dirty="0" smtClean="0">
                <a:solidFill>
                  <a:srgbClr val="3333FF"/>
                </a:solidFill>
              </a:rPr>
              <a:t>TREE</a:t>
            </a:r>
            <a:r>
              <a:rPr lang="de-CH" sz="1800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); </a:t>
            </a:r>
            <a:r>
              <a:rPr lang="de-CH" i="1" noProof="0" dirty="0" err="1" smtClean="0">
                <a:solidFill>
                  <a:srgbClr val="3333FF"/>
                </a:solidFill>
              </a:rPr>
              <a:t>subwindow</a:t>
            </a:r>
            <a:r>
              <a:rPr lang="de-CH" noProof="0" dirty="0" smtClean="0">
                <a:solidFill>
                  <a:srgbClr val="3333FF"/>
                </a:solidFill>
              </a:rPr>
              <a:t> (</a:t>
            </a:r>
            <a:r>
              <a:rPr lang="de-CH" i="1" noProof="0" dirty="0" smtClean="0">
                <a:solidFill>
                  <a:srgbClr val="3333FF"/>
                </a:solidFill>
              </a:rPr>
              <a:t>WINDOW</a:t>
            </a:r>
            <a:r>
              <a:rPr lang="de-CH" noProof="0" dirty="0" smtClean="0">
                <a:solidFill>
                  <a:srgbClr val="3333FF"/>
                </a:solidFill>
              </a:rPr>
              <a:t>)</a:t>
            </a:r>
            <a:endParaRPr lang="de-CH" noProof="0" dirty="0">
              <a:solidFill>
                <a:srgbClr val="3333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852220" y="2522091"/>
            <a:ext cx="4032250" cy="26654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179465" y="2882453"/>
            <a:ext cx="1368425" cy="1871663"/>
          </a:xfrm>
          <a:prstGeom prst="rect">
            <a:avLst/>
          </a:prstGeom>
          <a:solidFill>
            <a:srgbClr val="BED6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395365" y="3098353"/>
            <a:ext cx="576262" cy="9366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468390" y="3458716"/>
            <a:ext cx="431800" cy="503237"/>
          </a:xfrm>
          <a:prstGeom prst="rect">
            <a:avLst/>
          </a:prstGeom>
          <a:solidFill>
            <a:srgbClr val="FFE4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044652" y="4034978"/>
            <a:ext cx="431800" cy="647700"/>
          </a:xfrm>
          <a:prstGeom prst="rect">
            <a:avLst/>
          </a:prstGeom>
          <a:solidFill>
            <a:srgbClr val="E5B9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36815" y="2882453"/>
            <a:ext cx="1655762" cy="10795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836815" y="4106416"/>
            <a:ext cx="792162" cy="936625"/>
          </a:xfrm>
          <a:prstGeom prst="rect">
            <a:avLst/>
          </a:prstGeom>
          <a:solidFill>
            <a:srgbClr val="A9FFA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700415" y="4106416"/>
            <a:ext cx="792162" cy="936625"/>
          </a:xfrm>
          <a:prstGeom prst="rect">
            <a:avLst/>
          </a:prstGeom>
          <a:solidFill>
            <a:srgbClr val="FFFFC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30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1072055" y="3674667"/>
            <a:ext cx="4593021" cy="1786566"/>
          </a:xfrm>
          <a:prstGeom prst="roundRect">
            <a:avLst/>
          </a:prstGeom>
          <a:solidFill>
            <a:srgbClr val="99FF99"/>
          </a:solidFill>
          <a:ln w="12700">
            <a:solidFill>
              <a:srgbClr val="990000"/>
            </a:solidFill>
            <a:round/>
            <a:headEnd/>
            <a:tailEnd type="stealth" w="lg" len="lg"/>
          </a:ln>
          <a:effectLst>
            <a:outerShdw blurRad="1016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rtlCol="0" anchor="ctr"/>
          <a:lstStyle/>
          <a:p>
            <a:pPr algn="ctr"/>
            <a:endParaRPr lang="en-US" sz="2000" dirty="0">
              <a:latin typeface="Custom_Constantia" panose="02030602050306030303" pitchFamily="18" charset="0"/>
            </a:endParaRPr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7" y="115891"/>
            <a:ext cx="8468877" cy="435656"/>
          </a:xfrm>
        </p:spPr>
        <p:txBody>
          <a:bodyPr>
            <a:noAutofit/>
          </a:bodyPr>
          <a:lstStyle/>
          <a:p>
            <a:r>
              <a:rPr lang="de-CH" noProof="0" dirty="0" smtClean="0"/>
              <a:t>Umbenennungen, um die Terminologie zu verbessern</a:t>
            </a:r>
            <a:endParaRPr lang="de-CH" noProof="0" dirty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CH" sz="2200" noProof="0" dirty="0" smtClean="0">
                <a:solidFill>
                  <a:schemeClr val="tx1"/>
                </a:solidFill>
              </a:rPr>
              <a:t>‘</a:t>
            </a:r>
            <a:r>
              <a:rPr lang="de-CH" sz="2100" noProof="0" dirty="0" smtClean="0">
                <a:solidFill>
                  <a:schemeClr val="tx1"/>
                </a:solidFill>
              </a:rPr>
              <a:t>‘</a:t>
            </a:r>
            <a:r>
              <a:rPr lang="de-CH" sz="2100" noProof="0" dirty="0" smtClean="0"/>
              <a:t>G</a:t>
            </a:r>
            <a:r>
              <a:rPr lang="de-CH" sz="2100" noProof="0" dirty="0" smtClean="0">
                <a:solidFill>
                  <a:schemeClr val="tx1"/>
                </a:solidFill>
              </a:rPr>
              <a:t>raphische’’ </a:t>
            </a:r>
            <a:r>
              <a:rPr lang="de-CH" sz="2100" noProof="0" dirty="0" smtClean="0"/>
              <a:t>F</a:t>
            </a:r>
            <a:r>
              <a:rPr lang="de-CH" sz="2100" noProof="0" dirty="0" smtClean="0">
                <a:solidFill>
                  <a:schemeClr val="tx1"/>
                </a:solidFill>
              </a:rPr>
              <a:t>eatures:</a:t>
            </a:r>
            <a:r>
              <a:rPr lang="de-CH" sz="2100" noProof="0" dirty="0" smtClean="0"/>
              <a:t>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height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width</a:t>
            </a:r>
            <a:r>
              <a:rPr lang="de-CH" sz="2100" i="1" noProof="0" dirty="0" smtClean="0">
                <a:solidFill>
                  <a:srgbClr val="3333FF"/>
                </a:solidFill>
              </a:rPr>
              <a:t>, x, y,</a:t>
            </a:r>
            <a:br>
              <a:rPr lang="de-CH" sz="2100" i="1" noProof="0" dirty="0" smtClean="0">
                <a:solidFill>
                  <a:srgbClr val="3333FF"/>
                </a:solidFill>
              </a:rPr>
            </a:br>
            <a:r>
              <a:rPr lang="de-CH" sz="2100" i="1" noProof="0" dirty="0" err="1" smtClean="0">
                <a:solidFill>
                  <a:srgbClr val="3333FF"/>
                </a:solidFill>
              </a:rPr>
              <a:t>change_height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change_width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move</a:t>
            </a:r>
            <a:r>
              <a:rPr lang="de-CH" sz="2100" i="1" noProof="0" dirty="0" smtClean="0">
                <a:solidFill>
                  <a:srgbClr val="3333FF"/>
                </a:solidFill>
              </a:rPr>
              <a:t>...</a:t>
            </a:r>
          </a:p>
          <a:p>
            <a:r>
              <a:rPr lang="de-CH" sz="2100" noProof="0" dirty="0" smtClean="0">
                <a:solidFill>
                  <a:schemeClr val="tx1"/>
                </a:solidFill>
              </a:rPr>
              <a:t>‘‘Hierarchische’’ </a:t>
            </a:r>
            <a:r>
              <a:rPr lang="de-CH" sz="2100" noProof="0" dirty="0" smtClean="0"/>
              <a:t>F</a:t>
            </a:r>
            <a:r>
              <a:rPr lang="de-CH" sz="2100" noProof="0" dirty="0" smtClean="0">
                <a:solidFill>
                  <a:schemeClr val="tx1"/>
                </a:solidFill>
              </a:rPr>
              <a:t>eatures:</a:t>
            </a:r>
            <a:r>
              <a:rPr lang="de-CH" sz="2100" noProof="0" dirty="0" smtClean="0"/>
              <a:t>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superwindow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subwindows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change_subwindow</a:t>
            </a:r>
            <a:r>
              <a:rPr lang="de-CH" sz="2100" i="1" noProof="0" dirty="0" smtClean="0">
                <a:solidFill>
                  <a:srgbClr val="3333FF"/>
                </a:solidFill>
              </a:rPr>
              <a:t>,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add_subwindow</a:t>
            </a:r>
            <a:r>
              <a:rPr lang="de-CH" sz="2100" i="1" noProof="0" dirty="0" smtClean="0">
                <a:solidFill>
                  <a:srgbClr val="3333FF"/>
                </a:solidFill>
              </a:rPr>
              <a:t>...</a:t>
            </a:r>
          </a:p>
          <a:p>
            <a:endParaRPr lang="de-CH" sz="2100" noProof="0" dirty="0" smtClean="0"/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err="1" smtClean="0">
                <a:solidFill>
                  <a:schemeClr val="accent2"/>
                </a:solidFill>
              </a:rPr>
              <a:t>class</a:t>
            </a:r>
            <a:r>
              <a:rPr lang="de-CH" sz="2100" noProof="0" dirty="0" smtClean="0"/>
              <a:t> </a:t>
            </a:r>
            <a:r>
              <a:rPr lang="de-CH" sz="2100" i="1" noProof="0" dirty="0" smtClean="0">
                <a:solidFill>
                  <a:srgbClr val="3333FF"/>
                </a:solidFill>
              </a:rPr>
              <a:t>WINDOW </a:t>
            </a:r>
            <a:r>
              <a:rPr lang="de-CH" sz="2100" noProof="0" dirty="0" smtClean="0"/>
              <a:t> </a:t>
            </a:r>
            <a:r>
              <a:rPr lang="de-CH" sz="2100" b="1" noProof="0" dirty="0" err="1" smtClean="0">
                <a:solidFill>
                  <a:schemeClr val="accent2"/>
                </a:solidFill>
              </a:rPr>
              <a:t>inherit</a:t>
            </a:r>
            <a:endParaRPr lang="de-CH" sz="2100" noProof="0" dirty="0" smtClean="0"/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noProof="0" dirty="0" smtClean="0"/>
              <a:t>	</a:t>
            </a:r>
            <a:r>
              <a:rPr lang="de-CH" sz="2100" i="1" noProof="0" dirty="0" smtClean="0">
                <a:solidFill>
                  <a:srgbClr val="3333FF"/>
                </a:solidFill>
              </a:rPr>
              <a:t>RECTANGLE</a:t>
            </a:r>
            <a:endParaRPr lang="de-CH" sz="2100" noProof="0" dirty="0" smtClean="0"/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noProof="0" dirty="0" smtClean="0"/>
              <a:t>	</a:t>
            </a:r>
            <a:r>
              <a:rPr lang="de-CH" sz="2100" i="1" noProof="0" dirty="0" smtClean="0">
                <a:solidFill>
                  <a:srgbClr val="3333FF"/>
                </a:solidFill>
              </a:rPr>
              <a:t>TREE</a:t>
            </a:r>
            <a:r>
              <a:rPr lang="de-CH" sz="2100" noProof="0" dirty="0" smtClean="0"/>
              <a:t> </a:t>
            </a:r>
            <a:r>
              <a:rPr lang="de-CH" sz="2100" noProof="0" dirty="0" smtClean="0">
                <a:solidFill>
                  <a:srgbClr val="3333FF"/>
                </a:solidFill>
              </a:rPr>
              <a:t>[</a:t>
            </a:r>
            <a:r>
              <a:rPr lang="de-CH" sz="2100" i="1" noProof="0" dirty="0" smtClean="0">
                <a:solidFill>
                  <a:srgbClr val="3333FF"/>
                </a:solidFill>
              </a:rPr>
              <a:t>WINDOW</a:t>
            </a:r>
            <a:r>
              <a:rPr lang="de-CH" sz="2100" noProof="0" dirty="0" smtClean="0">
                <a:solidFill>
                  <a:srgbClr val="3333FF"/>
                </a:solidFill>
              </a:rPr>
              <a:t>]</a:t>
            </a:r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noProof="0" dirty="0" smtClean="0"/>
              <a:t>		</a:t>
            </a:r>
            <a:r>
              <a:rPr lang="de-CH" sz="2100" b="1" noProof="0" dirty="0" err="1" smtClean="0">
                <a:solidFill>
                  <a:schemeClr val="accent2"/>
                </a:solidFill>
              </a:rPr>
              <a:t>rename</a:t>
            </a:r>
            <a:endParaRPr lang="de-CH" sz="2100" b="1" noProof="0" dirty="0" smtClean="0">
              <a:solidFill>
                <a:schemeClr val="accent2"/>
              </a:solidFill>
            </a:endParaRPr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smtClean="0">
                <a:solidFill>
                  <a:schemeClr val="accent2"/>
                </a:solidFill>
              </a:rPr>
              <a:t>			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parent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b="1" noProof="0" dirty="0" err="1" smtClean="0">
                <a:solidFill>
                  <a:schemeClr val="accent2"/>
                </a:solidFill>
              </a:rPr>
              <a:t>as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superwindow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,</a:t>
            </a:r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smtClean="0">
                <a:solidFill>
                  <a:schemeClr val="accent2"/>
                </a:solidFill>
              </a:rPr>
              <a:t>			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children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b="1" noProof="0" dirty="0" err="1" smtClean="0">
                <a:solidFill>
                  <a:schemeClr val="accent2"/>
                </a:solidFill>
              </a:rPr>
              <a:t>as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subwindows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,</a:t>
            </a:r>
          </a:p>
          <a:p>
            <a:pPr defTabSz="452438"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smtClean="0">
                <a:solidFill>
                  <a:schemeClr val="accent2"/>
                </a:solidFill>
              </a:rPr>
              <a:t>			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add_child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b="1" noProof="0" dirty="0" err="1" smtClean="0">
                <a:solidFill>
                  <a:schemeClr val="accent2"/>
                </a:solidFill>
              </a:rPr>
              <a:t>as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 </a:t>
            </a:r>
            <a:r>
              <a:rPr lang="de-CH" sz="2100" i="1" noProof="0" dirty="0" err="1" smtClean="0">
                <a:solidFill>
                  <a:srgbClr val="3333FF"/>
                </a:solidFill>
              </a:rPr>
              <a:t>add_subwindow</a:t>
            </a:r>
            <a:endParaRPr lang="de-CH" sz="2100" i="1" noProof="0" dirty="0" smtClean="0">
              <a:solidFill>
                <a:srgbClr val="3333FF"/>
              </a:solidFill>
            </a:endParaRPr>
          </a:p>
          <a:p>
            <a:pPr defTabSz="452438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smtClean="0">
                <a:solidFill>
                  <a:schemeClr val="accent2"/>
                </a:solidFill>
              </a:rPr>
              <a:t>			…</a:t>
            </a:r>
          </a:p>
          <a:p>
            <a:pPr defTabSz="452438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de-CH" sz="2100" noProof="0" dirty="0" smtClean="0"/>
              <a:t>		</a:t>
            </a:r>
            <a:r>
              <a:rPr lang="de-CH" sz="2100" b="1" noProof="0" dirty="0" smtClean="0">
                <a:solidFill>
                  <a:schemeClr val="accent2"/>
                </a:solidFill>
              </a:rPr>
              <a:t>end</a:t>
            </a:r>
            <a:endParaRPr lang="de-CH" sz="2100" noProof="0" dirty="0" smtClean="0"/>
          </a:p>
          <a:p>
            <a:pPr defTabSz="452438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de-CH" sz="2100" b="1" noProof="0" dirty="0" err="1" smtClean="0">
                <a:solidFill>
                  <a:schemeClr val="accent2"/>
                </a:solidFill>
              </a:rPr>
              <a:t>feature</a:t>
            </a:r>
            <a:r>
              <a:rPr lang="de-CH" sz="2100" noProof="0" dirty="0" smtClean="0"/>
              <a:t/>
            </a:r>
            <a:br>
              <a:rPr lang="de-CH" sz="2100" noProof="0" dirty="0" smtClean="0"/>
            </a:br>
            <a:r>
              <a:rPr lang="de-CH" sz="2100" noProof="0" dirty="0" smtClean="0"/>
              <a:t>	...</a:t>
            </a:r>
            <a:br>
              <a:rPr lang="de-CH" sz="2100" noProof="0" dirty="0" smtClean="0"/>
            </a:br>
            <a:r>
              <a:rPr lang="de-CH" sz="2100" b="1" noProof="0" dirty="0" smtClean="0">
                <a:solidFill>
                  <a:schemeClr val="accent2"/>
                </a:solidFill>
              </a:rPr>
              <a:t>end</a:t>
            </a:r>
            <a:endParaRPr lang="de-CH" sz="2100" b="1" noProof="0" dirty="0">
              <a:solidFill>
                <a:schemeClr val="accent2"/>
              </a:solidFill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6138040" y="2522092"/>
            <a:ext cx="2746429" cy="1944806"/>
            <a:chOff x="4852220" y="2522091"/>
            <a:chExt cx="4032250" cy="2665412"/>
          </a:xfrm>
        </p:grpSpPr>
        <p:sp>
          <p:nvSpPr>
            <p:cNvPr id="408580" name="Rectangle 4"/>
            <p:cNvSpPr>
              <a:spLocks noChangeArrowheads="1"/>
            </p:cNvSpPr>
            <p:nvPr/>
          </p:nvSpPr>
          <p:spPr bwMode="auto">
            <a:xfrm>
              <a:off x="4852220" y="2522091"/>
              <a:ext cx="4032250" cy="266541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ustom_Constantia" panose="02030602050306030303" pitchFamily="18" charset="0"/>
              </a:endParaRPr>
            </a:p>
          </p:txBody>
        </p:sp>
        <p:sp>
          <p:nvSpPr>
            <p:cNvPr id="408581" name="Rectangle 5"/>
            <p:cNvSpPr>
              <a:spLocks noChangeArrowheads="1"/>
            </p:cNvSpPr>
            <p:nvPr/>
          </p:nvSpPr>
          <p:spPr bwMode="auto">
            <a:xfrm>
              <a:off x="5179465" y="2882453"/>
              <a:ext cx="1368425" cy="1871663"/>
            </a:xfrm>
            <a:prstGeom prst="rect">
              <a:avLst/>
            </a:prstGeom>
            <a:solidFill>
              <a:srgbClr val="BED6E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ustom_Constantia" panose="02030602050306030303" pitchFamily="18" charset="0"/>
              </a:endParaRPr>
            </a:p>
          </p:txBody>
        </p:sp>
        <p:sp>
          <p:nvSpPr>
            <p:cNvPr id="408582" name="Rectangle 6"/>
            <p:cNvSpPr>
              <a:spLocks noChangeArrowheads="1"/>
            </p:cNvSpPr>
            <p:nvPr/>
          </p:nvSpPr>
          <p:spPr bwMode="auto">
            <a:xfrm>
              <a:off x="5395365" y="3098353"/>
              <a:ext cx="576262" cy="9366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ustom_Constantia" panose="02030602050306030303" pitchFamily="18" charset="0"/>
              </a:endParaRPr>
            </a:p>
          </p:txBody>
        </p:sp>
        <p:sp>
          <p:nvSpPr>
            <p:cNvPr id="408583" name="Rectangle 7"/>
            <p:cNvSpPr>
              <a:spLocks noChangeArrowheads="1"/>
            </p:cNvSpPr>
            <p:nvPr/>
          </p:nvSpPr>
          <p:spPr bwMode="auto">
            <a:xfrm>
              <a:off x="5468390" y="3458716"/>
              <a:ext cx="431800" cy="503237"/>
            </a:xfrm>
            <a:prstGeom prst="rect">
              <a:avLst/>
            </a:prstGeom>
            <a:solidFill>
              <a:srgbClr val="FFE4C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ustom_Constantia" panose="02030602050306030303" pitchFamily="18" charset="0"/>
              </a:endParaRPr>
            </a:p>
          </p:txBody>
        </p:sp>
        <p:sp>
          <p:nvSpPr>
            <p:cNvPr id="408584" name="Rectangle 8"/>
            <p:cNvSpPr>
              <a:spLocks noChangeArrowheads="1"/>
            </p:cNvSpPr>
            <p:nvPr/>
          </p:nvSpPr>
          <p:spPr bwMode="auto">
            <a:xfrm>
              <a:off x="6044652" y="4034978"/>
              <a:ext cx="431800" cy="647700"/>
            </a:xfrm>
            <a:prstGeom prst="rect">
              <a:avLst/>
            </a:prstGeom>
            <a:solidFill>
              <a:srgbClr val="E5B9A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ustom_Constantia" panose="02030602050306030303" pitchFamily="18" charset="0"/>
              </a:endParaRPr>
            </a:p>
          </p:txBody>
        </p:sp>
        <p:sp>
          <p:nvSpPr>
            <p:cNvPr id="408585" name="Rectangle 9"/>
            <p:cNvSpPr>
              <a:spLocks noChangeArrowheads="1"/>
            </p:cNvSpPr>
            <p:nvPr/>
          </p:nvSpPr>
          <p:spPr bwMode="auto">
            <a:xfrm>
              <a:off x="6836815" y="2882453"/>
              <a:ext cx="1655762" cy="10795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ustom_Constantia" panose="02030602050306030303" pitchFamily="18" charset="0"/>
              </a:endParaRPr>
            </a:p>
          </p:txBody>
        </p:sp>
        <p:sp>
          <p:nvSpPr>
            <p:cNvPr id="408586" name="Rectangle 10"/>
            <p:cNvSpPr>
              <a:spLocks noChangeArrowheads="1"/>
            </p:cNvSpPr>
            <p:nvPr/>
          </p:nvSpPr>
          <p:spPr bwMode="auto">
            <a:xfrm>
              <a:off x="6836815" y="4106416"/>
              <a:ext cx="792162" cy="936625"/>
            </a:xfrm>
            <a:prstGeom prst="rect">
              <a:avLst/>
            </a:prstGeom>
            <a:solidFill>
              <a:srgbClr val="A9FFA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ustom_Constantia" panose="02030602050306030303" pitchFamily="18" charset="0"/>
              </a:endParaRPr>
            </a:p>
          </p:txBody>
        </p:sp>
        <p:sp>
          <p:nvSpPr>
            <p:cNvPr id="408587" name="Rectangle 11"/>
            <p:cNvSpPr>
              <a:spLocks noChangeArrowheads="1"/>
            </p:cNvSpPr>
            <p:nvPr/>
          </p:nvSpPr>
          <p:spPr bwMode="auto">
            <a:xfrm>
              <a:off x="7700415" y="4106416"/>
              <a:ext cx="792162" cy="936625"/>
            </a:xfrm>
            <a:prstGeom prst="rect">
              <a:avLst/>
            </a:prstGeom>
            <a:solidFill>
              <a:srgbClr val="FFFFC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ustom_Constantia" panose="02030602050306030303" pitchFamily="18" charset="0"/>
              </a:endParaRPr>
            </a:p>
          </p:txBody>
        </p:sp>
      </p:grpSp>
      <p:sp>
        <p:nvSpPr>
          <p:cNvPr id="15" name="Rounded Rectangle 14"/>
          <p:cNvSpPr/>
          <p:nvPr/>
        </p:nvSpPr>
        <p:spPr bwMode="auto">
          <a:xfrm>
            <a:off x="6243134" y="4659390"/>
            <a:ext cx="2596056" cy="1811827"/>
          </a:xfrm>
          <a:prstGeom prst="roundRect">
            <a:avLst/>
          </a:prstGeom>
          <a:solidFill>
            <a:srgbClr val="99FF99"/>
          </a:solidFill>
          <a:ln w="12700">
            <a:solidFill>
              <a:srgbClr val="990000"/>
            </a:solidFill>
            <a:round/>
            <a:headEnd/>
            <a:tailEnd type="stealth" w="lg" len="lg"/>
          </a:ln>
          <a:effectLst>
            <a:outerShdw blurRad="1016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rtlCol="0" anchor="ctr"/>
          <a:lstStyle/>
          <a:p>
            <a:pPr algn="ctr"/>
            <a:r>
              <a:rPr lang="de-CH" sz="2000" dirty="0" smtClean="0">
                <a:latin typeface="Custom_Constantia" panose="02030602050306030303" pitchFamily="18" charset="0"/>
              </a:rPr>
              <a:t>ABER: Siehe Stilregeln betreffend einheitlichen </a:t>
            </a:r>
            <a:r>
              <a:rPr lang="de-CH" sz="2000" dirty="0" err="1" smtClean="0">
                <a:latin typeface="Custom_Constantia" panose="02030602050306030303" pitchFamily="18" charset="0"/>
              </a:rPr>
              <a:t>Featurenamen</a:t>
            </a:r>
            <a:endParaRPr lang="de-CH" sz="2000" dirty="0">
              <a:latin typeface="Custom_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11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Sind alle Namenskonflikte schlecht?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Ein Namenskonflikt muss beseitigt werden, es sei denn, er geschieht:</a:t>
            </a:r>
          </a:p>
          <a:p>
            <a:pPr lvl="1"/>
            <a:r>
              <a:rPr lang="de-CH" noProof="0" dirty="0" smtClean="0"/>
              <a:t>Durch wiederholte Vererbung (d.h. kein wirklicher Konflikt)</a:t>
            </a:r>
          </a:p>
          <a:p>
            <a:pPr lvl="1"/>
            <a:endParaRPr lang="de-CH" noProof="0" dirty="0" smtClean="0"/>
          </a:p>
          <a:p>
            <a:pPr lvl="1"/>
            <a:r>
              <a:rPr lang="de-CH" noProof="0" dirty="0" smtClean="0"/>
              <a:t>Zwischen Features, von denen höchstens eines wirksam ist.</a:t>
            </a:r>
            <a:br>
              <a:rPr lang="de-CH" noProof="0" dirty="0" smtClean="0"/>
            </a:br>
            <a:r>
              <a:rPr lang="de-CH" noProof="0" dirty="0" smtClean="0"/>
              <a:t>(d.h. die übrigen sind aufgeschoben)</a:t>
            </a:r>
          </a:p>
        </p:txBody>
      </p:sp>
    </p:spTree>
    <p:extLst>
      <p:ext uri="{BB962C8B-B14F-4D97-AF65-F5344CB8AC3E}">
        <p14:creationId xmlns:p14="http://schemas.microsoft.com/office/powerpoint/2010/main" val="183574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Features verschmelzen</a:t>
            </a:r>
          </a:p>
        </p:txBody>
      </p:sp>
      <p:sp>
        <p:nvSpPr>
          <p:cNvPr id="34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4289744" y="2239962"/>
            <a:ext cx="45719" cy="199179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5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1995484" y="2225672"/>
            <a:ext cx="2310701" cy="199545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6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4263656" y="2265362"/>
            <a:ext cx="2149844" cy="194513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7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257300" y="14700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8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729038" y="149704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9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11875" y="1487523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0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46488" y="42211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1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43050" y="15573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</a:p>
        </p:txBody>
      </p:sp>
      <p:sp>
        <p:nvSpPr>
          <p:cNvPr id="42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021138" y="15573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</a:t>
            </a:r>
          </a:p>
        </p:txBody>
      </p:sp>
      <p:sp>
        <p:nvSpPr>
          <p:cNvPr id="43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326188" y="15573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</a:t>
            </a:r>
          </a:p>
        </p:txBody>
      </p:sp>
      <p:sp>
        <p:nvSpPr>
          <p:cNvPr id="44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71925" y="42370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D</a:t>
            </a:r>
          </a:p>
        </p:txBody>
      </p:sp>
      <p:sp>
        <p:nvSpPr>
          <p:cNvPr id="45" name="Text Box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61250" y="1508125"/>
            <a:ext cx="938213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 </a:t>
            </a:r>
            <a:r>
              <a:rPr lang="en-US" sz="3600" baseline="300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</a:p>
        </p:txBody>
      </p:sp>
      <p:sp>
        <p:nvSpPr>
          <p:cNvPr id="46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9925" y="1609725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*</a:t>
            </a:r>
          </a:p>
        </p:txBody>
      </p:sp>
      <p:sp>
        <p:nvSpPr>
          <p:cNvPr id="47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87700" y="1576388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*</a:t>
            </a:r>
          </a:p>
        </p:txBody>
      </p:sp>
      <p:sp>
        <p:nvSpPr>
          <p:cNvPr id="48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00157" y="5411788"/>
            <a:ext cx="2929494" cy="9602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*</a:t>
            </a:r>
            <a:r>
              <a:rPr lang="en-US" sz="3600" baseline="30000" dirty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aufgeschoben</a:t>
            </a: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  <a:p>
            <a:pPr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  <a:r>
              <a:rPr lang="en-US" sz="3600" baseline="30000" dirty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wirksam</a:t>
            </a: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985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e-CH" noProof="0" dirty="0" smtClean="0"/>
              <a:t>Features verschmelzen: Mit verschiedenen Namen</a:t>
            </a:r>
          </a:p>
        </p:txBody>
      </p:sp>
      <p:sp>
        <p:nvSpPr>
          <p:cNvPr id="54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5140644" y="2455863"/>
            <a:ext cx="45719" cy="197791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5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030537" y="2466975"/>
            <a:ext cx="2136885" cy="197743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6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135526" y="2481262"/>
            <a:ext cx="1849474" cy="195251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7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00300" y="16859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8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30738" y="171294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9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83375" y="1703423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0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60888" y="44370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86050" y="17732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</a:p>
        </p:txBody>
      </p:sp>
      <p:sp>
        <p:nvSpPr>
          <p:cNvPr id="62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2283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</a:t>
            </a:r>
          </a:p>
        </p:txBody>
      </p:sp>
      <p:sp>
        <p:nvSpPr>
          <p:cNvPr id="63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9768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</a:t>
            </a:r>
          </a:p>
        </p:txBody>
      </p:sp>
      <p:sp>
        <p:nvSpPr>
          <p:cNvPr id="64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86325" y="44529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D</a:t>
            </a:r>
          </a:p>
        </p:txBody>
      </p:sp>
      <p:sp>
        <p:nvSpPr>
          <p:cNvPr id="65" name="Text Box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032750" y="1724025"/>
            <a:ext cx="938213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h </a:t>
            </a:r>
            <a:r>
              <a:rPr lang="en-US" sz="3600" baseline="300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</a:p>
        </p:txBody>
      </p:sp>
      <p:sp>
        <p:nvSpPr>
          <p:cNvPr id="66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603625" y="1749425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g</a:t>
            </a: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*</a:t>
            </a:r>
          </a:p>
        </p:txBody>
      </p:sp>
      <p:sp>
        <p:nvSpPr>
          <p:cNvPr id="67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830888" y="1779588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*</a:t>
            </a:r>
          </a:p>
        </p:txBody>
      </p:sp>
      <p:sp>
        <p:nvSpPr>
          <p:cNvPr id="68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941629" y="5155460"/>
            <a:ext cx="2798610" cy="140974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*</a:t>
            </a:r>
            <a:r>
              <a:rPr lang="en-US" sz="3600" baseline="30000" dirty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aufgeschoben</a:t>
            </a: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  <a:p>
            <a:pPr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  <a:r>
              <a:rPr lang="en-US" sz="3600" baseline="30000" dirty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wirksam</a:t>
            </a: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  <a:p>
            <a:pPr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   </a:t>
            </a:r>
            <a:r>
              <a:rPr lang="en-US" sz="2400" dirty="0" err="1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Umbenennung</a:t>
            </a: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grpSp>
        <p:nvGrpSpPr>
          <p:cNvPr id="69" name="Group 49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3542704" y="3998913"/>
            <a:ext cx="1114425" cy="498475"/>
            <a:chOff x="1555" y="2726"/>
            <a:chExt cx="702" cy="314"/>
          </a:xfrm>
        </p:grpSpPr>
        <p:sp>
          <p:nvSpPr>
            <p:cNvPr id="70" name="Freeform 17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71" name="Text Box 1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1" u="none" strike="noStrike" kern="0" cap="none" spc="0" normalizeH="0" baseline="0" noProof="0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Custom_Constantia" panose="02030602050306030303" pitchFamily="18" charset="0"/>
                  <a:cs typeface="Arial"/>
                </a:rPr>
                <a:t>g</a:t>
              </a:r>
            </a:p>
          </p:txBody>
        </p:sp>
        <p:sp>
          <p:nvSpPr>
            <p:cNvPr id="72" name="Text Box 1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1" u="none" strike="noStrike" kern="0" cap="none" spc="0" normalizeH="0" baseline="0" noProof="0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Custom_Constantia" panose="02030602050306030303" pitchFamily="18" charset="0"/>
                  <a:cs typeface="Arial"/>
                </a:rPr>
                <a:t>f</a:t>
              </a:r>
            </a:p>
          </p:txBody>
        </p:sp>
      </p:grpSp>
      <p:sp>
        <p:nvSpPr>
          <p:cNvPr id="73" name="Freeform 17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6060210" y="6200941"/>
            <a:ext cx="403225" cy="169863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grpSp>
        <p:nvGrpSpPr>
          <p:cNvPr id="74" name="Group 50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5634615" y="4031324"/>
            <a:ext cx="1114425" cy="498475"/>
            <a:chOff x="1555" y="2726"/>
            <a:chExt cx="702" cy="314"/>
          </a:xfrm>
        </p:grpSpPr>
        <p:sp>
          <p:nvSpPr>
            <p:cNvPr id="75" name="Freeform 17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76" name="Text Box 1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1" u="none" strike="noStrike" kern="0" cap="none" spc="0" normalizeH="0" baseline="0" noProof="0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Custom_Constantia" panose="02030602050306030303" pitchFamily="18" charset="0"/>
                  <a:cs typeface="Arial"/>
                </a:rPr>
                <a:t>h</a:t>
              </a:r>
            </a:p>
          </p:txBody>
        </p:sp>
        <p:sp>
          <p:nvSpPr>
            <p:cNvPr id="77" name="Text Box 18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1" u="none" strike="noStrike" kern="0" cap="none" spc="0" normalizeH="0" baseline="0" noProof="0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Custom_Constantia" panose="02030602050306030303" pitchFamily="18" charset="0"/>
                  <a:cs typeface="Arial"/>
                </a:rPr>
                <a:t>f</a:t>
              </a:r>
            </a:p>
          </p:txBody>
        </p:sp>
      </p:grpSp>
      <p:sp>
        <p:nvSpPr>
          <p:cNvPr id="78" name="Rectangle 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9388" y="1268413"/>
            <a:ext cx="2100262" cy="5217447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42900" indent="-342900" defTabSz="538163" fontAlgn="base">
              <a:spcAft>
                <a:spcPct val="0"/>
              </a:spcAft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class</a:t>
            </a:r>
          </a:p>
          <a:p>
            <a:pPr marL="342900" indent="-342900" defTabSz="538163" fontAlgn="base">
              <a:spcAft>
                <a:spcPct val="0"/>
              </a:spcAft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D</a:t>
            </a:r>
            <a:r>
              <a:rPr lang="en-US" sz="20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</a:p>
          <a:p>
            <a:pPr marL="342900" indent="-342900" defTabSz="538163" fontAlgn="base">
              <a:spcAft>
                <a:spcPct val="0"/>
              </a:spcAft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inherit</a:t>
            </a:r>
          </a:p>
          <a:p>
            <a:pPr marL="342900" indent="-342900" defTabSz="538163" fontAlgn="base">
              <a:spcAft>
                <a:spcPct val="0"/>
              </a:spcAft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</a:t>
            </a:r>
            <a:r>
              <a:rPr lang="en-US" sz="20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  <a:r>
              <a:rPr lang="en-US" sz="20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/>
            </a:r>
            <a:br>
              <a:rPr lang="en-US" sz="20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</a:br>
            <a:r>
              <a:rPr lang="en-US" sz="20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</a:t>
            </a:r>
            <a:r>
              <a:rPr lang="en-US" sz="2000" b="1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rename</a:t>
            </a:r>
            <a:r>
              <a:rPr lang="en-US" sz="2000" b="1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</a:p>
          <a:p>
            <a:pPr marL="342900" indent="-342900" defTabSz="538163" fontAlgn="base">
              <a:spcAft>
                <a:spcPct val="0"/>
              </a:spcAft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			</a:t>
            </a:r>
            <a:r>
              <a:rPr lang="en-US" sz="20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g</a:t>
            </a:r>
            <a:r>
              <a:rPr lang="en-US" sz="20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000" b="1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as</a:t>
            </a:r>
            <a:r>
              <a:rPr lang="en-US" sz="20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0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 sz="20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</a:p>
          <a:p>
            <a:pPr marL="342900" indent="-342900" defTabSz="538163" fontAlgn="base">
              <a:spcAft>
                <a:spcPct val="0"/>
              </a:spcAft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		</a:t>
            </a:r>
            <a:r>
              <a:rPr lang="en-US" sz="2000" b="1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end</a:t>
            </a:r>
          </a:p>
          <a:p>
            <a:pPr marL="342900" indent="-342900" defTabSz="538163" fontAlgn="base">
              <a:spcAft>
                <a:spcPct val="0"/>
              </a:spcAft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9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</a:t>
            </a:r>
          </a:p>
          <a:p>
            <a:pPr marL="342900" indent="-342900" defTabSz="538163" fontAlgn="base">
              <a:spcAft>
                <a:spcPct val="0"/>
              </a:spcAft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</a:t>
            </a:r>
            <a:r>
              <a:rPr lang="en-US" sz="20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</a:t>
            </a:r>
          </a:p>
          <a:p>
            <a:pPr marL="342900" indent="-342900" defTabSz="538163" fontAlgn="base">
              <a:spcAft>
                <a:spcPct val="0"/>
              </a:spcAft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9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</a:t>
            </a:r>
          </a:p>
          <a:p>
            <a:pPr marL="342900" indent="-342900" defTabSz="538163" fontAlgn="base">
              <a:spcAft>
                <a:spcPct val="0"/>
              </a:spcAft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C</a:t>
            </a:r>
            <a:br>
              <a:rPr lang="en-US" sz="20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</a:br>
            <a:r>
              <a:rPr lang="en-US" sz="20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</a:t>
            </a:r>
            <a:r>
              <a:rPr lang="en-US" sz="2000" b="1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rename</a:t>
            </a:r>
            <a:r>
              <a:rPr lang="en-US" sz="2000" b="1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</a:p>
          <a:p>
            <a:pPr marL="342900" indent="-342900" defTabSz="538163" fontAlgn="base">
              <a:spcAft>
                <a:spcPct val="0"/>
              </a:spcAft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			</a:t>
            </a:r>
            <a:r>
              <a:rPr lang="en-US" sz="20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h</a:t>
            </a:r>
            <a:r>
              <a:rPr lang="en-US" sz="20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000" b="1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as</a:t>
            </a:r>
            <a:r>
              <a:rPr lang="en-US" sz="20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0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 sz="20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</a:p>
          <a:p>
            <a:pPr marL="342900" indent="-342900" defTabSz="538163" fontAlgn="base">
              <a:spcAft>
                <a:spcPct val="0"/>
              </a:spcAft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		</a:t>
            </a:r>
            <a:r>
              <a:rPr lang="en-US" sz="2000" b="1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end</a:t>
            </a:r>
            <a:r>
              <a:rPr lang="en-US" sz="200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/>
            </a:r>
            <a:br>
              <a:rPr lang="en-US" sz="200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</a:br>
            <a:r>
              <a:rPr lang="en-US" sz="80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		</a:t>
            </a:r>
          </a:p>
          <a:p>
            <a:pPr marL="342900" indent="-342900" defTabSz="538163" fontAlgn="base">
              <a:spcAft>
                <a:spcPct val="0"/>
              </a:spcAft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feature</a:t>
            </a:r>
          </a:p>
          <a:p>
            <a:pPr marL="342900" indent="-342900" defTabSz="538163" fontAlgn="base">
              <a:spcAft>
                <a:spcPct val="0"/>
              </a:spcAft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	...</a:t>
            </a:r>
          </a:p>
          <a:p>
            <a:pPr marL="342900" indent="-342900" defTabSz="538163" fontAlgn="base">
              <a:spcAft>
                <a:spcPct val="0"/>
              </a:spcAft>
              <a:tabLst>
                <a:tab pos="263525" algn="l"/>
                <a:tab pos="627063" algn="l"/>
                <a:tab pos="989013" algn="l"/>
                <a:tab pos="1252538" algn="l"/>
              </a:tabLst>
            </a:pPr>
            <a:r>
              <a:rPr lang="en-US" sz="2000" b="1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end</a:t>
            </a:r>
            <a:r>
              <a:rPr lang="en-US" sz="2000" b="1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063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Features verschmelzen: wirksame Features</a:t>
            </a:r>
          </a:p>
        </p:txBody>
      </p:sp>
      <p:sp>
        <p:nvSpPr>
          <p:cNvPr id="40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4455042" y="2455862"/>
            <a:ext cx="96321" cy="1977915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1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211386" y="2441574"/>
            <a:ext cx="2254287" cy="201346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2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4465674" y="2481262"/>
            <a:ext cx="2163726" cy="1963146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3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4000" y="802958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4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73200" y="16859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5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44938" y="171294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6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7775" y="1703423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7" name="Oval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62388" y="44370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8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58950" y="17732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</a:p>
        </p:txBody>
      </p:sp>
      <p:sp>
        <p:nvSpPr>
          <p:cNvPr id="49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3703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</a:t>
            </a:r>
          </a:p>
        </p:txBody>
      </p:sp>
      <p:sp>
        <p:nvSpPr>
          <p:cNvPr id="50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542088" y="177323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</a:t>
            </a:r>
          </a:p>
        </p:txBody>
      </p:sp>
      <p:sp>
        <p:nvSpPr>
          <p:cNvPr id="51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87825" y="4452938"/>
            <a:ext cx="5762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D</a:t>
            </a:r>
          </a:p>
        </p:txBody>
      </p:sp>
      <p:sp>
        <p:nvSpPr>
          <p:cNvPr id="52" name="Text Box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77150" y="1724025"/>
            <a:ext cx="700088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 </a:t>
            </a:r>
            <a:r>
              <a:rPr lang="en-US" sz="3600" baseline="300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</a:p>
        </p:txBody>
      </p:sp>
      <p:sp>
        <p:nvSpPr>
          <p:cNvPr id="53" name="Text Box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31850" y="1789113"/>
            <a:ext cx="601663" cy="48577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 </a:t>
            </a:r>
            <a:r>
              <a:rPr lang="en-US" sz="3600" baseline="300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</a:p>
        </p:txBody>
      </p:sp>
      <p:sp>
        <p:nvSpPr>
          <p:cNvPr id="54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38488" y="1731963"/>
            <a:ext cx="696912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 </a:t>
            </a:r>
            <a:r>
              <a:rPr lang="en-US" sz="3600" baseline="300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</a:p>
        </p:txBody>
      </p:sp>
      <p:sp>
        <p:nvSpPr>
          <p:cNvPr id="55" name="Text Box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910146" y="4640263"/>
            <a:ext cx="2883017" cy="143393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*</a:t>
            </a:r>
            <a:r>
              <a:rPr lang="en-US" sz="3600" baseline="30000" dirty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aufgeschoben</a:t>
            </a: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  <a:p>
            <a:pPr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  <a:r>
              <a:rPr lang="en-US" sz="3600" baseline="30000" dirty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wirksam</a:t>
            </a: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  <a:p>
            <a:pPr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-- </a:t>
            </a:r>
            <a:r>
              <a:rPr lang="en-US" sz="2400" dirty="0" err="1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undefiniert</a:t>
            </a:r>
            <a:endParaRPr lang="en-US" sz="2400" dirty="0">
              <a:solidFill>
                <a:srgbClr val="99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6" name="Text Box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94038" y="4005263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 </a:t>
            </a:r>
            <a:r>
              <a:rPr lang="en-US" sz="3600" baseline="3000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--</a:t>
            </a:r>
          </a:p>
        </p:txBody>
      </p:sp>
      <p:sp>
        <p:nvSpPr>
          <p:cNvPr id="57" name="Text Box 1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65673" y="3391772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 </a:t>
            </a:r>
            <a:r>
              <a:rPr lang="en-US" sz="3600" baseline="30000" dirty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--</a:t>
            </a:r>
          </a:p>
        </p:txBody>
      </p:sp>
    </p:spTree>
    <p:extLst>
      <p:ext uri="{BB962C8B-B14F-4D97-AF65-F5344CB8AC3E}">
        <p14:creationId xmlns:p14="http://schemas.microsoft.com/office/powerpoint/2010/main" val="35685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err="1" smtClean="0"/>
              <a:t>Undefinition</a:t>
            </a:r>
            <a:endParaRPr lang="de-CH" noProof="0" dirty="0" smtClean="0"/>
          </a:p>
        </p:txBody>
      </p:sp>
      <p:sp>
        <p:nvSpPr>
          <p:cNvPr id="6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7513" y="1257300"/>
            <a:ext cx="4114800" cy="44481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defTabSz="361950" fontAlgn="base">
              <a:spcAft>
                <a:spcPct val="0"/>
              </a:spcAft>
            </a:pPr>
            <a:r>
              <a:rPr lang="en-US" sz="2400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deferred</a:t>
            </a:r>
            <a:r>
              <a:rPr lang="en-US" sz="2400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class</a:t>
            </a:r>
            <a:endParaRPr lang="en-US" sz="2400" b="1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  <a:p>
            <a:pPr defTabSz="361950" fontAlgn="base">
              <a:spcAft>
                <a:spcPct val="0"/>
              </a:spcAft>
            </a:pPr>
            <a:r>
              <a:rPr lang="en-US" sz="24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T</a:t>
            </a:r>
            <a:r>
              <a:rPr lang="en-US" sz="24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</a:p>
          <a:p>
            <a:pPr defTabSz="361950" fontAlgn="base">
              <a:spcAft>
                <a:spcPct val="0"/>
              </a:spcAft>
            </a:pPr>
            <a:r>
              <a:rPr lang="en-US" sz="2400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inherit</a:t>
            </a:r>
          </a:p>
          <a:p>
            <a:pPr defTabSz="361950" fontAlgn="base"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</a:t>
            </a:r>
            <a:r>
              <a:rPr lang="en-US" sz="24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S</a:t>
            </a:r>
          </a:p>
          <a:p>
            <a:pPr defTabSz="361950" fontAlgn="base"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	</a:t>
            </a:r>
            <a:r>
              <a:rPr lang="en-US" sz="2400" b="1" dirty="0" err="1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undefine</a:t>
            </a:r>
            <a:r>
              <a:rPr lang="en-US" sz="24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 sz="24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400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end</a:t>
            </a:r>
          </a:p>
          <a:p>
            <a:pPr defTabSz="361950" fontAlgn="base">
              <a:spcAft>
                <a:spcPct val="0"/>
              </a:spcAft>
            </a:pPr>
            <a:endParaRPr lang="en-US" sz="1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  <a:p>
            <a:pPr defTabSz="361950" fontAlgn="base">
              <a:spcAft>
                <a:spcPct val="0"/>
              </a:spcAft>
            </a:pPr>
            <a:r>
              <a:rPr lang="en-US" sz="2400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feature</a:t>
            </a:r>
          </a:p>
          <a:p>
            <a:pPr defTabSz="361950" fontAlgn="base"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  <a:p>
            <a:pPr defTabSz="361950" fontAlgn="base"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	...</a:t>
            </a:r>
          </a:p>
          <a:p>
            <a:pPr defTabSz="361950" fontAlgn="base"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  <a:p>
            <a:pPr defTabSz="361950" fontAlgn="base">
              <a:spcAft>
                <a:spcPct val="0"/>
              </a:spcAft>
            </a:pPr>
            <a:r>
              <a:rPr lang="en-US" sz="2400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2057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Verschmelzen durch </a:t>
            </a:r>
            <a:r>
              <a:rPr lang="de-CH" noProof="0" dirty="0" err="1" smtClean="0"/>
              <a:t>Undefinition</a:t>
            </a:r>
            <a:endParaRPr lang="de-CH" noProof="0" dirty="0" smtClean="0"/>
          </a:p>
        </p:txBody>
      </p:sp>
      <p:sp>
        <p:nvSpPr>
          <p:cNvPr id="40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5050465" y="2019299"/>
            <a:ext cx="66048" cy="199980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1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76537" y="2005012"/>
            <a:ext cx="2263295" cy="2003461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2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039833" y="2044699"/>
            <a:ext cx="2154717" cy="196377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3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2888" y="2487613"/>
            <a:ext cx="2776537" cy="41846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350838" fontAlgn="base">
              <a:spcAft>
                <a:spcPct val="0"/>
              </a:spcAft>
            </a:pPr>
            <a:r>
              <a:rPr lang="en-US" sz="2000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class</a:t>
            </a:r>
          </a:p>
          <a:p>
            <a:pPr defTabSz="350838" fontAlgn="base">
              <a:spcAft>
                <a:spcPct val="0"/>
              </a:spcAft>
            </a:pPr>
            <a:r>
              <a:rPr lang="en-US" sz="20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D</a:t>
            </a:r>
            <a:r>
              <a:rPr lang="en-US" sz="20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</a:p>
          <a:p>
            <a:pPr defTabSz="350838" fontAlgn="base">
              <a:spcAft>
                <a:spcPct val="0"/>
              </a:spcAft>
            </a:pPr>
            <a:r>
              <a:rPr lang="en-US" sz="2000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inherit</a:t>
            </a:r>
          </a:p>
          <a:p>
            <a:pPr defTabSz="350838" fontAlgn="base"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</a:t>
            </a:r>
            <a:r>
              <a:rPr lang="en-US" sz="20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/>
            </a:r>
            <a:br>
              <a:rPr lang="en-US" sz="20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</a:br>
            <a:r>
              <a:rPr lang="en-US" sz="20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	</a:t>
            </a:r>
            <a:r>
              <a:rPr lang="en-US" sz="2000" b="1" dirty="0" err="1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undefine</a:t>
            </a:r>
            <a:r>
              <a:rPr lang="en-US" sz="2000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0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 </a:t>
            </a:r>
            <a:r>
              <a:rPr lang="en-US" sz="2000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end</a:t>
            </a:r>
          </a:p>
          <a:p>
            <a:pPr defTabSz="350838" fontAlgn="base">
              <a:spcAft>
                <a:spcPct val="0"/>
              </a:spcAft>
            </a:pPr>
            <a:r>
              <a:rPr lang="en-US" sz="8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</a:t>
            </a:r>
          </a:p>
          <a:p>
            <a:pPr defTabSz="350838" fontAlgn="base"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</a:t>
            </a:r>
          </a:p>
          <a:p>
            <a:pPr defTabSz="350838" fontAlgn="base">
              <a:spcAft>
                <a:spcPct val="0"/>
              </a:spcAft>
            </a:pPr>
            <a:r>
              <a:rPr lang="en-US" sz="2000" b="1" dirty="0" smtClean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		</a:t>
            </a:r>
            <a:r>
              <a:rPr lang="en-US" sz="2000" b="1" dirty="0" err="1" smtClean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undefine</a:t>
            </a:r>
            <a:r>
              <a:rPr lang="en-US" sz="2000" dirty="0" smtClean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0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 sz="2000" i="1" dirty="0">
                <a:solidFill>
                  <a:srgbClr val="0064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000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end</a:t>
            </a:r>
            <a:endParaRPr lang="en-US" sz="2000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  <a:p>
            <a:pPr defTabSz="350838" fontAlgn="base">
              <a:spcAft>
                <a:spcPct val="0"/>
              </a:spcAft>
            </a:pPr>
            <a:r>
              <a:rPr lang="en-US" sz="8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</a:t>
            </a:r>
          </a:p>
          <a:p>
            <a:pPr defTabSz="350838" fontAlgn="base">
              <a:spcAft>
                <a:spcPct val="0"/>
              </a:spcAft>
            </a:pPr>
            <a:r>
              <a:rPr lang="en-US" sz="20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</a:t>
            </a:r>
            <a:r>
              <a:rPr lang="en-US" sz="2000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/>
            </a:r>
            <a:br>
              <a:rPr lang="en-US" sz="2000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</a:br>
            <a:r>
              <a:rPr lang="en-US" sz="700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		</a:t>
            </a:r>
          </a:p>
          <a:p>
            <a:pPr defTabSz="350838" fontAlgn="base">
              <a:spcAft>
                <a:spcPct val="0"/>
              </a:spcAft>
            </a:pPr>
            <a:r>
              <a:rPr lang="en-US" sz="2000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feature</a:t>
            </a:r>
          </a:p>
          <a:p>
            <a:pPr defTabSz="350838" fontAlgn="base"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	...</a:t>
            </a:r>
          </a:p>
          <a:p>
            <a:pPr defTabSz="350838" fontAlgn="base">
              <a:spcAft>
                <a:spcPct val="0"/>
              </a:spcAft>
            </a:pPr>
            <a:r>
              <a:rPr lang="en-US" sz="2000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end</a:t>
            </a:r>
          </a:p>
        </p:txBody>
      </p:sp>
      <p:sp>
        <p:nvSpPr>
          <p:cNvPr id="44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038350" y="12493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5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10088" y="127638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6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92925" y="12668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7" name="Oval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27538" y="400053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8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24100" y="13366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</a:p>
        </p:txBody>
      </p:sp>
      <p:sp>
        <p:nvSpPr>
          <p:cNvPr id="49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02188" y="13366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</a:t>
            </a:r>
          </a:p>
        </p:txBody>
      </p:sp>
      <p:sp>
        <p:nvSpPr>
          <p:cNvPr id="50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07238" y="13366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</a:t>
            </a:r>
          </a:p>
        </p:txBody>
      </p:sp>
      <p:sp>
        <p:nvSpPr>
          <p:cNvPr id="51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752975" y="40163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D</a:t>
            </a:r>
          </a:p>
        </p:txBody>
      </p:sp>
      <p:sp>
        <p:nvSpPr>
          <p:cNvPr id="52" name="Text Box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242300" y="1287463"/>
            <a:ext cx="700088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 </a:t>
            </a:r>
            <a:r>
              <a:rPr lang="en-US" sz="3600" baseline="300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</a:p>
        </p:txBody>
      </p:sp>
      <p:sp>
        <p:nvSpPr>
          <p:cNvPr id="53" name="Text Box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441450" y="1257300"/>
            <a:ext cx="762000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 </a:t>
            </a:r>
            <a:r>
              <a:rPr lang="en-US" sz="3600" baseline="300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</a:p>
        </p:txBody>
      </p:sp>
      <p:sp>
        <p:nvSpPr>
          <p:cNvPr id="54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44938" y="1295400"/>
            <a:ext cx="69532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 </a:t>
            </a:r>
            <a:r>
              <a:rPr lang="en-US" sz="3600" baseline="300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</a:p>
        </p:txBody>
      </p:sp>
      <p:sp>
        <p:nvSpPr>
          <p:cNvPr id="55" name="Text Box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9188" y="3568700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 sz="2800" i="1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3600" baseline="3000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--</a:t>
            </a:r>
          </a:p>
        </p:txBody>
      </p:sp>
      <p:sp>
        <p:nvSpPr>
          <p:cNvPr id="56" name="Text Box 1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062575" y="3006742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 sz="2800" i="1" dirty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3600" baseline="30000" dirty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--</a:t>
            </a:r>
          </a:p>
        </p:txBody>
      </p:sp>
      <p:sp>
        <p:nvSpPr>
          <p:cNvPr id="57" name="Text Box 1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954750" y="4751775"/>
            <a:ext cx="2883017" cy="143393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*</a:t>
            </a:r>
            <a:r>
              <a:rPr lang="en-US" sz="3600" baseline="30000" dirty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aufgeschoben</a:t>
            </a: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  <a:p>
            <a:pPr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  <a:r>
              <a:rPr lang="en-US" sz="3600" baseline="30000" dirty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wirksam</a:t>
            </a: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  <a:p>
            <a:pPr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-- </a:t>
            </a:r>
            <a:r>
              <a:rPr lang="en-US" sz="2400" dirty="0" err="1" smtClean="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undefiniert</a:t>
            </a:r>
            <a:endParaRPr lang="en-US" sz="2400" dirty="0">
              <a:solidFill>
                <a:srgbClr val="990000"/>
              </a:solidFill>
              <a:latin typeface="Custom_Constantia" panose="0203060205030603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201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5" grpId="0"/>
      <p:bldP spid="5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7" y="115891"/>
            <a:ext cx="8431299" cy="435656"/>
          </a:xfrm>
        </p:spPr>
        <p:txBody>
          <a:bodyPr>
            <a:noAutofit/>
          </a:bodyPr>
          <a:lstStyle/>
          <a:p>
            <a:pPr eaLnBrk="1" hangingPunct="1"/>
            <a:r>
              <a:rPr lang="de-CH" sz="2600" noProof="0" dirty="0" smtClean="0"/>
              <a:t>Verschmelzen von Features mit unterschiedlichen Namen</a:t>
            </a:r>
          </a:p>
        </p:txBody>
      </p:sp>
      <p:sp>
        <p:nvSpPr>
          <p:cNvPr id="54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5522911" y="2120898"/>
            <a:ext cx="144241" cy="305715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5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76536" y="2005013"/>
            <a:ext cx="2869351" cy="315177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6" name="Line 13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667153" y="1968498"/>
            <a:ext cx="2197322" cy="3198924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7" name="Oval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38350" y="12493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8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40288" y="127638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9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388225" y="120336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0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75238" y="5156236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1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24100" y="13366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</a:p>
        </p:txBody>
      </p:sp>
      <p:sp>
        <p:nvSpPr>
          <p:cNvPr id="62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94288" y="13239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</a:t>
            </a:r>
          </a:p>
        </p:txBody>
      </p:sp>
      <p:sp>
        <p:nvSpPr>
          <p:cNvPr id="63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602538" y="1273175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</a:t>
            </a:r>
          </a:p>
        </p:txBody>
      </p:sp>
      <p:sp>
        <p:nvSpPr>
          <p:cNvPr id="64" name="Text Box 1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00675" y="517207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D</a:t>
            </a:r>
          </a:p>
        </p:txBody>
      </p:sp>
      <p:sp>
        <p:nvSpPr>
          <p:cNvPr id="65" name="Text Box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634163" y="1274763"/>
            <a:ext cx="700087" cy="57785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h </a:t>
            </a:r>
            <a:r>
              <a:rPr lang="en-US" sz="3600" baseline="300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</a:p>
        </p:txBody>
      </p:sp>
      <p:sp>
        <p:nvSpPr>
          <p:cNvPr id="66" name="Text Box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377950" y="1257300"/>
            <a:ext cx="762000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 </a:t>
            </a:r>
            <a:r>
              <a:rPr lang="en-US" sz="3600" baseline="300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</a:p>
        </p:txBody>
      </p:sp>
      <p:sp>
        <p:nvSpPr>
          <p:cNvPr id="67" name="Text Box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03638" y="1295400"/>
            <a:ext cx="69532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g </a:t>
            </a:r>
            <a:r>
              <a:rPr lang="en-US" sz="3600" baseline="300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</a:p>
        </p:txBody>
      </p:sp>
      <p:sp>
        <p:nvSpPr>
          <p:cNvPr id="68" name="Text Box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057650" y="4265022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 </a:t>
            </a:r>
            <a:r>
              <a:rPr lang="en-US" sz="3600" baseline="300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--</a:t>
            </a:r>
          </a:p>
        </p:txBody>
      </p:sp>
      <p:sp>
        <p:nvSpPr>
          <p:cNvPr id="69" name="Text Box 1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15724" y="3357324"/>
            <a:ext cx="892175" cy="578882"/>
          </a:xfrm>
          <a:prstGeom prst="roundRect">
            <a:avLst>
              <a:gd name="adj" fmla="val 16667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 </a:t>
            </a:r>
            <a:r>
              <a:rPr lang="en-US" sz="3600" baseline="300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--</a:t>
            </a:r>
          </a:p>
        </p:txBody>
      </p:sp>
      <p:sp>
        <p:nvSpPr>
          <p:cNvPr id="70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39699" y="2111375"/>
            <a:ext cx="2636837" cy="4673600"/>
          </a:xfrm>
          <a:prstGeom prst="roundRect">
            <a:avLst>
              <a:gd name="adj" fmla="val 12231"/>
            </a:avLst>
          </a:prstGeom>
          <a:solidFill>
            <a:srgbClr val="FFFF66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class</a:t>
            </a:r>
          </a:p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D</a:t>
            </a:r>
            <a:r>
              <a:rPr lang="en-US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</a:p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inherit</a:t>
            </a:r>
          </a:p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</a:t>
            </a: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  <a:r>
              <a:rPr lang="en-US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</a:t>
            </a:r>
          </a:p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		</a:t>
            </a:r>
            <a:r>
              <a:rPr lang="en-US" b="1" dirty="0" err="1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undefine</a:t>
            </a:r>
            <a:r>
              <a:rPr lang="en-US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 i="1" dirty="0">
                <a:solidFill>
                  <a:srgbClr val="006400"/>
                </a:solidFill>
                <a:latin typeface="Custom_Constantia" panose="02030602050306030303" pitchFamily="18" charset="0"/>
                <a:cs typeface="Arial"/>
              </a:rPr>
              <a:t> </a:t>
            </a:r>
            <a:endParaRPr lang="en-US" i="1" dirty="0" smtClean="0">
              <a:solidFill>
                <a:srgbClr val="006400"/>
              </a:solidFill>
              <a:latin typeface="Custom_Constantia" panose="02030602050306030303" pitchFamily="18" charset="0"/>
              <a:cs typeface="Arial"/>
            </a:endParaRPr>
          </a:p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i="1" dirty="0">
                <a:solidFill>
                  <a:srgbClr val="0064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i="1" dirty="0" smtClean="0">
                <a:solidFill>
                  <a:srgbClr val="006400"/>
                </a:solidFill>
                <a:latin typeface="Custom_Constantia" panose="02030602050306030303" pitchFamily="18" charset="0"/>
                <a:cs typeface="Arial"/>
              </a:rPr>
              <a:t>       </a:t>
            </a:r>
            <a:r>
              <a:rPr lang="en-US" b="1" dirty="0" smtClean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end</a:t>
            </a:r>
            <a:endParaRPr lang="en-US" b="1" i="1" dirty="0">
              <a:solidFill>
                <a:srgbClr val="006400"/>
              </a:solidFill>
              <a:latin typeface="Custom_Constantia" panose="02030602050306030303" pitchFamily="18" charset="0"/>
              <a:cs typeface="Arial"/>
            </a:endParaRPr>
          </a:p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sz="1100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</a:t>
            </a:r>
          </a:p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</a:t>
            </a: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</a:t>
            </a:r>
          </a:p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		</a:t>
            </a:r>
            <a:r>
              <a:rPr lang="en-US" b="1" dirty="0" smtClean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rename </a:t>
            </a:r>
            <a:r>
              <a:rPr lang="en-US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as</a:t>
            </a:r>
            <a:r>
              <a:rPr lang="en-US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</a:p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	</a:t>
            </a:r>
            <a:r>
              <a:rPr lang="en-US" b="1" dirty="0" err="1" smtClean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undefine</a:t>
            </a:r>
            <a:r>
              <a:rPr lang="en-US" dirty="0" smtClean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 </a:t>
            </a:r>
          </a:p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b="1" i="1" dirty="0" smtClean="0">
                <a:solidFill>
                  <a:srgbClr val="006400"/>
                </a:solidFill>
                <a:latin typeface="Custom_Constantia" panose="02030602050306030303" pitchFamily="18" charset="0"/>
                <a:cs typeface="Arial"/>
              </a:rPr>
              <a:t>		</a:t>
            </a:r>
            <a:r>
              <a:rPr lang="en-US" b="1" dirty="0" smtClean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end</a:t>
            </a:r>
            <a:endParaRPr lang="en-US" b="1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sz="11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</a:t>
            </a:r>
          </a:p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C</a:t>
            </a:r>
          </a:p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		</a:t>
            </a:r>
            <a:r>
              <a:rPr lang="en-US" b="1" dirty="0" smtClean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rename </a:t>
            </a:r>
            <a:r>
              <a:rPr lang="en-US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h</a:t>
            </a:r>
            <a:r>
              <a:rPr lang="en-US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as</a:t>
            </a:r>
            <a:r>
              <a:rPr lang="en-US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</a:p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	</a:t>
            </a:r>
            <a:r>
              <a:rPr lang="en-US" b="1" dirty="0" smtClean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end</a:t>
            </a:r>
          </a:p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		</a:t>
            </a:r>
          </a:p>
          <a:p>
            <a:pPr marL="342900" indent="-342900" defTabSz="350838" fontAlgn="base">
              <a:spcAft>
                <a:spcPct val="0"/>
              </a:spcAft>
              <a:tabLst>
                <a:tab pos="538163" algn="l"/>
              </a:tabLst>
            </a:pPr>
            <a:r>
              <a:rPr lang="en-US" b="1" dirty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feature</a:t>
            </a:r>
            <a:r>
              <a:rPr lang="en-US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	... </a:t>
            </a:r>
            <a:r>
              <a:rPr lang="en-US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 </a:t>
            </a:r>
            <a:r>
              <a:rPr lang="en-US" b="1" dirty="0" smtClean="0">
                <a:solidFill>
                  <a:srgbClr val="333399"/>
                </a:solidFill>
                <a:latin typeface="Custom_Constantia" panose="02030602050306030303" pitchFamily="18" charset="0"/>
                <a:cs typeface="Arial"/>
              </a:rPr>
              <a:t>end</a:t>
            </a:r>
            <a:endParaRPr lang="en-US" b="1" dirty="0">
              <a:solidFill>
                <a:srgbClr val="333399"/>
              </a:solidFill>
              <a:latin typeface="Custom_Constantia" panose="02030602050306030303" pitchFamily="18" charset="0"/>
              <a:cs typeface="Arial"/>
            </a:endParaRPr>
          </a:p>
        </p:txBody>
      </p:sp>
      <p:grpSp>
        <p:nvGrpSpPr>
          <p:cNvPr id="71" name="Group 33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6285355" y="4246895"/>
            <a:ext cx="1114425" cy="498475"/>
            <a:chOff x="1555" y="2726"/>
            <a:chExt cx="702" cy="314"/>
          </a:xfrm>
        </p:grpSpPr>
        <p:sp>
          <p:nvSpPr>
            <p:cNvPr id="72" name="Freeform 17"/>
            <p:cNvSpPr>
              <a:spLocks/>
            </p:cNvSpPr>
            <p:nvPr>
              <p:custDataLst>
                <p:tags r:id="rId24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73" name="Text Box 1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1" u="none" strike="noStrike" kern="0" cap="none" spc="0" normalizeH="0" baseline="0" noProof="0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Custom_Constantia" panose="02030602050306030303" pitchFamily="18" charset="0"/>
                  <a:cs typeface="Arial"/>
                </a:rPr>
                <a:t>h</a:t>
              </a:r>
            </a:p>
          </p:txBody>
        </p:sp>
        <p:sp>
          <p:nvSpPr>
            <p:cNvPr id="74" name="Text Box 1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1" u="none" strike="noStrike" kern="0" cap="none" spc="0" normalizeH="0" baseline="0" noProof="0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Custom_Constantia" panose="02030602050306030303" pitchFamily="18" charset="0"/>
                  <a:cs typeface="Arial"/>
                </a:rPr>
                <a:t>f</a:t>
              </a:r>
            </a:p>
          </p:txBody>
        </p:sp>
      </p:grpSp>
      <p:grpSp>
        <p:nvGrpSpPr>
          <p:cNvPr id="75" name="Group 41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5572090" y="2947766"/>
            <a:ext cx="1114425" cy="498475"/>
            <a:chOff x="1555" y="2726"/>
            <a:chExt cx="702" cy="314"/>
          </a:xfrm>
        </p:grpSpPr>
        <p:sp>
          <p:nvSpPr>
            <p:cNvPr id="76" name="Freeform 17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>
              <a:off x="1798" y="2844"/>
              <a:ext cx="254" cy="107"/>
            </a:xfrm>
            <a:custGeom>
              <a:avLst/>
              <a:gdLst>
                <a:gd name="T0" fmla="*/ 7 w 143"/>
                <a:gd name="T1" fmla="*/ 45 h 52"/>
                <a:gd name="T2" fmla="*/ 7 w 143"/>
                <a:gd name="T3" fmla="*/ 0 h 52"/>
                <a:gd name="T4" fmla="*/ 52 w 143"/>
                <a:gd name="T5" fmla="*/ 45 h 52"/>
                <a:gd name="T6" fmla="*/ 52 w 143"/>
                <a:gd name="T7" fmla="*/ 0 h 52"/>
                <a:gd name="T8" fmla="*/ 98 w 143"/>
                <a:gd name="T9" fmla="*/ 45 h 52"/>
                <a:gd name="T10" fmla="*/ 143 w 143"/>
                <a:gd name="T11" fmla="*/ 45 h 5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3"/>
                <a:gd name="T19" fmla="*/ 0 h 52"/>
                <a:gd name="T20" fmla="*/ 143 w 143"/>
                <a:gd name="T21" fmla="*/ 52 h 5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3" h="52">
                  <a:moveTo>
                    <a:pt x="7" y="45"/>
                  </a:moveTo>
                  <a:cubicBezTo>
                    <a:pt x="3" y="22"/>
                    <a:pt x="0" y="0"/>
                    <a:pt x="7" y="0"/>
                  </a:cubicBezTo>
                  <a:cubicBezTo>
                    <a:pt x="14" y="0"/>
                    <a:pt x="45" y="45"/>
                    <a:pt x="52" y="45"/>
                  </a:cubicBezTo>
                  <a:cubicBezTo>
                    <a:pt x="59" y="45"/>
                    <a:pt x="44" y="0"/>
                    <a:pt x="52" y="0"/>
                  </a:cubicBezTo>
                  <a:cubicBezTo>
                    <a:pt x="60" y="0"/>
                    <a:pt x="83" y="38"/>
                    <a:pt x="98" y="45"/>
                  </a:cubicBezTo>
                  <a:cubicBezTo>
                    <a:pt x="113" y="52"/>
                    <a:pt x="136" y="45"/>
                    <a:pt x="143" y="45"/>
                  </a:cubicBezTo>
                </a:path>
              </a:pathLst>
            </a:custGeom>
            <a:noFill/>
            <a:ln w="127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77" name="Text Box 18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55" y="2726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1" u="none" strike="noStrike" kern="0" cap="none" spc="0" normalizeH="0" baseline="0" noProof="0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Custom_Constantia" panose="02030602050306030303" pitchFamily="18" charset="0"/>
                  <a:cs typeface="Arial"/>
                </a:rPr>
                <a:t>g</a:t>
              </a:r>
            </a:p>
          </p:txBody>
        </p:sp>
        <p:sp>
          <p:nvSpPr>
            <p:cNvPr id="78" name="Text Box 18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037" y="2752"/>
              <a:ext cx="2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1" u="none" strike="noStrike" kern="0" cap="none" spc="0" normalizeH="0" baseline="0" noProof="0" smtClean="0">
                  <a:ln>
                    <a:noFill/>
                  </a:ln>
                  <a:solidFill>
                    <a:srgbClr val="3333FF"/>
                  </a:solidFill>
                  <a:effectLst/>
                  <a:uLnTx/>
                  <a:uFillTx/>
                  <a:latin typeface="Custom_Constantia" panose="02030602050306030303" pitchFamily="18" charset="0"/>
                  <a:cs typeface="Arial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603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Akzeptable Namenskonflikte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Wenn geerbte Features alle den gleichen Namen haben, besteht kein schädlicher </a:t>
            </a:r>
            <a:r>
              <a:rPr lang="de-CH" dirty="0" smtClean="0"/>
              <a:t>Namenskonflikt, falls</a:t>
            </a:r>
            <a:r>
              <a:rPr lang="de-CH" noProof="0" dirty="0" smtClean="0"/>
              <a:t>:</a:t>
            </a:r>
          </a:p>
          <a:p>
            <a:pPr lvl="1" eaLnBrk="1" hangingPunct="1"/>
            <a:r>
              <a:rPr lang="de-CH" noProof="0" dirty="0" smtClean="0"/>
              <a:t>Sie alle eine kompatible Signatur haben</a:t>
            </a:r>
          </a:p>
          <a:p>
            <a:pPr lvl="1" eaLnBrk="1" hangingPunct="1"/>
            <a:r>
              <a:rPr lang="de-CH" noProof="0" dirty="0" smtClean="0"/>
              <a:t>Maximal eines von ihnen wirksam ist</a:t>
            </a:r>
          </a:p>
          <a:p>
            <a:pPr lvl="1" eaLnBrk="1" hangingPunct="1"/>
            <a:endParaRPr lang="de-CH" noProof="0" dirty="0" smtClean="0"/>
          </a:p>
          <a:p>
            <a:pPr eaLnBrk="1" hangingPunct="1"/>
            <a:r>
              <a:rPr lang="de-CH" noProof="0" dirty="0" smtClean="0">
                <a:solidFill>
                  <a:srgbClr val="8B0000"/>
                </a:solidFill>
              </a:rPr>
              <a:t>Die Semantik eines solchen Falls:</a:t>
            </a:r>
          </a:p>
          <a:p>
            <a:pPr lvl="1" eaLnBrk="1" hangingPunct="1"/>
            <a:r>
              <a:rPr lang="de-CH" noProof="0" dirty="0" smtClean="0"/>
              <a:t>Alle Features zu einem verschmelzen</a:t>
            </a:r>
          </a:p>
          <a:p>
            <a:pPr lvl="1" eaLnBrk="1" hangingPunct="1"/>
            <a:r>
              <a:rPr lang="de-CH" noProof="0" dirty="0" smtClean="0"/>
              <a:t>Falls es ein wirksames Feature gibt, wird dessen Implementierung übernommen</a:t>
            </a:r>
          </a:p>
        </p:txBody>
      </p:sp>
    </p:spTree>
    <p:extLst>
      <p:ext uri="{BB962C8B-B14F-4D97-AF65-F5344CB8AC3E}">
        <p14:creationId xmlns:p14="http://schemas.microsoft.com/office/powerpoint/2010/main" val="29076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3529" y="4181694"/>
            <a:ext cx="6148924" cy="43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8188" y="4562649"/>
            <a:ext cx="2620117" cy="2273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Warnung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smtClean="0"/>
              <a:t>Vergessen Sie alles, was Sie gehört haben!</a:t>
            </a:r>
          </a:p>
          <a:p>
            <a:r>
              <a:rPr lang="de-CH" noProof="0" dirty="0" smtClean="0"/>
              <a:t>	Mehrfachvererbung ist </a:t>
            </a:r>
            <a:r>
              <a:rPr lang="de-CH" b="1" noProof="0" dirty="0" smtClean="0">
                <a:solidFill>
                  <a:srgbClr val="990000"/>
                </a:solidFill>
              </a:rPr>
              <a:t>nicht</a:t>
            </a:r>
            <a:r>
              <a:rPr lang="de-CH" noProof="0" dirty="0" smtClean="0"/>
              <a:t> das Werk des Teufels</a:t>
            </a:r>
          </a:p>
          <a:p>
            <a:r>
              <a:rPr lang="de-CH" noProof="0" dirty="0" smtClean="0"/>
              <a:t>	Mehrfachvererbung schadet ihren Zähnen </a:t>
            </a:r>
            <a:r>
              <a:rPr lang="de-CH" b="1" noProof="0" dirty="0" smtClean="0">
                <a:solidFill>
                  <a:srgbClr val="990000"/>
                </a:solidFill>
              </a:rPr>
              <a:t>nicht</a:t>
            </a:r>
            <a:endParaRPr lang="de-CH" noProof="0" dirty="0" smtClean="0"/>
          </a:p>
          <a:p>
            <a:r>
              <a:rPr lang="de-CH" noProof="0" dirty="0" smtClean="0"/>
              <a:t>(Auch wenn Microsoft Word sie scheinbar nicht mag:</a:t>
            </a:r>
          </a:p>
          <a:p>
            <a:endParaRPr lang="de-CH" noProof="0" dirty="0" smtClean="0"/>
          </a:p>
          <a:p>
            <a:endParaRPr lang="de-CH" noProof="0" dirty="0" smtClean="0"/>
          </a:p>
          <a:p>
            <a:endParaRPr lang="de-CH" noProof="0" dirty="0" smtClean="0"/>
          </a:p>
          <a:p>
            <a:endParaRPr lang="de-CH" noProof="0" dirty="0" smtClean="0"/>
          </a:p>
          <a:p>
            <a:endParaRPr lang="de-CH" noProof="0" dirty="0" smtClean="0"/>
          </a:p>
          <a:p>
            <a:endParaRPr lang="de-CH" noProof="0" dirty="0" smtClean="0"/>
          </a:p>
          <a:p>
            <a:endParaRPr lang="de-CH" noProof="0" dirty="0" smtClean="0"/>
          </a:p>
          <a:p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)</a:t>
            </a:r>
            <a:endParaRPr lang="de-CH" noProof="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4272" y="2684478"/>
            <a:ext cx="6208616" cy="1357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 bwMode="auto">
          <a:xfrm rot="10800000" flipV="1">
            <a:off x="5452844" y="4085437"/>
            <a:ext cx="3363988" cy="637564"/>
          </a:xfrm>
          <a:prstGeom prst="straightConnector1">
            <a:avLst/>
          </a:pr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8" name="Rounded Rectangle 17"/>
          <p:cNvSpPr/>
          <p:nvPr/>
        </p:nvSpPr>
        <p:spPr bwMode="auto">
          <a:xfrm>
            <a:off x="4538444" y="4597167"/>
            <a:ext cx="864066" cy="293614"/>
          </a:xfrm>
          <a:prstGeom prst="roundRect">
            <a:avLst/>
          </a:prstGeom>
          <a:solidFill>
            <a:srgbClr val="99FF99">
              <a:alpha val="25000"/>
            </a:srgbClr>
          </a:solidFill>
          <a:ln w="5715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 dirty="0">
              <a:solidFill>
                <a:srgbClr val="333399"/>
              </a:solidFill>
              <a:latin typeface="Custom_Constantia" panose="02030602050306030303" pitchFamily="18" charset="0"/>
              <a:ea typeface="+mn-ea"/>
              <a:cs typeface="+mn-cs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81366" y="4641996"/>
            <a:ext cx="998449" cy="6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653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Verschmelzung von Features: wirksame Features</a:t>
            </a:r>
          </a:p>
        </p:txBody>
      </p:sp>
      <p:sp>
        <p:nvSpPr>
          <p:cNvPr id="4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a1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: 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	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b1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: 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B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	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c1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: 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C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	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d1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: 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a1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.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g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	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b1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.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f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	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c1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.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h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	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d1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.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f</a:t>
            </a:r>
            <a:endParaRPr kumimoji="0" lang="de-CH" sz="24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7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63713" y="1557338"/>
            <a:ext cx="1223962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8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40200" y="1557338"/>
            <a:ext cx="1223963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9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43663" y="1557338"/>
            <a:ext cx="1223962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0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40200" y="3573463"/>
            <a:ext cx="1223963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1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51050" y="15573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</a:p>
        </p:txBody>
      </p:sp>
      <p:sp>
        <p:nvSpPr>
          <p:cNvPr id="52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27538" y="15573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</a:t>
            </a:r>
          </a:p>
        </p:txBody>
      </p:sp>
      <p:sp>
        <p:nvSpPr>
          <p:cNvPr id="53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32588" y="15573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</a:t>
            </a:r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27538" y="35734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D</a:t>
            </a:r>
          </a:p>
        </p:txBody>
      </p:sp>
      <p:sp>
        <p:nvSpPr>
          <p:cNvPr id="55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716463" y="1989138"/>
            <a:ext cx="0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6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339975" y="1989138"/>
            <a:ext cx="2376488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7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716463" y="1989138"/>
            <a:ext cx="2303462" cy="15843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8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331913" y="14843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g</a:t>
            </a:r>
            <a:r>
              <a:rPr lang="en-US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</a:p>
        </p:txBody>
      </p:sp>
      <p:sp>
        <p:nvSpPr>
          <p:cNvPr id="59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79838" y="1557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</a:p>
        </p:txBody>
      </p:sp>
      <p:sp>
        <p:nvSpPr>
          <p:cNvPr id="60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11863" y="1557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h</a:t>
            </a:r>
            <a:r>
              <a:rPr lang="en-US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</a:t>
            </a:r>
          </a:p>
        </p:txBody>
      </p:sp>
      <p:sp>
        <p:nvSpPr>
          <p:cNvPr id="61" name="Freeform 18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3419475" y="3573463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2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32138" y="34290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g</a:t>
            </a:r>
            <a:r>
              <a:rPr lang="en-US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     </a:t>
            </a: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</a:p>
        </p:txBody>
      </p:sp>
      <p:sp>
        <p:nvSpPr>
          <p:cNvPr id="63" name="Freeform 20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5795963" y="3644900"/>
            <a:ext cx="227012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508625" y="35004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h      f</a:t>
            </a:r>
          </a:p>
        </p:txBody>
      </p:sp>
      <p:sp>
        <p:nvSpPr>
          <p:cNvPr id="65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132138" y="371633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-</a:t>
            </a:r>
          </a:p>
        </p:txBody>
      </p:sp>
      <p:sp>
        <p:nvSpPr>
          <p:cNvPr id="66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508625" y="3716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  <a:r>
              <a:rPr lang="en-US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15619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 Spezialfall der Mehrfachvererbung</a:t>
            </a:r>
          </a:p>
        </p:txBody>
      </p:sp>
      <p:sp>
        <p:nvSpPr>
          <p:cNvPr id="40" name="Line 1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5465135" y="2051859"/>
            <a:ext cx="1042507" cy="71260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1" name="Line 1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7202486" y="2027238"/>
            <a:ext cx="761299" cy="81165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2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858000" y="3500437"/>
            <a:ext cx="993775" cy="890809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3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5692775" y="3424238"/>
            <a:ext cx="1186490" cy="956376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4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29163" y="2752761"/>
            <a:ext cx="1416519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5" name="Oval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1284" y="2814673"/>
            <a:ext cx="1674389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6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617539" y="1132115"/>
            <a:ext cx="2413591" cy="906236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7" name="Oval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075363" y="4375186"/>
            <a:ext cx="1697037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8" name="Rectangle 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5565" y="875511"/>
            <a:ext cx="4927594" cy="22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Mehrfachvererbung ermöglicht einer Klasse, zwei oder mehrere Vorfahren zu haben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Beispiel: 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ASSISTENT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erbt von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DOZENT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und 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STUDENT</a:t>
            </a:r>
            <a:endParaRPr kumimoji="0" lang="de-CH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50282" y="2924175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CH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DOZENT</a:t>
            </a:r>
            <a:endParaRPr lang="en-US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0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62039" y="2998606"/>
            <a:ext cx="15582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STUDENT</a:t>
            </a:r>
          </a:p>
        </p:txBody>
      </p:sp>
      <p:sp>
        <p:nvSpPr>
          <p:cNvPr id="51" name="Text Box 1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51550" y="4532462"/>
            <a:ext cx="1678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ASSISTENT</a:t>
            </a:r>
            <a:endParaRPr lang="en-US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2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82546" y="1262067"/>
            <a:ext cx="23117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UNIVERSITÄTS</a:t>
            </a:r>
            <a:r>
              <a:rPr lang="en-US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_</a:t>
            </a:r>
            <a:br>
              <a:rPr lang="en-US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</a:br>
            <a:r>
              <a:rPr lang="en-US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ANGEHÖRIGER</a:t>
            </a:r>
            <a:endParaRPr lang="en-US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3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940675" y="153035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id</a:t>
            </a:r>
          </a:p>
        </p:txBody>
      </p:sp>
      <p:sp>
        <p:nvSpPr>
          <p:cNvPr id="54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63213" y="5453234"/>
            <a:ext cx="8517237" cy="1263571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CH" sz="24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Dieses Beispiel bedingt </a:t>
            </a:r>
            <a:r>
              <a:rPr lang="de-CH" sz="2400" dirty="0" smtClean="0">
                <a:solidFill>
                  <a:srgbClr val="8B0000"/>
                </a:solidFill>
                <a:latin typeface="Custom_Constantia" panose="02030602050306030303" pitchFamily="18" charset="0"/>
                <a:cs typeface="Arial"/>
              </a:rPr>
              <a:t>wiederholte</a:t>
            </a:r>
            <a:r>
              <a:rPr lang="de-CH" sz="24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Vererbung: eine Klasse ist </a:t>
            </a:r>
            <a:r>
              <a:rPr lang="de-CH" sz="240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ein Nachkomme </a:t>
            </a:r>
            <a:r>
              <a:rPr lang="de-CH" sz="24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einer anderen Klasse in mehr als einer Art (durch mehr als einen Pfad)</a:t>
            </a:r>
          </a:p>
          <a:p>
            <a:pPr marL="342900" indent="-342900" fontAlgn="base">
              <a:spcBef>
                <a:spcPct val="5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5" name="Text Box 2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032750" y="35385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??</a:t>
            </a:r>
          </a:p>
        </p:txBody>
      </p:sp>
      <p:sp>
        <p:nvSpPr>
          <p:cNvPr id="56" name="Text Box 22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394200" y="34242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??</a:t>
            </a:r>
          </a:p>
        </p:txBody>
      </p:sp>
      <p:sp>
        <p:nvSpPr>
          <p:cNvPr id="57" name="Text Box 23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735763" y="512286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????</a:t>
            </a:r>
          </a:p>
        </p:txBody>
      </p:sp>
    </p:spTree>
    <p:extLst>
      <p:ext uri="{BB962C8B-B14F-4D97-AF65-F5344CB8AC3E}">
        <p14:creationId xmlns:p14="http://schemas.microsoft.com/office/powerpoint/2010/main" val="181165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/>
      <p:bldP spid="56" grpId="0"/>
      <p:bldP spid="5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Indirekt und direkt wiederholte Vererbung</a:t>
            </a:r>
          </a:p>
        </p:txBody>
      </p:sp>
      <p:sp>
        <p:nvSpPr>
          <p:cNvPr id="58" name="Freeform 57"/>
          <p:cNvSpPr/>
          <p:nvPr/>
        </p:nvSpPr>
        <p:spPr bwMode="auto">
          <a:xfrm>
            <a:off x="5784112" y="2079941"/>
            <a:ext cx="742809" cy="2736000"/>
          </a:xfrm>
          <a:custGeom>
            <a:avLst/>
            <a:gdLst>
              <a:gd name="connsiteX0" fmla="*/ 691931 w 691931"/>
              <a:gd name="connsiteY0" fmla="*/ 2112580 h 2112580"/>
              <a:gd name="connsiteX1" fmla="*/ 176924 w 691931"/>
              <a:gd name="connsiteY1" fmla="*/ 1408387 h 2112580"/>
              <a:gd name="connsiteX2" fmla="*/ 71821 w 691931"/>
              <a:gd name="connsiteY2" fmla="*/ 451945 h 2112580"/>
              <a:gd name="connsiteX3" fmla="*/ 607848 w 691931"/>
              <a:gd name="connsiteY3" fmla="*/ 0 h 2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31" h="2112580">
                <a:moveTo>
                  <a:pt x="691931" y="2112580"/>
                </a:moveTo>
                <a:cubicBezTo>
                  <a:pt x="486103" y="1898870"/>
                  <a:pt x="280276" y="1685160"/>
                  <a:pt x="176924" y="1408387"/>
                </a:cubicBezTo>
                <a:cubicBezTo>
                  <a:pt x="73572" y="1131614"/>
                  <a:pt x="0" y="686676"/>
                  <a:pt x="71821" y="451945"/>
                </a:cubicBezTo>
                <a:cubicBezTo>
                  <a:pt x="143642" y="217214"/>
                  <a:pt x="375745" y="108607"/>
                  <a:pt x="607848" y="0"/>
                </a:cubicBezTo>
              </a:path>
            </a:pathLst>
          </a:cu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59" name="Freeform 58"/>
          <p:cNvSpPr/>
          <p:nvPr/>
        </p:nvSpPr>
        <p:spPr bwMode="auto">
          <a:xfrm flipH="1">
            <a:off x="7122508" y="2085199"/>
            <a:ext cx="691931" cy="2772000"/>
          </a:xfrm>
          <a:custGeom>
            <a:avLst/>
            <a:gdLst>
              <a:gd name="connsiteX0" fmla="*/ 691931 w 691931"/>
              <a:gd name="connsiteY0" fmla="*/ 2112580 h 2112580"/>
              <a:gd name="connsiteX1" fmla="*/ 176924 w 691931"/>
              <a:gd name="connsiteY1" fmla="*/ 1408387 h 2112580"/>
              <a:gd name="connsiteX2" fmla="*/ 71821 w 691931"/>
              <a:gd name="connsiteY2" fmla="*/ 451945 h 2112580"/>
              <a:gd name="connsiteX3" fmla="*/ 607848 w 691931"/>
              <a:gd name="connsiteY3" fmla="*/ 0 h 2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31" h="2112580">
                <a:moveTo>
                  <a:pt x="691931" y="2112580"/>
                </a:moveTo>
                <a:cubicBezTo>
                  <a:pt x="486103" y="1898870"/>
                  <a:pt x="280276" y="1685160"/>
                  <a:pt x="176924" y="1408387"/>
                </a:cubicBezTo>
                <a:cubicBezTo>
                  <a:pt x="73572" y="1131614"/>
                  <a:pt x="0" y="686676"/>
                  <a:pt x="71821" y="451945"/>
                </a:cubicBezTo>
                <a:cubicBezTo>
                  <a:pt x="143642" y="217214"/>
                  <a:pt x="375745" y="108607"/>
                  <a:pt x="607848" y="0"/>
                </a:cubicBezTo>
              </a:path>
            </a:pathLst>
          </a:cu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60" name="Line 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692275" y="2062715"/>
            <a:ext cx="1295474" cy="107894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de-CH" sz="2400">
              <a:solidFill>
                <a:srgbClr val="000000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61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040911" y="2041451"/>
            <a:ext cx="1243751" cy="102718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de-CH" sz="2400">
              <a:solidFill>
                <a:srgbClr val="000000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62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3051544" y="3573462"/>
            <a:ext cx="1302969" cy="123245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de-CH" sz="2400">
              <a:solidFill>
                <a:srgbClr val="000000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63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1763712" y="3644900"/>
            <a:ext cx="1298464" cy="1150384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de-CH" sz="2400">
              <a:solidFill>
                <a:srgbClr val="000000"/>
              </a:solidFill>
              <a:latin typeface="Comic Sans MS" pitchFamily="66" charset="0"/>
              <a:cs typeface="Arial"/>
            </a:endParaRPr>
          </a:p>
        </p:txBody>
      </p:sp>
      <p:sp>
        <p:nvSpPr>
          <p:cNvPr id="64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11413" y="1528947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  <a:endParaRPr lang="de-DE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5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07106" y="4798311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D</a:t>
            </a:r>
            <a:endParaRPr lang="de-DE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6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16013" y="3141663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</a:t>
            </a:r>
            <a:endParaRPr lang="de-DE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7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79838" y="3068638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</a:t>
            </a:r>
            <a:endParaRPr lang="de-DE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8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76528" y="1595717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  <a:endParaRPr lang="de-DE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9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65895" y="4799744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D</a:t>
            </a:r>
            <a:endParaRPr lang="de-DE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06008" y="5956478"/>
            <a:ext cx="5859887" cy="42500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CH" sz="24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Auch als «Diamant des Todes» bekannt </a:t>
            </a:r>
            <a:endParaRPr lang="de-CH" sz="2400" dirty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352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7" y="115891"/>
            <a:ext cx="8443825" cy="435656"/>
          </a:xfrm>
        </p:spPr>
        <p:txBody>
          <a:bodyPr>
            <a:noAutofit/>
          </a:bodyPr>
          <a:lstStyle/>
          <a:p>
            <a:pPr eaLnBrk="1" hangingPunct="1"/>
            <a:r>
              <a:rPr lang="de-CH" noProof="0" dirty="0" smtClean="0"/>
              <a:t>Mehrfachvererbung ist auch wiederholte Vererbung</a:t>
            </a:r>
          </a:p>
        </p:txBody>
      </p:sp>
      <p:sp>
        <p:nvSpPr>
          <p:cNvPr id="4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9388" y="1268413"/>
            <a:ext cx="2876046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Ein typischer Fall:</a:t>
            </a:r>
            <a:endParaRPr kumimoji="0" lang="de-CH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9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2923953" y="1943099"/>
            <a:ext cx="1295622" cy="885160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0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4321175" y="1892299"/>
            <a:ext cx="1345978" cy="904063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grpSp>
        <p:nvGrpSpPr>
          <p:cNvPr id="51" name="Group 6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109913" y="3570288"/>
            <a:ext cx="2578100" cy="1087437"/>
            <a:chOff x="1959" y="2249"/>
            <a:chExt cx="1624" cy="685"/>
          </a:xfrm>
        </p:grpSpPr>
        <p:sp>
          <p:nvSpPr>
            <p:cNvPr id="52" name="Line 1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2793" y="2251"/>
              <a:ext cx="790" cy="683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53" name="Line 1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 flipV="1">
              <a:off x="1959" y="2249"/>
              <a:ext cx="821" cy="678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</p:grpSp>
      <p:sp>
        <p:nvSpPr>
          <p:cNvPr id="54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8788" y="2859088"/>
            <a:ext cx="1811337" cy="80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copy</a:t>
            </a:r>
            <a:r>
              <a:rPr lang="en-US" sz="16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800" baseline="300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++</a:t>
            </a:r>
          </a:p>
          <a:p>
            <a:pPr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is_equal</a:t>
            </a:r>
            <a:r>
              <a:rPr lang="en-US" sz="16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sz="2800" baseline="300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++</a:t>
            </a:r>
          </a:p>
        </p:txBody>
      </p:sp>
      <p:sp>
        <p:nvSpPr>
          <p:cNvPr id="55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68875" y="1171575"/>
            <a:ext cx="15113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copy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is_equal</a:t>
            </a:r>
          </a:p>
        </p:txBody>
      </p:sp>
      <p:sp>
        <p:nvSpPr>
          <p:cNvPr id="56" name="Text Box 1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75113" y="5364163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990000"/>
                </a:solidFill>
                <a:latin typeface="Custom_Constantia" panose="02030602050306030303" pitchFamily="18" charset="0"/>
                <a:cs typeface="Arial"/>
              </a:rPr>
              <a:t>??</a:t>
            </a:r>
          </a:p>
        </p:txBody>
      </p:sp>
      <p:sp>
        <p:nvSpPr>
          <p:cNvPr id="57" name="Text Box 2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97475" y="4498975"/>
            <a:ext cx="3255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copy</a:t>
            </a: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      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 </a:t>
            </a:r>
            <a:r>
              <a:rPr lang="en-US" sz="2400" i="1" dirty="0" err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C_copy</a:t>
            </a:r>
            <a:endParaRPr lang="en-US" sz="2400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8" name="Freeform 22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022975" y="4660900"/>
            <a:ext cx="465138" cy="207963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9" name="Text Box 2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24450" y="4872038"/>
            <a:ext cx="370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dirty="0" err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is_equal</a:t>
            </a:r>
            <a:r>
              <a:rPr lang="en-US" sz="2400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       </a:t>
            </a:r>
            <a:r>
              <a:rPr lang="en-US" sz="24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  </a:t>
            </a:r>
            <a:r>
              <a:rPr lang="en-US" sz="2400" i="1" dirty="0" err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C_is_equal</a:t>
            </a:r>
            <a:endParaRPr lang="en-US" sz="2400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0" name="Freeform 24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6510338" y="5008563"/>
            <a:ext cx="465137" cy="207962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1" name="Oval 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022850" y="279721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2" name="Text Box 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768850" y="2930525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</a:t>
            </a: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3" name="Oval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370138" y="28114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4" name="Text Box 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116138" y="2944813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LIST</a:t>
            </a: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5" name="Oval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36988" y="4665698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6" name="Text Box 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82988" y="4799013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D</a:t>
            </a: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7" name="Oval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84588" y="1171611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540647" y="1294937"/>
            <a:ext cx="1392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ANY</a:t>
            </a: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4" grpId="0"/>
      <p:bldP spid="55" grpId="0"/>
      <p:bldP spid="56" grpId="0"/>
      <p:bldP spid="56" grpId="1"/>
      <p:bldP spid="57" grpId="0"/>
      <p:bldP spid="58" grpId="0" animBg="1"/>
      <p:bldP spid="59" grpId="0"/>
      <p:bldP spid="60" grpId="0" animBg="1"/>
      <p:bldP spid="65" grpId="0" animBg="1"/>
      <p:bldP spid="66" grpId="0"/>
      <p:bldP spid="67" grpId="0" animBg="1"/>
      <p:bldP spid="6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Akzeptable Namenskonflikte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Wenn geerbte Features alle den gleichen Namen haben, besteht kein schädlicher </a:t>
            </a:r>
            <a:r>
              <a:rPr lang="de-CH" dirty="0" smtClean="0"/>
              <a:t>Namenskonflikt, falls</a:t>
            </a:r>
            <a:r>
              <a:rPr lang="de-CH" noProof="0" dirty="0" smtClean="0"/>
              <a:t>:</a:t>
            </a:r>
          </a:p>
          <a:p>
            <a:pPr lvl="1" eaLnBrk="1" hangingPunct="1"/>
            <a:r>
              <a:rPr lang="de-CH" noProof="0" dirty="0" smtClean="0"/>
              <a:t>Sie alle eine kompatible Signatur haben</a:t>
            </a:r>
          </a:p>
          <a:p>
            <a:pPr lvl="1" eaLnBrk="1" hangingPunct="1"/>
            <a:r>
              <a:rPr lang="de-CH" noProof="0" dirty="0" smtClean="0"/>
              <a:t>Maximal eines von ihnen wirksam ist</a:t>
            </a:r>
          </a:p>
          <a:p>
            <a:pPr lvl="1" eaLnBrk="1" hangingPunct="1"/>
            <a:endParaRPr lang="de-CH" noProof="0" dirty="0" smtClean="0"/>
          </a:p>
          <a:p>
            <a:pPr eaLnBrk="1" hangingPunct="1"/>
            <a:r>
              <a:rPr lang="de-CH" noProof="0" dirty="0" smtClean="0">
                <a:solidFill>
                  <a:srgbClr val="8B0000"/>
                </a:solidFill>
              </a:rPr>
              <a:t>Die Semantik eines solchen Falls:</a:t>
            </a:r>
          </a:p>
          <a:p>
            <a:pPr lvl="1" eaLnBrk="1" hangingPunct="1"/>
            <a:r>
              <a:rPr lang="de-CH" noProof="0" dirty="0" smtClean="0"/>
              <a:t>Alle Features zu einem verschmelzen</a:t>
            </a:r>
          </a:p>
          <a:p>
            <a:pPr lvl="1" eaLnBrk="1" hangingPunct="1"/>
            <a:r>
              <a:rPr lang="de-CH" noProof="0" dirty="0" smtClean="0"/>
              <a:t>Falls es ein wirksames Feature gibt, wird dessen Implementierung übernommen</a:t>
            </a:r>
          </a:p>
        </p:txBody>
      </p:sp>
    </p:spTree>
    <p:extLst>
      <p:ext uri="{BB962C8B-B14F-4D97-AF65-F5344CB8AC3E}">
        <p14:creationId xmlns:p14="http://schemas.microsoft.com/office/powerpoint/2010/main" val="344919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Teilen und Abgleichung</a:t>
            </a:r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30525" y="1677988"/>
            <a:ext cx="1295400" cy="57626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4225925" y="1677988"/>
            <a:ext cx="1296988" cy="5032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4297363" y="2686050"/>
            <a:ext cx="1295400" cy="57626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3001963" y="2757488"/>
            <a:ext cx="1296987" cy="5032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9388" y="4157663"/>
            <a:ext cx="8713787" cy="222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Features, wie z.B. 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f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, die auf ihren Vererbungspfaden nicht umbenannt wurden, werden geteilt (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shared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Features, wie z.B. 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g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, die unter unterschiedlichem Namen geerbt werden, werden vervielfältigt (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replicated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).</a:t>
            </a:r>
            <a:endParaRPr kumimoji="0" lang="de-CH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5" name="Oval 3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49663" y="1173163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6" name="Oval 3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49663" y="3262313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7" name="Oval 3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54263" y="2254250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8" name="Oval 3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8088" y="2181225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9" name="Text Box 4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10025" y="12461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</a:p>
        </p:txBody>
      </p:sp>
      <p:sp>
        <p:nvSpPr>
          <p:cNvPr id="50" name="Text Box 4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641600" y="23256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</a:t>
            </a:r>
          </a:p>
        </p:txBody>
      </p:sp>
      <p:sp>
        <p:nvSpPr>
          <p:cNvPr id="51" name="Text Box 42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378450" y="22542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</a:t>
            </a:r>
          </a:p>
        </p:txBody>
      </p:sp>
      <p:sp>
        <p:nvSpPr>
          <p:cNvPr id="52" name="Text Box 4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10025" y="33337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D</a:t>
            </a:r>
          </a:p>
        </p:txBody>
      </p:sp>
      <p:sp>
        <p:nvSpPr>
          <p:cNvPr id="53" name="Text Box 4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95850" y="979488"/>
            <a:ext cx="1511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f</a:t>
            </a:r>
          </a:p>
          <a:p>
            <a:pPr fontAlgn="base">
              <a:spcAft>
                <a:spcPct val="0"/>
              </a:spcAft>
            </a:pPr>
            <a:r>
              <a:rPr lang="en-US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g</a:t>
            </a:r>
          </a:p>
        </p:txBody>
      </p:sp>
      <p:sp>
        <p:nvSpPr>
          <p:cNvPr id="54" name="Text Box 4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208088" y="2012950"/>
            <a:ext cx="1157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g</a:t>
            </a:r>
            <a:r>
              <a:rPr lang="en-US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     </a:t>
            </a:r>
            <a:r>
              <a:rPr lang="en-US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</a:t>
            </a:r>
            <a:r>
              <a:rPr lang="en-US" i="1" dirty="0" err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g_b</a:t>
            </a:r>
            <a:endParaRPr lang="en-US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5" name="Freeform 46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1484313" y="2173288"/>
            <a:ext cx="227012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6" name="Text Box 4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02350" y="1990725"/>
            <a:ext cx="1157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g</a:t>
            </a:r>
            <a:r>
              <a:rPr lang="en-US" dirty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    </a:t>
            </a:r>
            <a:r>
              <a:rPr lang="en-US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  </a:t>
            </a:r>
            <a:r>
              <a:rPr lang="en-US" i="1" dirty="0" err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g_c</a:t>
            </a:r>
            <a:endParaRPr lang="en-US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7" name="Freeform 48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6378575" y="2151063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3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Wann ist ein Namenskonflikt akzeptabel?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>
                <a:solidFill>
                  <a:srgbClr val="990000"/>
                </a:solidFill>
              </a:rPr>
              <a:t>(Konflikt zwischen </a:t>
            </a:r>
            <a:r>
              <a:rPr lang="de-CH" i="1" noProof="0" dirty="0" smtClean="0">
                <a:solidFill>
                  <a:srgbClr val="3333FF"/>
                </a:solidFill>
              </a:rPr>
              <a:t>n</a:t>
            </a:r>
            <a:r>
              <a:rPr lang="de-CH" noProof="0" dirty="0" smtClean="0">
                <a:solidFill>
                  <a:srgbClr val="990000"/>
                </a:solidFill>
              </a:rPr>
              <a:t>  direkten oder geerbten </a:t>
            </a:r>
            <a:r>
              <a:rPr lang="de-CH" dirty="0" smtClean="0">
                <a:solidFill>
                  <a:srgbClr val="990000"/>
                </a:solidFill>
              </a:rPr>
              <a:t>F</a:t>
            </a:r>
            <a:r>
              <a:rPr lang="de-CH" noProof="0" dirty="0" err="1" smtClean="0">
                <a:solidFill>
                  <a:srgbClr val="990000"/>
                </a:solidFill>
              </a:rPr>
              <a:t>eatures</a:t>
            </a:r>
            <a:r>
              <a:rPr lang="de-CH" noProof="0" dirty="0" smtClean="0">
                <a:solidFill>
                  <a:srgbClr val="990000"/>
                </a:solidFill>
              </a:rPr>
              <a:t> derselben Klasse. Alle Features haben denselben Namen)</a:t>
            </a:r>
          </a:p>
          <a:p>
            <a:pPr eaLnBrk="1" hangingPunct="1"/>
            <a:endParaRPr lang="de-CH" sz="1200" noProof="0" dirty="0" smtClean="0">
              <a:solidFill>
                <a:srgbClr val="CC0000"/>
              </a:solidFill>
            </a:endParaRPr>
          </a:p>
          <a:p>
            <a:pPr lvl="1" eaLnBrk="1" hangingPunct="1"/>
            <a:r>
              <a:rPr lang="de-CH" noProof="0" dirty="0" smtClean="0"/>
              <a:t>Sie müssen alle </a:t>
            </a:r>
            <a:r>
              <a:rPr lang="de-CH" dirty="0" smtClean="0"/>
              <a:t>kompatible Signaturen haben</a:t>
            </a:r>
            <a:r>
              <a:rPr lang="de-CH" noProof="0" dirty="0" smtClean="0"/>
              <a:t>.</a:t>
            </a:r>
          </a:p>
          <a:p>
            <a:pPr lvl="1" eaLnBrk="1" hangingPunct="1"/>
            <a:endParaRPr lang="de-CH" sz="1200" noProof="0" dirty="0" smtClean="0"/>
          </a:p>
          <a:p>
            <a:pPr lvl="1" eaLnBrk="1" hangingPunct="1"/>
            <a:r>
              <a:rPr lang="de-CH" noProof="0" dirty="0" smtClean="0"/>
              <a:t>Falls mehr als eines wirksam ist, müssen diese alle vom gleichen Vorfahren (durch wiederholte Vererbung) abstammen.</a:t>
            </a:r>
          </a:p>
        </p:txBody>
      </p:sp>
    </p:spTree>
    <p:extLst>
      <p:ext uri="{BB962C8B-B14F-4D97-AF65-F5344CB8AC3E}">
        <p14:creationId xmlns:p14="http://schemas.microsoft.com/office/powerpoint/2010/main" val="362205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Der Bedarf nach „</a:t>
            </a:r>
            <a:r>
              <a:rPr lang="de-CH" noProof="0" dirty="0" err="1" smtClean="0"/>
              <a:t>select</a:t>
            </a:r>
            <a:r>
              <a:rPr lang="de-CH" noProof="0" dirty="0" smtClean="0"/>
              <a:t>“</a:t>
            </a:r>
            <a:endParaRPr lang="de-CH" noProof="0" dirty="0"/>
          </a:p>
        </p:txBody>
      </p:sp>
      <p:sp>
        <p:nvSpPr>
          <p:cNvPr id="55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692" y="643941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6938" indent="-360363" algn="l" rtl="0" fontAlgn="base"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71291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1209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781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6pPr>
            <a:lvl7pPr marL="30353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7pPr>
            <a:lvl8pPr marL="34925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8pPr>
            <a:lvl9pPr marL="39497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rgbClr val="3333FF"/>
                </a:solidFill>
                <a:latin typeface="+mn-lt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Eine mögliche Doppeldeutigkeit entsteht durch Polymorphie und dynamisches Binden: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1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a1</a:t>
            </a:r>
            <a:r>
              <a:rPr kumimoji="0" lang="de-CH" sz="16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: 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ANY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d1</a:t>
            </a:r>
            <a:r>
              <a:rPr kumimoji="0" lang="de-CH" sz="16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: 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1" u="none" strike="noStrike" kern="0" cap="none" spc="0" normalizeH="0" baseline="0" noProof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a1 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:=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 d1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/>
            </a:r>
            <a:b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</a:b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a1</a:t>
            </a:r>
            <a:r>
              <a:rPr kumimoji="0" lang="de-CH" sz="36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.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copy 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(</a:t>
            </a:r>
            <a:r>
              <a:rPr kumimoji="0" lang="de-CH" sz="2400" b="0" i="1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…</a:t>
            </a:r>
            <a:r>
              <a:rPr kumimoji="0" lang="de-CH" sz="2400" b="0" i="0" u="none" strike="noStrike" kern="0" cap="none" spc="0" normalizeH="0" baseline="0" noProof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ustom_Constantia" panose="02030602050306030303" pitchFamily="18" charset="0"/>
                <a:cs typeface="Arial"/>
              </a:rPr>
              <a:t>)</a:t>
            </a:r>
            <a:endParaRPr kumimoji="0" lang="de-CH" sz="24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6" name="Text Box 1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87638" y="3599793"/>
            <a:ext cx="15113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i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copy </a:t>
            </a:r>
            <a:r>
              <a:rPr lang="en-US" sz="2200" baseline="3000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++</a:t>
            </a:r>
            <a:endParaRPr lang="en-US" sz="2200" baseline="300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</a:pPr>
            <a:r>
              <a:rPr lang="en-US" i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is_equal</a:t>
            </a:r>
            <a:r>
              <a:rPr lang="en-US" sz="2200" baseline="3000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++</a:t>
            </a:r>
            <a:endParaRPr lang="en-US" i="1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7" name="Text Box 1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99163" y="4446588"/>
            <a:ext cx="2128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copy</a:t>
            </a:r>
            <a:r>
              <a:rPr lang="en-US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     </a:t>
            </a:r>
            <a:r>
              <a:rPr lang="en-US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 </a:t>
            </a:r>
            <a:r>
              <a:rPr lang="en-US" i="1" dirty="0" err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C_copy</a:t>
            </a:r>
            <a:endParaRPr lang="en-US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8" name="Freeform 20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677025" y="4606925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59" name="Text Box 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6625" y="4711700"/>
            <a:ext cx="2643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i="1" dirty="0" err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is_equal</a:t>
            </a:r>
            <a:r>
              <a:rPr lang="en-US" dirty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     </a:t>
            </a:r>
            <a:r>
              <a:rPr lang="en-US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 </a:t>
            </a:r>
            <a:r>
              <a:rPr lang="en-US" i="1" dirty="0" err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C_is_equal</a:t>
            </a:r>
            <a:endParaRPr lang="en-US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0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7019925" y="4870450"/>
            <a:ext cx="227013" cy="82550"/>
          </a:xfrm>
          <a:custGeom>
            <a:avLst/>
            <a:gdLst>
              <a:gd name="T0" fmla="*/ 7 w 143"/>
              <a:gd name="T1" fmla="*/ 45 h 52"/>
              <a:gd name="T2" fmla="*/ 7 w 143"/>
              <a:gd name="T3" fmla="*/ 0 h 52"/>
              <a:gd name="T4" fmla="*/ 52 w 143"/>
              <a:gd name="T5" fmla="*/ 45 h 52"/>
              <a:gd name="T6" fmla="*/ 52 w 143"/>
              <a:gd name="T7" fmla="*/ 0 h 52"/>
              <a:gd name="T8" fmla="*/ 98 w 143"/>
              <a:gd name="T9" fmla="*/ 45 h 52"/>
              <a:gd name="T10" fmla="*/ 143 w 143"/>
              <a:gd name="T11" fmla="*/ 45 h 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3"/>
              <a:gd name="T19" fmla="*/ 0 h 52"/>
              <a:gd name="T20" fmla="*/ 143 w 143"/>
              <a:gd name="T21" fmla="*/ 52 h 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3" h="52">
                <a:moveTo>
                  <a:pt x="7" y="45"/>
                </a:moveTo>
                <a:cubicBezTo>
                  <a:pt x="3" y="22"/>
                  <a:pt x="0" y="0"/>
                  <a:pt x="7" y="0"/>
                </a:cubicBezTo>
                <a:cubicBezTo>
                  <a:pt x="14" y="0"/>
                  <a:pt x="45" y="45"/>
                  <a:pt x="52" y="45"/>
                </a:cubicBezTo>
                <a:cubicBezTo>
                  <a:pt x="59" y="45"/>
                  <a:pt x="44" y="0"/>
                  <a:pt x="52" y="0"/>
                </a:cubicBezTo>
                <a:cubicBezTo>
                  <a:pt x="60" y="0"/>
                  <a:pt x="83" y="38"/>
                  <a:pt x="98" y="45"/>
                </a:cubicBezTo>
                <a:cubicBezTo>
                  <a:pt x="113" y="52"/>
                  <a:pt x="136" y="45"/>
                  <a:pt x="143" y="45"/>
                </a:cubicBez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1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019107" y="2237388"/>
            <a:ext cx="1272523" cy="877951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2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5393229" y="2186588"/>
            <a:ext cx="1369077" cy="928751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grpSp>
        <p:nvGrpSpPr>
          <p:cNvPr id="63" name="Group 6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4181968" y="3864577"/>
            <a:ext cx="2578100" cy="1100137"/>
            <a:chOff x="1959" y="2249"/>
            <a:chExt cx="1624" cy="693"/>
          </a:xfrm>
        </p:grpSpPr>
        <p:sp>
          <p:nvSpPr>
            <p:cNvPr id="64" name="Line 10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2821" y="2251"/>
              <a:ext cx="762" cy="691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  <p:sp>
          <p:nvSpPr>
            <p:cNvPr id="65" name="Line 11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H="1" flipV="1">
              <a:off x="1959" y="2249"/>
              <a:ext cx="842" cy="693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endParaRPr>
            </a:p>
          </p:txBody>
        </p:sp>
      </p:grpSp>
      <p:sp>
        <p:nvSpPr>
          <p:cNvPr id="66" name="Oval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094905" y="3091500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7" name="Text Box 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840905" y="3224814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</a:t>
            </a: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8" name="Oval 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42193" y="3105787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69" name="Text Box 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88193" y="32391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LIST</a:t>
            </a: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70" name="Oval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09043" y="4959987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71" name="Text Box 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55043" y="50933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D</a:t>
            </a: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72" name="Text Box 1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87734" y="1418897"/>
            <a:ext cx="15113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copy</a:t>
            </a:r>
            <a:endParaRPr lang="en-US" sz="2200" baseline="30000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  <a:p>
            <a:pPr fontAlgn="base">
              <a:spcBef>
                <a:spcPts val="4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is_equal</a:t>
            </a:r>
            <a:r>
              <a:rPr lang="en-US" sz="2200" baseline="30000" dirty="0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 </a:t>
            </a:r>
            <a:endParaRPr lang="en-US" i="1" dirty="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73" name="Oval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56643" y="1465900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74" name="Text Box 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16930" y="1575402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ANY</a:t>
            </a:r>
            <a:endParaRPr lang="en-US" sz="2400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666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060274" y="2540933"/>
            <a:ext cx="2405402" cy="1490448"/>
          </a:xfrm>
          <a:prstGeom prst="roundRect">
            <a:avLst>
              <a:gd name="adj" fmla="val 9533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 type="stealth" w="lg" len="lg"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254000"/>
            <a:bevelB w="381000"/>
          </a:sp3d>
        </p:spPr>
        <p:txBody>
          <a:bodyPr rtlCol="0" anchor="ctr"/>
          <a:lstStyle/>
          <a:p>
            <a:pPr algn="ctr"/>
            <a:endParaRPr lang="en-US" sz="2000" dirty="0">
              <a:latin typeface="Custom_Constantia" panose="02030602050306030303" pitchFamily="18" charset="0"/>
            </a:endParaRPr>
          </a:p>
        </p:txBody>
      </p:sp>
      <p:sp>
        <p:nvSpPr>
          <p:cNvPr id="20459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Die Doppeldeutigkeit auflösen</a:t>
            </a:r>
            <a:endParaRPr lang="de-CH" noProof="0" dirty="0"/>
          </a:p>
        </p:txBody>
      </p:sp>
      <p:sp>
        <p:nvSpPr>
          <p:cNvPr id="20459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b="1" noProof="0" dirty="0" err="1" smtClean="0">
                <a:solidFill>
                  <a:schemeClr val="accent2"/>
                </a:solidFill>
              </a:rPr>
              <a:t>class</a:t>
            </a:r>
            <a:endParaRPr lang="de-CH" b="1" noProof="0" dirty="0" smtClean="0">
              <a:solidFill>
                <a:schemeClr val="accent2"/>
              </a:solidFill>
            </a:endParaRP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i="1" noProof="0" dirty="0" smtClean="0">
                <a:solidFill>
                  <a:srgbClr val="3333FF"/>
                </a:solidFill>
              </a:rPr>
              <a:t>	D</a:t>
            </a:r>
            <a:r>
              <a:rPr lang="de-CH" noProof="0" dirty="0" smtClean="0"/>
              <a:t>	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b="1" noProof="0" dirty="0" err="1" smtClean="0">
                <a:solidFill>
                  <a:schemeClr val="accent2"/>
                </a:solidFill>
              </a:rPr>
              <a:t>inherit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rgbClr val="3333FF"/>
                </a:solidFill>
              </a:rPr>
              <a:t>LIST 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T </a:t>
            </a:r>
            <a:r>
              <a:rPr lang="de-CH" noProof="0" dirty="0" smtClean="0">
                <a:solidFill>
                  <a:srgbClr val="3333FF"/>
                </a:solidFill>
              </a:rPr>
              <a:t>]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sz="1100" noProof="0" dirty="0" smtClean="0"/>
              <a:t/>
            </a:r>
            <a:br>
              <a:rPr lang="de-CH" sz="1100" noProof="0" dirty="0" smtClean="0"/>
            </a:br>
            <a:r>
              <a:rPr lang="de-CH" noProof="0" dirty="0" smtClean="0"/>
              <a:t>		</a:t>
            </a:r>
            <a:r>
              <a:rPr lang="de-CH" b="1" noProof="0" dirty="0" err="1" smtClean="0">
                <a:solidFill>
                  <a:schemeClr val="accent2"/>
                </a:solidFill>
              </a:rPr>
              <a:t>select</a:t>
            </a:r>
            <a:endParaRPr lang="de-CH" b="1" noProof="0" dirty="0" smtClean="0">
              <a:solidFill>
                <a:schemeClr val="accent2"/>
              </a:solidFill>
            </a:endParaRP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dirty="0" smtClean="0"/>
              <a:t>			</a:t>
            </a:r>
            <a:r>
              <a:rPr lang="de-CH" i="1" noProof="0" dirty="0" err="1" smtClean="0">
                <a:solidFill>
                  <a:srgbClr val="3333FF"/>
                </a:solidFill>
              </a:rPr>
              <a:t>copy</a:t>
            </a:r>
            <a:r>
              <a:rPr lang="de-CH" noProof="0" dirty="0" smtClean="0">
                <a:solidFill>
                  <a:srgbClr val="3333FF"/>
                </a:solidFill>
              </a:rPr>
              <a:t>, 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i="1" noProof="0" dirty="0" smtClean="0">
                <a:solidFill>
                  <a:srgbClr val="006400"/>
                </a:solidFill>
              </a:rPr>
              <a:t>			</a:t>
            </a:r>
            <a:r>
              <a:rPr lang="de-CH" i="1" noProof="0" dirty="0" err="1" smtClean="0">
                <a:solidFill>
                  <a:srgbClr val="3333FF"/>
                </a:solidFill>
              </a:rPr>
              <a:t>is_equal</a:t>
            </a: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dirty="0" smtClean="0"/>
              <a:t>		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dirty="0" smtClean="0"/>
              <a:t>			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dirty="0" smtClean="0"/>
              <a:t>	</a:t>
            </a:r>
            <a:r>
              <a:rPr lang="de-CH" i="1" noProof="0" dirty="0" smtClean="0">
                <a:solidFill>
                  <a:srgbClr val="3333FF"/>
                </a:solidFill>
              </a:rPr>
              <a:t>C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b="1" noProof="0" dirty="0" err="1" smtClean="0">
                <a:solidFill>
                  <a:schemeClr val="accent2"/>
                </a:solidFill>
              </a:rPr>
              <a:t>rename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		</a:t>
            </a:r>
            <a:r>
              <a:rPr lang="de-CH" i="1" noProof="0" dirty="0" err="1" smtClean="0">
                <a:solidFill>
                  <a:srgbClr val="3333FF"/>
                </a:solidFill>
              </a:rPr>
              <a:t>copy</a:t>
            </a:r>
            <a:r>
              <a:rPr lang="de-CH" i="1" noProof="0" dirty="0" smtClean="0">
                <a:solidFill>
                  <a:srgbClr val="006400"/>
                </a:solidFill>
              </a:rPr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as</a:t>
            </a:r>
            <a:r>
              <a:rPr lang="de-CH" noProof="0" dirty="0" smtClean="0"/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C_copy</a:t>
            </a:r>
            <a:r>
              <a:rPr lang="de-CH" noProof="0" dirty="0" smtClean="0"/>
              <a:t>, 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dirty="0" smtClean="0"/>
              <a:t>			</a:t>
            </a:r>
            <a:r>
              <a:rPr lang="de-CH" i="1" noProof="0" dirty="0" err="1" smtClean="0">
                <a:solidFill>
                  <a:srgbClr val="3333FF"/>
                </a:solidFill>
              </a:rPr>
              <a:t>is_equal</a:t>
            </a:r>
            <a:r>
              <a:rPr lang="de-CH" i="1" noProof="0" dirty="0" smtClean="0">
                <a:solidFill>
                  <a:srgbClr val="006400"/>
                </a:solidFill>
              </a:rPr>
              <a:t> </a:t>
            </a:r>
            <a:r>
              <a:rPr lang="de-CH" b="1" noProof="0" dirty="0" err="1" smtClean="0">
                <a:solidFill>
                  <a:schemeClr val="accent2"/>
                </a:solidFill>
              </a:rPr>
              <a:t>as</a:t>
            </a:r>
            <a:r>
              <a:rPr lang="de-CH" noProof="0" dirty="0" smtClean="0"/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C_is_equal</a:t>
            </a:r>
            <a:r>
              <a:rPr lang="de-CH" noProof="0" dirty="0" smtClean="0"/>
              <a:t>,</a:t>
            </a:r>
          </a:p>
          <a:p>
            <a:pPr>
              <a:lnSpc>
                <a:spcPct val="99000"/>
              </a:lnSpc>
              <a:spcBef>
                <a:spcPts val="0"/>
              </a:spcBef>
            </a:pPr>
            <a:r>
              <a:rPr lang="de-CH" noProof="0" dirty="0" smtClean="0"/>
              <a:t>				...</a:t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b="1" noProof="0" dirty="0" smtClean="0">
                <a:solidFill>
                  <a:schemeClr val="accent2"/>
                </a:solidFill>
              </a:rPr>
              <a:t>end</a:t>
            </a:r>
            <a:endParaRPr lang="de-CH" b="1" noProof="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Was wir gesehen haben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Einige Spielchen, die man mit Vererbung spielen kann:</a:t>
            </a:r>
          </a:p>
          <a:p>
            <a:pPr lvl="1"/>
            <a:r>
              <a:rPr lang="de-CH" noProof="0" dirty="0" smtClean="0"/>
              <a:t>Mehrfachvererbung</a:t>
            </a:r>
          </a:p>
          <a:p>
            <a:pPr lvl="1"/>
            <a:r>
              <a:rPr lang="de-CH" noProof="0" dirty="0" smtClean="0"/>
              <a:t>Verschmelzen von Features</a:t>
            </a:r>
          </a:p>
          <a:p>
            <a:pPr lvl="1"/>
            <a:r>
              <a:rPr lang="de-CH" noProof="0" dirty="0" smtClean="0"/>
              <a:t>Wiederholte Vererbung</a:t>
            </a:r>
          </a:p>
        </p:txBody>
      </p:sp>
    </p:spTree>
    <p:extLst>
      <p:ext uri="{BB962C8B-B14F-4D97-AF65-F5344CB8AC3E}">
        <p14:creationId xmlns:p14="http://schemas.microsoft.com/office/powerpoint/2010/main" val="54454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9237" y="115891"/>
            <a:ext cx="8493930" cy="435656"/>
          </a:xfrm>
        </p:spPr>
        <p:txBody>
          <a:bodyPr>
            <a:normAutofit/>
          </a:bodyPr>
          <a:lstStyle/>
          <a:p>
            <a:pPr eaLnBrk="1" hangingPunct="1"/>
            <a:r>
              <a:rPr lang="de-CH" sz="2600" noProof="0" dirty="0" smtClean="0"/>
              <a:t>Dies ist </a:t>
            </a:r>
            <a:r>
              <a:rPr lang="de-CH" sz="2600" b="1" noProof="0" dirty="0" smtClean="0">
                <a:solidFill>
                  <a:srgbClr val="990000"/>
                </a:solidFill>
              </a:rPr>
              <a:t>wiederholte</a:t>
            </a:r>
            <a:r>
              <a:rPr lang="de-CH" sz="2600" noProof="0" dirty="0" smtClean="0"/>
              <a:t> Vererbung, nicht Mehrfachvererbung</a:t>
            </a:r>
          </a:p>
        </p:txBody>
      </p:sp>
      <p:sp>
        <p:nvSpPr>
          <p:cNvPr id="34" name="Freeform 33"/>
          <p:cNvSpPr/>
          <p:nvPr/>
        </p:nvSpPr>
        <p:spPr bwMode="auto">
          <a:xfrm>
            <a:off x="5784112" y="1517877"/>
            <a:ext cx="742809" cy="2616473"/>
          </a:xfrm>
          <a:custGeom>
            <a:avLst/>
            <a:gdLst>
              <a:gd name="connsiteX0" fmla="*/ 691931 w 691931"/>
              <a:gd name="connsiteY0" fmla="*/ 2112580 h 2112580"/>
              <a:gd name="connsiteX1" fmla="*/ 176924 w 691931"/>
              <a:gd name="connsiteY1" fmla="*/ 1408387 h 2112580"/>
              <a:gd name="connsiteX2" fmla="*/ 71821 w 691931"/>
              <a:gd name="connsiteY2" fmla="*/ 451945 h 2112580"/>
              <a:gd name="connsiteX3" fmla="*/ 607848 w 691931"/>
              <a:gd name="connsiteY3" fmla="*/ 0 h 2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31" h="2112580">
                <a:moveTo>
                  <a:pt x="691931" y="2112580"/>
                </a:moveTo>
                <a:cubicBezTo>
                  <a:pt x="486103" y="1898870"/>
                  <a:pt x="280276" y="1685160"/>
                  <a:pt x="176924" y="1408387"/>
                </a:cubicBezTo>
                <a:cubicBezTo>
                  <a:pt x="73572" y="1131614"/>
                  <a:pt x="0" y="686676"/>
                  <a:pt x="71821" y="451945"/>
                </a:cubicBezTo>
                <a:cubicBezTo>
                  <a:pt x="143642" y="217214"/>
                  <a:pt x="375745" y="108607"/>
                  <a:pt x="607848" y="0"/>
                </a:cubicBezTo>
              </a:path>
            </a:pathLst>
          </a:cu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5" name="Freeform 34"/>
          <p:cNvSpPr/>
          <p:nvPr/>
        </p:nvSpPr>
        <p:spPr bwMode="auto">
          <a:xfrm flipH="1">
            <a:off x="7122507" y="1523135"/>
            <a:ext cx="691931" cy="2616473"/>
          </a:xfrm>
          <a:custGeom>
            <a:avLst/>
            <a:gdLst>
              <a:gd name="connsiteX0" fmla="*/ 691931 w 691931"/>
              <a:gd name="connsiteY0" fmla="*/ 2112580 h 2112580"/>
              <a:gd name="connsiteX1" fmla="*/ 176924 w 691931"/>
              <a:gd name="connsiteY1" fmla="*/ 1408387 h 2112580"/>
              <a:gd name="connsiteX2" fmla="*/ 71821 w 691931"/>
              <a:gd name="connsiteY2" fmla="*/ 451945 h 2112580"/>
              <a:gd name="connsiteX3" fmla="*/ 607848 w 691931"/>
              <a:gd name="connsiteY3" fmla="*/ 0 h 211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931" h="2112580">
                <a:moveTo>
                  <a:pt x="691931" y="2112580"/>
                </a:moveTo>
                <a:cubicBezTo>
                  <a:pt x="486103" y="1898870"/>
                  <a:pt x="280276" y="1685160"/>
                  <a:pt x="176924" y="1408387"/>
                </a:cubicBezTo>
                <a:cubicBezTo>
                  <a:pt x="73572" y="1131614"/>
                  <a:pt x="0" y="686676"/>
                  <a:pt x="71821" y="451945"/>
                </a:cubicBezTo>
                <a:cubicBezTo>
                  <a:pt x="143642" y="217214"/>
                  <a:pt x="375745" y="108607"/>
                  <a:pt x="607848" y="0"/>
                </a:cubicBezTo>
              </a:path>
            </a:pathLst>
          </a:custGeom>
          <a:noFill/>
          <a:ln w="28575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6" name="Line 7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692275" y="1500652"/>
            <a:ext cx="1295474" cy="107894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7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040911" y="1479388"/>
            <a:ext cx="1243751" cy="102718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8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3051544" y="3011399"/>
            <a:ext cx="1302969" cy="123245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39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1763712" y="3082837"/>
            <a:ext cx="1298464" cy="1150384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0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11413" y="966884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  <a:endParaRPr lang="en-US" i="1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07106" y="4236248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D</a:t>
            </a:r>
            <a:endParaRPr lang="en-US" i="1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2" name="Oval 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16013" y="2579600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B</a:t>
            </a:r>
            <a:endParaRPr lang="en-US" i="1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3" name="Oval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79838" y="2506575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C</a:t>
            </a:r>
            <a:endParaRPr lang="en-US" i="1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4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76528" y="1033654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A</a:t>
            </a:r>
            <a:endParaRPr lang="en-US" i="1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5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265895" y="4237681"/>
            <a:ext cx="1152525" cy="50482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i="1" smtClean="0">
                <a:solidFill>
                  <a:srgbClr val="3333FF"/>
                </a:solidFill>
                <a:latin typeface="Custom_Constantia" panose="02030602050306030303" pitchFamily="18" charset="0"/>
                <a:cs typeface="Arial"/>
              </a:rPr>
              <a:t>D</a:t>
            </a:r>
            <a:endParaRPr lang="en-US" i="1">
              <a:solidFill>
                <a:srgbClr val="3333FF"/>
              </a:solidFill>
              <a:latin typeface="Custom_Constantia" panose="02030602050306030303" pitchFamily="18" charset="0"/>
              <a:cs typeface="Arial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96343" y="5410899"/>
            <a:ext cx="419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CH" sz="24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Nicht der allgemeine Fall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96343" y="5898859"/>
            <a:ext cx="557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CH" sz="2400" dirty="0" smtClean="0">
                <a:solidFill>
                  <a:srgbClr val="000000"/>
                </a:solidFill>
                <a:latin typeface="Custom_Constantia" panose="02030602050306030303" pitchFamily="18" charset="0"/>
                <a:cs typeface="Arial"/>
              </a:rPr>
              <a:t>(Obwohl es häufig vorkommt; warum?)</a:t>
            </a:r>
          </a:p>
        </p:txBody>
      </p:sp>
    </p:spTree>
    <p:extLst>
      <p:ext uri="{BB962C8B-B14F-4D97-AF65-F5344CB8AC3E}">
        <p14:creationId xmlns:p14="http://schemas.microsoft.com/office/powerpoint/2010/main" val="282957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noProof="0" dirty="0" smtClean="0"/>
              <a:t>Implizite wiederholte Vererbung</a:t>
            </a:r>
            <a:endParaRPr lang="de-CH" noProof="0" dirty="0"/>
          </a:p>
        </p:txBody>
      </p:sp>
      <p:sp>
        <p:nvSpPr>
          <p:cNvPr id="20439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chemeClr val="tx1"/>
                </a:solidFill>
              </a:rPr>
              <a:t>In Eiffel, vierfache Vererbung verursacht wiederholte Vererbung:	</a:t>
            </a:r>
          </a:p>
          <a:p>
            <a:r>
              <a:rPr lang="de-CH" sz="1400" noProof="0" dirty="0" smtClean="0"/>
              <a:t>	</a:t>
            </a:r>
          </a:p>
          <a:p>
            <a:endParaRPr lang="de-CH" sz="1400" noProof="0" dirty="0" smtClean="0"/>
          </a:p>
        </p:txBody>
      </p:sp>
      <p:sp>
        <p:nvSpPr>
          <p:cNvPr id="22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4019107" y="2237388"/>
            <a:ext cx="1272523" cy="877951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en-US" dirty="0">
              <a:solidFill>
                <a:srgbClr val="3333FF"/>
              </a:solidFill>
              <a:latin typeface="Custom_Constantia" panose="02030602050306030303" pitchFamily="18" charset="0"/>
            </a:endParaRPr>
          </a:p>
        </p:txBody>
      </p:sp>
      <p:sp>
        <p:nvSpPr>
          <p:cNvPr id="23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5393229" y="2186588"/>
            <a:ext cx="1369077" cy="928751"/>
          </a:xfrm>
          <a:prstGeom prst="line">
            <a:avLst/>
          </a:prstGeom>
          <a:noFill/>
          <a:ln w="38100">
            <a:solidFill>
              <a:srgbClr val="990000"/>
            </a:solidFill>
            <a:prstDash val="dash"/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en-US" dirty="0">
              <a:solidFill>
                <a:srgbClr val="3333FF"/>
              </a:solidFill>
              <a:latin typeface="Custom_Constantia" panose="02030602050306030303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181968" y="3864577"/>
            <a:ext cx="2578100" cy="1100137"/>
            <a:chOff x="1959" y="2249"/>
            <a:chExt cx="1624" cy="693"/>
          </a:xfrm>
        </p:grpSpPr>
        <p:sp>
          <p:nvSpPr>
            <p:cNvPr id="25" name="Line 10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2821" y="2251"/>
              <a:ext cx="762" cy="691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algn="ctr"/>
              <a:endParaRPr lang="en-US" dirty="0">
                <a:solidFill>
                  <a:srgbClr val="3333FF"/>
                </a:solidFill>
                <a:latin typeface="Custom_Constantia" panose="02030602050306030303" pitchFamily="18" charset="0"/>
              </a:endParaRPr>
            </a:p>
          </p:txBody>
        </p:sp>
        <p:sp>
          <p:nvSpPr>
            <p:cNvPr id="26" name="Line 1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 flipV="1">
              <a:off x="1959" y="2249"/>
              <a:ext cx="842" cy="693"/>
            </a:xfrm>
            <a:prstGeom prst="line">
              <a:avLst/>
            </a:prstGeom>
            <a:noFill/>
            <a:ln w="38100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pPr algn="ctr"/>
              <a:endParaRPr lang="en-US" dirty="0">
                <a:solidFill>
                  <a:srgbClr val="3333FF"/>
                </a:solidFill>
                <a:latin typeface="Custom_Constantia" panose="02030602050306030303" pitchFamily="18" charset="0"/>
              </a:endParaRPr>
            </a:p>
          </p:txBody>
        </p:sp>
      </p:grpSp>
      <p:sp>
        <p:nvSpPr>
          <p:cNvPr id="30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4905" y="3091500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dirty="0">
              <a:solidFill>
                <a:srgbClr val="3333FF"/>
              </a:solidFill>
              <a:latin typeface="Custom_Constantia" panose="02030602050306030303" pitchFamily="18" charset="0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40905" y="3224814"/>
            <a:ext cx="1606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</a:rPr>
              <a:t>C</a:t>
            </a:r>
            <a:endParaRPr lang="en-US" dirty="0">
              <a:solidFill>
                <a:srgbClr val="3333FF"/>
              </a:solidFill>
              <a:latin typeface="Custom_Constantia" panose="02030602050306030303" pitchFamily="18" charset="0"/>
            </a:endParaRPr>
          </a:p>
        </p:txBody>
      </p:sp>
      <p:sp>
        <p:nvSpPr>
          <p:cNvPr id="34" name="Oval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42193" y="3105787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dirty="0">
              <a:solidFill>
                <a:srgbClr val="3333FF"/>
              </a:solidFill>
              <a:latin typeface="Custom_Constantia" panose="02030602050306030303" pitchFamily="18" charset="0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88193" y="3239102"/>
            <a:ext cx="1606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 dirty="0" smtClean="0">
                <a:solidFill>
                  <a:srgbClr val="3333FF"/>
                </a:solidFill>
                <a:latin typeface="Custom_Constantia" panose="02030602050306030303" pitchFamily="18" charset="0"/>
              </a:rPr>
              <a:t>B</a:t>
            </a:r>
            <a:endParaRPr lang="en-US" dirty="0">
              <a:solidFill>
                <a:srgbClr val="3333FF"/>
              </a:solidFill>
              <a:latin typeface="Custom_Constantia" panose="02030602050306030303" pitchFamily="18" charset="0"/>
            </a:endParaRPr>
          </a:p>
        </p:txBody>
      </p:sp>
      <p:sp>
        <p:nvSpPr>
          <p:cNvPr id="38" name="Oval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09043" y="4959987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655043" y="5093302"/>
            <a:ext cx="1606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</a:rPr>
              <a:t>D</a:t>
            </a:r>
            <a:endParaRPr lang="en-US" dirty="0">
              <a:solidFill>
                <a:srgbClr val="3333FF"/>
              </a:solidFill>
              <a:latin typeface="Custom_Constantia" panose="02030602050306030303" pitchFamily="18" charset="0"/>
            </a:endParaRPr>
          </a:p>
        </p:txBody>
      </p:sp>
      <p:sp>
        <p:nvSpPr>
          <p:cNvPr id="32" name="Oval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56643" y="1465900"/>
            <a:ext cx="1185713" cy="68417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dirty="0">
              <a:solidFill>
                <a:srgbClr val="3333FF"/>
              </a:solidFill>
              <a:latin typeface="Custom_Constantia" panose="02030602050306030303" pitchFamily="18" charset="0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16930" y="1575402"/>
            <a:ext cx="16065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i="1" dirty="0">
                <a:solidFill>
                  <a:srgbClr val="3333FF"/>
                </a:solidFill>
                <a:latin typeface="Custom_Constantia" panose="02030602050306030303" pitchFamily="18" charset="0"/>
              </a:rPr>
              <a:t>ANY</a:t>
            </a:r>
            <a:endParaRPr lang="en-US" dirty="0">
              <a:solidFill>
                <a:srgbClr val="3333FF"/>
              </a:solidFill>
              <a:latin typeface="Custom_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44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30" grpId="0" animBg="1"/>
      <p:bldP spid="31" grpId="0"/>
      <p:bldP spid="34" grpId="0" animBg="1"/>
      <p:bldP spid="35" grpId="0"/>
      <p:bldP spid="32" grpId="0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Noch eine Warnung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dirty="0" smtClean="0"/>
              <a:t>Dieser Teil der Vorlesung orientiert sich an Eiffel</a:t>
            </a:r>
          </a:p>
          <a:p>
            <a:endParaRPr lang="de-CH" noProof="0" dirty="0" smtClean="0"/>
          </a:p>
          <a:p>
            <a:r>
              <a:rPr lang="de-CH" noProof="0" dirty="0" smtClean="0"/>
              <a:t>Java und C# Mechanismen (Einfachvererbung von Klassen, Mehrfachvererbung von Schnittstellen) werden aber auch behandelt</a:t>
            </a:r>
          </a:p>
          <a:p>
            <a:endParaRPr lang="de-CH" noProof="0" dirty="0" smtClean="0"/>
          </a:p>
          <a:p>
            <a:r>
              <a:rPr lang="de-CH" noProof="0" dirty="0" smtClean="0"/>
              <a:t>C++ hat unterstützt ebenfalls Mehrfachvererbung, aber ich werde nicht versuchen, diese zu beschreiben.</a:t>
            </a:r>
          </a:p>
        </p:txBody>
      </p:sp>
    </p:spTree>
    <p:extLst>
      <p:ext uri="{BB962C8B-B14F-4D97-AF65-F5344CB8AC3E}">
        <p14:creationId xmlns:p14="http://schemas.microsoft.com/office/powerpoint/2010/main" val="11215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Zusammengesetzte Figuren</a:t>
            </a:r>
          </a:p>
        </p:txBody>
      </p:sp>
      <p:sp>
        <p:nvSpPr>
          <p:cNvPr id="7178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43800" y="1281113"/>
            <a:ext cx="935038" cy="538162"/>
          </a:xfrm>
          <a:prstGeom prst="ellipse">
            <a:avLst/>
          </a:prstGeom>
          <a:noFill/>
          <a:ln w="57150" algn="ctr">
            <a:solidFill>
              <a:srgbClr val="0064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717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73750" y="1620838"/>
            <a:ext cx="933450" cy="369332"/>
          </a:xfrm>
          <a:prstGeom prst="rect">
            <a:avLst/>
          </a:prstGeom>
          <a:noFill/>
          <a:ln w="19050" algn="ctr">
            <a:solidFill>
              <a:srgbClr val="0064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718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454775" y="2370138"/>
            <a:ext cx="1654175" cy="201612"/>
          </a:xfrm>
          <a:prstGeom prst="line">
            <a:avLst/>
          </a:prstGeom>
          <a:noFill/>
          <a:ln w="57150">
            <a:solidFill>
              <a:srgbClr val="0064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14475" y="2598788"/>
            <a:ext cx="3233738" cy="1880988"/>
            <a:chOff x="1514475" y="2598788"/>
            <a:chExt cx="3233738" cy="1880988"/>
          </a:xfrm>
        </p:grpSpPr>
        <p:sp>
          <p:nvSpPr>
            <p:cNvPr id="7175" name="Oval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 rot="14691706">
              <a:off x="3724325" y="2911475"/>
              <a:ext cx="649188" cy="1398588"/>
            </a:xfrm>
            <a:prstGeom prst="ellipse">
              <a:avLst/>
            </a:prstGeom>
            <a:noFill/>
            <a:ln w="9525" algn="ctr">
              <a:solidFill>
                <a:srgbClr val="990000"/>
              </a:solidFill>
              <a:round/>
              <a:headEnd/>
              <a:tailEnd/>
            </a:ln>
          </p:spPr>
          <p:txBody>
            <a:bodyPr vert="eaVert" anchor="ctr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7176" name="Oval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 rot="14715926">
              <a:off x="2055069" y="2058194"/>
              <a:ext cx="649188" cy="1730375"/>
            </a:xfrm>
            <a:prstGeom prst="ellipse">
              <a:avLst/>
            </a:prstGeom>
            <a:noFill/>
            <a:ln w="38100" algn="ctr">
              <a:solidFill>
                <a:srgbClr val="990000"/>
              </a:solidFill>
              <a:round/>
              <a:headEnd/>
              <a:tailEnd/>
            </a:ln>
          </p:spPr>
          <p:txBody>
            <a:bodyPr vert="eaVert" anchor="ctr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  <p:sp>
          <p:nvSpPr>
            <p:cNvPr id="717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 rot="17261624">
              <a:off x="2280593" y="3409156"/>
              <a:ext cx="461665" cy="1679575"/>
            </a:xfrm>
            <a:prstGeom prst="rect">
              <a:avLst/>
            </a:prstGeom>
            <a:noFill/>
            <a:ln w="38100" algn="ctr">
              <a:solidFill>
                <a:srgbClr val="990000"/>
              </a:solidFill>
              <a:miter lim="800000"/>
              <a:headEnd/>
              <a:tailEnd/>
            </a:ln>
          </p:spPr>
          <p:txBody>
            <a:bodyPr vert="eaVert" anchor="ctr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endParaRPr lang="en-US" sz="1800" b="0">
                <a:latin typeface="Arial" pitchFamily="34" charset="0"/>
              </a:endParaRPr>
            </a:p>
          </p:txBody>
        </p:sp>
      </p:grpSp>
      <p:sp>
        <p:nvSpPr>
          <p:cNvPr id="7173" name="Rectangle 1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92675" y="4146550"/>
            <a:ext cx="1087438" cy="369332"/>
          </a:xfrm>
          <a:prstGeom prst="rect">
            <a:avLst/>
          </a:prstGeom>
          <a:noFill/>
          <a:ln w="38100" algn="ctr">
            <a:solidFill>
              <a:srgbClr val="0033CC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1800" b="0">
              <a:latin typeface="Arial" pitchFamily="34" charset="0"/>
            </a:endParaRPr>
          </a:p>
        </p:txBody>
      </p:sp>
      <p:sp>
        <p:nvSpPr>
          <p:cNvPr id="7182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6269038" y="4065588"/>
            <a:ext cx="665162" cy="1401762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dirty="0">
              <a:latin typeface="Custom_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45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622300" y="1828800"/>
            <a:ext cx="1917700" cy="113030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 dirty="0">
              <a:solidFill>
                <a:srgbClr val="333399"/>
              </a:solidFill>
              <a:latin typeface="Custom_Constantia" panose="02030602050306030303" pitchFamily="18" charset="0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784600" y="3092450"/>
            <a:ext cx="4330700" cy="2190750"/>
            <a:chOff x="2844800" y="3333750"/>
            <a:chExt cx="4330700" cy="2190750"/>
          </a:xfrm>
        </p:grpSpPr>
        <p:sp>
          <p:nvSpPr>
            <p:cNvPr id="5" name="Down Arrow 4"/>
            <p:cNvSpPr/>
            <p:nvPr/>
          </p:nvSpPr>
          <p:spPr bwMode="auto">
            <a:xfrm>
              <a:off x="5359400" y="3333750"/>
              <a:ext cx="1816100" cy="1428750"/>
            </a:xfrm>
            <a:prstGeom prst="downArrow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 dirty="0">
                <a:solidFill>
                  <a:srgbClr val="333399"/>
                </a:solidFill>
                <a:latin typeface="Custom_Constantia" panose="02030602050306030303" pitchFamily="18" charset="0"/>
                <a:ea typeface="+mn-ea"/>
                <a:cs typeface="+mn-cs"/>
              </a:endParaRPr>
            </a:p>
          </p:txBody>
        </p:sp>
        <p:sp>
          <p:nvSpPr>
            <p:cNvPr id="6" name="Teardrop 5"/>
            <p:cNvSpPr/>
            <p:nvPr/>
          </p:nvSpPr>
          <p:spPr bwMode="auto">
            <a:xfrm>
              <a:off x="2844800" y="4000500"/>
              <a:ext cx="1333500" cy="1524000"/>
            </a:xfrm>
            <a:prstGeom prst="teardrop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 dirty="0">
                <a:solidFill>
                  <a:srgbClr val="333399"/>
                </a:solidFill>
                <a:latin typeface="Custom_Constantia" panose="02030602050306030303" pitchFamily="18" charset="0"/>
                <a:ea typeface="+mn-ea"/>
                <a:cs typeface="+mn-cs"/>
              </a:endParaRPr>
            </a:p>
          </p:txBody>
        </p:sp>
      </p:grpSp>
      <p:sp>
        <p:nvSpPr>
          <p:cNvPr id="7" name="Oval 6"/>
          <p:cNvSpPr/>
          <p:nvPr/>
        </p:nvSpPr>
        <p:spPr bwMode="auto">
          <a:xfrm>
            <a:off x="3365500" y="1130300"/>
            <a:ext cx="1460500" cy="850900"/>
          </a:xfrm>
          <a:prstGeom prst="ellipse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 dirty="0">
              <a:solidFill>
                <a:srgbClr val="333399"/>
              </a:solidFill>
              <a:latin typeface="Custom_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919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Custom 2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33339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9999"/>
      </a:hlink>
      <a:folHlink>
        <a:srgbClr val="954F72"/>
      </a:folHlink>
    </a:clrScheme>
    <a:fontScheme name="Custom 1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33339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9999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1377</Words>
  <Application>Microsoft Office PowerPoint</Application>
  <PresentationFormat>On-screen Show (4:3)</PresentationFormat>
  <Paragraphs>603</Paragraphs>
  <Slides>49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60" baseType="lpstr">
      <vt:lpstr>Arial</vt:lpstr>
      <vt:lpstr>Calibri</vt:lpstr>
      <vt:lpstr>Comic Sans MS</vt:lpstr>
      <vt:lpstr>Constantia</vt:lpstr>
      <vt:lpstr>Custom_Constantia</vt:lpstr>
      <vt:lpstr>Symbol</vt:lpstr>
      <vt:lpstr>Times New Roman</vt:lpstr>
      <vt:lpstr>Verdana</vt:lpstr>
      <vt:lpstr>Wingdings</vt:lpstr>
      <vt:lpstr>NORMAL</vt:lpstr>
      <vt:lpstr>TITLE</vt:lpstr>
      <vt:lpstr>Einführung in die Programmierung  Prof. Dr. Bertrand Meyer</vt:lpstr>
      <vt:lpstr>Abstraktionen kombinieren</vt:lpstr>
      <vt:lpstr>Beispiele von Mehrfachvererbungen</vt:lpstr>
      <vt:lpstr>Warnung</vt:lpstr>
      <vt:lpstr>Dies ist wiederholte Vererbung, nicht Mehrfachvererbung</vt:lpstr>
      <vt:lpstr>Implizite wiederholte Vererbung</vt:lpstr>
      <vt:lpstr>Noch eine Warnung</vt:lpstr>
      <vt:lpstr>Zusammengesetzte Figuren</vt:lpstr>
      <vt:lpstr>PowerPoint Presentation</vt:lpstr>
      <vt:lpstr>Mehrfachvererbung: Zusammengesetzte Figuren</vt:lpstr>
      <vt:lpstr>Den Begriff der zusammengesetzten Figur definieren</vt:lpstr>
      <vt:lpstr>In der allgemeinen Struktur</vt:lpstr>
      <vt:lpstr>(Erinnerung) Mit polymorphen Datenstrukturen arbeiten </vt:lpstr>
      <vt:lpstr>(Erinnerung) Definition: Polymorphie, angepasst</vt:lpstr>
      <vt:lpstr>Eine zusammengesetzte Figur als Liste</vt:lpstr>
      <vt:lpstr>Zusammengesetzte Figuren</vt:lpstr>
      <vt:lpstr>Eine Abstraktionsebene höher gehen</vt:lpstr>
      <vt:lpstr>Mehrfachvererbung: Abstraktionen kombinieren</vt:lpstr>
      <vt:lpstr>Die Lösung von Java und C#</vt:lpstr>
      <vt:lpstr>Mehrfachvererbung: Abstraktionen kombinieren</vt:lpstr>
      <vt:lpstr>Wie schreiben wir die Klasse COMPARABLE?</vt:lpstr>
      <vt:lpstr>Die Moral dieses Beispiels</vt:lpstr>
      <vt:lpstr>Ein typisches Beispiel aus der Eiffel-Bibliothek</vt:lpstr>
      <vt:lpstr>Man könnte auch Delegation benutzen…</vt:lpstr>
      <vt:lpstr>Nicht-konforme Vererbung</vt:lpstr>
      <vt:lpstr>Mehrfachvererbung: Namenskonflikte</vt:lpstr>
      <vt:lpstr>Namenskonflikte auflösen</vt:lpstr>
      <vt:lpstr>Konsequenzen des Umbenennens</vt:lpstr>
      <vt:lpstr>Redefinition und Umbenennen</vt:lpstr>
      <vt:lpstr>Noch eine Anwendung von Umbenennungen</vt:lpstr>
      <vt:lpstr>Umbenennungen, um die Terminologie zu verbessern</vt:lpstr>
      <vt:lpstr>Sind alle Namenskonflikte schlecht?</vt:lpstr>
      <vt:lpstr>Features verschmelzen</vt:lpstr>
      <vt:lpstr>Features verschmelzen: Mit verschiedenen Namen</vt:lpstr>
      <vt:lpstr>Features verschmelzen: wirksame Features</vt:lpstr>
      <vt:lpstr>Undefinition</vt:lpstr>
      <vt:lpstr>Verschmelzen durch Undefinition</vt:lpstr>
      <vt:lpstr>Verschmelzen von Features mit unterschiedlichen Namen</vt:lpstr>
      <vt:lpstr>Akzeptable Namenskonflikte</vt:lpstr>
      <vt:lpstr>Verschmelzung von Features: wirksame Features</vt:lpstr>
      <vt:lpstr>Ein Spezialfall der Mehrfachvererbung</vt:lpstr>
      <vt:lpstr>Indirekt und direkt wiederholte Vererbung</vt:lpstr>
      <vt:lpstr>Mehrfachvererbung ist auch wiederholte Vererbung</vt:lpstr>
      <vt:lpstr>Akzeptable Namenskonflikte</vt:lpstr>
      <vt:lpstr>Teilen und Abgleichung</vt:lpstr>
      <vt:lpstr>Wann ist ein Namenskonflikt akzeptabel?</vt:lpstr>
      <vt:lpstr>Der Bedarf nach „select“</vt:lpstr>
      <vt:lpstr>Die Doppeldeutigkeit auflösen</vt:lpstr>
      <vt:lpstr>Was wir gesehen haben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andre</cp:lastModifiedBy>
  <cp:revision>2395</cp:revision>
  <dcterms:created xsi:type="dcterms:W3CDTF">2010-06-28T05:41:26Z</dcterms:created>
  <dcterms:modified xsi:type="dcterms:W3CDTF">2015-10-08T09:30:31Z</dcterms:modified>
</cp:coreProperties>
</file>