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2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3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5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6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7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8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9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20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21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22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3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24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25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26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27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8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29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30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31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32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33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34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35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36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37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38.xml" ContentType="application/vnd.openxmlformats-officedocument.presentationml.notesSlide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notesSlides/notesSlide39.xml" ContentType="application/vnd.openxmlformats-officedocument.presentationml.notesSlide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notesSlides/notesSlide40.xml" ContentType="application/vnd.openxmlformats-officedocument.presentationml.notesSlide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notesSlides/notesSlide41.xml" ContentType="application/vnd.openxmlformats-officedocument.presentationml.notesSlide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notesSlides/notesSlide42.xml" ContentType="application/vnd.openxmlformats-officedocument.presentationml.notesSlide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notesSlides/notesSlide43.xml" ContentType="application/vnd.openxmlformats-officedocument.presentationml.notesSlide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notesSlides/notesSlide44.xml" ContentType="application/vnd.openxmlformats-officedocument.presentationml.notesSlide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notesSlides/notesSlide45.xml" ContentType="application/vnd.openxmlformats-officedocument.presentationml.notesSlide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notesSlides/notesSlide46.xml" ContentType="application/vnd.openxmlformats-officedocument.presentationml.notesSlide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notesSlides/notesSlide49.xml" ContentType="application/vnd.openxmlformats-officedocument.presentationml.notesSlide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notesSlides/notesSlide50.xml" ContentType="application/vnd.openxmlformats-officedocument.presentationml.notesSlide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notesSlides/notesSlide51.xml" ContentType="application/vnd.openxmlformats-officedocument.presentationml.notesSlide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notesSlides/notesSlide52.xml" ContentType="application/vnd.openxmlformats-officedocument.presentationml.notesSlide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notesSlides/notesSlide53.xml" ContentType="application/vnd.openxmlformats-officedocument.presentationml.notesSlide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notesSlides/notesSlide54.xml" ContentType="application/vnd.openxmlformats-officedocument.presentationml.notesSlide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notesSlides/notesSlide55.xml" ContentType="application/vnd.openxmlformats-officedocument.presentationml.notesSlide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notesSlides/notesSlide56.xml" ContentType="application/vnd.openxmlformats-officedocument.presentationml.notesSlide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notesSlides/notesSlide57.xml" ContentType="application/vnd.openxmlformats-officedocument.presentationml.notesSlide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notesSlides/notesSlide58.xml" ContentType="application/vnd.openxmlformats-officedocument.presentationml.notesSlide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notesSlides/notesSlide59.xml" ContentType="application/vnd.openxmlformats-officedocument.presentationml.notesSlide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notesSlides/notesSlide60.xml" ContentType="application/vnd.openxmlformats-officedocument.presentationml.notesSlide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notesSlides/notesSlide61.xml" ContentType="application/vnd.openxmlformats-officedocument.presentationml.notesSlide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notesSlides/notesSlide62.xml" ContentType="application/vnd.openxmlformats-officedocument.presentationml.notesSlide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notesSlides/notesSlide63.xml" ContentType="application/vnd.openxmlformats-officedocument.presentationml.notesSlide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notesSlides/notesSlide64.xml" ContentType="application/vnd.openxmlformats-officedocument.presentationml.notesSlide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notesSlides/notesSlide65.xml" ContentType="application/vnd.openxmlformats-officedocument.presentationml.notesSlide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notesSlides/notesSlide66.xml" ContentType="application/vnd.openxmlformats-officedocument.presentationml.notesSlide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notesSlides/notesSlide67.xml" ContentType="application/vnd.openxmlformats-officedocument.presentationml.notesSlide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notesSlides/notesSlide68.xml" ContentType="application/vnd.openxmlformats-officedocument.presentationml.notesSlide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notesSlides/notesSlide69.xml" ContentType="application/vnd.openxmlformats-officedocument.presentationml.notesSlide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notesSlides/notesSlide70.xml" ContentType="application/vnd.openxmlformats-officedocument.presentationml.notesSlide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notesSlides/notesSlide71.xml" ContentType="application/vnd.openxmlformats-officedocument.presentationml.notesSlide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notesSlides/notesSlide72.xml" ContentType="application/vnd.openxmlformats-officedocument.presentationml.notesSlide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notesSlides/notesSlide73.xml" ContentType="application/vnd.openxmlformats-officedocument.presentationml.notesSlide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notesSlides/notesSlide74.xml" ContentType="application/vnd.openxmlformats-officedocument.presentationml.notesSlide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notesSlides/notesSlide75.xml" ContentType="application/vnd.openxmlformats-officedocument.presentationml.notesSlide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notesSlides/notesSlide76.xml" ContentType="application/vnd.openxmlformats-officedocument.presentationml.notesSlide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notesSlides/notesSlide77.xml" ContentType="application/vnd.openxmlformats-officedocument.presentationml.notesSlide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notesSlides/notesSlide78.xml" ContentType="application/vnd.openxmlformats-officedocument.presentationml.notesSlide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notesSlides/notesSlide79.xml" ContentType="application/vnd.openxmlformats-officedocument.presentationml.notesSlide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notesSlides/notesSlide80.xml" ContentType="application/vnd.openxmlformats-officedocument.presentationml.notesSlide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notesSlides/notesSlide81.xml" ContentType="application/vnd.openxmlformats-officedocument.presentationml.notesSlide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notesSlides/notesSlide82.xml" ContentType="application/vnd.openxmlformats-officedocument.presentationml.notesSlide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notesSlides/notesSlide83.xml" ContentType="application/vnd.openxmlformats-officedocument.presentationml.notesSlide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notesSlides/notesSlide84.xml" ContentType="application/vnd.openxmlformats-officedocument.presentationml.notesSlide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notesSlides/notesSlide85.xml" ContentType="application/vnd.openxmlformats-officedocument.presentationml.notesSlide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notesSlides/notesSlide86.xml" ContentType="application/vnd.openxmlformats-officedocument.presentationml.notesSlide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notesSlides/notesSlide87.xml" ContentType="application/vnd.openxmlformats-officedocument.presentationml.notesSlide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notesSlides/notesSlide88.xml" ContentType="application/vnd.openxmlformats-officedocument.presentationml.notesSlide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notesSlides/notesSlide89.xml" ContentType="application/vnd.openxmlformats-officedocument.presentationml.notesSlide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notesSlides/notesSlide90.xml" ContentType="application/vnd.openxmlformats-officedocument.presentationml.notesSlide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notesSlides/notesSlide91.xml" ContentType="application/vnd.openxmlformats-officedocument.presentationml.notesSlide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notesSlides/notesSlide92.xml" ContentType="application/vnd.openxmlformats-officedocument.presentationml.notesSlide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notesSlides/notesSlide93.xml" ContentType="application/vnd.openxmlformats-officedocument.presentationml.notesSlide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notesSlides/notesSlide94.xml" ContentType="application/vnd.openxmlformats-officedocument.presentationml.notesSlide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notesSlides/notesSlide95.xml" ContentType="application/vnd.openxmlformats-officedocument.presentationml.notesSlide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notesSlides/notesSlide96.xml" ContentType="application/vnd.openxmlformats-officedocument.presentationml.notesSlide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notesSlides/notesSlide97.xml" ContentType="application/vnd.openxmlformats-officedocument.presentationml.notesSlide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notesSlides/notesSlide98.xml" ContentType="application/vnd.openxmlformats-officedocument.presentationml.notesSlide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notesSlides/notesSlide99.xml" ContentType="application/vnd.openxmlformats-officedocument.presentationml.notesSlide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notesSlides/notesSlide100.xml" ContentType="application/vnd.openxmlformats-officedocument.presentationml.notesSlide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notesSlides/notesSlide101.xml" ContentType="application/vnd.openxmlformats-officedocument.presentationml.notesSlide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notesSlides/notesSlide102.xml" ContentType="application/vnd.openxmlformats-officedocument.presentationml.notesSlide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notesSlides/notesSlide103.xml" ContentType="application/vnd.openxmlformats-officedocument.presentationml.notesSlide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notesSlides/notesSlide104.xml" ContentType="application/vnd.openxmlformats-officedocument.presentationml.notesSlide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notesSlides/notesSlide105.xml" ContentType="application/vnd.openxmlformats-officedocument.presentationml.notesSlide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notesSlides/notesSlide106.xml" ContentType="application/vnd.openxmlformats-officedocument.presentationml.notesSlide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7" r:id="rId1"/>
    <p:sldMasterId id="2147483833" r:id="rId2"/>
  </p:sldMasterIdLst>
  <p:notesMasterIdLst>
    <p:notesMasterId r:id="rId113"/>
  </p:notesMasterIdLst>
  <p:handoutMasterIdLst>
    <p:handoutMasterId r:id="rId114"/>
  </p:handoutMasterIdLst>
  <p:sldIdLst>
    <p:sldId id="915" r:id="rId3"/>
    <p:sldId id="916" r:id="rId4"/>
    <p:sldId id="917" r:id="rId5"/>
    <p:sldId id="918" r:id="rId6"/>
    <p:sldId id="919" r:id="rId7"/>
    <p:sldId id="920" r:id="rId8"/>
    <p:sldId id="921" r:id="rId9"/>
    <p:sldId id="922" r:id="rId10"/>
    <p:sldId id="923" r:id="rId11"/>
    <p:sldId id="924" r:id="rId12"/>
    <p:sldId id="925" r:id="rId13"/>
    <p:sldId id="926" r:id="rId14"/>
    <p:sldId id="927" r:id="rId15"/>
    <p:sldId id="928" r:id="rId16"/>
    <p:sldId id="929" r:id="rId17"/>
    <p:sldId id="930" r:id="rId18"/>
    <p:sldId id="931" r:id="rId19"/>
    <p:sldId id="932" r:id="rId20"/>
    <p:sldId id="933" r:id="rId21"/>
    <p:sldId id="934" r:id="rId22"/>
    <p:sldId id="935" r:id="rId23"/>
    <p:sldId id="936" r:id="rId24"/>
    <p:sldId id="937" r:id="rId25"/>
    <p:sldId id="938" r:id="rId26"/>
    <p:sldId id="939" r:id="rId27"/>
    <p:sldId id="940" r:id="rId28"/>
    <p:sldId id="941" r:id="rId29"/>
    <p:sldId id="942" r:id="rId30"/>
    <p:sldId id="943" r:id="rId31"/>
    <p:sldId id="944" r:id="rId32"/>
    <p:sldId id="945" r:id="rId33"/>
    <p:sldId id="946" r:id="rId34"/>
    <p:sldId id="947" r:id="rId35"/>
    <p:sldId id="948" r:id="rId36"/>
    <p:sldId id="949" r:id="rId37"/>
    <p:sldId id="950" r:id="rId38"/>
    <p:sldId id="951" r:id="rId39"/>
    <p:sldId id="952" r:id="rId40"/>
    <p:sldId id="953" r:id="rId41"/>
    <p:sldId id="954" r:id="rId42"/>
    <p:sldId id="955" r:id="rId43"/>
    <p:sldId id="956" r:id="rId44"/>
    <p:sldId id="957" r:id="rId45"/>
    <p:sldId id="958" r:id="rId46"/>
    <p:sldId id="959" r:id="rId47"/>
    <p:sldId id="960" r:id="rId48"/>
    <p:sldId id="961" r:id="rId49"/>
    <p:sldId id="962" r:id="rId50"/>
    <p:sldId id="963" r:id="rId51"/>
    <p:sldId id="964" r:id="rId52"/>
    <p:sldId id="965" r:id="rId53"/>
    <p:sldId id="966" r:id="rId54"/>
    <p:sldId id="967" r:id="rId55"/>
    <p:sldId id="968" r:id="rId56"/>
    <p:sldId id="969" r:id="rId57"/>
    <p:sldId id="970" r:id="rId58"/>
    <p:sldId id="971" r:id="rId59"/>
    <p:sldId id="972" r:id="rId60"/>
    <p:sldId id="973" r:id="rId61"/>
    <p:sldId id="974" r:id="rId62"/>
    <p:sldId id="975" r:id="rId63"/>
    <p:sldId id="976" r:id="rId64"/>
    <p:sldId id="977" r:id="rId65"/>
    <p:sldId id="978" r:id="rId66"/>
    <p:sldId id="979" r:id="rId67"/>
    <p:sldId id="980" r:id="rId68"/>
    <p:sldId id="981" r:id="rId69"/>
    <p:sldId id="982" r:id="rId70"/>
    <p:sldId id="983" r:id="rId71"/>
    <p:sldId id="984" r:id="rId72"/>
    <p:sldId id="985" r:id="rId73"/>
    <p:sldId id="986" r:id="rId74"/>
    <p:sldId id="987" r:id="rId75"/>
    <p:sldId id="988" r:id="rId76"/>
    <p:sldId id="989" r:id="rId77"/>
    <p:sldId id="990" r:id="rId78"/>
    <p:sldId id="991" r:id="rId79"/>
    <p:sldId id="992" r:id="rId80"/>
    <p:sldId id="993" r:id="rId81"/>
    <p:sldId id="994" r:id="rId82"/>
    <p:sldId id="995" r:id="rId83"/>
    <p:sldId id="996" r:id="rId84"/>
    <p:sldId id="997" r:id="rId85"/>
    <p:sldId id="998" r:id="rId86"/>
    <p:sldId id="999" r:id="rId87"/>
    <p:sldId id="1000" r:id="rId88"/>
    <p:sldId id="1001" r:id="rId89"/>
    <p:sldId id="1002" r:id="rId90"/>
    <p:sldId id="1003" r:id="rId91"/>
    <p:sldId id="1004" r:id="rId92"/>
    <p:sldId id="1005" r:id="rId93"/>
    <p:sldId id="1006" r:id="rId94"/>
    <p:sldId id="1007" r:id="rId95"/>
    <p:sldId id="1008" r:id="rId96"/>
    <p:sldId id="1009" r:id="rId97"/>
    <p:sldId id="1010" r:id="rId98"/>
    <p:sldId id="1011" r:id="rId99"/>
    <p:sldId id="1012" r:id="rId100"/>
    <p:sldId id="1013" r:id="rId101"/>
    <p:sldId id="1014" r:id="rId102"/>
    <p:sldId id="1015" r:id="rId103"/>
    <p:sldId id="1016" r:id="rId104"/>
    <p:sldId id="1017" r:id="rId105"/>
    <p:sldId id="1018" r:id="rId106"/>
    <p:sldId id="1019" r:id="rId107"/>
    <p:sldId id="1020" r:id="rId108"/>
    <p:sldId id="1021" r:id="rId109"/>
    <p:sldId id="1022" r:id="rId110"/>
    <p:sldId id="1023" r:id="rId111"/>
    <p:sldId id="1024" r:id="rId112"/>
  </p:sldIdLst>
  <p:sldSz cx="9144000" cy="6858000" type="screen4x3"/>
  <p:notesSz cx="7315200" cy="9601200"/>
  <p:custDataLst>
    <p:tags r:id="rId115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336600">
        <a:alpha val="0"/>
      </a:srgb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DF"/>
    <a:srgbClr val="FFF4DF"/>
    <a:srgbClr val="0000FF"/>
    <a:srgbClr val="000099"/>
    <a:srgbClr val="FBF0DA"/>
    <a:srgbClr val="FEF4D9"/>
    <a:srgbClr val="FFFFCC"/>
    <a:srgbClr val="FFFFFF"/>
    <a:srgbClr val="99FF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4" autoAdjust="0"/>
    <p:restoredTop sz="90303" autoAdjust="0"/>
  </p:normalViewPr>
  <p:slideViewPr>
    <p:cSldViewPr snapToGrid="0">
      <p:cViewPr varScale="1">
        <p:scale>
          <a:sx n="76" d="100"/>
          <a:sy n="76" d="100"/>
        </p:scale>
        <p:origin x="48" y="9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772" y="-12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presProps" Target="pres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notesMaster" Target="notesMasters/notesMaster1.xml"/><Relationship Id="rId118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handoutMaster" Target="handoutMasters/handoutMaster1.xml"/><Relationship Id="rId119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tags" Target="tags/tag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7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2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C39A9-BD57-4B65-B1D2-A274EBDC93C7}" type="slidenum">
              <a:rPr lang="en-US"/>
              <a:pPr/>
              <a:t>10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sichtbar</a:t>
            </a:r>
            <a:r>
              <a:rPr lang="en-GB" dirty="0" smtClean="0"/>
              <a:t> </a:t>
            </a:r>
            <a:r>
              <a:rPr lang="en-GB" dirty="0" err="1" smtClean="0"/>
              <a:t>machen</a:t>
            </a:r>
            <a:r>
              <a:rPr lang="en-GB" dirty="0" smtClean="0"/>
              <a:t>, </a:t>
            </a:r>
            <a:r>
              <a:rPr lang="en-GB" dirty="0" err="1" smtClean="0"/>
              <a:t>zeigen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72876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EAB0B-4596-4CC5-B291-5FBE36E4CA72}" type="slidenum">
              <a:rPr lang="en-US"/>
              <a:pPr/>
              <a:t>103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68232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7D6BC-1CBA-467D-BEB1-8646A94BFC62}" type="slidenum">
              <a:rPr lang="en-US"/>
              <a:pPr/>
              <a:t>104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76184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F54DA-EAD8-44A1-81A8-383464F4AFDA}" type="slidenum">
              <a:rPr lang="en-US"/>
              <a:pPr/>
              <a:t>105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85590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3D9ED-4115-4548-BACF-9F4261FD846D}" type="slidenum">
              <a:rPr lang="en-US"/>
              <a:pPr/>
              <a:t>106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13221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BB5BA-C7D3-4D09-B2AD-6BEC8A788275}" type="slidenum">
              <a:rPr lang="en-US"/>
              <a:pPr/>
              <a:t>107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7346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F54DA-EAD8-44A1-81A8-383464F4AFDA}" type="slidenum">
              <a:rPr lang="en-US"/>
              <a:pPr/>
              <a:t>108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477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2D37D-6DEF-4224-BBA4-4B209D4AA6FF}" type="slidenum">
              <a:rPr lang="en-US"/>
              <a:pPr/>
              <a:t>109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43595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1AEC8-4C73-4A5B-B947-0D47C2897D9B}" type="slidenum">
              <a:rPr lang="en-US"/>
              <a:pPr/>
              <a:t>110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514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DA0BF-4CFC-4DFB-9F1E-2B744F6F0C0C}" type="slidenum">
              <a:rPr lang="en-US"/>
              <a:pPr/>
              <a:t>11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78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CFF9-7CB5-4F2C-97ED-DAA3CD5394EC}" type="slidenum">
              <a:rPr lang="en-US"/>
              <a:pPr/>
              <a:t>12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 smtClean="0"/>
              <a:t>Zeilen</a:t>
            </a:r>
            <a:r>
              <a:rPr lang="de-CH" baseline="0" noProof="0" dirty="0" smtClean="0"/>
              <a:t> und Spalten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63183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86952-59FB-4E1A-8F1D-B4870F46E028}" type="slidenum">
              <a:rPr lang="en-US"/>
              <a:pPr/>
              <a:t>14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799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C287C-4BB0-4203-944D-A5C631009845}" type="slidenum">
              <a:rPr lang="en-US"/>
              <a:pPr/>
              <a:t>15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991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5435A-402D-480B-845D-5B34AEC968A6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149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17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225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20CA8-F470-4A2E-AC36-9A7AA7852F4E}" type="slidenum">
              <a:rPr lang="en-US"/>
              <a:pPr/>
              <a:t>18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711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EC54B-33FB-4CC8-B2D8-1A760982B5A5}" type="slidenum">
              <a:rPr lang="en-US"/>
              <a:pPr/>
              <a:t>19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07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3F2DB-3810-438D-9E94-CC9FC7B25A50}" type="slidenum">
              <a:rPr lang="en-US"/>
              <a:pPr/>
              <a:t>20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 smtClean="0"/>
              <a:t>anwendbar</a:t>
            </a:r>
            <a:r>
              <a:rPr lang="de-CH" baseline="0" noProof="0" dirty="0" smtClean="0"/>
              <a:t> sein auf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67494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9F6B2-F9C6-41E1-8A6C-159618C728C3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95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AE395-C793-40FB-BFCA-C693DEF78CD3}" type="slidenum">
              <a:rPr lang="en-US"/>
              <a:pPr/>
              <a:t>21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83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03A7E-94C2-4E60-A4A5-01408E2B9D6F}" type="slidenum">
              <a:rPr lang="en-US"/>
              <a:pPr/>
              <a:t>22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625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485E8-3685-4BD6-9D2A-45907D0700CF}" type="slidenum">
              <a:rPr lang="en-US"/>
              <a:pPr/>
              <a:t>23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557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E16D5-3DE2-4ECD-8958-D7C272D15421}" type="slidenum">
              <a:rPr lang="en-US"/>
              <a:pPr/>
              <a:t>24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293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CC4B9-EEF2-4510-B29F-9CC0631FFD98}" type="slidenum">
              <a:rPr lang="en-US"/>
              <a:pPr/>
              <a:t>25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471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8BFF7-6906-4410-980D-E28B29A2824E}" type="slidenum">
              <a:rPr lang="en-US"/>
              <a:pPr/>
              <a:t>26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03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C287C-4BB0-4203-944D-A5C631009845}" type="slidenum">
              <a:rPr lang="en-US"/>
              <a:pPr/>
              <a:t>27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24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662D6-42EA-498B-BF8F-6C52D83AE6B2}" type="slidenum">
              <a:rPr lang="en-US"/>
              <a:pPr/>
              <a:t>28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81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A899C-9590-4A18-B83F-1CE31EF91EEE}" type="slidenum">
              <a:rPr lang="en-US"/>
              <a:pPr/>
              <a:t>30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072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59E7E-7AAB-4BF5-8656-7B1E0396A3C5}" type="slidenum">
              <a:rPr lang="en-US"/>
              <a:pPr/>
              <a:t>31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60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9F6B2-F9C6-41E1-8A6C-159618C728C3}" type="slidenum">
              <a:rPr lang="en-US"/>
              <a:pPr/>
              <a:t>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858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43108-6471-4453-AE81-12CA0C7AE3ED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007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767C5-CD7C-40F7-B06E-4AC46BC01669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881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43108-6471-4453-AE81-12CA0C7AE3ED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088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34BB9-39F3-4129-BAFE-3FCEDB4AD6A8}" type="slidenum">
              <a:rPr lang="en-US"/>
              <a:pPr/>
              <a:t>35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549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E4266-974C-48AE-9F9E-A2DCA124D962}" type="slidenum">
              <a:rPr lang="en-US"/>
              <a:pPr/>
              <a:t>36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0115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1E361-1397-4E61-8494-B45A9B7BB027}" type="slidenum">
              <a:rPr lang="en-US"/>
              <a:pPr/>
              <a:t>37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821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B7736-419A-48A0-8A50-0A0668593137}" type="slidenum">
              <a:rPr lang="en-US"/>
              <a:pPr/>
              <a:t>38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0228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291E6-54A3-4B4B-9D62-2D1D843283D0}" type="slidenum">
              <a:rPr lang="en-US"/>
              <a:pPr/>
              <a:t>39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37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6975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BEA73-F815-48A1-8170-AFB43F5BF405}" type="slidenum">
              <a:rPr lang="en-US"/>
              <a:pPr/>
              <a:t>40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37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89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2EACF-404E-422C-98D1-6676569C0223}" type="slidenum">
              <a:rPr lang="en-US"/>
              <a:pPr/>
              <a:t>41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40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9BD23-755B-4188-9510-FE9A49EE3E04}" type="slidenum">
              <a:rPr lang="en-US"/>
              <a:pPr/>
              <a:t>4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Geschirr</a:t>
            </a:r>
            <a:r>
              <a:rPr lang="en-GB" dirty="0" smtClean="0"/>
              <a:t> </a:t>
            </a:r>
            <a:r>
              <a:rPr lang="en-GB" dirty="0" err="1" smtClean="0"/>
              <a:t>spülen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044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0100E-9645-4181-B8EC-089C20FA6E5A}" type="slidenum">
              <a:rPr lang="en-US"/>
              <a:pPr/>
              <a:t>42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2975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8C84E-1253-4890-BDA9-5A40E5AD60C6}" type="slidenum">
              <a:rPr lang="en-US"/>
              <a:pPr/>
              <a:t>43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8476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6F36E-B363-4CBF-824D-B2FF47FD90F8}" type="slidenum">
              <a:rPr lang="en-US"/>
              <a:pPr/>
              <a:t>44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823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23A27-7EBB-4441-B862-41F0DABCAB2D}" type="slidenum">
              <a:rPr lang="en-US"/>
              <a:pPr/>
              <a:t>45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6976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C3263-C7C0-4F88-87CA-2E6CD2181F42}" type="slidenum">
              <a:rPr lang="en-US"/>
              <a:pPr/>
              <a:t>46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399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8F1FE-D80F-4E03-B30B-17A3FA8412AA}" type="slidenum">
              <a:rPr lang="en-US"/>
              <a:pPr/>
              <a:t>47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625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FAF2E-F567-4A84-A0DE-DC13883C5F1B}" type="slidenum">
              <a:rPr lang="en-US"/>
              <a:pPr/>
              <a:t>48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3824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50376-E5A5-45BA-B57D-AD80946F997E}" type="slidenum">
              <a:rPr lang="en-US"/>
              <a:pPr/>
              <a:t>49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1251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339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9B742-6091-4DD3-8B06-84C4D0600CB9}" type="slidenum">
              <a:rPr lang="en-US"/>
              <a:pPr/>
              <a:t>51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372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86952-59FB-4E1A-8F1D-B4870F46E028}" type="slidenum">
              <a:rPr lang="en-US"/>
              <a:pPr/>
              <a:t>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843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EABE2-5106-4A99-91DC-E2119965DBE2}" type="slidenum">
              <a:rPr lang="en-US"/>
              <a:pPr/>
              <a:t>52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37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3515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8D97F-C19C-43BC-9A50-A5AD09819A3E}" type="slidenum">
              <a:rPr lang="en-US"/>
              <a:pPr/>
              <a:t>53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4683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EC8E1-DAEF-4FA7-98A3-714DA21B8619}" type="slidenum">
              <a:rPr lang="en-US"/>
              <a:pPr/>
              <a:t>54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6504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A1416-CA37-45A5-82B8-C8E31456B8C3}" type="slidenum">
              <a:rPr lang="en-US"/>
              <a:pPr/>
              <a:t>55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3742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28A2-230F-41AA-BE05-6ADE25D31A1C}" type="slidenum">
              <a:rPr lang="en-US"/>
              <a:pPr/>
              <a:t>56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0518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556E6-F8BE-4F28-8C10-7F49149B1310}" type="slidenum">
              <a:rPr lang="en-US"/>
              <a:pPr/>
              <a:t>57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1529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BF62D-A16B-469D-8C4A-7A11035BB81A}" type="slidenum">
              <a:rPr lang="en-US"/>
              <a:pPr/>
              <a:t>58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0410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343FF-DD4D-4BD1-AA3E-ED069D34591F}" type="slidenum">
              <a:rPr lang="en-US"/>
              <a:pPr/>
              <a:t>59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8298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1B9E8-8897-4EB3-90BF-B6DF8A833080}" type="slidenum">
              <a:rPr lang="en-US"/>
              <a:pPr/>
              <a:t>60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009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B0919-59FE-4631-9C50-7C7176D0C27B}" type="slidenum">
              <a:rPr lang="en-US"/>
              <a:pPr/>
              <a:t>61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21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40447-8ADC-4C4A-B2A1-AC43A5AFCEC9}" type="slidenum">
              <a:rPr lang="en-US"/>
              <a:pPr/>
              <a:t>6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de-CH" noProof="0" dirty="0" smtClean="0"/>
              <a:t>n einer einleitenden Vorlesung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3604587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CD244-54CE-4A7C-93F2-A276C16EB492}" type="slidenum">
              <a:rPr lang="en-US"/>
              <a:pPr/>
              <a:t>62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9437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EABE2-5106-4A99-91DC-E2119965DBE2}" type="slidenum">
              <a:rPr lang="en-US"/>
              <a:pPr/>
              <a:t>63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37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9799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4C145-E227-42FD-B106-F7A2E46FD786}" type="slidenum">
              <a:rPr lang="en-US"/>
              <a:pPr/>
              <a:t>64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4674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D992E-76CC-49EB-860A-5C66DF212CAA}" type="slidenum">
              <a:rPr lang="en-US"/>
              <a:pPr/>
              <a:t>65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3012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72733-CA30-4D71-B083-BB5EBAE77924}" type="slidenum">
              <a:rPr lang="en-US"/>
              <a:pPr/>
              <a:t>66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8455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2053B-A98B-44A4-9385-8EAF3A350F4C}" type="slidenum">
              <a:rPr lang="en-US"/>
              <a:pPr/>
              <a:t>67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98934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BDC52-DDCC-412C-9E6B-AAA00F16F85E}" type="slidenum">
              <a:rPr lang="en-US"/>
              <a:pPr/>
              <a:t>68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3006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12190-8DF2-4AAB-BF57-659BDE04E700}" type="slidenum">
              <a:rPr lang="en-US"/>
              <a:pPr/>
              <a:t>69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4972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F8E16-3369-4AF8-8DB4-9C8EB210BB85}" type="slidenum">
              <a:rPr lang="en-US"/>
              <a:pPr/>
              <a:t>70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843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F11FF-8EE9-4707-9242-4B1C305451FA}" type="slidenum">
              <a:rPr lang="en-US"/>
              <a:pPr/>
              <a:t>71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40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7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7936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F8E16-3369-4AF8-8DB4-9C8EB210BB85}" type="slidenum">
              <a:rPr lang="en-US"/>
              <a:pPr/>
              <a:t>73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8357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7D6BC-1CBA-467D-BEB1-8646A94BFC62}" type="slidenum">
              <a:rPr lang="en-US"/>
              <a:pPr/>
              <a:t>74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42127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F8E16-3369-4AF8-8DB4-9C8EB210BB85}" type="slidenum">
              <a:rPr lang="en-US"/>
              <a:pPr/>
              <a:t>75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durchlaufen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77199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A397-45C9-401A-9E6B-A32CB0DB53F7}" type="slidenum">
              <a:rPr lang="en-US"/>
              <a:pPr/>
              <a:t>76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4923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E19BC-50BA-461B-B408-CEBDF9181C1C}" type="slidenum">
              <a:rPr lang="en-US"/>
              <a:pPr/>
              <a:t>77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06974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FBF1A-67DC-4A68-AC53-2C7CFE8D1E34}" type="slidenum">
              <a:rPr lang="en-US"/>
              <a:pPr/>
              <a:t>78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85860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03D34-5F35-4380-968D-56E758802616}" type="slidenum">
              <a:rPr lang="en-US"/>
              <a:pPr/>
              <a:t>79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5798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A152E-23F3-4C1E-B417-38FA14972041}" type="slidenum">
              <a:rPr lang="en-US"/>
              <a:pPr/>
              <a:t>80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13050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EABE2-5106-4A99-91DC-E2119965DBE2}" type="slidenum">
              <a:rPr lang="en-US"/>
              <a:pPr/>
              <a:t>81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37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84135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45E0A-9BD4-4707-85AF-94C17771AE8C}" type="slidenum">
              <a:rPr lang="en-US"/>
              <a:pPr/>
              <a:t>82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019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8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86411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A5220-58D4-412C-B310-68BB3D43845F}" type="slidenum">
              <a:rPr lang="en-US"/>
              <a:pPr/>
              <a:t>83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80255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B8FAA-8646-4DF1-9757-D43AF3717895}" type="slidenum">
              <a:rPr lang="en-US"/>
              <a:pPr/>
              <a:t>84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8447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DA076-5232-44F2-AC2F-AB6808A1D108}" type="slidenum">
              <a:rPr lang="en-US"/>
              <a:pPr/>
              <a:t>85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72897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D8753-3B15-4F81-A769-F652F79DB69F}" type="slidenum">
              <a:rPr lang="en-US"/>
              <a:pPr/>
              <a:t>86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00196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26F6B-A453-42A3-8EC4-8340F5ADE34F}" type="slidenum">
              <a:rPr lang="en-US"/>
              <a:pPr/>
              <a:t>87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31004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3F6E4-75F0-45D3-93AB-AC06576AA863}" type="slidenum">
              <a:rPr lang="en-US"/>
              <a:pPr/>
              <a:t>88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45374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92C39-DF4B-4BF0-9F3B-C128A3C85218}" type="slidenum">
              <a:rPr lang="en-US"/>
              <a:pPr/>
              <a:t>89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86266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4A055-5BA8-4263-AA19-39935F29601A}" type="slidenum">
              <a:rPr lang="en-US"/>
              <a:pPr/>
              <a:t>90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44141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7935E-F192-4961-A308-0B9779454E92}" type="slidenum">
              <a:rPr lang="en-US"/>
              <a:pPr/>
              <a:t>91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20665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ECAD0-00A0-423C-B073-F8FF0F538DE8}" type="slidenum">
              <a:rPr lang="en-US"/>
              <a:pPr/>
              <a:t>92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substrahieren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910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9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01944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0AA92-FDFA-4C3E-955C-8988417612E9}" type="slidenum">
              <a:rPr lang="en-US"/>
              <a:pPr/>
              <a:t>93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1304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FB4F7-7ACE-40B5-A41C-1582683BF4FA}" type="slidenum">
              <a:rPr lang="en-US"/>
              <a:pPr/>
              <a:t>94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19422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28613-A660-4E0B-904C-86382531ED5F}" type="slidenum">
              <a:rPr lang="en-US"/>
              <a:pPr/>
              <a:t>95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40417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0B2DA-BF43-447B-9258-07E79E49F521}" type="slidenum">
              <a:rPr lang="en-US"/>
              <a:pPr/>
              <a:t>96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92062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CEF3C-310E-41BF-862F-B1068C12A17D}" type="slidenum">
              <a:rPr lang="en-US"/>
              <a:pPr/>
              <a:t>97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51537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FA69E-2F7D-4189-878B-7B6360454243}" type="slidenum">
              <a:rPr lang="en-US"/>
              <a:pPr/>
              <a:t>98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0490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8E600-0E1C-45BF-8FFC-1B135411212C}" type="slidenum">
              <a:rPr lang="en-US"/>
              <a:pPr/>
              <a:t>99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02803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4C011-900F-4233-B54C-91878EC084B4}" type="slidenum">
              <a:rPr lang="en-US"/>
              <a:pPr/>
              <a:t>100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08524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A1770-D835-4607-A20C-F26D6E83CAD9}" type="slidenum">
              <a:rPr lang="en-US"/>
              <a:pPr/>
              <a:t>101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72254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F54DA-EAD8-44A1-81A8-383464F4AFDA}" type="slidenum">
              <a:rPr lang="en-US"/>
              <a:pPr/>
              <a:t>102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70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>
              <a:buSzPct val="65000"/>
              <a:defRPr baseline="0">
                <a:solidFill>
                  <a:srgbClr val="0000FF"/>
                </a:solidFill>
                <a:latin typeface="Constantia" panose="02030602050306030303" pitchFamily="18" charset="0"/>
              </a:defRPr>
            </a:lvl2pPr>
            <a:lvl3pP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2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LD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63078" y="80687"/>
            <a:ext cx="7304087" cy="529372"/>
            <a:chOff x="249238" y="80687"/>
            <a:chExt cx="7217927" cy="529372"/>
          </a:xfrm>
        </p:grpSpPr>
        <p:sp>
          <p:nvSpPr>
            <p:cNvPr id="1580045" name="Line 13"/>
            <p:cNvSpPr>
              <a:spLocks noChangeShapeType="1"/>
            </p:cNvSpPr>
            <p:nvPr userDrawn="1"/>
          </p:nvSpPr>
          <p:spPr bwMode="auto">
            <a:xfrm flipV="1">
              <a:off x="249238" y="609601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flipV="1">
              <a:off x="267165" y="80687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3" name="Bild 2" descr="se-chair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40" y="30789"/>
            <a:ext cx="339766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6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Constantia" panose="02030602050306030303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73253" y="287177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  <p:pic>
        <p:nvPicPr>
          <p:cNvPr id="11" name="Bild 10" descr="se-chair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19" y="40411"/>
            <a:ext cx="339766" cy="346364"/>
          </a:xfrm>
          <a:prstGeom prst="rect">
            <a:avLst/>
          </a:prstGeom>
        </p:spPr>
      </p:pic>
      <p:pic>
        <p:nvPicPr>
          <p:cNvPr id="12" name="Bild 11" descr="eth_logo_kurz_pos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3" y="107521"/>
            <a:ext cx="1187834" cy="1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1442.xml"/><Relationship Id="rId2" Type="http://schemas.openxmlformats.org/officeDocument/2006/relationships/tags" Target="../tags/tag1441.xml"/><Relationship Id="rId1" Type="http://schemas.openxmlformats.org/officeDocument/2006/relationships/tags" Target="../tags/tag1440.xml"/><Relationship Id="rId5" Type="http://schemas.openxmlformats.org/officeDocument/2006/relationships/notesSlide" Target="../notesSlides/notesSlide97.xml"/><Relationship Id="rId4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44.xml"/><Relationship Id="rId1" Type="http://schemas.openxmlformats.org/officeDocument/2006/relationships/tags" Target="../tags/tag1443.xml"/><Relationship Id="rId4" Type="http://schemas.openxmlformats.org/officeDocument/2006/relationships/notesSlide" Target="../notesSlides/notesSlide98.xml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tags" Target="../tags/tag1457.xml"/><Relationship Id="rId18" Type="http://schemas.openxmlformats.org/officeDocument/2006/relationships/tags" Target="../tags/tag1462.xml"/><Relationship Id="rId26" Type="http://schemas.openxmlformats.org/officeDocument/2006/relationships/tags" Target="../tags/tag1470.xml"/><Relationship Id="rId39" Type="http://schemas.openxmlformats.org/officeDocument/2006/relationships/tags" Target="../tags/tag1483.xml"/><Relationship Id="rId21" Type="http://schemas.openxmlformats.org/officeDocument/2006/relationships/tags" Target="../tags/tag1465.xml"/><Relationship Id="rId34" Type="http://schemas.openxmlformats.org/officeDocument/2006/relationships/tags" Target="../tags/tag1478.xml"/><Relationship Id="rId42" Type="http://schemas.openxmlformats.org/officeDocument/2006/relationships/tags" Target="../tags/tag1486.xml"/><Relationship Id="rId47" Type="http://schemas.openxmlformats.org/officeDocument/2006/relationships/tags" Target="../tags/tag1491.xml"/><Relationship Id="rId50" Type="http://schemas.openxmlformats.org/officeDocument/2006/relationships/tags" Target="../tags/tag1494.xml"/><Relationship Id="rId7" Type="http://schemas.openxmlformats.org/officeDocument/2006/relationships/tags" Target="../tags/tag1451.xml"/><Relationship Id="rId2" Type="http://schemas.openxmlformats.org/officeDocument/2006/relationships/tags" Target="../tags/tag1446.xml"/><Relationship Id="rId16" Type="http://schemas.openxmlformats.org/officeDocument/2006/relationships/tags" Target="../tags/tag1460.xml"/><Relationship Id="rId29" Type="http://schemas.openxmlformats.org/officeDocument/2006/relationships/tags" Target="../tags/tag1473.xml"/><Relationship Id="rId11" Type="http://schemas.openxmlformats.org/officeDocument/2006/relationships/tags" Target="../tags/tag1455.xml"/><Relationship Id="rId24" Type="http://schemas.openxmlformats.org/officeDocument/2006/relationships/tags" Target="../tags/tag1468.xml"/><Relationship Id="rId32" Type="http://schemas.openxmlformats.org/officeDocument/2006/relationships/tags" Target="../tags/tag1476.xml"/><Relationship Id="rId37" Type="http://schemas.openxmlformats.org/officeDocument/2006/relationships/tags" Target="../tags/tag1481.xml"/><Relationship Id="rId40" Type="http://schemas.openxmlformats.org/officeDocument/2006/relationships/tags" Target="../tags/tag1484.xml"/><Relationship Id="rId45" Type="http://schemas.openxmlformats.org/officeDocument/2006/relationships/tags" Target="../tags/tag1489.xml"/><Relationship Id="rId53" Type="http://schemas.openxmlformats.org/officeDocument/2006/relationships/notesSlide" Target="../notesSlides/notesSlide99.xml"/><Relationship Id="rId5" Type="http://schemas.openxmlformats.org/officeDocument/2006/relationships/tags" Target="../tags/tag1449.xml"/><Relationship Id="rId10" Type="http://schemas.openxmlformats.org/officeDocument/2006/relationships/tags" Target="../tags/tag1454.xml"/><Relationship Id="rId19" Type="http://schemas.openxmlformats.org/officeDocument/2006/relationships/tags" Target="../tags/tag1463.xml"/><Relationship Id="rId31" Type="http://schemas.openxmlformats.org/officeDocument/2006/relationships/tags" Target="../tags/tag1475.xml"/><Relationship Id="rId44" Type="http://schemas.openxmlformats.org/officeDocument/2006/relationships/tags" Target="../tags/tag1488.xml"/><Relationship Id="rId52" Type="http://schemas.openxmlformats.org/officeDocument/2006/relationships/slideLayout" Target="../slideLayouts/slideLayout1.xml"/><Relationship Id="rId4" Type="http://schemas.openxmlformats.org/officeDocument/2006/relationships/tags" Target="../tags/tag1448.xml"/><Relationship Id="rId9" Type="http://schemas.openxmlformats.org/officeDocument/2006/relationships/tags" Target="../tags/tag1453.xml"/><Relationship Id="rId14" Type="http://schemas.openxmlformats.org/officeDocument/2006/relationships/tags" Target="../tags/tag1458.xml"/><Relationship Id="rId22" Type="http://schemas.openxmlformats.org/officeDocument/2006/relationships/tags" Target="../tags/tag1466.xml"/><Relationship Id="rId27" Type="http://schemas.openxmlformats.org/officeDocument/2006/relationships/tags" Target="../tags/tag1471.xml"/><Relationship Id="rId30" Type="http://schemas.openxmlformats.org/officeDocument/2006/relationships/tags" Target="../tags/tag1474.xml"/><Relationship Id="rId35" Type="http://schemas.openxmlformats.org/officeDocument/2006/relationships/tags" Target="../tags/tag1479.xml"/><Relationship Id="rId43" Type="http://schemas.openxmlformats.org/officeDocument/2006/relationships/tags" Target="../tags/tag1487.xml"/><Relationship Id="rId48" Type="http://schemas.openxmlformats.org/officeDocument/2006/relationships/tags" Target="../tags/tag1492.xml"/><Relationship Id="rId8" Type="http://schemas.openxmlformats.org/officeDocument/2006/relationships/tags" Target="../tags/tag1452.xml"/><Relationship Id="rId51" Type="http://schemas.openxmlformats.org/officeDocument/2006/relationships/tags" Target="../tags/tag1495.xml"/><Relationship Id="rId3" Type="http://schemas.openxmlformats.org/officeDocument/2006/relationships/tags" Target="../tags/tag1447.xml"/><Relationship Id="rId12" Type="http://schemas.openxmlformats.org/officeDocument/2006/relationships/tags" Target="../tags/tag1456.xml"/><Relationship Id="rId17" Type="http://schemas.openxmlformats.org/officeDocument/2006/relationships/tags" Target="../tags/tag1461.xml"/><Relationship Id="rId25" Type="http://schemas.openxmlformats.org/officeDocument/2006/relationships/tags" Target="../tags/tag1469.xml"/><Relationship Id="rId33" Type="http://schemas.openxmlformats.org/officeDocument/2006/relationships/tags" Target="../tags/tag1477.xml"/><Relationship Id="rId38" Type="http://schemas.openxmlformats.org/officeDocument/2006/relationships/tags" Target="../tags/tag1482.xml"/><Relationship Id="rId46" Type="http://schemas.openxmlformats.org/officeDocument/2006/relationships/tags" Target="../tags/tag1490.xml"/><Relationship Id="rId20" Type="http://schemas.openxmlformats.org/officeDocument/2006/relationships/tags" Target="../tags/tag1464.xml"/><Relationship Id="rId41" Type="http://schemas.openxmlformats.org/officeDocument/2006/relationships/tags" Target="../tags/tag1485.xml"/><Relationship Id="rId1" Type="http://schemas.openxmlformats.org/officeDocument/2006/relationships/tags" Target="../tags/tag1445.xml"/><Relationship Id="rId6" Type="http://schemas.openxmlformats.org/officeDocument/2006/relationships/tags" Target="../tags/tag1450.xml"/><Relationship Id="rId15" Type="http://schemas.openxmlformats.org/officeDocument/2006/relationships/tags" Target="../tags/tag1459.xml"/><Relationship Id="rId23" Type="http://schemas.openxmlformats.org/officeDocument/2006/relationships/tags" Target="../tags/tag1467.xml"/><Relationship Id="rId28" Type="http://schemas.openxmlformats.org/officeDocument/2006/relationships/tags" Target="../tags/tag1472.xml"/><Relationship Id="rId36" Type="http://schemas.openxmlformats.org/officeDocument/2006/relationships/tags" Target="../tags/tag1480.xml"/><Relationship Id="rId49" Type="http://schemas.openxmlformats.org/officeDocument/2006/relationships/tags" Target="../tags/tag149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97.xml"/><Relationship Id="rId1" Type="http://schemas.openxmlformats.org/officeDocument/2006/relationships/tags" Target="../tags/tag1496.xml"/><Relationship Id="rId4" Type="http://schemas.openxmlformats.org/officeDocument/2006/relationships/notesSlide" Target="../notesSlides/notesSlide100.xml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tags" Target="../tags/tag1510.xml"/><Relationship Id="rId18" Type="http://schemas.openxmlformats.org/officeDocument/2006/relationships/tags" Target="../tags/tag1515.xml"/><Relationship Id="rId26" Type="http://schemas.openxmlformats.org/officeDocument/2006/relationships/tags" Target="../tags/tag1523.xml"/><Relationship Id="rId21" Type="http://schemas.openxmlformats.org/officeDocument/2006/relationships/tags" Target="../tags/tag1518.xml"/><Relationship Id="rId34" Type="http://schemas.openxmlformats.org/officeDocument/2006/relationships/tags" Target="../tags/tag1531.xml"/><Relationship Id="rId7" Type="http://schemas.openxmlformats.org/officeDocument/2006/relationships/tags" Target="../tags/tag1504.xml"/><Relationship Id="rId12" Type="http://schemas.openxmlformats.org/officeDocument/2006/relationships/tags" Target="../tags/tag1509.xml"/><Relationship Id="rId17" Type="http://schemas.openxmlformats.org/officeDocument/2006/relationships/tags" Target="../tags/tag1514.xml"/><Relationship Id="rId25" Type="http://schemas.openxmlformats.org/officeDocument/2006/relationships/tags" Target="../tags/tag1522.xml"/><Relationship Id="rId33" Type="http://schemas.openxmlformats.org/officeDocument/2006/relationships/tags" Target="../tags/tag1530.xml"/><Relationship Id="rId2" Type="http://schemas.openxmlformats.org/officeDocument/2006/relationships/tags" Target="../tags/tag1499.xml"/><Relationship Id="rId16" Type="http://schemas.openxmlformats.org/officeDocument/2006/relationships/tags" Target="../tags/tag1513.xml"/><Relationship Id="rId20" Type="http://schemas.openxmlformats.org/officeDocument/2006/relationships/tags" Target="../tags/tag1517.xml"/><Relationship Id="rId29" Type="http://schemas.openxmlformats.org/officeDocument/2006/relationships/tags" Target="../tags/tag1526.xml"/><Relationship Id="rId1" Type="http://schemas.openxmlformats.org/officeDocument/2006/relationships/tags" Target="../tags/tag1498.xml"/><Relationship Id="rId6" Type="http://schemas.openxmlformats.org/officeDocument/2006/relationships/tags" Target="../tags/tag1503.xml"/><Relationship Id="rId11" Type="http://schemas.openxmlformats.org/officeDocument/2006/relationships/tags" Target="../tags/tag1508.xml"/><Relationship Id="rId24" Type="http://schemas.openxmlformats.org/officeDocument/2006/relationships/tags" Target="../tags/tag1521.xml"/><Relationship Id="rId32" Type="http://schemas.openxmlformats.org/officeDocument/2006/relationships/tags" Target="../tags/tag1529.xml"/><Relationship Id="rId37" Type="http://schemas.openxmlformats.org/officeDocument/2006/relationships/notesSlide" Target="../notesSlides/notesSlide101.xml"/><Relationship Id="rId5" Type="http://schemas.openxmlformats.org/officeDocument/2006/relationships/tags" Target="../tags/tag1502.xml"/><Relationship Id="rId15" Type="http://schemas.openxmlformats.org/officeDocument/2006/relationships/tags" Target="../tags/tag1512.xml"/><Relationship Id="rId23" Type="http://schemas.openxmlformats.org/officeDocument/2006/relationships/tags" Target="../tags/tag1520.xml"/><Relationship Id="rId28" Type="http://schemas.openxmlformats.org/officeDocument/2006/relationships/tags" Target="../tags/tag1525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1507.xml"/><Relationship Id="rId19" Type="http://schemas.openxmlformats.org/officeDocument/2006/relationships/tags" Target="../tags/tag1516.xml"/><Relationship Id="rId31" Type="http://schemas.openxmlformats.org/officeDocument/2006/relationships/tags" Target="../tags/tag1528.xml"/><Relationship Id="rId4" Type="http://schemas.openxmlformats.org/officeDocument/2006/relationships/tags" Target="../tags/tag1501.xml"/><Relationship Id="rId9" Type="http://schemas.openxmlformats.org/officeDocument/2006/relationships/tags" Target="../tags/tag1506.xml"/><Relationship Id="rId14" Type="http://schemas.openxmlformats.org/officeDocument/2006/relationships/tags" Target="../tags/tag1511.xml"/><Relationship Id="rId22" Type="http://schemas.openxmlformats.org/officeDocument/2006/relationships/tags" Target="../tags/tag1519.xml"/><Relationship Id="rId27" Type="http://schemas.openxmlformats.org/officeDocument/2006/relationships/tags" Target="../tags/tag1524.xml"/><Relationship Id="rId30" Type="http://schemas.openxmlformats.org/officeDocument/2006/relationships/tags" Target="../tags/tag1527.xml"/><Relationship Id="rId35" Type="http://schemas.openxmlformats.org/officeDocument/2006/relationships/tags" Target="../tags/tag1532.xml"/><Relationship Id="rId8" Type="http://schemas.openxmlformats.org/officeDocument/2006/relationships/tags" Target="../tags/tag1505.xml"/><Relationship Id="rId3" Type="http://schemas.openxmlformats.org/officeDocument/2006/relationships/tags" Target="../tags/tag1500.xml"/></Relationships>
</file>

<file path=ppt/slides/_rels/slide105.xml.rels><?xml version="1.0" encoding="UTF-8" standalone="yes"?>
<Relationships xmlns="http://schemas.openxmlformats.org/package/2006/relationships"><Relationship Id="rId13" Type="http://schemas.openxmlformats.org/officeDocument/2006/relationships/tags" Target="../tags/tag1545.xml"/><Relationship Id="rId18" Type="http://schemas.openxmlformats.org/officeDocument/2006/relationships/tags" Target="../tags/tag1550.xml"/><Relationship Id="rId26" Type="http://schemas.openxmlformats.org/officeDocument/2006/relationships/tags" Target="../tags/tag1558.xml"/><Relationship Id="rId39" Type="http://schemas.openxmlformats.org/officeDocument/2006/relationships/tags" Target="../tags/tag1571.xml"/><Relationship Id="rId21" Type="http://schemas.openxmlformats.org/officeDocument/2006/relationships/tags" Target="../tags/tag1553.xml"/><Relationship Id="rId34" Type="http://schemas.openxmlformats.org/officeDocument/2006/relationships/tags" Target="../tags/tag1566.xml"/><Relationship Id="rId42" Type="http://schemas.openxmlformats.org/officeDocument/2006/relationships/tags" Target="../tags/tag1574.xml"/><Relationship Id="rId47" Type="http://schemas.openxmlformats.org/officeDocument/2006/relationships/tags" Target="../tags/tag1579.xml"/><Relationship Id="rId50" Type="http://schemas.openxmlformats.org/officeDocument/2006/relationships/tags" Target="../tags/tag1582.xml"/><Relationship Id="rId7" Type="http://schemas.openxmlformats.org/officeDocument/2006/relationships/tags" Target="../tags/tag1539.xml"/><Relationship Id="rId2" Type="http://schemas.openxmlformats.org/officeDocument/2006/relationships/tags" Target="../tags/tag1534.xml"/><Relationship Id="rId16" Type="http://schemas.openxmlformats.org/officeDocument/2006/relationships/tags" Target="../tags/tag1548.xml"/><Relationship Id="rId29" Type="http://schemas.openxmlformats.org/officeDocument/2006/relationships/tags" Target="../tags/tag1561.xml"/><Relationship Id="rId11" Type="http://schemas.openxmlformats.org/officeDocument/2006/relationships/tags" Target="../tags/tag1543.xml"/><Relationship Id="rId24" Type="http://schemas.openxmlformats.org/officeDocument/2006/relationships/tags" Target="../tags/tag1556.xml"/><Relationship Id="rId32" Type="http://schemas.openxmlformats.org/officeDocument/2006/relationships/tags" Target="../tags/tag1564.xml"/><Relationship Id="rId37" Type="http://schemas.openxmlformats.org/officeDocument/2006/relationships/tags" Target="../tags/tag1569.xml"/><Relationship Id="rId40" Type="http://schemas.openxmlformats.org/officeDocument/2006/relationships/tags" Target="../tags/tag1572.xml"/><Relationship Id="rId45" Type="http://schemas.openxmlformats.org/officeDocument/2006/relationships/tags" Target="../tags/tag1577.xml"/><Relationship Id="rId53" Type="http://schemas.openxmlformats.org/officeDocument/2006/relationships/notesSlide" Target="../notesSlides/notesSlide102.xml"/><Relationship Id="rId5" Type="http://schemas.openxmlformats.org/officeDocument/2006/relationships/tags" Target="../tags/tag1537.xml"/><Relationship Id="rId10" Type="http://schemas.openxmlformats.org/officeDocument/2006/relationships/tags" Target="../tags/tag1542.xml"/><Relationship Id="rId19" Type="http://schemas.openxmlformats.org/officeDocument/2006/relationships/tags" Target="../tags/tag1551.xml"/><Relationship Id="rId31" Type="http://schemas.openxmlformats.org/officeDocument/2006/relationships/tags" Target="../tags/tag1563.xml"/><Relationship Id="rId44" Type="http://schemas.openxmlformats.org/officeDocument/2006/relationships/tags" Target="../tags/tag1576.xml"/><Relationship Id="rId52" Type="http://schemas.openxmlformats.org/officeDocument/2006/relationships/slideLayout" Target="../slideLayouts/slideLayout1.xml"/><Relationship Id="rId4" Type="http://schemas.openxmlformats.org/officeDocument/2006/relationships/tags" Target="../tags/tag1536.xml"/><Relationship Id="rId9" Type="http://schemas.openxmlformats.org/officeDocument/2006/relationships/tags" Target="../tags/tag1541.xml"/><Relationship Id="rId14" Type="http://schemas.openxmlformats.org/officeDocument/2006/relationships/tags" Target="../tags/tag1546.xml"/><Relationship Id="rId22" Type="http://schemas.openxmlformats.org/officeDocument/2006/relationships/tags" Target="../tags/tag1554.xml"/><Relationship Id="rId27" Type="http://schemas.openxmlformats.org/officeDocument/2006/relationships/tags" Target="../tags/tag1559.xml"/><Relationship Id="rId30" Type="http://schemas.openxmlformats.org/officeDocument/2006/relationships/tags" Target="../tags/tag1562.xml"/><Relationship Id="rId35" Type="http://schemas.openxmlformats.org/officeDocument/2006/relationships/tags" Target="../tags/tag1567.xml"/><Relationship Id="rId43" Type="http://schemas.openxmlformats.org/officeDocument/2006/relationships/tags" Target="../tags/tag1575.xml"/><Relationship Id="rId48" Type="http://schemas.openxmlformats.org/officeDocument/2006/relationships/tags" Target="../tags/tag1580.xml"/><Relationship Id="rId8" Type="http://schemas.openxmlformats.org/officeDocument/2006/relationships/tags" Target="../tags/tag1540.xml"/><Relationship Id="rId51" Type="http://schemas.openxmlformats.org/officeDocument/2006/relationships/tags" Target="../tags/tag1583.xml"/><Relationship Id="rId3" Type="http://schemas.openxmlformats.org/officeDocument/2006/relationships/tags" Target="../tags/tag1535.xml"/><Relationship Id="rId12" Type="http://schemas.openxmlformats.org/officeDocument/2006/relationships/tags" Target="../tags/tag1544.xml"/><Relationship Id="rId17" Type="http://schemas.openxmlformats.org/officeDocument/2006/relationships/tags" Target="../tags/tag1549.xml"/><Relationship Id="rId25" Type="http://schemas.openxmlformats.org/officeDocument/2006/relationships/tags" Target="../tags/tag1557.xml"/><Relationship Id="rId33" Type="http://schemas.openxmlformats.org/officeDocument/2006/relationships/tags" Target="../tags/tag1565.xml"/><Relationship Id="rId38" Type="http://schemas.openxmlformats.org/officeDocument/2006/relationships/tags" Target="../tags/tag1570.xml"/><Relationship Id="rId46" Type="http://schemas.openxmlformats.org/officeDocument/2006/relationships/tags" Target="../tags/tag1578.xml"/><Relationship Id="rId20" Type="http://schemas.openxmlformats.org/officeDocument/2006/relationships/tags" Target="../tags/tag1552.xml"/><Relationship Id="rId41" Type="http://schemas.openxmlformats.org/officeDocument/2006/relationships/tags" Target="../tags/tag1573.xml"/><Relationship Id="rId1" Type="http://schemas.openxmlformats.org/officeDocument/2006/relationships/tags" Target="../tags/tag1533.xml"/><Relationship Id="rId6" Type="http://schemas.openxmlformats.org/officeDocument/2006/relationships/tags" Target="../tags/tag1538.xml"/><Relationship Id="rId15" Type="http://schemas.openxmlformats.org/officeDocument/2006/relationships/tags" Target="../tags/tag1547.xml"/><Relationship Id="rId23" Type="http://schemas.openxmlformats.org/officeDocument/2006/relationships/tags" Target="../tags/tag1555.xml"/><Relationship Id="rId28" Type="http://schemas.openxmlformats.org/officeDocument/2006/relationships/tags" Target="../tags/tag1560.xml"/><Relationship Id="rId36" Type="http://schemas.openxmlformats.org/officeDocument/2006/relationships/tags" Target="../tags/tag1568.xml"/><Relationship Id="rId49" Type="http://schemas.openxmlformats.org/officeDocument/2006/relationships/tags" Target="../tags/tag158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85.xml"/><Relationship Id="rId1" Type="http://schemas.openxmlformats.org/officeDocument/2006/relationships/tags" Target="../tags/tag1584.xml"/><Relationship Id="rId4" Type="http://schemas.openxmlformats.org/officeDocument/2006/relationships/notesSlide" Target="../notesSlides/notesSlide103.xml"/></Relationships>
</file>

<file path=ppt/slides/_rels/slide107.xml.rels><?xml version="1.0" encoding="UTF-8" standalone="yes"?>
<Relationships xmlns="http://schemas.openxmlformats.org/package/2006/relationships"><Relationship Id="rId13" Type="http://schemas.openxmlformats.org/officeDocument/2006/relationships/tags" Target="../tags/tag1598.xml"/><Relationship Id="rId18" Type="http://schemas.openxmlformats.org/officeDocument/2006/relationships/tags" Target="../tags/tag1603.xml"/><Relationship Id="rId26" Type="http://schemas.openxmlformats.org/officeDocument/2006/relationships/tags" Target="../tags/tag1611.xml"/><Relationship Id="rId3" Type="http://schemas.openxmlformats.org/officeDocument/2006/relationships/tags" Target="../tags/tag1588.xml"/><Relationship Id="rId21" Type="http://schemas.openxmlformats.org/officeDocument/2006/relationships/tags" Target="../tags/tag1606.xml"/><Relationship Id="rId34" Type="http://schemas.openxmlformats.org/officeDocument/2006/relationships/tags" Target="../tags/tag1619.xml"/><Relationship Id="rId7" Type="http://schemas.openxmlformats.org/officeDocument/2006/relationships/tags" Target="../tags/tag1592.xml"/><Relationship Id="rId12" Type="http://schemas.openxmlformats.org/officeDocument/2006/relationships/tags" Target="../tags/tag1597.xml"/><Relationship Id="rId17" Type="http://schemas.openxmlformats.org/officeDocument/2006/relationships/tags" Target="../tags/tag1602.xml"/><Relationship Id="rId25" Type="http://schemas.openxmlformats.org/officeDocument/2006/relationships/tags" Target="../tags/tag1610.xml"/><Relationship Id="rId33" Type="http://schemas.openxmlformats.org/officeDocument/2006/relationships/tags" Target="../tags/tag1618.xml"/><Relationship Id="rId2" Type="http://schemas.openxmlformats.org/officeDocument/2006/relationships/tags" Target="../tags/tag1587.xml"/><Relationship Id="rId16" Type="http://schemas.openxmlformats.org/officeDocument/2006/relationships/tags" Target="../tags/tag1601.xml"/><Relationship Id="rId20" Type="http://schemas.openxmlformats.org/officeDocument/2006/relationships/tags" Target="../tags/tag1605.xml"/><Relationship Id="rId29" Type="http://schemas.openxmlformats.org/officeDocument/2006/relationships/tags" Target="../tags/tag1614.xml"/><Relationship Id="rId1" Type="http://schemas.openxmlformats.org/officeDocument/2006/relationships/tags" Target="../tags/tag1586.xml"/><Relationship Id="rId6" Type="http://schemas.openxmlformats.org/officeDocument/2006/relationships/tags" Target="../tags/tag1591.xml"/><Relationship Id="rId11" Type="http://schemas.openxmlformats.org/officeDocument/2006/relationships/tags" Target="../tags/tag1596.xml"/><Relationship Id="rId24" Type="http://schemas.openxmlformats.org/officeDocument/2006/relationships/tags" Target="../tags/tag1609.xml"/><Relationship Id="rId32" Type="http://schemas.openxmlformats.org/officeDocument/2006/relationships/tags" Target="../tags/tag1617.xml"/><Relationship Id="rId5" Type="http://schemas.openxmlformats.org/officeDocument/2006/relationships/tags" Target="../tags/tag1590.xml"/><Relationship Id="rId15" Type="http://schemas.openxmlformats.org/officeDocument/2006/relationships/tags" Target="../tags/tag1600.xml"/><Relationship Id="rId23" Type="http://schemas.openxmlformats.org/officeDocument/2006/relationships/tags" Target="../tags/tag1608.xml"/><Relationship Id="rId28" Type="http://schemas.openxmlformats.org/officeDocument/2006/relationships/tags" Target="../tags/tag1613.xml"/><Relationship Id="rId36" Type="http://schemas.openxmlformats.org/officeDocument/2006/relationships/notesSlide" Target="../notesSlides/notesSlide104.xml"/><Relationship Id="rId10" Type="http://schemas.openxmlformats.org/officeDocument/2006/relationships/tags" Target="../tags/tag1595.xml"/><Relationship Id="rId19" Type="http://schemas.openxmlformats.org/officeDocument/2006/relationships/tags" Target="../tags/tag1604.xml"/><Relationship Id="rId31" Type="http://schemas.openxmlformats.org/officeDocument/2006/relationships/tags" Target="../tags/tag1616.xml"/><Relationship Id="rId4" Type="http://schemas.openxmlformats.org/officeDocument/2006/relationships/tags" Target="../tags/tag1589.xml"/><Relationship Id="rId9" Type="http://schemas.openxmlformats.org/officeDocument/2006/relationships/tags" Target="../tags/tag1594.xml"/><Relationship Id="rId14" Type="http://schemas.openxmlformats.org/officeDocument/2006/relationships/tags" Target="../tags/tag1599.xml"/><Relationship Id="rId22" Type="http://schemas.openxmlformats.org/officeDocument/2006/relationships/tags" Target="../tags/tag1607.xml"/><Relationship Id="rId27" Type="http://schemas.openxmlformats.org/officeDocument/2006/relationships/tags" Target="../tags/tag1612.xml"/><Relationship Id="rId30" Type="http://schemas.openxmlformats.org/officeDocument/2006/relationships/tags" Target="../tags/tag1615.xml"/><Relationship Id="rId35" Type="http://schemas.openxmlformats.org/officeDocument/2006/relationships/slideLayout" Target="../slideLayouts/slideLayout1.xml"/><Relationship Id="rId8" Type="http://schemas.openxmlformats.org/officeDocument/2006/relationships/tags" Target="../tags/tag1593.xml"/></Relationships>
</file>

<file path=ppt/slides/_rels/slide108.xml.rels><?xml version="1.0" encoding="UTF-8" standalone="yes"?>
<Relationships xmlns="http://schemas.openxmlformats.org/package/2006/relationships"><Relationship Id="rId13" Type="http://schemas.openxmlformats.org/officeDocument/2006/relationships/tags" Target="../tags/tag1632.xml"/><Relationship Id="rId18" Type="http://schemas.openxmlformats.org/officeDocument/2006/relationships/tags" Target="../tags/tag1637.xml"/><Relationship Id="rId26" Type="http://schemas.openxmlformats.org/officeDocument/2006/relationships/tags" Target="../tags/tag1645.xml"/><Relationship Id="rId39" Type="http://schemas.openxmlformats.org/officeDocument/2006/relationships/tags" Target="../tags/tag1658.xml"/><Relationship Id="rId21" Type="http://schemas.openxmlformats.org/officeDocument/2006/relationships/tags" Target="../tags/tag1640.xml"/><Relationship Id="rId34" Type="http://schemas.openxmlformats.org/officeDocument/2006/relationships/tags" Target="../tags/tag1653.xml"/><Relationship Id="rId42" Type="http://schemas.openxmlformats.org/officeDocument/2006/relationships/tags" Target="../tags/tag1661.xml"/><Relationship Id="rId47" Type="http://schemas.openxmlformats.org/officeDocument/2006/relationships/tags" Target="../tags/tag1666.xml"/><Relationship Id="rId50" Type="http://schemas.openxmlformats.org/officeDocument/2006/relationships/tags" Target="../tags/tag1669.xml"/><Relationship Id="rId7" Type="http://schemas.openxmlformats.org/officeDocument/2006/relationships/tags" Target="../tags/tag1626.xml"/><Relationship Id="rId2" Type="http://schemas.openxmlformats.org/officeDocument/2006/relationships/tags" Target="../tags/tag1621.xml"/><Relationship Id="rId16" Type="http://schemas.openxmlformats.org/officeDocument/2006/relationships/tags" Target="../tags/tag1635.xml"/><Relationship Id="rId29" Type="http://schemas.openxmlformats.org/officeDocument/2006/relationships/tags" Target="../tags/tag1648.xml"/><Relationship Id="rId11" Type="http://schemas.openxmlformats.org/officeDocument/2006/relationships/tags" Target="../tags/tag1630.xml"/><Relationship Id="rId24" Type="http://schemas.openxmlformats.org/officeDocument/2006/relationships/tags" Target="../tags/tag1643.xml"/><Relationship Id="rId32" Type="http://schemas.openxmlformats.org/officeDocument/2006/relationships/tags" Target="../tags/tag1651.xml"/><Relationship Id="rId37" Type="http://schemas.openxmlformats.org/officeDocument/2006/relationships/tags" Target="../tags/tag1656.xml"/><Relationship Id="rId40" Type="http://schemas.openxmlformats.org/officeDocument/2006/relationships/tags" Target="../tags/tag1659.xml"/><Relationship Id="rId45" Type="http://schemas.openxmlformats.org/officeDocument/2006/relationships/tags" Target="../tags/tag1664.xml"/><Relationship Id="rId53" Type="http://schemas.openxmlformats.org/officeDocument/2006/relationships/notesSlide" Target="../notesSlides/notesSlide105.xml"/><Relationship Id="rId5" Type="http://schemas.openxmlformats.org/officeDocument/2006/relationships/tags" Target="../tags/tag1624.xml"/><Relationship Id="rId10" Type="http://schemas.openxmlformats.org/officeDocument/2006/relationships/tags" Target="../tags/tag1629.xml"/><Relationship Id="rId19" Type="http://schemas.openxmlformats.org/officeDocument/2006/relationships/tags" Target="../tags/tag1638.xml"/><Relationship Id="rId31" Type="http://schemas.openxmlformats.org/officeDocument/2006/relationships/tags" Target="../tags/tag1650.xml"/><Relationship Id="rId44" Type="http://schemas.openxmlformats.org/officeDocument/2006/relationships/tags" Target="../tags/tag1663.xml"/><Relationship Id="rId52" Type="http://schemas.openxmlformats.org/officeDocument/2006/relationships/slideLayout" Target="../slideLayouts/slideLayout1.xml"/><Relationship Id="rId4" Type="http://schemas.openxmlformats.org/officeDocument/2006/relationships/tags" Target="../tags/tag1623.xml"/><Relationship Id="rId9" Type="http://schemas.openxmlformats.org/officeDocument/2006/relationships/tags" Target="../tags/tag1628.xml"/><Relationship Id="rId14" Type="http://schemas.openxmlformats.org/officeDocument/2006/relationships/tags" Target="../tags/tag1633.xml"/><Relationship Id="rId22" Type="http://schemas.openxmlformats.org/officeDocument/2006/relationships/tags" Target="../tags/tag1641.xml"/><Relationship Id="rId27" Type="http://schemas.openxmlformats.org/officeDocument/2006/relationships/tags" Target="../tags/tag1646.xml"/><Relationship Id="rId30" Type="http://schemas.openxmlformats.org/officeDocument/2006/relationships/tags" Target="../tags/tag1649.xml"/><Relationship Id="rId35" Type="http://schemas.openxmlformats.org/officeDocument/2006/relationships/tags" Target="../tags/tag1654.xml"/><Relationship Id="rId43" Type="http://schemas.openxmlformats.org/officeDocument/2006/relationships/tags" Target="../tags/tag1662.xml"/><Relationship Id="rId48" Type="http://schemas.openxmlformats.org/officeDocument/2006/relationships/tags" Target="../tags/tag1667.xml"/><Relationship Id="rId8" Type="http://schemas.openxmlformats.org/officeDocument/2006/relationships/tags" Target="../tags/tag1627.xml"/><Relationship Id="rId51" Type="http://schemas.openxmlformats.org/officeDocument/2006/relationships/tags" Target="../tags/tag1670.xml"/><Relationship Id="rId3" Type="http://schemas.openxmlformats.org/officeDocument/2006/relationships/tags" Target="../tags/tag1622.xml"/><Relationship Id="rId12" Type="http://schemas.openxmlformats.org/officeDocument/2006/relationships/tags" Target="../tags/tag1631.xml"/><Relationship Id="rId17" Type="http://schemas.openxmlformats.org/officeDocument/2006/relationships/tags" Target="../tags/tag1636.xml"/><Relationship Id="rId25" Type="http://schemas.openxmlformats.org/officeDocument/2006/relationships/tags" Target="../tags/tag1644.xml"/><Relationship Id="rId33" Type="http://schemas.openxmlformats.org/officeDocument/2006/relationships/tags" Target="../tags/tag1652.xml"/><Relationship Id="rId38" Type="http://schemas.openxmlformats.org/officeDocument/2006/relationships/tags" Target="../tags/tag1657.xml"/><Relationship Id="rId46" Type="http://schemas.openxmlformats.org/officeDocument/2006/relationships/tags" Target="../tags/tag1665.xml"/><Relationship Id="rId20" Type="http://schemas.openxmlformats.org/officeDocument/2006/relationships/tags" Target="../tags/tag1639.xml"/><Relationship Id="rId41" Type="http://schemas.openxmlformats.org/officeDocument/2006/relationships/tags" Target="../tags/tag1660.xml"/><Relationship Id="rId1" Type="http://schemas.openxmlformats.org/officeDocument/2006/relationships/tags" Target="../tags/tag1620.xml"/><Relationship Id="rId6" Type="http://schemas.openxmlformats.org/officeDocument/2006/relationships/tags" Target="../tags/tag1625.xml"/><Relationship Id="rId15" Type="http://schemas.openxmlformats.org/officeDocument/2006/relationships/tags" Target="../tags/tag1634.xml"/><Relationship Id="rId23" Type="http://schemas.openxmlformats.org/officeDocument/2006/relationships/tags" Target="../tags/tag1642.xml"/><Relationship Id="rId28" Type="http://schemas.openxmlformats.org/officeDocument/2006/relationships/tags" Target="../tags/tag1647.xml"/><Relationship Id="rId36" Type="http://schemas.openxmlformats.org/officeDocument/2006/relationships/tags" Target="../tags/tag1655.xml"/><Relationship Id="rId49" Type="http://schemas.openxmlformats.org/officeDocument/2006/relationships/tags" Target="../tags/tag166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72.xml"/><Relationship Id="rId1" Type="http://schemas.openxmlformats.org/officeDocument/2006/relationships/tags" Target="../tags/tag1671.xml"/><Relationship Id="rId4" Type="http://schemas.openxmlformats.org/officeDocument/2006/relationships/notesSlide" Target="../notesSlides/notesSlide10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34" Type="http://schemas.openxmlformats.org/officeDocument/2006/relationships/notesSlide" Target="../notesSlides/notesSlide11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tags" Target="../tags/tag73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tags" Target="../tags/tag76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tags" Target="../tags/tag75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Relationship Id="rId8" Type="http://schemas.openxmlformats.org/officeDocument/2006/relationships/tags" Target="../tags/tag5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74.xml"/><Relationship Id="rId1" Type="http://schemas.openxmlformats.org/officeDocument/2006/relationships/tags" Target="../tags/tag1673.xml"/><Relationship Id="rId4" Type="http://schemas.openxmlformats.org/officeDocument/2006/relationships/notesSlide" Target="../notesSlides/notesSlide107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02.xml"/><Relationship Id="rId21" Type="http://schemas.openxmlformats.org/officeDocument/2006/relationships/tags" Target="../tags/tag97.xml"/><Relationship Id="rId42" Type="http://schemas.openxmlformats.org/officeDocument/2006/relationships/tags" Target="../tags/tag118.xml"/><Relationship Id="rId47" Type="http://schemas.openxmlformats.org/officeDocument/2006/relationships/tags" Target="../tags/tag123.xml"/><Relationship Id="rId63" Type="http://schemas.openxmlformats.org/officeDocument/2006/relationships/tags" Target="../tags/tag139.xml"/><Relationship Id="rId68" Type="http://schemas.openxmlformats.org/officeDocument/2006/relationships/tags" Target="../tags/tag144.xml"/><Relationship Id="rId84" Type="http://schemas.openxmlformats.org/officeDocument/2006/relationships/tags" Target="../tags/tag160.xml"/><Relationship Id="rId89" Type="http://schemas.openxmlformats.org/officeDocument/2006/relationships/notesSlide" Target="../notesSlides/notesSlide12.xml"/><Relationship Id="rId16" Type="http://schemas.openxmlformats.org/officeDocument/2006/relationships/tags" Target="../tags/tag92.xml"/><Relationship Id="rId11" Type="http://schemas.openxmlformats.org/officeDocument/2006/relationships/tags" Target="../tags/tag87.xml"/><Relationship Id="rId32" Type="http://schemas.openxmlformats.org/officeDocument/2006/relationships/tags" Target="../tags/tag108.xml"/><Relationship Id="rId37" Type="http://schemas.openxmlformats.org/officeDocument/2006/relationships/tags" Target="../tags/tag113.xml"/><Relationship Id="rId53" Type="http://schemas.openxmlformats.org/officeDocument/2006/relationships/tags" Target="../tags/tag129.xml"/><Relationship Id="rId58" Type="http://schemas.openxmlformats.org/officeDocument/2006/relationships/tags" Target="../tags/tag134.xml"/><Relationship Id="rId74" Type="http://schemas.openxmlformats.org/officeDocument/2006/relationships/tags" Target="../tags/tag150.xml"/><Relationship Id="rId79" Type="http://schemas.openxmlformats.org/officeDocument/2006/relationships/tags" Target="../tags/tag155.xml"/><Relationship Id="rId5" Type="http://schemas.openxmlformats.org/officeDocument/2006/relationships/tags" Target="../tags/tag81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tags" Target="../tags/tag111.xml"/><Relationship Id="rId43" Type="http://schemas.openxmlformats.org/officeDocument/2006/relationships/tags" Target="../tags/tag119.xml"/><Relationship Id="rId48" Type="http://schemas.openxmlformats.org/officeDocument/2006/relationships/tags" Target="../tags/tag124.xml"/><Relationship Id="rId56" Type="http://schemas.openxmlformats.org/officeDocument/2006/relationships/tags" Target="../tags/tag132.xml"/><Relationship Id="rId64" Type="http://schemas.openxmlformats.org/officeDocument/2006/relationships/tags" Target="../tags/tag140.xml"/><Relationship Id="rId69" Type="http://schemas.openxmlformats.org/officeDocument/2006/relationships/tags" Target="../tags/tag145.xml"/><Relationship Id="rId77" Type="http://schemas.openxmlformats.org/officeDocument/2006/relationships/tags" Target="../tags/tag153.xml"/><Relationship Id="rId8" Type="http://schemas.openxmlformats.org/officeDocument/2006/relationships/tags" Target="../tags/tag84.xml"/><Relationship Id="rId51" Type="http://schemas.openxmlformats.org/officeDocument/2006/relationships/tags" Target="../tags/tag127.xml"/><Relationship Id="rId72" Type="http://schemas.openxmlformats.org/officeDocument/2006/relationships/tags" Target="../tags/tag148.xml"/><Relationship Id="rId80" Type="http://schemas.openxmlformats.org/officeDocument/2006/relationships/tags" Target="../tags/tag156.xml"/><Relationship Id="rId85" Type="http://schemas.openxmlformats.org/officeDocument/2006/relationships/tags" Target="../tags/tag161.xml"/><Relationship Id="rId3" Type="http://schemas.openxmlformats.org/officeDocument/2006/relationships/tags" Target="../tags/tag79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38" Type="http://schemas.openxmlformats.org/officeDocument/2006/relationships/tags" Target="../tags/tag114.xml"/><Relationship Id="rId46" Type="http://schemas.openxmlformats.org/officeDocument/2006/relationships/tags" Target="../tags/tag122.xml"/><Relationship Id="rId59" Type="http://schemas.openxmlformats.org/officeDocument/2006/relationships/tags" Target="../tags/tag135.xml"/><Relationship Id="rId67" Type="http://schemas.openxmlformats.org/officeDocument/2006/relationships/tags" Target="../tags/tag143.xml"/><Relationship Id="rId20" Type="http://schemas.openxmlformats.org/officeDocument/2006/relationships/tags" Target="../tags/tag96.xml"/><Relationship Id="rId41" Type="http://schemas.openxmlformats.org/officeDocument/2006/relationships/tags" Target="../tags/tag117.xml"/><Relationship Id="rId54" Type="http://schemas.openxmlformats.org/officeDocument/2006/relationships/tags" Target="../tags/tag130.xml"/><Relationship Id="rId62" Type="http://schemas.openxmlformats.org/officeDocument/2006/relationships/tags" Target="../tags/tag138.xml"/><Relationship Id="rId70" Type="http://schemas.openxmlformats.org/officeDocument/2006/relationships/tags" Target="../tags/tag146.xml"/><Relationship Id="rId75" Type="http://schemas.openxmlformats.org/officeDocument/2006/relationships/tags" Target="../tags/tag151.xml"/><Relationship Id="rId83" Type="http://schemas.openxmlformats.org/officeDocument/2006/relationships/tags" Target="../tags/tag159.xml"/><Relationship Id="rId88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36" Type="http://schemas.openxmlformats.org/officeDocument/2006/relationships/tags" Target="../tags/tag112.xml"/><Relationship Id="rId49" Type="http://schemas.openxmlformats.org/officeDocument/2006/relationships/tags" Target="../tags/tag125.xml"/><Relationship Id="rId57" Type="http://schemas.openxmlformats.org/officeDocument/2006/relationships/tags" Target="../tags/tag133.xml"/><Relationship Id="rId10" Type="http://schemas.openxmlformats.org/officeDocument/2006/relationships/tags" Target="../tags/tag86.xml"/><Relationship Id="rId31" Type="http://schemas.openxmlformats.org/officeDocument/2006/relationships/tags" Target="../tags/tag107.xml"/><Relationship Id="rId44" Type="http://schemas.openxmlformats.org/officeDocument/2006/relationships/tags" Target="../tags/tag120.xml"/><Relationship Id="rId52" Type="http://schemas.openxmlformats.org/officeDocument/2006/relationships/tags" Target="../tags/tag128.xml"/><Relationship Id="rId60" Type="http://schemas.openxmlformats.org/officeDocument/2006/relationships/tags" Target="../tags/tag136.xml"/><Relationship Id="rId65" Type="http://schemas.openxmlformats.org/officeDocument/2006/relationships/tags" Target="../tags/tag141.xml"/><Relationship Id="rId73" Type="http://schemas.openxmlformats.org/officeDocument/2006/relationships/tags" Target="../tags/tag149.xml"/><Relationship Id="rId78" Type="http://schemas.openxmlformats.org/officeDocument/2006/relationships/tags" Target="../tags/tag154.xml"/><Relationship Id="rId81" Type="http://schemas.openxmlformats.org/officeDocument/2006/relationships/tags" Target="../tags/tag157.xml"/><Relationship Id="rId86" Type="http://schemas.openxmlformats.org/officeDocument/2006/relationships/tags" Target="../tags/tag162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39" Type="http://schemas.openxmlformats.org/officeDocument/2006/relationships/tags" Target="../tags/tag115.xml"/><Relationship Id="rId34" Type="http://schemas.openxmlformats.org/officeDocument/2006/relationships/tags" Target="../tags/tag110.xml"/><Relationship Id="rId50" Type="http://schemas.openxmlformats.org/officeDocument/2006/relationships/tags" Target="../tags/tag126.xml"/><Relationship Id="rId55" Type="http://schemas.openxmlformats.org/officeDocument/2006/relationships/tags" Target="../tags/tag131.xml"/><Relationship Id="rId76" Type="http://schemas.openxmlformats.org/officeDocument/2006/relationships/tags" Target="../tags/tag152.xml"/><Relationship Id="rId7" Type="http://schemas.openxmlformats.org/officeDocument/2006/relationships/tags" Target="../tags/tag83.xml"/><Relationship Id="rId71" Type="http://schemas.openxmlformats.org/officeDocument/2006/relationships/tags" Target="../tags/tag147.xml"/><Relationship Id="rId2" Type="http://schemas.openxmlformats.org/officeDocument/2006/relationships/tags" Target="../tags/tag78.xml"/><Relationship Id="rId29" Type="http://schemas.openxmlformats.org/officeDocument/2006/relationships/tags" Target="../tags/tag105.xml"/><Relationship Id="rId24" Type="http://schemas.openxmlformats.org/officeDocument/2006/relationships/tags" Target="../tags/tag100.xml"/><Relationship Id="rId40" Type="http://schemas.openxmlformats.org/officeDocument/2006/relationships/tags" Target="../tags/tag116.xml"/><Relationship Id="rId45" Type="http://schemas.openxmlformats.org/officeDocument/2006/relationships/tags" Target="../tags/tag121.xml"/><Relationship Id="rId66" Type="http://schemas.openxmlformats.org/officeDocument/2006/relationships/tags" Target="../tags/tag142.xml"/><Relationship Id="rId87" Type="http://schemas.openxmlformats.org/officeDocument/2006/relationships/tags" Target="../tags/tag163.xml"/><Relationship Id="rId61" Type="http://schemas.openxmlformats.org/officeDocument/2006/relationships/tags" Target="../tags/tag137.xml"/><Relationship Id="rId82" Type="http://schemas.openxmlformats.org/officeDocument/2006/relationships/tags" Target="../tags/tag158.xml"/><Relationship Id="rId19" Type="http://schemas.openxmlformats.org/officeDocument/2006/relationships/tags" Target="../tags/tag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10" Type="http://schemas.openxmlformats.org/officeDocument/2006/relationships/tags" Target="../tags/tag176.xml"/><Relationship Id="rId19" Type="http://schemas.openxmlformats.org/officeDocument/2006/relationships/notesSlide" Target="../notesSlides/notesSlide14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18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9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9.wmf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5.xml"/><Relationship Id="rId4" Type="http://schemas.openxmlformats.org/officeDocument/2006/relationships/tags" Target="../tags/tag2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244.xml"/><Relationship Id="rId21" Type="http://schemas.openxmlformats.org/officeDocument/2006/relationships/tags" Target="../tags/tag239.xml"/><Relationship Id="rId42" Type="http://schemas.openxmlformats.org/officeDocument/2006/relationships/tags" Target="../tags/tag260.xml"/><Relationship Id="rId47" Type="http://schemas.openxmlformats.org/officeDocument/2006/relationships/tags" Target="../tags/tag265.xml"/><Relationship Id="rId63" Type="http://schemas.openxmlformats.org/officeDocument/2006/relationships/tags" Target="../tags/tag281.xml"/><Relationship Id="rId68" Type="http://schemas.openxmlformats.org/officeDocument/2006/relationships/tags" Target="../tags/tag286.xml"/><Relationship Id="rId84" Type="http://schemas.openxmlformats.org/officeDocument/2006/relationships/notesSlide" Target="../notesSlides/notesSlide24.xml"/><Relationship Id="rId16" Type="http://schemas.openxmlformats.org/officeDocument/2006/relationships/tags" Target="../tags/tag234.xml"/><Relationship Id="rId11" Type="http://schemas.openxmlformats.org/officeDocument/2006/relationships/tags" Target="../tags/tag229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53" Type="http://schemas.openxmlformats.org/officeDocument/2006/relationships/tags" Target="../tags/tag271.xml"/><Relationship Id="rId58" Type="http://schemas.openxmlformats.org/officeDocument/2006/relationships/tags" Target="../tags/tag276.xml"/><Relationship Id="rId74" Type="http://schemas.openxmlformats.org/officeDocument/2006/relationships/tags" Target="../tags/tag292.xml"/><Relationship Id="rId79" Type="http://schemas.openxmlformats.org/officeDocument/2006/relationships/tags" Target="../tags/tag297.xml"/><Relationship Id="rId5" Type="http://schemas.openxmlformats.org/officeDocument/2006/relationships/tags" Target="../tags/tag223.xml"/><Relationship Id="rId19" Type="http://schemas.openxmlformats.org/officeDocument/2006/relationships/tags" Target="../tags/tag23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43" Type="http://schemas.openxmlformats.org/officeDocument/2006/relationships/tags" Target="../tags/tag261.xml"/><Relationship Id="rId48" Type="http://schemas.openxmlformats.org/officeDocument/2006/relationships/tags" Target="../tags/tag266.xml"/><Relationship Id="rId56" Type="http://schemas.openxmlformats.org/officeDocument/2006/relationships/tags" Target="../tags/tag274.xml"/><Relationship Id="rId64" Type="http://schemas.openxmlformats.org/officeDocument/2006/relationships/tags" Target="../tags/tag282.xml"/><Relationship Id="rId69" Type="http://schemas.openxmlformats.org/officeDocument/2006/relationships/tags" Target="../tags/tag287.xml"/><Relationship Id="rId77" Type="http://schemas.openxmlformats.org/officeDocument/2006/relationships/tags" Target="../tags/tag295.xml"/><Relationship Id="rId8" Type="http://schemas.openxmlformats.org/officeDocument/2006/relationships/tags" Target="../tags/tag226.xml"/><Relationship Id="rId51" Type="http://schemas.openxmlformats.org/officeDocument/2006/relationships/tags" Target="../tags/tag269.xml"/><Relationship Id="rId72" Type="http://schemas.openxmlformats.org/officeDocument/2006/relationships/tags" Target="../tags/tag290.xml"/><Relationship Id="rId80" Type="http://schemas.openxmlformats.org/officeDocument/2006/relationships/tags" Target="../tags/tag298.xml"/><Relationship Id="rId85" Type="http://schemas.openxmlformats.org/officeDocument/2006/relationships/image" Target="../media/image10.jpg"/><Relationship Id="rId3" Type="http://schemas.openxmlformats.org/officeDocument/2006/relationships/tags" Target="../tags/tag221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46" Type="http://schemas.openxmlformats.org/officeDocument/2006/relationships/tags" Target="../tags/tag264.xml"/><Relationship Id="rId59" Type="http://schemas.openxmlformats.org/officeDocument/2006/relationships/tags" Target="../tags/tag277.xml"/><Relationship Id="rId67" Type="http://schemas.openxmlformats.org/officeDocument/2006/relationships/tags" Target="../tags/tag285.xml"/><Relationship Id="rId20" Type="http://schemas.openxmlformats.org/officeDocument/2006/relationships/tags" Target="../tags/tag238.xml"/><Relationship Id="rId41" Type="http://schemas.openxmlformats.org/officeDocument/2006/relationships/tags" Target="../tags/tag259.xml"/><Relationship Id="rId54" Type="http://schemas.openxmlformats.org/officeDocument/2006/relationships/tags" Target="../tags/tag272.xml"/><Relationship Id="rId62" Type="http://schemas.openxmlformats.org/officeDocument/2006/relationships/tags" Target="../tags/tag280.xml"/><Relationship Id="rId70" Type="http://schemas.openxmlformats.org/officeDocument/2006/relationships/tags" Target="../tags/tag288.xml"/><Relationship Id="rId75" Type="http://schemas.openxmlformats.org/officeDocument/2006/relationships/tags" Target="../tags/tag293.xml"/><Relationship Id="rId83" Type="http://schemas.openxmlformats.org/officeDocument/2006/relationships/slideLayout" Target="../slideLayouts/slideLayout1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49" Type="http://schemas.openxmlformats.org/officeDocument/2006/relationships/tags" Target="../tags/tag267.xml"/><Relationship Id="rId57" Type="http://schemas.openxmlformats.org/officeDocument/2006/relationships/tags" Target="../tags/tag275.xml"/><Relationship Id="rId10" Type="http://schemas.openxmlformats.org/officeDocument/2006/relationships/tags" Target="../tags/tag228.xml"/><Relationship Id="rId31" Type="http://schemas.openxmlformats.org/officeDocument/2006/relationships/tags" Target="../tags/tag249.xml"/><Relationship Id="rId44" Type="http://schemas.openxmlformats.org/officeDocument/2006/relationships/tags" Target="../tags/tag262.xml"/><Relationship Id="rId52" Type="http://schemas.openxmlformats.org/officeDocument/2006/relationships/tags" Target="../tags/tag270.xml"/><Relationship Id="rId60" Type="http://schemas.openxmlformats.org/officeDocument/2006/relationships/tags" Target="../tags/tag278.xml"/><Relationship Id="rId65" Type="http://schemas.openxmlformats.org/officeDocument/2006/relationships/tags" Target="../tags/tag283.xml"/><Relationship Id="rId73" Type="http://schemas.openxmlformats.org/officeDocument/2006/relationships/tags" Target="../tags/tag291.xml"/><Relationship Id="rId78" Type="http://schemas.openxmlformats.org/officeDocument/2006/relationships/tags" Target="../tags/tag296.xml"/><Relationship Id="rId81" Type="http://schemas.openxmlformats.org/officeDocument/2006/relationships/tags" Target="../tags/tag299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39" Type="http://schemas.openxmlformats.org/officeDocument/2006/relationships/tags" Target="../tags/tag257.xml"/><Relationship Id="rId34" Type="http://schemas.openxmlformats.org/officeDocument/2006/relationships/tags" Target="../tags/tag252.xml"/><Relationship Id="rId50" Type="http://schemas.openxmlformats.org/officeDocument/2006/relationships/tags" Target="../tags/tag268.xml"/><Relationship Id="rId55" Type="http://schemas.openxmlformats.org/officeDocument/2006/relationships/tags" Target="../tags/tag273.xml"/><Relationship Id="rId76" Type="http://schemas.openxmlformats.org/officeDocument/2006/relationships/tags" Target="../tags/tag294.xml"/><Relationship Id="rId7" Type="http://schemas.openxmlformats.org/officeDocument/2006/relationships/tags" Target="../tags/tag225.xml"/><Relationship Id="rId71" Type="http://schemas.openxmlformats.org/officeDocument/2006/relationships/tags" Target="../tags/tag289.xml"/><Relationship Id="rId2" Type="http://schemas.openxmlformats.org/officeDocument/2006/relationships/tags" Target="../tags/tag220.xml"/><Relationship Id="rId29" Type="http://schemas.openxmlformats.org/officeDocument/2006/relationships/tags" Target="../tags/tag247.xml"/><Relationship Id="rId24" Type="http://schemas.openxmlformats.org/officeDocument/2006/relationships/tags" Target="../tags/tag242.xml"/><Relationship Id="rId40" Type="http://schemas.openxmlformats.org/officeDocument/2006/relationships/tags" Target="../tags/tag258.xml"/><Relationship Id="rId45" Type="http://schemas.openxmlformats.org/officeDocument/2006/relationships/tags" Target="../tags/tag263.xml"/><Relationship Id="rId66" Type="http://schemas.openxmlformats.org/officeDocument/2006/relationships/tags" Target="../tags/tag284.xml"/><Relationship Id="rId61" Type="http://schemas.openxmlformats.org/officeDocument/2006/relationships/tags" Target="../tags/tag279.xml"/><Relationship Id="rId82" Type="http://schemas.openxmlformats.org/officeDocument/2006/relationships/tags" Target="../tags/tag30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10" Type="http://schemas.openxmlformats.org/officeDocument/2006/relationships/tags" Target="../tags/tag313.xml"/><Relationship Id="rId19" Type="http://schemas.openxmlformats.org/officeDocument/2006/relationships/notesSlide" Target="../notesSlides/notesSlide26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5" Type="http://schemas.openxmlformats.org/officeDocument/2006/relationships/tags" Target="../tags/tag332.xml"/><Relationship Id="rId10" Type="http://schemas.openxmlformats.org/officeDocument/2006/relationships/tags" Target="../tags/tag337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notesSlide" Target="../notesSlides/notesSlide30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10" Type="http://schemas.openxmlformats.org/officeDocument/2006/relationships/tags" Target="../tags/tag349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4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366.xml"/><Relationship Id="rId21" Type="http://schemas.openxmlformats.org/officeDocument/2006/relationships/tags" Target="../tags/tag384.xml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0" Type="http://schemas.openxmlformats.org/officeDocument/2006/relationships/tags" Target="../tags/tag383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tags" Target="../tags/tag387.xml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26" Type="http://schemas.openxmlformats.org/officeDocument/2006/relationships/tags" Target="../tags/tag417.xml"/><Relationship Id="rId39" Type="http://schemas.openxmlformats.org/officeDocument/2006/relationships/tags" Target="../tags/tag430.xml"/><Relationship Id="rId21" Type="http://schemas.openxmlformats.org/officeDocument/2006/relationships/tags" Target="../tags/tag412.xml"/><Relationship Id="rId34" Type="http://schemas.openxmlformats.org/officeDocument/2006/relationships/tags" Target="../tags/tag425.xml"/><Relationship Id="rId42" Type="http://schemas.openxmlformats.org/officeDocument/2006/relationships/tags" Target="../tags/tag433.xml"/><Relationship Id="rId7" Type="http://schemas.openxmlformats.org/officeDocument/2006/relationships/tags" Target="../tags/tag398.xml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9" Type="http://schemas.openxmlformats.org/officeDocument/2006/relationships/tags" Target="../tags/tag420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tags" Target="../tags/tag415.xml"/><Relationship Id="rId32" Type="http://schemas.openxmlformats.org/officeDocument/2006/relationships/tags" Target="../tags/tag423.xml"/><Relationship Id="rId37" Type="http://schemas.openxmlformats.org/officeDocument/2006/relationships/tags" Target="../tags/tag428.xml"/><Relationship Id="rId40" Type="http://schemas.openxmlformats.org/officeDocument/2006/relationships/tags" Target="../tags/tag431.xml"/><Relationship Id="rId45" Type="http://schemas.openxmlformats.org/officeDocument/2006/relationships/slideLayout" Target="../slideLayouts/slideLayout1.xml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tags" Target="../tags/tag414.xml"/><Relationship Id="rId28" Type="http://schemas.openxmlformats.org/officeDocument/2006/relationships/tags" Target="../tags/tag419.xml"/><Relationship Id="rId36" Type="http://schemas.openxmlformats.org/officeDocument/2006/relationships/tags" Target="../tags/tag427.xml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31" Type="http://schemas.openxmlformats.org/officeDocument/2006/relationships/tags" Target="../tags/tag422.xml"/><Relationship Id="rId44" Type="http://schemas.openxmlformats.org/officeDocument/2006/relationships/tags" Target="../tags/tag435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tags" Target="../tags/tag413.xml"/><Relationship Id="rId27" Type="http://schemas.openxmlformats.org/officeDocument/2006/relationships/tags" Target="../tags/tag418.xml"/><Relationship Id="rId30" Type="http://schemas.openxmlformats.org/officeDocument/2006/relationships/tags" Target="../tags/tag421.xml"/><Relationship Id="rId35" Type="http://schemas.openxmlformats.org/officeDocument/2006/relationships/tags" Target="../tags/tag426.xml"/><Relationship Id="rId43" Type="http://schemas.openxmlformats.org/officeDocument/2006/relationships/tags" Target="../tags/tag434.xml"/><Relationship Id="rId8" Type="http://schemas.openxmlformats.org/officeDocument/2006/relationships/tags" Target="../tags/tag399.xml"/><Relationship Id="rId3" Type="http://schemas.openxmlformats.org/officeDocument/2006/relationships/tags" Target="../tags/tag394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tags" Target="../tags/tag416.xml"/><Relationship Id="rId33" Type="http://schemas.openxmlformats.org/officeDocument/2006/relationships/tags" Target="../tags/tag424.xml"/><Relationship Id="rId38" Type="http://schemas.openxmlformats.org/officeDocument/2006/relationships/tags" Target="../tags/tag429.xml"/><Relationship Id="rId46" Type="http://schemas.openxmlformats.org/officeDocument/2006/relationships/notesSlide" Target="../notesSlides/notesSlide35.xml"/><Relationship Id="rId20" Type="http://schemas.openxmlformats.org/officeDocument/2006/relationships/tags" Target="../tags/tag411.xml"/><Relationship Id="rId41" Type="http://schemas.openxmlformats.org/officeDocument/2006/relationships/tags" Target="../tags/tag4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7" Type="http://schemas.openxmlformats.org/officeDocument/2006/relationships/notesSlide" Target="../notesSlides/notesSlide36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40.xml"/><Relationship Id="rId4" Type="http://schemas.openxmlformats.org/officeDocument/2006/relationships/tags" Target="../tags/tag439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tags" Target="../tags/tag466.xml"/><Relationship Id="rId21" Type="http://schemas.openxmlformats.org/officeDocument/2006/relationships/tags" Target="../tags/tag461.xml"/><Relationship Id="rId34" Type="http://schemas.openxmlformats.org/officeDocument/2006/relationships/tags" Target="../tags/tag474.xml"/><Relationship Id="rId42" Type="http://schemas.openxmlformats.org/officeDocument/2006/relationships/tags" Target="../tags/tag482.xml"/><Relationship Id="rId47" Type="http://schemas.openxmlformats.org/officeDocument/2006/relationships/tags" Target="../tags/tag487.xml"/><Relationship Id="rId50" Type="http://schemas.openxmlformats.org/officeDocument/2006/relationships/tags" Target="../tags/tag490.xml"/><Relationship Id="rId55" Type="http://schemas.openxmlformats.org/officeDocument/2006/relationships/tags" Target="../tags/tag495.xml"/><Relationship Id="rId63" Type="http://schemas.openxmlformats.org/officeDocument/2006/relationships/tags" Target="../tags/tag503.xml"/><Relationship Id="rId7" Type="http://schemas.openxmlformats.org/officeDocument/2006/relationships/tags" Target="../tags/tag447.xml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9" Type="http://schemas.openxmlformats.org/officeDocument/2006/relationships/tags" Target="../tags/tag469.xml"/><Relationship Id="rId11" Type="http://schemas.openxmlformats.org/officeDocument/2006/relationships/tags" Target="../tags/tag451.xml"/><Relationship Id="rId24" Type="http://schemas.openxmlformats.org/officeDocument/2006/relationships/tags" Target="../tags/tag464.xml"/><Relationship Id="rId32" Type="http://schemas.openxmlformats.org/officeDocument/2006/relationships/tags" Target="../tags/tag472.xml"/><Relationship Id="rId37" Type="http://schemas.openxmlformats.org/officeDocument/2006/relationships/tags" Target="../tags/tag477.xml"/><Relationship Id="rId40" Type="http://schemas.openxmlformats.org/officeDocument/2006/relationships/tags" Target="../tags/tag480.xml"/><Relationship Id="rId45" Type="http://schemas.openxmlformats.org/officeDocument/2006/relationships/tags" Target="../tags/tag485.xml"/><Relationship Id="rId53" Type="http://schemas.openxmlformats.org/officeDocument/2006/relationships/tags" Target="../tags/tag493.xml"/><Relationship Id="rId58" Type="http://schemas.openxmlformats.org/officeDocument/2006/relationships/tags" Target="../tags/tag498.xml"/><Relationship Id="rId66" Type="http://schemas.openxmlformats.org/officeDocument/2006/relationships/notesSlide" Target="../notesSlides/notesSlide37.xml"/><Relationship Id="rId5" Type="http://schemas.openxmlformats.org/officeDocument/2006/relationships/tags" Target="../tags/tag445.xml"/><Relationship Id="rId61" Type="http://schemas.openxmlformats.org/officeDocument/2006/relationships/tags" Target="../tags/tag501.xml"/><Relationship Id="rId19" Type="http://schemas.openxmlformats.org/officeDocument/2006/relationships/tags" Target="../tags/tag459.xml"/><Relationship Id="rId14" Type="http://schemas.openxmlformats.org/officeDocument/2006/relationships/tags" Target="../tags/tag454.xml"/><Relationship Id="rId22" Type="http://schemas.openxmlformats.org/officeDocument/2006/relationships/tags" Target="../tags/tag462.xml"/><Relationship Id="rId27" Type="http://schemas.openxmlformats.org/officeDocument/2006/relationships/tags" Target="../tags/tag467.xml"/><Relationship Id="rId30" Type="http://schemas.openxmlformats.org/officeDocument/2006/relationships/tags" Target="../tags/tag470.xml"/><Relationship Id="rId35" Type="http://schemas.openxmlformats.org/officeDocument/2006/relationships/tags" Target="../tags/tag475.xml"/><Relationship Id="rId43" Type="http://schemas.openxmlformats.org/officeDocument/2006/relationships/tags" Target="../tags/tag483.xml"/><Relationship Id="rId48" Type="http://schemas.openxmlformats.org/officeDocument/2006/relationships/tags" Target="../tags/tag488.xml"/><Relationship Id="rId56" Type="http://schemas.openxmlformats.org/officeDocument/2006/relationships/tags" Target="../tags/tag496.xml"/><Relationship Id="rId64" Type="http://schemas.openxmlformats.org/officeDocument/2006/relationships/tags" Target="../tags/tag504.xml"/><Relationship Id="rId8" Type="http://schemas.openxmlformats.org/officeDocument/2006/relationships/tags" Target="../tags/tag448.xml"/><Relationship Id="rId51" Type="http://schemas.openxmlformats.org/officeDocument/2006/relationships/tags" Target="../tags/tag491.xml"/><Relationship Id="rId3" Type="http://schemas.openxmlformats.org/officeDocument/2006/relationships/tags" Target="../tags/tag443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5" Type="http://schemas.openxmlformats.org/officeDocument/2006/relationships/tags" Target="../tags/tag465.xml"/><Relationship Id="rId33" Type="http://schemas.openxmlformats.org/officeDocument/2006/relationships/tags" Target="../tags/tag473.xml"/><Relationship Id="rId38" Type="http://schemas.openxmlformats.org/officeDocument/2006/relationships/tags" Target="../tags/tag478.xml"/><Relationship Id="rId46" Type="http://schemas.openxmlformats.org/officeDocument/2006/relationships/tags" Target="../tags/tag486.xml"/><Relationship Id="rId59" Type="http://schemas.openxmlformats.org/officeDocument/2006/relationships/tags" Target="../tags/tag499.xml"/><Relationship Id="rId20" Type="http://schemas.openxmlformats.org/officeDocument/2006/relationships/tags" Target="../tags/tag460.xml"/><Relationship Id="rId41" Type="http://schemas.openxmlformats.org/officeDocument/2006/relationships/tags" Target="../tags/tag481.xml"/><Relationship Id="rId54" Type="http://schemas.openxmlformats.org/officeDocument/2006/relationships/tags" Target="../tags/tag494.xml"/><Relationship Id="rId62" Type="http://schemas.openxmlformats.org/officeDocument/2006/relationships/tags" Target="../tags/tag50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5" Type="http://schemas.openxmlformats.org/officeDocument/2006/relationships/tags" Target="../tags/tag455.xml"/><Relationship Id="rId23" Type="http://schemas.openxmlformats.org/officeDocument/2006/relationships/tags" Target="../tags/tag463.xml"/><Relationship Id="rId28" Type="http://schemas.openxmlformats.org/officeDocument/2006/relationships/tags" Target="../tags/tag468.xml"/><Relationship Id="rId36" Type="http://schemas.openxmlformats.org/officeDocument/2006/relationships/tags" Target="../tags/tag476.xml"/><Relationship Id="rId49" Type="http://schemas.openxmlformats.org/officeDocument/2006/relationships/tags" Target="../tags/tag489.xml"/><Relationship Id="rId57" Type="http://schemas.openxmlformats.org/officeDocument/2006/relationships/tags" Target="../tags/tag497.xml"/><Relationship Id="rId10" Type="http://schemas.openxmlformats.org/officeDocument/2006/relationships/tags" Target="../tags/tag450.xml"/><Relationship Id="rId31" Type="http://schemas.openxmlformats.org/officeDocument/2006/relationships/tags" Target="../tags/tag471.xml"/><Relationship Id="rId44" Type="http://schemas.openxmlformats.org/officeDocument/2006/relationships/tags" Target="../tags/tag484.xml"/><Relationship Id="rId52" Type="http://schemas.openxmlformats.org/officeDocument/2006/relationships/tags" Target="../tags/tag492.xml"/><Relationship Id="rId60" Type="http://schemas.openxmlformats.org/officeDocument/2006/relationships/tags" Target="../tags/tag500.xml"/><Relationship Id="rId65" Type="http://schemas.openxmlformats.org/officeDocument/2006/relationships/slideLayout" Target="../slideLayouts/slideLayout1.xml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39" Type="http://schemas.openxmlformats.org/officeDocument/2006/relationships/tags" Target="../tags/tag47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6.png"/><Relationship Id="rId5" Type="http://schemas.openxmlformats.org/officeDocument/2006/relationships/tags" Target="../tags/tag11.xml"/><Relationship Id="rId10" Type="http://schemas.openxmlformats.org/officeDocument/2006/relationships/image" Target="../media/image5.png"/><Relationship Id="rId4" Type="http://schemas.openxmlformats.org/officeDocument/2006/relationships/tags" Target="../tags/tag10.xml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517.xml"/><Relationship Id="rId18" Type="http://schemas.openxmlformats.org/officeDocument/2006/relationships/tags" Target="../tags/tag522.xml"/><Relationship Id="rId26" Type="http://schemas.openxmlformats.org/officeDocument/2006/relationships/tags" Target="../tags/tag530.xml"/><Relationship Id="rId39" Type="http://schemas.openxmlformats.org/officeDocument/2006/relationships/tags" Target="../tags/tag543.xml"/><Relationship Id="rId21" Type="http://schemas.openxmlformats.org/officeDocument/2006/relationships/tags" Target="../tags/tag525.xml"/><Relationship Id="rId34" Type="http://schemas.openxmlformats.org/officeDocument/2006/relationships/tags" Target="../tags/tag538.xml"/><Relationship Id="rId42" Type="http://schemas.openxmlformats.org/officeDocument/2006/relationships/tags" Target="../tags/tag546.xml"/><Relationship Id="rId47" Type="http://schemas.openxmlformats.org/officeDocument/2006/relationships/tags" Target="../tags/tag551.xml"/><Relationship Id="rId50" Type="http://schemas.openxmlformats.org/officeDocument/2006/relationships/tags" Target="../tags/tag554.xml"/><Relationship Id="rId55" Type="http://schemas.openxmlformats.org/officeDocument/2006/relationships/tags" Target="../tags/tag559.xml"/><Relationship Id="rId7" Type="http://schemas.openxmlformats.org/officeDocument/2006/relationships/tags" Target="../tags/tag511.xml"/><Relationship Id="rId2" Type="http://schemas.openxmlformats.org/officeDocument/2006/relationships/tags" Target="../tags/tag506.xml"/><Relationship Id="rId16" Type="http://schemas.openxmlformats.org/officeDocument/2006/relationships/tags" Target="../tags/tag520.xml"/><Relationship Id="rId29" Type="http://schemas.openxmlformats.org/officeDocument/2006/relationships/tags" Target="../tags/tag533.xml"/><Relationship Id="rId11" Type="http://schemas.openxmlformats.org/officeDocument/2006/relationships/tags" Target="../tags/tag515.xml"/><Relationship Id="rId24" Type="http://schemas.openxmlformats.org/officeDocument/2006/relationships/tags" Target="../tags/tag528.xml"/><Relationship Id="rId32" Type="http://schemas.openxmlformats.org/officeDocument/2006/relationships/tags" Target="../tags/tag536.xml"/><Relationship Id="rId37" Type="http://schemas.openxmlformats.org/officeDocument/2006/relationships/tags" Target="../tags/tag541.xml"/><Relationship Id="rId40" Type="http://schemas.openxmlformats.org/officeDocument/2006/relationships/tags" Target="../tags/tag544.xml"/><Relationship Id="rId45" Type="http://schemas.openxmlformats.org/officeDocument/2006/relationships/tags" Target="../tags/tag549.xml"/><Relationship Id="rId53" Type="http://schemas.openxmlformats.org/officeDocument/2006/relationships/tags" Target="../tags/tag557.xml"/><Relationship Id="rId58" Type="http://schemas.openxmlformats.org/officeDocument/2006/relationships/tags" Target="../tags/tag562.xml"/><Relationship Id="rId5" Type="http://schemas.openxmlformats.org/officeDocument/2006/relationships/tags" Target="../tags/tag509.xml"/><Relationship Id="rId61" Type="http://schemas.openxmlformats.org/officeDocument/2006/relationships/slideLayout" Target="../slideLayouts/slideLayout1.xml"/><Relationship Id="rId19" Type="http://schemas.openxmlformats.org/officeDocument/2006/relationships/tags" Target="../tags/tag523.xml"/><Relationship Id="rId14" Type="http://schemas.openxmlformats.org/officeDocument/2006/relationships/tags" Target="../tags/tag518.xml"/><Relationship Id="rId22" Type="http://schemas.openxmlformats.org/officeDocument/2006/relationships/tags" Target="../tags/tag526.xml"/><Relationship Id="rId27" Type="http://schemas.openxmlformats.org/officeDocument/2006/relationships/tags" Target="../tags/tag531.xml"/><Relationship Id="rId30" Type="http://schemas.openxmlformats.org/officeDocument/2006/relationships/tags" Target="../tags/tag534.xml"/><Relationship Id="rId35" Type="http://schemas.openxmlformats.org/officeDocument/2006/relationships/tags" Target="../tags/tag539.xml"/><Relationship Id="rId43" Type="http://schemas.openxmlformats.org/officeDocument/2006/relationships/tags" Target="../tags/tag547.xml"/><Relationship Id="rId48" Type="http://schemas.openxmlformats.org/officeDocument/2006/relationships/tags" Target="../tags/tag552.xml"/><Relationship Id="rId56" Type="http://schemas.openxmlformats.org/officeDocument/2006/relationships/tags" Target="../tags/tag560.xml"/><Relationship Id="rId8" Type="http://schemas.openxmlformats.org/officeDocument/2006/relationships/tags" Target="../tags/tag512.xml"/><Relationship Id="rId51" Type="http://schemas.openxmlformats.org/officeDocument/2006/relationships/tags" Target="../tags/tag555.xml"/><Relationship Id="rId3" Type="http://schemas.openxmlformats.org/officeDocument/2006/relationships/tags" Target="../tags/tag507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5" Type="http://schemas.openxmlformats.org/officeDocument/2006/relationships/tags" Target="../tags/tag529.xml"/><Relationship Id="rId33" Type="http://schemas.openxmlformats.org/officeDocument/2006/relationships/tags" Target="../tags/tag537.xml"/><Relationship Id="rId38" Type="http://schemas.openxmlformats.org/officeDocument/2006/relationships/tags" Target="../tags/tag542.xml"/><Relationship Id="rId46" Type="http://schemas.openxmlformats.org/officeDocument/2006/relationships/tags" Target="../tags/tag550.xml"/><Relationship Id="rId59" Type="http://schemas.openxmlformats.org/officeDocument/2006/relationships/tags" Target="../tags/tag563.xml"/><Relationship Id="rId20" Type="http://schemas.openxmlformats.org/officeDocument/2006/relationships/tags" Target="../tags/tag524.xml"/><Relationship Id="rId41" Type="http://schemas.openxmlformats.org/officeDocument/2006/relationships/tags" Target="../tags/tag545.xml"/><Relationship Id="rId54" Type="http://schemas.openxmlformats.org/officeDocument/2006/relationships/tags" Target="../tags/tag558.xml"/><Relationship Id="rId62" Type="http://schemas.openxmlformats.org/officeDocument/2006/relationships/notesSlide" Target="../notesSlides/notesSlide38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5" Type="http://schemas.openxmlformats.org/officeDocument/2006/relationships/tags" Target="../tags/tag519.xml"/><Relationship Id="rId23" Type="http://schemas.openxmlformats.org/officeDocument/2006/relationships/tags" Target="../tags/tag527.xml"/><Relationship Id="rId28" Type="http://schemas.openxmlformats.org/officeDocument/2006/relationships/tags" Target="../tags/tag532.xml"/><Relationship Id="rId36" Type="http://schemas.openxmlformats.org/officeDocument/2006/relationships/tags" Target="../tags/tag540.xml"/><Relationship Id="rId49" Type="http://schemas.openxmlformats.org/officeDocument/2006/relationships/tags" Target="../tags/tag553.xml"/><Relationship Id="rId57" Type="http://schemas.openxmlformats.org/officeDocument/2006/relationships/tags" Target="../tags/tag561.xml"/><Relationship Id="rId10" Type="http://schemas.openxmlformats.org/officeDocument/2006/relationships/tags" Target="../tags/tag514.xml"/><Relationship Id="rId31" Type="http://schemas.openxmlformats.org/officeDocument/2006/relationships/tags" Target="../tags/tag535.xml"/><Relationship Id="rId44" Type="http://schemas.openxmlformats.org/officeDocument/2006/relationships/tags" Target="../tags/tag548.xml"/><Relationship Id="rId52" Type="http://schemas.openxmlformats.org/officeDocument/2006/relationships/tags" Target="../tags/tag556.xml"/><Relationship Id="rId60" Type="http://schemas.openxmlformats.org/officeDocument/2006/relationships/tags" Target="../tags/tag564.xml"/><Relationship Id="rId4" Type="http://schemas.openxmlformats.org/officeDocument/2006/relationships/tags" Target="../tags/tag508.xml"/><Relationship Id="rId9" Type="http://schemas.openxmlformats.org/officeDocument/2006/relationships/tags" Target="../tags/tag513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577.xml"/><Relationship Id="rId18" Type="http://schemas.openxmlformats.org/officeDocument/2006/relationships/tags" Target="../tags/tag582.xml"/><Relationship Id="rId26" Type="http://schemas.openxmlformats.org/officeDocument/2006/relationships/tags" Target="../tags/tag590.xml"/><Relationship Id="rId39" Type="http://schemas.openxmlformats.org/officeDocument/2006/relationships/tags" Target="../tags/tag603.xml"/><Relationship Id="rId21" Type="http://schemas.openxmlformats.org/officeDocument/2006/relationships/tags" Target="../tags/tag585.xml"/><Relationship Id="rId34" Type="http://schemas.openxmlformats.org/officeDocument/2006/relationships/tags" Target="../tags/tag598.xml"/><Relationship Id="rId42" Type="http://schemas.openxmlformats.org/officeDocument/2006/relationships/tags" Target="../tags/tag606.xml"/><Relationship Id="rId47" Type="http://schemas.openxmlformats.org/officeDocument/2006/relationships/tags" Target="../tags/tag611.xml"/><Relationship Id="rId50" Type="http://schemas.openxmlformats.org/officeDocument/2006/relationships/slideLayout" Target="../slideLayouts/slideLayout1.xml"/><Relationship Id="rId7" Type="http://schemas.openxmlformats.org/officeDocument/2006/relationships/tags" Target="../tags/tag571.xml"/><Relationship Id="rId2" Type="http://schemas.openxmlformats.org/officeDocument/2006/relationships/tags" Target="../tags/tag566.xml"/><Relationship Id="rId16" Type="http://schemas.openxmlformats.org/officeDocument/2006/relationships/tags" Target="../tags/tag580.xml"/><Relationship Id="rId29" Type="http://schemas.openxmlformats.org/officeDocument/2006/relationships/tags" Target="../tags/tag593.xml"/><Relationship Id="rId11" Type="http://schemas.openxmlformats.org/officeDocument/2006/relationships/tags" Target="../tags/tag575.xml"/><Relationship Id="rId24" Type="http://schemas.openxmlformats.org/officeDocument/2006/relationships/tags" Target="../tags/tag588.xml"/><Relationship Id="rId32" Type="http://schemas.openxmlformats.org/officeDocument/2006/relationships/tags" Target="../tags/tag596.xml"/><Relationship Id="rId37" Type="http://schemas.openxmlformats.org/officeDocument/2006/relationships/tags" Target="../tags/tag601.xml"/><Relationship Id="rId40" Type="http://schemas.openxmlformats.org/officeDocument/2006/relationships/tags" Target="../tags/tag604.xml"/><Relationship Id="rId45" Type="http://schemas.openxmlformats.org/officeDocument/2006/relationships/tags" Target="../tags/tag609.xml"/><Relationship Id="rId5" Type="http://schemas.openxmlformats.org/officeDocument/2006/relationships/tags" Target="../tags/tag569.xml"/><Relationship Id="rId15" Type="http://schemas.openxmlformats.org/officeDocument/2006/relationships/tags" Target="../tags/tag579.xml"/><Relationship Id="rId23" Type="http://schemas.openxmlformats.org/officeDocument/2006/relationships/tags" Target="../tags/tag587.xml"/><Relationship Id="rId28" Type="http://schemas.openxmlformats.org/officeDocument/2006/relationships/tags" Target="../tags/tag592.xml"/><Relationship Id="rId36" Type="http://schemas.openxmlformats.org/officeDocument/2006/relationships/tags" Target="../tags/tag600.xml"/><Relationship Id="rId49" Type="http://schemas.openxmlformats.org/officeDocument/2006/relationships/tags" Target="../tags/tag613.xml"/><Relationship Id="rId10" Type="http://schemas.openxmlformats.org/officeDocument/2006/relationships/tags" Target="../tags/tag574.xml"/><Relationship Id="rId19" Type="http://schemas.openxmlformats.org/officeDocument/2006/relationships/tags" Target="../tags/tag583.xml"/><Relationship Id="rId31" Type="http://schemas.openxmlformats.org/officeDocument/2006/relationships/tags" Target="../tags/tag595.xml"/><Relationship Id="rId44" Type="http://schemas.openxmlformats.org/officeDocument/2006/relationships/tags" Target="../tags/tag608.xml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tags" Target="../tags/tag578.xml"/><Relationship Id="rId22" Type="http://schemas.openxmlformats.org/officeDocument/2006/relationships/tags" Target="../tags/tag586.xml"/><Relationship Id="rId27" Type="http://schemas.openxmlformats.org/officeDocument/2006/relationships/tags" Target="../tags/tag591.xml"/><Relationship Id="rId30" Type="http://schemas.openxmlformats.org/officeDocument/2006/relationships/tags" Target="../tags/tag594.xml"/><Relationship Id="rId35" Type="http://schemas.openxmlformats.org/officeDocument/2006/relationships/tags" Target="../tags/tag599.xml"/><Relationship Id="rId43" Type="http://schemas.openxmlformats.org/officeDocument/2006/relationships/tags" Target="../tags/tag607.xml"/><Relationship Id="rId48" Type="http://schemas.openxmlformats.org/officeDocument/2006/relationships/tags" Target="../tags/tag612.xml"/><Relationship Id="rId8" Type="http://schemas.openxmlformats.org/officeDocument/2006/relationships/tags" Target="../tags/tag572.xml"/><Relationship Id="rId51" Type="http://schemas.openxmlformats.org/officeDocument/2006/relationships/notesSlide" Target="../notesSlides/notesSlide39.xml"/><Relationship Id="rId3" Type="http://schemas.openxmlformats.org/officeDocument/2006/relationships/tags" Target="../tags/tag567.xml"/><Relationship Id="rId12" Type="http://schemas.openxmlformats.org/officeDocument/2006/relationships/tags" Target="../tags/tag576.xml"/><Relationship Id="rId17" Type="http://schemas.openxmlformats.org/officeDocument/2006/relationships/tags" Target="../tags/tag581.xml"/><Relationship Id="rId25" Type="http://schemas.openxmlformats.org/officeDocument/2006/relationships/tags" Target="../tags/tag589.xml"/><Relationship Id="rId33" Type="http://schemas.openxmlformats.org/officeDocument/2006/relationships/tags" Target="../tags/tag597.xml"/><Relationship Id="rId38" Type="http://schemas.openxmlformats.org/officeDocument/2006/relationships/tags" Target="../tags/tag602.xml"/><Relationship Id="rId46" Type="http://schemas.openxmlformats.org/officeDocument/2006/relationships/tags" Target="../tags/tag610.xml"/><Relationship Id="rId20" Type="http://schemas.openxmlformats.org/officeDocument/2006/relationships/tags" Target="../tags/tag584.xml"/><Relationship Id="rId41" Type="http://schemas.openxmlformats.org/officeDocument/2006/relationships/tags" Target="../tags/tag605.xml"/><Relationship Id="rId1" Type="http://schemas.openxmlformats.org/officeDocument/2006/relationships/tags" Target="../tags/tag565.xml"/><Relationship Id="rId6" Type="http://schemas.openxmlformats.org/officeDocument/2006/relationships/tags" Target="../tags/tag57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tags" Target="../tags/tag614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24.xml"/><Relationship Id="rId13" Type="http://schemas.openxmlformats.org/officeDocument/2006/relationships/tags" Target="../tags/tag629.xml"/><Relationship Id="rId18" Type="http://schemas.openxmlformats.org/officeDocument/2006/relationships/notesSlide" Target="../notesSlides/notesSlide41.xml"/><Relationship Id="rId3" Type="http://schemas.openxmlformats.org/officeDocument/2006/relationships/tags" Target="../tags/tag619.xml"/><Relationship Id="rId7" Type="http://schemas.openxmlformats.org/officeDocument/2006/relationships/tags" Target="../tags/tag623.xml"/><Relationship Id="rId12" Type="http://schemas.openxmlformats.org/officeDocument/2006/relationships/tags" Target="../tags/tag628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618.xml"/><Relationship Id="rId16" Type="http://schemas.openxmlformats.org/officeDocument/2006/relationships/tags" Target="../tags/tag632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5" Type="http://schemas.openxmlformats.org/officeDocument/2006/relationships/tags" Target="../tags/tag621.xml"/><Relationship Id="rId15" Type="http://schemas.openxmlformats.org/officeDocument/2006/relationships/tags" Target="../tags/tag631.xml"/><Relationship Id="rId10" Type="http://schemas.openxmlformats.org/officeDocument/2006/relationships/tags" Target="../tags/tag626.xml"/><Relationship Id="rId4" Type="http://schemas.openxmlformats.org/officeDocument/2006/relationships/tags" Target="../tags/tag620.xml"/><Relationship Id="rId9" Type="http://schemas.openxmlformats.org/officeDocument/2006/relationships/tags" Target="../tags/tag625.xml"/><Relationship Id="rId14" Type="http://schemas.openxmlformats.org/officeDocument/2006/relationships/tags" Target="../tags/tag630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645.xml"/><Relationship Id="rId18" Type="http://schemas.openxmlformats.org/officeDocument/2006/relationships/tags" Target="../tags/tag650.xml"/><Relationship Id="rId26" Type="http://schemas.openxmlformats.org/officeDocument/2006/relationships/tags" Target="../tags/tag658.xml"/><Relationship Id="rId3" Type="http://schemas.openxmlformats.org/officeDocument/2006/relationships/tags" Target="../tags/tag635.xml"/><Relationship Id="rId21" Type="http://schemas.openxmlformats.org/officeDocument/2006/relationships/tags" Target="../tags/tag653.xml"/><Relationship Id="rId7" Type="http://schemas.openxmlformats.org/officeDocument/2006/relationships/tags" Target="../tags/tag639.xml"/><Relationship Id="rId12" Type="http://schemas.openxmlformats.org/officeDocument/2006/relationships/tags" Target="../tags/tag644.xml"/><Relationship Id="rId17" Type="http://schemas.openxmlformats.org/officeDocument/2006/relationships/tags" Target="../tags/tag649.xml"/><Relationship Id="rId25" Type="http://schemas.openxmlformats.org/officeDocument/2006/relationships/tags" Target="../tags/tag657.xml"/><Relationship Id="rId33" Type="http://schemas.openxmlformats.org/officeDocument/2006/relationships/notesSlide" Target="../notesSlides/notesSlide42.xml"/><Relationship Id="rId2" Type="http://schemas.openxmlformats.org/officeDocument/2006/relationships/tags" Target="../tags/tag634.xml"/><Relationship Id="rId16" Type="http://schemas.openxmlformats.org/officeDocument/2006/relationships/tags" Target="../tags/tag648.xml"/><Relationship Id="rId20" Type="http://schemas.openxmlformats.org/officeDocument/2006/relationships/tags" Target="../tags/tag652.xml"/><Relationship Id="rId29" Type="http://schemas.openxmlformats.org/officeDocument/2006/relationships/tags" Target="../tags/tag661.xml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11" Type="http://schemas.openxmlformats.org/officeDocument/2006/relationships/tags" Target="../tags/tag643.xml"/><Relationship Id="rId24" Type="http://schemas.openxmlformats.org/officeDocument/2006/relationships/tags" Target="../tags/tag656.xml"/><Relationship Id="rId32" Type="http://schemas.openxmlformats.org/officeDocument/2006/relationships/slideLayout" Target="../slideLayouts/slideLayout1.xml"/><Relationship Id="rId5" Type="http://schemas.openxmlformats.org/officeDocument/2006/relationships/tags" Target="../tags/tag637.xml"/><Relationship Id="rId15" Type="http://schemas.openxmlformats.org/officeDocument/2006/relationships/tags" Target="../tags/tag647.xml"/><Relationship Id="rId23" Type="http://schemas.openxmlformats.org/officeDocument/2006/relationships/tags" Target="../tags/tag655.xml"/><Relationship Id="rId28" Type="http://schemas.openxmlformats.org/officeDocument/2006/relationships/tags" Target="../tags/tag660.xml"/><Relationship Id="rId10" Type="http://schemas.openxmlformats.org/officeDocument/2006/relationships/tags" Target="../tags/tag642.xml"/><Relationship Id="rId19" Type="http://schemas.openxmlformats.org/officeDocument/2006/relationships/tags" Target="../tags/tag651.xml"/><Relationship Id="rId31" Type="http://schemas.openxmlformats.org/officeDocument/2006/relationships/tags" Target="../tags/tag663.xml"/><Relationship Id="rId4" Type="http://schemas.openxmlformats.org/officeDocument/2006/relationships/tags" Target="../tags/tag636.xml"/><Relationship Id="rId9" Type="http://schemas.openxmlformats.org/officeDocument/2006/relationships/tags" Target="../tags/tag641.xml"/><Relationship Id="rId14" Type="http://schemas.openxmlformats.org/officeDocument/2006/relationships/tags" Target="../tags/tag646.xml"/><Relationship Id="rId22" Type="http://schemas.openxmlformats.org/officeDocument/2006/relationships/tags" Target="../tags/tag654.xml"/><Relationship Id="rId27" Type="http://schemas.openxmlformats.org/officeDocument/2006/relationships/tags" Target="../tags/tag659.xml"/><Relationship Id="rId30" Type="http://schemas.openxmlformats.org/officeDocument/2006/relationships/tags" Target="../tags/tag662.xml"/><Relationship Id="rId8" Type="http://schemas.openxmlformats.org/officeDocument/2006/relationships/tags" Target="../tags/tag640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676.xml"/><Relationship Id="rId18" Type="http://schemas.openxmlformats.org/officeDocument/2006/relationships/tags" Target="../tags/tag681.xml"/><Relationship Id="rId26" Type="http://schemas.openxmlformats.org/officeDocument/2006/relationships/tags" Target="../tags/tag689.xml"/><Relationship Id="rId39" Type="http://schemas.openxmlformats.org/officeDocument/2006/relationships/tags" Target="../tags/tag702.xml"/><Relationship Id="rId21" Type="http://schemas.openxmlformats.org/officeDocument/2006/relationships/tags" Target="../tags/tag684.xml"/><Relationship Id="rId34" Type="http://schemas.openxmlformats.org/officeDocument/2006/relationships/tags" Target="../tags/tag697.xml"/><Relationship Id="rId42" Type="http://schemas.openxmlformats.org/officeDocument/2006/relationships/tags" Target="../tags/tag705.xml"/><Relationship Id="rId7" Type="http://schemas.openxmlformats.org/officeDocument/2006/relationships/tags" Target="../tags/tag670.xml"/><Relationship Id="rId2" Type="http://schemas.openxmlformats.org/officeDocument/2006/relationships/tags" Target="../tags/tag665.xml"/><Relationship Id="rId16" Type="http://schemas.openxmlformats.org/officeDocument/2006/relationships/tags" Target="../tags/tag679.xml"/><Relationship Id="rId29" Type="http://schemas.openxmlformats.org/officeDocument/2006/relationships/tags" Target="../tags/tag692.xml"/><Relationship Id="rId1" Type="http://schemas.openxmlformats.org/officeDocument/2006/relationships/tags" Target="../tags/tag664.xml"/><Relationship Id="rId6" Type="http://schemas.openxmlformats.org/officeDocument/2006/relationships/tags" Target="../tags/tag669.xml"/><Relationship Id="rId11" Type="http://schemas.openxmlformats.org/officeDocument/2006/relationships/tags" Target="../tags/tag674.xml"/><Relationship Id="rId24" Type="http://schemas.openxmlformats.org/officeDocument/2006/relationships/tags" Target="../tags/tag687.xml"/><Relationship Id="rId32" Type="http://schemas.openxmlformats.org/officeDocument/2006/relationships/tags" Target="../tags/tag695.xml"/><Relationship Id="rId37" Type="http://schemas.openxmlformats.org/officeDocument/2006/relationships/tags" Target="../tags/tag700.xml"/><Relationship Id="rId40" Type="http://schemas.openxmlformats.org/officeDocument/2006/relationships/tags" Target="../tags/tag703.xml"/><Relationship Id="rId45" Type="http://schemas.openxmlformats.org/officeDocument/2006/relationships/notesSlide" Target="../notesSlides/notesSlide43.xml"/><Relationship Id="rId5" Type="http://schemas.openxmlformats.org/officeDocument/2006/relationships/tags" Target="../tags/tag668.xml"/><Relationship Id="rId15" Type="http://schemas.openxmlformats.org/officeDocument/2006/relationships/tags" Target="../tags/tag678.xml"/><Relationship Id="rId23" Type="http://schemas.openxmlformats.org/officeDocument/2006/relationships/tags" Target="../tags/tag686.xml"/><Relationship Id="rId28" Type="http://schemas.openxmlformats.org/officeDocument/2006/relationships/tags" Target="../tags/tag691.xml"/><Relationship Id="rId36" Type="http://schemas.openxmlformats.org/officeDocument/2006/relationships/tags" Target="../tags/tag699.xml"/><Relationship Id="rId10" Type="http://schemas.openxmlformats.org/officeDocument/2006/relationships/tags" Target="../tags/tag673.xml"/><Relationship Id="rId19" Type="http://schemas.openxmlformats.org/officeDocument/2006/relationships/tags" Target="../tags/tag682.xml"/><Relationship Id="rId31" Type="http://schemas.openxmlformats.org/officeDocument/2006/relationships/tags" Target="../tags/tag694.xml"/><Relationship Id="rId44" Type="http://schemas.openxmlformats.org/officeDocument/2006/relationships/slideLayout" Target="../slideLayouts/slideLayout1.xml"/><Relationship Id="rId4" Type="http://schemas.openxmlformats.org/officeDocument/2006/relationships/tags" Target="../tags/tag667.xml"/><Relationship Id="rId9" Type="http://schemas.openxmlformats.org/officeDocument/2006/relationships/tags" Target="../tags/tag672.xml"/><Relationship Id="rId14" Type="http://schemas.openxmlformats.org/officeDocument/2006/relationships/tags" Target="../tags/tag677.xml"/><Relationship Id="rId22" Type="http://schemas.openxmlformats.org/officeDocument/2006/relationships/tags" Target="../tags/tag685.xml"/><Relationship Id="rId27" Type="http://schemas.openxmlformats.org/officeDocument/2006/relationships/tags" Target="../tags/tag690.xml"/><Relationship Id="rId30" Type="http://schemas.openxmlformats.org/officeDocument/2006/relationships/tags" Target="../tags/tag693.xml"/><Relationship Id="rId35" Type="http://schemas.openxmlformats.org/officeDocument/2006/relationships/tags" Target="../tags/tag698.xml"/><Relationship Id="rId43" Type="http://schemas.openxmlformats.org/officeDocument/2006/relationships/tags" Target="../tags/tag706.xml"/><Relationship Id="rId8" Type="http://schemas.openxmlformats.org/officeDocument/2006/relationships/tags" Target="../tags/tag671.xml"/><Relationship Id="rId3" Type="http://schemas.openxmlformats.org/officeDocument/2006/relationships/tags" Target="../tags/tag666.xml"/><Relationship Id="rId12" Type="http://schemas.openxmlformats.org/officeDocument/2006/relationships/tags" Target="../tags/tag675.xml"/><Relationship Id="rId17" Type="http://schemas.openxmlformats.org/officeDocument/2006/relationships/tags" Target="../tags/tag680.xml"/><Relationship Id="rId25" Type="http://schemas.openxmlformats.org/officeDocument/2006/relationships/tags" Target="../tags/tag688.xml"/><Relationship Id="rId33" Type="http://schemas.openxmlformats.org/officeDocument/2006/relationships/tags" Target="../tags/tag696.xml"/><Relationship Id="rId38" Type="http://schemas.openxmlformats.org/officeDocument/2006/relationships/tags" Target="../tags/tag701.xml"/><Relationship Id="rId20" Type="http://schemas.openxmlformats.org/officeDocument/2006/relationships/tags" Target="../tags/tag683.xml"/><Relationship Id="rId41" Type="http://schemas.openxmlformats.org/officeDocument/2006/relationships/tags" Target="../tags/tag704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719.xml"/><Relationship Id="rId18" Type="http://schemas.openxmlformats.org/officeDocument/2006/relationships/tags" Target="../tags/tag724.xml"/><Relationship Id="rId26" Type="http://schemas.openxmlformats.org/officeDocument/2006/relationships/tags" Target="../tags/tag732.xml"/><Relationship Id="rId3" Type="http://schemas.openxmlformats.org/officeDocument/2006/relationships/tags" Target="../tags/tag709.xml"/><Relationship Id="rId21" Type="http://schemas.openxmlformats.org/officeDocument/2006/relationships/tags" Target="../tags/tag727.xml"/><Relationship Id="rId7" Type="http://schemas.openxmlformats.org/officeDocument/2006/relationships/tags" Target="../tags/tag713.xml"/><Relationship Id="rId12" Type="http://schemas.openxmlformats.org/officeDocument/2006/relationships/tags" Target="../tags/tag718.xml"/><Relationship Id="rId17" Type="http://schemas.openxmlformats.org/officeDocument/2006/relationships/tags" Target="../tags/tag723.xml"/><Relationship Id="rId25" Type="http://schemas.openxmlformats.org/officeDocument/2006/relationships/tags" Target="../tags/tag731.xml"/><Relationship Id="rId33" Type="http://schemas.openxmlformats.org/officeDocument/2006/relationships/notesSlide" Target="../notesSlides/notesSlide44.xml"/><Relationship Id="rId2" Type="http://schemas.openxmlformats.org/officeDocument/2006/relationships/tags" Target="../tags/tag708.xml"/><Relationship Id="rId16" Type="http://schemas.openxmlformats.org/officeDocument/2006/relationships/tags" Target="../tags/tag722.xml"/><Relationship Id="rId20" Type="http://schemas.openxmlformats.org/officeDocument/2006/relationships/tags" Target="../tags/tag726.xml"/><Relationship Id="rId29" Type="http://schemas.openxmlformats.org/officeDocument/2006/relationships/tags" Target="../tags/tag735.xml"/><Relationship Id="rId1" Type="http://schemas.openxmlformats.org/officeDocument/2006/relationships/tags" Target="../tags/tag707.xml"/><Relationship Id="rId6" Type="http://schemas.openxmlformats.org/officeDocument/2006/relationships/tags" Target="../tags/tag712.xml"/><Relationship Id="rId11" Type="http://schemas.openxmlformats.org/officeDocument/2006/relationships/tags" Target="../tags/tag717.xml"/><Relationship Id="rId24" Type="http://schemas.openxmlformats.org/officeDocument/2006/relationships/tags" Target="../tags/tag730.xml"/><Relationship Id="rId32" Type="http://schemas.openxmlformats.org/officeDocument/2006/relationships/slideLayout" Target="../slideLayouts/slideLayout1.xml"/><Relationship Id="rId5" Type="http://schemas.openxmlformats.org/officeDocument/2006/relationships/tags" Target="../tags/tag711.xml"/><Relationship Id="rId15" Type="http://schemas.openxmlformats.org/officeDocument/2006/relationships/tags" Target="../tags/tag721.xml"/><Relationship Id="rId23" Type="http://schemas.openxmlformats.org/officeDocument/2006/relationships/tags" Target="../tags/tag729.xml"/><Relationship Id="rId28" Type="http://schemas.openxmlformats.org/officeDocument/2006/relationships/tags" Target="../tags/tag734.xml"/><Relationship Id="rId10" Type="http://schemas.openxmlformats.org/officeDocument/2006/relationships/tags" Target="../tags/tag716.xml"/><Relationship Id="rId19" Type="http://schemas.openxmlformats.org/officeDocument/2006/relationships/tags" Target="../tags/tag725.xml"/><Relationship Id="rId31" Type="http://schemas.openxmlformats.org/officeDocument/2006/relationships/tags" Target="../tags/tag737.xml"/><Relationship Id="rId4" Type="http://schemas.openxmlformats.org/officeDocument/2006/relationships/tags" Target="../tags/tag710.xml"/><Relationship Id="rId9" Type="http://schemas.openxmlformats.org/officeDocument/2006/relationships/tags" Target="../tags/tag715.xml"/><Relationship Id="rId14" Type="http://schemas.openxmlformats.org/officeDocument/2006/relationships/tags" Target="../tags/tag720.xml"/><Relationship Id="rId22" Type="http://schemas.openxmlformats.org/officeDocument/2006/relationships/tags" Target="../tags/tag728.xml"/><Relationship Id="rId27" Type="http://schemas.openxmlformats.org/officeDocument/2006/relationships/tags" Target="../tags/tag733.xml"/><Relationship Id="rId30" Type="http://schemas.openxmlformats.org/officeDocument/2006/relationships/tags" Target="../tags/tag736.xml"/><Relationship Id="rId8" Type="http://schemas.openxmlformats.org/officeDocument/2006/relationships/tags" Target="../tags/tag7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4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47.xml"/><Relationship Id="rId13" Type="http://schemas.openxmlformats.org/officeDocument/2006/relationships/tags" Target="../tags/tag752.xml"/><Relationship Id="rId18" Type="http://schemas.openxmlformats.org/officeDocument/2006/relationships/tags" Target="../tags/tag757.xml"/><Relationship Id="rId26" Type="http://schemas.openxmlformats.org/officeDocument/2006/relationships/tags" Target="../tags/tag765.xml"/><Relationship Id="rId3" Type="http://schemas.openxmlformats.org/officeDocument/2006/relationships/tags" Target="../tags/tag742.xml"/><Relationship Id="rId21" Type="http://schemas.openxmlformats.org/officeDocument/2006/relationships/tags" Target="../tags/tag760.xml"/><Relationship Id="rId7" Type="http://schemas.openxmlformats.org/officeDocument/2006/relationships/tags" Target="../tags/tag746.xml"/><Relationship Id="rId12" Type="http://schemas.openxmlformats.org/officeDocument/2006/relationships/tags" Target="../tags/tag751.xml"/><Relationship Id="rId17" Type="http://schemas.openxmlformats.org/officeDocument/2006/relationships/tags" Target="../tags/tag756.xml"/><Relationship Id="rId25" Type="http://schemas.openxmlformats.org/officeDocument/2006/relationships/tags" Target="../tags/tag764.xml"/><Relationship Id="rId2" Type="http://schemas.openxmlformats.org/officeDocument/2006/relationships/tags" Target="../tags/tag741.xml"/><Relationship Id="rId16" Type="http://schemas.openxmlformats.org/officeDocument/2006/relationships/tags" Target="../tags/tag755.xml"/><Relationship Id="rId20" Type="http://schemas.openxmlformats.org/officeDocument/2006/relationships/tags" Target="../tags/tag759.xml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11" Type="http://schemas.openxmlformats.org/officeDocument/2006/relationships/tags" Target="../tags/tag750.xml"/><Relationship Id="rId24" Type="http://schemas.openxmlformats.org/officeDocument/2006/relationships/tags" Target="../tags/tag763.xml"/><Relationship Id="rId5" Type="http://schemas.openxmlformats.org/officeDocument/2006/relationships/tags" Target="../tags/tag744.xml"/><Relationship Id="rId15" Type="http://schemas.openxmlformats.org/officeDocument/2006/relationships/tags" Target="../tags/tag754.xml"/><Relationship Id="rId23" Type="http://schemas.openxmlformats.org/officeDocument/2006/relationships/tags" Target="../tags/tag762.xml"/><Relationship Id="rId28" Type="http://schemas.openxmlformats.org/officeDocument/2006/relationships/notesSlide" Target="../notesSlides/notesSlide46.xml"/><Relationship Id="rId10" Type="http://schemas.openxmlformats.org/officeDocument/2006/relationships/tags" Target="../tags/tag749.xml"/><Relationship Id="rId19" Type="http://schemas.openxmlformats.org/officeDocument/2006/relationships/tags" Target="../tags/tag758.xml"/><Relationship Id="rId4" Type="http://schemas.openxmlformats.org/officeDocument/2006/relationships/tags" Target="../tags/tag743.xml"/><Relationship Id="rId9" Type="http://schemas.openxmlformats.org/officeDocument/2006/relationships/tags" Target="../tags/tag748.xml"/><Relationship Id="rId14" Type="http://schemas.openxmlformats.org/officeDocument/2006/relationships/tags" Target="../tags/tag753.xml"/><Relationship Id="rId22" Type="http://schemas.openxmlformats.org/officeDocument/2006/relationships/tags" Target="../tags/tag761.xml"/><Relationship Id="rId27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7.xml"/><Relationship Id="rId1" Type="http://schemas.openxmlformats.org/officeDocument/2006/relationships/tags" Target="../tags/tag766.xml"/><Relationship Id="rId4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770.xml"/><Relationship Id="rId7" Type="http://schemas.openxmlformats.org/officeDocument/2006/relationships/image" Target="../media/image11.jpeg"/><Relationship Id="rId2" Type="http://schemas.openxmlformats.org/officeDocument/2006/relationships/tags" Target="../tags/tag769.xml"/><Relationship Id="rId1" Type="http://schemas.openxmlformats.org/officeDocument/2006/relationships/tags" Target="../tags/tag768.xml"/><Relationship Id="rId6" Type="http://schemas.openxmlformats.org/officeDocument/2006/relationships/image" Target="../media/image9.wmf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778.xml"/><Relationship Id="rId13" Type="http://schemas.openxmlformats.org/officeDocument/2006/relationships/tags" Target="../tags/tag783.xml"/><Relationship Id="rId18" Type="http://schemas.openxmlformats.org/officeDocument/2006/relationships/tags" Target="../tags/tag788.xml"/><Relationship Id="rId3" Type="http://schemas.openxmlformats.org/officeDocument/2006/relationships/tags" Target="../tags/tag773.xml"/><Relationship Id="rId21" Type="http://schemas.openxmlformats.org/officeDocument/2006/relationships/tags" Target="../tags/tag791.xml"/><Relationship Id="rId7" Type="http://schemas.openxmlformats.org/officeDocument/2006/relationships/tags" Target="../tags/tag777.xml"/><Relationship Id="rId12" Type="http://schemas.openxmlformats.org/officeDocument/2006/relationships/tags" Target="../tags/tag782.xml"/><Relationship Id="rId17" Type="http://schemas.openxmlformats.org/officeDocument/2006/relationships/tags" Target="../tags/tag787.xml"/><Relationship Id="rId2" Type="http://schemas.openxmlformats.org/officeDocument/2006/relationships/tags" Target="../tags/tag772.xml"/><Relationship Id="rId16" Type="http://schemas.openxmlformats.org/officeDocument/2006/relationships/tags" Target="../tags/tag786.xml"/><Relationship Id="rId20" Type="http://schemas.openxmlformats.org/officeDocument/2006/relationships/tags" Target="../tags/tag790.xml"/><Relationship Id="rId1" Type="http://schemas.openxmlformats.org/officeDocument/2006/relationships/tags" Target="../tags/tag771.xml"/><Relationship Id="rId6" Type="http://schemas.openxmlformats.org/officeDocument/2006/relationships/tags" Target="../tags/tag776.xml"/><Relationship Id="rId11" Type="http://schemas.openxmlformats.org/officeDocument/2006/relationships/tags" Target="../tags/tag781.xml"/><Relationship Id="rId24" Type="http://schemas.openxmlformats.org/officeDocument/2006/relationships/notesSlide" Target="../notesSlides/notesSlide50.xml"/><Relationship Id="rId5" Type="http://schemas.openxmlformats.org/officeDocument/2006/relationships/tags" Target="../tags/tag775.xml"/><Relationship Id="rId15" Type="http://schemas.openxmlformats.org/officeDocument/2006/relationships/tags" Target="../tags/tag785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780.xml"/><Relationship Id="rId19" Type="http://schemas.openxmlformats.org/officeDocument/2006/relationships/tags" Target="../tags/tag789.xml"/><Relationship Id="rId4" Type="http://schemas.openxmlformats.org/officeDocument/2006/relationships/tags" Target="../tags/tag774.xml"/><Relationship Id="rId9" Type="http://schemas.openxmlformats.org/officeDocument/2006/relationships/tags" Target="../tags/tag779.xml"/><Relationship Id="rId14" Type="http://schemas.openxmlformats.org/officeDocument/2006/relationships/tags" Target="../tags/tag784.xml"/><Relationship Id="rId22" Type="http://schemas.openxmlformats.org/officeDocument/2006/relationships/tags" Target="../tags/tag79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795.xml"/><Relationship Id="rId2" Type="http://schemas.openxmlformats.org/officeDocument/2006/relationships/tags" Target="../tags/tag794.xml"/><Relationship Id="rId1" Type="http://schemas.openxmlformats.org/officeDocument/2006/relationships/tags" Target="../tags/tag793.xml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798.xml"/><Relationship Id="rId7" Type="http://schemas.openxmlformats.org/officeDocument/2006/relationships/notesSlide" Target="../notesSlides/notesSlide52.xml"/><Relationship Id="rId2" Type="http://schemas.openxmlformats.org/officeDocument/2006/relationships/tags" Target="../tags/tag797.xml"/><Relationship Id="rId1" Type="http://schemas.openxmlformats.org/officeDocument/2006/relationships/tags" Target="../tags/tag79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00.xml"/><Relationship Id="rId4" Type="http://schemas.openxmlformats.org/officeDocument/2006/relationships/tags" Target="../tags/tag799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tags" Target="../tags/tag813.xml"/><Relationship Id="rId18" Type="http://schemas.openxmlformats.org/officeDocument/2006/relationships/tags" Target="../tags/tag818.xml"/><Relationship Id="rId26" Type="http://schemas.openxmlformats.org/officeDocument/2006/relationships/tags" Target="../tags/tag826.xml"/><Relationship Id="rId39" Type="http://schemas.openxmlformats.org/officeDocument/2006/relationships/tags" Target="../tags/tag839.xml"/><Relationship Id="rId21" Type="http://schemas.openxmlformats.org/officeDocument/2006/relationships/tags" Target="../tags/tag821.xml"/><Relationship Id="rId34" Type="http://schemas.openxmlformats.org/officeDocument/2006/relationships/tags" Target="../tags/tag834.xml"/><Relationship Id="rId42" Type="http://schemas.openxmlformats.org/officeDocument/2006/relationships/tags" Target="../tags/tag842.xml"/><Relationship Id="rId47" Type="http://schemas.openxmlformats.org/officeDocument/2006/relationships/tags" Target="../tags/tag847.xml"/><Relationship Id="rId50" Type="http://schemas.openxmlformats.org/officeDocument/2006/relationships/slideLayout" Target="../slideLayouts/slideLayout1.xml"/><Relationship Id="rId7" Type="http://schemas.openxmlformats.org/officeDocument/2006/relationships/tags" Target="../tags/tag807.xml"/><Relationship Id="rId2" Type="http://schemas.openxmlformats.org/officeDocument/2006/relationships/tags" Target="../tags/tag802.xml"/><Relationship Id="rId16" Type="http://schemas.openxmlformats.org/officeDocument/2006/relationships/tags" Target="../tags/tag816.xml"/><Relationship Id="rId29" Type="http://schemas.openxmlformats.org/officeDocument/2006/relationships/tags" Target="../tags/tag829.xml"/><Relationship Id="rId11" Type="http://schemas.openxmlformats.org/officeDocument/2006/relationships/tags" Target="../tags/tag811.xml"/><Relationship Id="rId24" Type="http://schemas.openxmlformats.org/officeDocument/2006/relationships/tags" Target="../tags/tag824.xml"/><Relationship Id="rId32" Type="http://schemas.openxmlformats.org/officeDocument/2006/relationships/tags" Target="../tags/tag832.xml"/><Relationship Id="rId37" Type="http://schemas.openxmlformats.org/officeDocument/2006/relationships/tags" Target="../tags/tag837.xml"/><Relationship Id="rId40" Type="http://schemas.openxmlformats.org/officeDocument/2006/relationships/tags" Target="../tags/tag840.xml"/><Relationship Id="rId45" Type="http://schemas.openxmlformats.org/officeDocument/2006/relationships/tags" Target="../tags/tag845.xml"/><Relationship Id="rId5" Type="http://schemas.openxmlformats.org/officeDocument/2006/relationships/tags" Target="../tags/tag805.xml"/><Relationship Id="rId15" Type="http://schemas.openxmlformats.org/officeDocument/2006/relationships/tags" Target="../tags/tag815.xml"/><Relationship Id="rId23" Type="http://schemas.openxmlformats.org/officeDocument/2006/relationships/tags" Target="../tags/tag823.xml"/><Relationship Id="rId28" Type="http://schemas.openxmlformats.org/officeDocument/2006/relationships/tags" Target="../tags/tag828.xml"/><Relationship Id="rId36" Type="http://schemas.openxmlformats.org/officeDocument/2006/relationships/tags" Target="../tags/tag836.xml"/><Relationship Id="rId49" Type="http://schemas.openxmlformats.org/officeDocument/2006/relationships/tags" Target="../tags/tag849.xml"/><Relationship Id="rId10" Type="http://schemas.openxmlformats.org/officeDocument/2006/relationships/tags" Target="../tags/tag810.xml"/><Relationship Id="rId19" Type="http://schemas.openxmlformats.org/officeDocument/2006/relationships/tags" Target="../tags/tag819.xml"/><Relationship Id="rId31" Type="http://schemas.openxmlformats.org/officeDocument/2006/relationships/tags" Target="../tags/tag831.xml"/><Relationship Id="rId44" Type="http://schemas.openxmlformats.org/officeDocument/2006/relationships/tags" Target="../tags/tag844.xml"/><Relationship Id="rId4" Type="http://schemas.openxmlformats.org/officeDocument/2006/relationships/tags" Target="../tags/tag804.xml"/><Relationship Id="rId9" Type="http://schemas.openxmlformats.org/officeDocument/2006/relationships/tags" Target="../tags/tag809.xml"/><Relationship Id="rId14" Type="http://schemas.openxmlformats.org/officeDocument/2006/relationships/tags" Target="../tags/tag814.xml"/><Relationship Id="rId22" Type="http://schemas.openxmlformats.org/officeDocument/2006/relationships/tags" Target="../tags/tag822.xml"/><Relationship Id="rId27" Type="http://schemas.openxmlformats.org/officeDocument/2006/relationships/tags" Target="../tags/tag827.xml"/><Relationship Id="rId30" Type="http://schemas.openxmlformats.org/officeDocument/2006/relationships/tags" Target="../tags/tag830.xml"/><Relationship Id="rId35" Type="http://schemas.openxmlformats.org/officeDocument/2006/relationships/tags" Target="../tags/tag835.xml"/><Relationship Id="rId43" Type="http://schemas.openxmlformats.org/officeDocument/2006/relationships/tags" Target="../tags/tag843.xml"/><Relationship Id="rId48" Type="http://schemas.openxmlformats.org/officeDocument/2006/relationships/tags" Target="../tags/tag848.xml"/><Relationship Id="rId8" Type="http://schemas.openxmlformats.org/officeDocument/2006/relationships/tags" Target="../tags/tag808.xml"/><Relationship Id="rId51" Type="http://schemas.openxmlformats.org/officeDocument/2006/relationships/notesSlide" Target="../notesSlides/notesSlide53.xml"/><Relationship Id="rId3" Type="http://schemas.openxmlformats.org/officeDocument/2006/relationships/tags" Target="../tags/tag803.xml"/><Relationship Id="rId12" Type="http://schemas.openxmlformats.org/officeDocument/2006/relationships/tags" Target="../tags/tag812.xml"/><Relationship Id="rId17" Type="http://schemas.openxmlformats.org/officeDocument/2006/relationships/tags" Target="../tags/tag817.xml"/><Relationship Id="rId25" Type="http://schemas.openxmlformats.org/officeDocument/2006/relationships/tags" Target="../tags/tag825.xml"/><Relationship Id="rId33" Type="http://schemas.openxmlformats.org/officeDocument/2006/relationships/tags" Target="../tags/tag833.xml"/><Relationship Id="rId38" Type="http://schemas.openxmlformats.org/officeDocument/2006/relationships/tags" Target="../tags/tag838.xml"/><Relationship Id="rId46" Type="http://schemas.openxmlformats.org/officeDocument/2006/relationships/tags" Target="../tags/tag846.xml"/><Relationship Id="rId20" Type="http://schemas.openxmlformats.org/officeDocument/2006/relationships/tags" Target="../tags/tag820.xml"/><Relationship Id="rId41" Type="http://schemas.openxmlformats.org/officeDocument/2006/relationships/tags" Target="../tags/tag841.xml"/><Relationship Id="rId1" Type="http://schemas.openxmlformats.org/officeDocument/2006/relationships/tags" Target="../tags/tag801.xml"/><Relationship Id="rId6" Type="http://schemas.openxmlformats.org/officeDocument/2006/relationships/tags" Target="../tags/tag80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857.xml"/><Relationship Id="rId13" Type="http://schemas.openxmlformats.org/officeDocument/2006/relationships/tags" Target="../tags/tag862.xml"/><Relationship Id="rId3" Type="http://schemas.openxmlformats.org/officeDocument/2006/relationships/tags" Target="../tags/tag852.xml"/><Relationship Id="rId7" Type="http://schemas.openxmlformats.org/officeDocument/2006/relationships/tags" Target="../tags/tag856.xml"/><Relationship Id="rId12" Type="http://schemas.openxmlformats.org/officeDocument/2006/relationships/tags" Target="../tags/tag861.xml"/><Relationship Id="rId2" Type="http://schemas.openxmlformats.org/officeDocument/2006/relationships/tags" Target="../tags/tag851.xml"/><Relationship Id="rId1" Type="http://schemas.openxmlformats.org/officeDocument/2006/relationships/tags" Target="../tags/tag850.xml"/><Relationship Id="rId6" Type="http://schemas.openxmlformats.org/officeDocument/2006/relationships/tags" Target="../tags/tag855.xml"/><Relationship Id="rId11" Type="http://schemas.openxmlformats.org/officeDocument/2006/relationships/tags" Target="../tags/tag860.xml"/><Relationship Id="rId5" Type="http://schemas.openxmlformats.org/officeDocument/2006/relationships/tags" Target="../tags/tag854.xml"/><Relationship Id="rId15" Type="http://schemas.openxmlformats.org/officeDocument/2006/relationships/notesSlide" Target="../notesSlides/notesSlide54.xml"/><Relationship Id="rId10" Type="http://schemas.openxmlformats.org/officeDocument/2006/relationships/tags" Target="../tags/tag859.xml"/><Relationship Id="rId4" Type="http://schemas.openxmlformats.org/officeDocument/2006/relationships/tags" Target="../tags/tag853.xml"/><Relationship Id="rId9" Type="http://schemas.openxmlformats.org/officeDocument/2006/relationships/tags" Target="../tags/tag858.xml"/><Relationship Id="rId14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870.xml"/><Relationship Id="rId13" Type="http://schemas.openxmlformats.org/officeDocument/2006/relationships/tags" Target="../tags/tag875.xml"/><Relationship Id="rId3" Type="http://schemas.openxmlformats.org/officeDocument/2006/relationships/tags" Target="../tags/tag865.xml"/><Relationship Id="rId7" Type="http://schemas.openxmlformats.org/officeDocument/2006/relationships/tags" Target="../tags/tag869.xml"/><Relationship Id="rId12" Type="http://schemas.openxmlformats.org/officeDocument/2006/relationships/tags" Target="../tags/tag874.xml"/><Relationship Id="rId2" Type="http://schemas.openxmlformats.org/officeDocument/2006/relationships/tags" Target="../tags/tag864.xml"/><Relationship Id="rId1" Type="http://schemas.openxmlformats.org/officeDocument/2006/relationships/tags" Target="../tags/tag863.xml"/><Relationship Id="rId6" Type="http://schemas.openxmlformats.org/officeDocument/2006/relationships/tags" Target="../tags/tag868.xml"/><Relationship Id="rId11" Type="http://schemas.openxmlformats.org/officeDocument/2006/relationships/tags" Target="../tags/tag873.xml"/><Relationship Id="rId5" Type="http://schemas.openxmlformats.org/officeDocument/2006/relationships/tags" Target="../tags/tag867.xml"/><Relationship Id="rId15" Type="http://schemas.openxmlformats.org/officeDocument/2006/relationships/notesSlide" Target="../notesSlides/notesSlide55.xml"/><Relationship Id="rId10" Type="http://schemas.openxmlformats.org/officeDocument/2006/relationships/tags" Target="../tags/tag872.xml"/><Relationship Id="rId4" Type="http://schemas.openxmlformats.org/officeDocument/2006/relationships/tags" Target="../tags/tag866.xml"/><Relationship Id="rId9" Type="http://schemas.openxmlformats.org/officeDocument/2006/relationships/tags" Target="../tags/tag871.xml"/><Relationship Id="rId14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77.xml"/><Relationship Id="rId1" Type="http://schemas.openxmlformats.org/officeDocument/2006/relationships/tags" Target="../tags/tag876.xml"/><Relationship Id="rId4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880.xml"/><Relationship Id="rId2" Type="http://schemas.openxmlformats.org/officeDocument/2006/relationships/tags" Target="../tags/tag879.xml"/><Relationship Id="rId1" Type="http://schemas.openxmlformats.org/officeDocument/2006/relationships/tags" Target="../tags/tag878.x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884.xml"/><Relationship Id="rId2" Type="http://schemas.openxmlformats.org/officeDocument/2006/relationships/tags" Target="../tags/tag883.xml"/><Relationship Id="rId1" Type="http://schemas.openxmlformats.org/officeDocument/2006/relationships/tags" Target="../tags/tag882.xml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887.xml"/><Relationship Id="rId2" Type="http://schemas.openxmlformats.org/officeDocument/2006/relationships/tags" Target="../tags/tag886.xml"/><Relationship Id="rId1" Type="http://schemas.openxmlformats.org/officeDocument/2006/relationships/tags" Target="../tags/tag885.xml"/><Relationship Id="rId6" Type="http://schemas.openxmlformats.org/officeDocument/2006/relationships/notesSlide" Target="../notesSlides/notesSlide5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8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891.xml"/><Relationship Id="rId2" Type="http://schemas.openxmlformats.org/officeDocument/2006/relationships/tags" Target="../tags/tag890.xml"/><Relationship Id="rId1" Type="http://schemas.openxmlformats.org/officeDocument/2006/relationships/tags" Target="../tags/tag889.xml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899.xml"/><Relationship Id="rId13" Type="http://schemas.openxmlformats.org/officeDocument/2006/relationships/tags" Target="../tags/tag904.xml"/><Relationship Id="rId18" Type="http://schemas.openxmlformats.org/officeDocument/2006/relationships/tags" Target="../tags/tag909.xml"/><Relationship Id="rId3" Type="http://schemas.openxmlformats.org/officeDocument/2006/relationships/tags" Target="../tags/tag894.xml"/><Relationship Id="rId21" Type="http://schemas.openxmlformats.org/officeDocument/2006/relationships/tags" Target="../tags/tag912.xml"/><Relationship Id="rId7" Type="http://schemas.openxmlformats.org/officeDocument/2006/relationships/tags" Target="../tags/tag898.xml"/><Relationship Id="rId12" Type="http://schemas.openxmlformats.org/officeDocument/2006/relationships/tags" Target="../tags/tag903.xml"/><Relationship Id="rId17" Type="http://schemas.openxmlformats.org/officeDocument/2006/relationships/tags" Target="../tags/tag908.xml"/><Relationship Id="rId2" Type="http://schemas.openxmlformats.org/officeDocument/2006/relationships/tags" Target="../tags/tag893.xml"/><Relationship Id="rId16" Type="http://schemas.openxmlformats.org/officeDocument/2006/relationships/tags" Target="../tags/tag907.xml"/><Relationship Id="rId20" Type="http://schemas.openxmlformats.org/officeDocument/2006/relationships/tags" Target="../tags/tag911.xml"/><Relationship Id="rId1" Type="http://schemas.openxmlformats.org/officeDocument/2006/relationships/tags" Target="../tags/tag892.xml"/><Relationship Id="rId6" Type="http://schemas.openxmlformats.org/officeDocument/2006/relationships/tags" Target="../tags/tag897.xml"/><Relationship Id="rId11" Type="http://schemas.openxmlformats.org/officeDocument/2006/relationships/tags" Target="../tags/tag902.xml"/><Relationship Id="rId24" Type="http://schemas.openxmlformats.org/officeDocument/2006/relationships/notesSlide" Target="../notesSlides/notesSlide61.xml"/><Relationship Id="rId5" Type="http://schemas.openxmlformats.org/officeDocument/2006/relationships/tags" Target="../tags/tag896.xml"/><Relationship Id="rId15" Type="http://schemas.openxmlformats.org/officeDocument/2006/relationships/tags" Target="../tags/tag906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901.xml"/><Relationship Id="rId19" Type="http://schemas.openxmlformats.org/officeDocument/2006/relationships/tags" Target="../tags/tag910.xml"/><Relationship Id="rId4" Type="http://schemas.openxmlformats.org/officeDocument/2006/relationships/tags" Target="../tags/tag895.xml"/><Relationship Id="rId9" Type="http://schemas.openxmlformats.org/officeDocument/2006/relationships/tags" Target="../tags/tag900.xml"/><Relationship Id="rId14" Type="http://schemas.openxmlformats.org/officeDocument/2006/relationships/tags" Target="../tags/tag905.xml"/><Relationship Id="rId22" Type="http://schemas.openxmlformats.org/officeDocument/2006/relationships/tags" Target="../tags/tag9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15.xml"/><Relationship Id="rId1" Type="http://schemas.openxmlformats.org/officeDocument/2006/relationships/tags" Target="../tags/tag914.xml"/><Relationship Id="rId4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17.xml"/><Relationship Id="rId1" Type="http://schemas.openxmlformats.org/officeDocument/2006/relationships/tags" Target="../tags/tag916.xml"/><Relationship Id="rId4" Type="http://schemas.openxmlformats.org/officeDocument/2006/relationships/notesSlide" Target="../notesSlides/notesSlide6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19.xml"/><Relationship Id="rId1" Type="http://schemas.openxmlformats.org/officeDocument/2006/relationships/tags" Target="../tags/tag918.xml"/><Relationship Id="rId4" Type="http://schemas.openxmlformats.org/officeDocument/2006/relationships/notesSlide" Target="../notesSlides/notesSlide6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922.xml"/><Relationship Id="rId2" Type="http://schemas.openxmlformats.org/officeDocument/2006/relationships/tags" Target="../tags/tag921.xml"/><Relationship Id="rId1" Type="http://schemas.openxmlformats.org/officeDocument/2006/relationships/tags" Target="../tags/tag920.xml"/><Relationship Id="rId5" Type="http://schemas.openxmlformats.org/officeDocument/2006/relationships/notesSlide" Target="../notesSlides/notesSlide65.xml"/><Relationship Id="rId4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tags" Target="../tags/tag935.xml"/><Relationship Id="rId18" Type="http://schemas.openxmlformats.org/officeDocument/2006/relationships/tags" Target="../tags/tag940.xml"/><Relationship Id="rId26" Type="http://schemas.openxmlformats.org/officeDocument/2006/relationships/tags" Target="../tags/tag948.xml"/><Relationship Id="rId21" Type="http://schemas.openxmlformats.org/officeDocument/2006/relationships/tags" Target="../tags/tag943.xml"/><Relationship Id="rId34" Type="http://schemas.openxmlformats.org/officeDocument/2006/relationships/tags" Target="../tags/tag956.xml"/><Relationship Id="rId7" Type="http://schemas.openxmlformats.org/officeDocument/2006/relationships/tags" Target="../tags/tag929.xml"/><Relationship Id="rId12" Type="http://schemas.openxmlformats.org/officeDocument/2006/relationships/tags" Target="../tags/tag934.xml"/><Relationship Id="rId17" Type="http://schemas.openxmlformats.org/officeDocument/2006/relationships/tags" Target="../tags/tag939.xml"/><Relationship Id="rId25" Type="http://schemas.openxmlformats.org/officeDocument/2006/relationships/tags" Target="../tags/tag947.xml"/><Relationship Id="rId33" Type="http://schemas.openxmlformats.org/officeDocument/2006/relationships/tags" Target="../tags/tag955.xml"/><Relationship Id="rId2" Type="http://schemas.openxmlformats.org/officeDocument/2006/relationships/tags" Target="../tags/tag924.xml"/><Relationship Id="rId16" Type="http://schemas.openxmlformats.org/officeDocument/2006/relationships/tags" Target="../tags/tag938.xml"/><Relationship Id="rId20" Type="http://schemas.openxmlformats.org/officeDocument/2006/relationships/tags" Target="../tags/tag942.xml"/><Relationship Id="rId29" Type="http://schemas.openxmlformats.org/officeDocument/2006/relationships/tags" Target="../tags/tag951.xml"/><Relationship Id="rId1" Type="http://schemas.openxmlformats.org/officeDocument/2006/relationships/tags" Target="../tags/tag923.xml"/><Relationship Id="rId6" Type="http://schemas.openxmlformats.org/officeDocument/2006/relationships/tags" Target="../tags/tag928.xml"/><Relationship Id="rId11" Type="http://schemas.openxmlformats.org/officeDocument/2006/relationships/tags" Target="../tags/tag933.xml"/><Relationship Id="rId24" Type="http://schemas.openxmlformats.org/officeDocument/2006/relationships/tags" Target="../tags/tag946.xml"/><Relationship Id="rId32" Type="http://schemas.openxmlformats.org/officeDocument/2006/relationships/tags" Target="../tags/tag954.xml"/><Relationship Id="rId37" Type="http://schemas.openxmlformats.org/officeDocument/2006/relationships/notesSlide" Target="../notesSlides/notesSlide66.xml"/><Relationship Id="rId5" Type="http://schemas.openxmlformats.org/officeDocument/2006/relationships/tags" Target="../tags/tag927.xml"/><Relationship Id="rId15" Type="http://schemas.openxmlformats.org/officeDocument/2006/relationships/tags" Target="../tags/tag937.xml"/><Relationship Id="rId23" Type="http://schemas.openxmlformats.org/officeDocument/2006/relationships/tags" Target="../tags/tag945.xml"/><Relationship Id="rId28" Type="http://schemas.openxmlformats.org/officeDocument/2006/relationships/tags" Target="../tags/tag950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932.xml"/><Relationship Id="rId19" Type="http://schemas.openxmlformats.org/officeDocument/2006/relationships/tags" Target="../tags/tag941.xml"/><Relationship Id="rId31" Type="http://schemas.openxmlformats.org/officeDocument/2006/relationships/tags" Target="../tags/tag953.xml"/><Relationship Id="rId4" Type="http://schemas.openxmlformats.org/officeDocument/2006/relationships/tags" Target="../tags/tag926.xml"/><Relationship Id="rId9" Type="http://schemas.openxmlformats.org/officeDocument/2006/relationships/tags" Target="../tags/tag931.xml"/><Relationship Id="rId14" Type="http://schemas.openxmlformats.org/officeDocument/2006/relationships/tags" Target="../tags/tag936.xml"/><Relationship Id="rId22" Type="http://schemas.openxmlformats.org/officeDocument/2006/relationships/tags" Target="../tags/tag944.xml"/><Relationship Id="rId27" Type="http://schemas.openxmlformats.org/officeDocument/2006/relationships/tags" Target="../tags/tag949.xml"/><Relationship Id="rId30" Type="http://schemas.openxmlformats.org/officeDocument/2006/relationships/tags" Target="../tags/tag952.xml"/><Relationship Id="rId35" Type="http://schemas.openxmlformats.org/officeDocument/2006/relationships/tags" Target="../tags/tag957.xml"/><Relationship Id="rId8" Type="http://schemas.openxmlformats.org/officeDocument/2006/relationships/tags" Target="../tags/tag930.xml"/><Relationship Id="rId3" Type="http://schemas.openxmlformats.org/officeDocument/2006/relationships/tags" Target="../tags/tag925.xml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tags" Target="../tags/tag970.xml"/><Relationship Id="rId18" Type="http://schemas.openxmlformats.org/officeDocument/2006/relationships/tags" Target="../tags/tag975.xml"/><Relationship Id="rId26" Type="http://schemas.openxmlformats.org/officeDocument/2006/relationships/tags" Target="../tags/tag983.xml"/><Relationship Id="rId21" Type="http://schemas.openxmlformats.org/officeDocument/2006/relationships/tags" Target="../tags/tag978.xml"/><Relationship Id="rId34" Type="http://schemas.openxmlformats.org/officeDocument/2006/relationships/tags" Target="../tags/tag991.xml"/><Relationship Id="rId7" Type="http://schemas.openxmlformats.org/officeDocument/2006/relationships/tags" Target="../tags/tag964.xml"/><Relationship Id="rId12" Type="http://schemas.openxmlformats.org/officeDocument/2006/relationships/tags" Target="../tags/tag969.xml"/><Relationship Id="rId17" Type="http://schemas.openxmlformats.org/officeDocument/2006/relationships/tags" Target="../tags/tag974.xml"/><Relationship Id="rId25" Type="http://schemas.openxmlformats.org/officeDocument/2006/relationships/tags" Target="../tags/tag982.xml"/><Relationship Id="rId33" Type="http://schemas.openxmlformats.org/officeDocument/2006/relationships/tags" Target="../tags/tag990.xml"/><Relationship Id="rId2" Type="http://schemas.openxmlformats.org/officeDocument/2006/relationships/tags" Target="../tags/tag959.xml"/><Relationship Id="rId16" Type="http://schemas.openxmlformats.org/officeDocument/2006/relationships/tags" Target="../tags/tag973.xml"/><Relationship Id="rId20" Type="http://schemas.openxmlformats.org/officeDocument/2006/relationships/tags" Target="../tags/tag977.xml"/><Relationship Id="rId29" Type="http://schemas.openxmlformats.org/officeDocument/2006/relationships/tags" Target="../tags/tag986.xml"/><Relationship Id="rId1" Type="http://schemas.openxmlformats.org/officeDocument/2006/relationships/tags" Target="../tags/tag958.xml"/><Relationship Id="rId6" Type="http://schemas.openxmlformats.org/officeDocument/2006/relationships/tags" Target="../tags/tag963.xml"/><Relationship Id="rId11" Type="http://schemas.openxmlformats.org/officeDocument/2006/relationships/tags" Target="../tags/tag968.xml"/><Relationship Id="rId24" Type="http://schemas.openxmlformats.org/officeDocument/2006/relationships/tags" Target="../tags/tag981.xml"/><Relationship Id="rId32" Type="http://schemas.openxmlformats.org/officeDocument/2006/relationships/tags" Target="../tags/tag989.xml"/><Relationship Id="rId37" Type="http://schemas.openxmlformats.org/officeDocument/2006/relationships/notesSlide" Target="../notesSlides/notesSlide67.xml"/><Relationship Id="rId5" Type="http://schemas.openxmlformats.org/officeDocument/2006/relationships/tags" Target="../tags/tag962.xml"/><Relationship Id="rId15" Type="http://schemas.openxmlformats.org/officeDocument/2006/relationships/tags" Target="../tags/tag972.xml"/><Relationship Id="rId23" Type="http://schemas.openxmlformats.org/officeDocument/2006/relationships/tags" Target="../tags/tag980.xml"/><Relationship Id="rId28" Type="http://schemas.openxmlformats.org/officeDocument/2006/relationships/tags" Target="../tags/tag985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967.xml"/><Relationship Id="rId19" Type="http://schemas.openxmlformats.org/officeDocument/2006/relationships/tags" Target="../tags/tag976.xml"/><Relationship Id="rId31" Type="http://schemas.openxmlformats.org/officeDocument/2006/relationships/tags" Target="../tags/tag988.xml"/><Relationship Id="rId4" Type="http://schemas.openxmlformats.org/officeDocument/2006/relationships/tags" Target="../tags/tag961.xml"/><Relationship Id="rId9" Type="http://schemas.openxmlformats.org/officeDocument/2006/relationships/tags" Target="../tags/tag966.xml"/><Relationship Id="rId14" Type="http://schemas.openxmlformats.org/officeDocument/2006/relationships/tags" Target="../tags/tag971.xml"/><Relationship Id="rId22" Type="http://schemas.openxmlformats.org/officeDocument/2006/relationships/tags" Target="../tags/tag979.xml"/><Relationship Id="rId27" Type="http://schemas.openxmlformats.org/officeDocument/2006/relationships/tags" Target="../tags/tag984.xml"/><Relationship Id="rId30" Type="http://schemas.openxmlformats.org/officeDocument/2006/relationships/tags" Target="../tags/tag987.xml"/><Relationship Id="rId35" Type="http://schemas.openxmlformats.org/officeDocument/2006/relationships/tags" Target="../tags/tag992.xml"/><Relationship Id="rId8" Type="http://schemas.openxmlformats.org/officeDocument/2006/relationships/tags" Target="../tags/tag965.xml"/><Relationship Id="rId3" Type="http://schemas.openxmlformats.org/officeDocument/2006/relationships/tags" Target="../tags/tag9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995.xml"/><Relationship Id="rId7" Type="http://schemas.openxmlformats.org/officeDocument/2006/relationships/tags" Target="../tags/tag999.xml"/><Relationship Id="rId2" Type="http://schemas.openxmlformats.org/officeDocument/2006/relationships/tags" Target="../tags/tag994.xml"/><Relationship Id="rId1" Type="http://schemas.openxmlformats.org/officeDocument/2006/relationships/tags" Target="../tags/tag993.xml"/><Relationship Id="rId6" Type="http://schemas.openxmlformats.org/officeDocument/2006/relationships/tags" Target="../tags/tag998.xml"/><Relationship Id="rId5" Type="http://schemas.openxmlformats.org/officeDocument/2006/relationships/tags" Target="../tags/tag997.xml"/><Relationship Id="rId4" Type="http://schemas.openxmlformats.org/officeDocument/2006/relationships/tags" Target="../tags/tag996.xml"/><Relationship Id="rId9" Type="http://schemas.openxmlformats.org/officeDocument/2006/relationships/notesSlide" Target="../notesSlides/notesSlide68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9.xml"/><Relationship Id="rId3" Type="http://schemas.openxmlformats.org/officeDocument/2006/relationships/tags" Target="../tags/tag100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01.xml"/><Relationship Id="rId1" Type="http://schemas.openxmlformats.org/officeDocument/2006/relationships/tags" Target="../tags/tag1000.xml"/><Relationship Id="rId6" Type="http://schemas.openxmlformats.org/officeDocument/2006/relationships/tags" Target="../tags/tag1005.xml"/><Relationship Id="rId5" Type="http://schemas.openxmlformats.org/officeDocument/2006/relationships/tags" Target="../tags/tag1004.xml"/><Relationship Id="rId4" Type="http://schemas.openxmlformats.org/officeDocument/2006/relationships/tags" Target="../tags/tag100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08.xml"/><Relationship Id="rId7" Type="http://schemas.openxmlformats.org/officeDocument/2006/relationships/tags" Target="../tags/tag1012.xml"/><Relationship Id="rId2" Type="http://schemas.openxmlformats.org/officeDocument/2006/relationships/tags" Target="../tags/tag1007.xml"/><Relationship Id="rId1" Type="http://schemas.openxmlformats.org/officeDocument/2006/relationships/tags" Target="../tags/tag1006.xml"/><Relationship Id="rId6" Type="http://schemas.openxmlformats.org/officeDocument/2006/relationships/tags" Target="../tags/tag1011.xml"/><Relationship Id="rId5" Type="http://schemas.openxmlformats.org/officeDocument/2006/relationships/tags" Target="../tags/tag1010.xml"/><Relationship Id="rId4" Type="http://schemas.openxmlformats.org/officeDocument/2006/relationships/tags" Target="../tags/tag1009.xml"/><Relationship Id="rId9" Type="http://schemas.openxmlformats.org/officeDocument/2006/relationships/notesSlide" Target="../notesSlides/notesSlide70.xml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tags" Target="../tags/tag1025.xml"/><Relationship Id="rId18" Type="http://schemas.openxmlformats.org/officeDocument/2006/relationships/tags" Target="../tags/tag1030.xml"/><Relationship Id="rId26" Type="http://schemas.openxmlformats.org/officeDocument/2006/relationships/tags" Target="../tags/tag1038.xml"/><Relationship Id="rId21" Type="http://schemas.openxmlformats.org/officeDocument/2006/relationships/tags" Target="../tags/tag1033.xml"/><Relationship Id="rId34" Type="http://schemas.openxmlformats.org/officeDocument/2006/relationships/tags" Target="../tags/tag1046.xml"/><Relationship Id="rId7" Type="http://schemas.openxmlformats.org/officeDocument/2006/relationships/tags" Target="../tags/tag1019.xml"/><Relationship Id="rId12" Type="http://schemas.openxmlformats.org/officeDocument/2006/relationships/tags" Target="../tags/tag1024.xml"/><Relationship Id="rId17" Type="http://schemas.openxmlformats.org/officeDocument/2006/relationships/tags" Target="../tags/tag1029.xml"/><Relationship Id="rId25" Type="http://schemas.openxmlformats.org/officeDocument/2006/relationships/tags" Target="../tags/tag1037.xml"/><Relationship Id="rId33" Type="http://schemas.openxmlformats.org/officeDocument/2006/relationships/tags" Target="../tags/tag1045.xml"/><Relationship Id="rId2" Type="http://schemas.openxmlformats.org/officeDocument/2006/relationships/tags" Target="../tags/tag1014.xml"/><Relationship Id="rId16" Type="http://schemas.openxmlformats.org/officeDocument/2006/relationships/tags" Target="../tags/tag1028.xml"/><Relationship Id="rId20" Type="http://schemas.openxmlformats.org/officeDocument/2006/relationships/tags" Target="../tags/tag1032.xml"/><Relationship Id="rId29" Type="http://schemas.openxmlformats.org/officeDocument/2006/relationships/tags" Target="../tags/tag1041.xml"/><Relationship Id="rId1" Type="http://schemas.openxmlformats.org/officeDocument/2006/relationships/tags" Target="../tags/tag1013.xml"/><Relationship Id="rId6" Type="http://schemas.openxmlformats.org/officeDocument/2006/relationships/tags" Target="../tags/tag1018.xml"/><Relationship Id="rId11" Type="http://schemas.openxmlformats.org/officeDocument/2006/relationships/tags" Target="../tags/tag1023.xml"/><Relationship Id="rId24" Type="http://schemas.openxmlformats.org/officeDocument/2006/relationships/tags" Target="../tags/tag1036.xml"/><Relationship Id="rId32" Type="http://schemas.openxmlformats.org/officeDocument/2006/relationships/tags" Target="../tags/tag1044.xml"/><Relationship Id="rId37" Type="http://schemas.openxmlformats.org/officeDocument/2006/relationships/notesSlide" Target="../notesSlides/notesSlide71.xml"/><Relationship Id="rId5" Type="http://schemas.openxmlformats.org/officeDocument/2006/relationships/tags" Target="../tags/tag1017.xml"/><Relationship Id="rId15" Type="http://schemas.openxmlformats.org/officeDocument/2006/relationships/tags" Target="../tags/tag1027.xml"/><Relationship Id="rId23" Type="http://schemas.openxmlformats.org/officeDocument/2006/relationships/tags" Target="../tags/tag1035.xml"/><Relationship Id="rId28" Type="http://schemas.openxmlformats.org/officeDocument/2006/relationships/tags" Target="../tags/tag1040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1022.xml"/><Relationship Id="rId19" Type="http://schemas.openxmlformats.org/officeDocument/2006/relationships/tags" Target="../tags/tag1031.xml"/><Relationship Id="rId31" Type="http://schemas.openxmlformats.org/officeDocument/2006/relationships/tags" Target="../tags/tag1043.xml"/><Relationship Id="rId4" Type="http://schemas.openxmlformats.org/officeDocument/2006/relationships/tags" Target="../tags/tag1016.xml"/><Relationship Id="rId9" Type="http://schemas.openxmlformats.org/officeDocument/2006/relationships/tags" Target="../tags/tag1021.xml"/><Relationship Id="rId14" Type="http://schemas.openxmlformats.org/officeDocument/2006/relationships/tags" Target="../tags/tag1026.xml"/><Relationship Id="rId22" Type="http://schemas.openxmlformats.org/officeDocument/2006/relationships/tags" Target="../tags/tag1034.xml"/><Relationship Id="rId27" Type="http://schemas.openxmlformats.org/officeDocument/2006/relationships/tags" Target="../tags/tag1039.xml"/><Relationship Id="rId30" Type="http://schemas.openxmlformats.org/officeDocument/2006/relationships/tags" Target="../tags/tag1042.xml"/><Relationship Id="rId35" Type="http://schemas.openxmlformats.org/officeDocument/2006/relationships/tags" Target="../tags/tag1047.xml"/><Relationship Id="rId8" Type="http://schemas.openxmlformats.org/officeDocument/2006/relationships/tags" Target="../tags/tag1020.xml"/><Relationship Id="rId3" Type="http://schemas.openxmlformats.org/officeDocument/2006/relationships/tags" Target="../tags/tag101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50.xml"/><Relationship Id="rId7" Type="http://schemas.openxmlformats.org/officeDocument/2006/relationships/tags" Target="../tags/tag1054.xml"/><Relationship Id="rId2" Type="http://schemas.openxmlformats.org/officeDocument/2006/relationships/tags" Target="../tags/tag1049.xml"/><Relationship Id="rId1" Type="http://schemas.openxmlformats.org/officeDocument/2006/relationships/tags" Target="../tags/tag1048.xml"/><Relationship Id="rId6" Type="http://schemas.openxmlformats.org/officeDocument/2006/relationships/tags" Target="../tags/tag1053.xml"/><Relationship Id="rId5" Type="http://schemas.openxmlformats.org/officeDocument/2006/relationships/tags" Target="../tags/tag1052.xml"/><Relationship Id="rId4" Type="http://schemas.openxmlformats.org/officeDocument/2006/relationships/tags" Target="../tags/tag1051.xml"/><Relationship Id="rId9" Type="http://schemas.openxmlformats.org/officeDocument/2006/relationships/notesSlide" Target="../notesSlides/notesSlide7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56.xml"/><Relationship Id="rId1" Type="http://schemas.openxmlformats.org/officeDocument/2006/relationships/tags" Target="../tags/tag1055.xml"/><Relationship Id="rId4" Type="http://schemas.openxmlformats.org/officeDocument/2006/relationships/notesSlide" Target="../notesSlides/notesSlide7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58.xml"/><Relationship Id="rId1" Type="http://schemas.openxmlformats.org/officeDocument/2006/relationships/tags" Target="../tags/tag1057.xml"/><Relationship Id="rId4" Type="http://schemas.openxmlformats.org/officeDocument/2006/relationships/notesSlide" Target="../notesSlides/notesSlide74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066.xml"/><Relationship Id="rId13" Type="http://schemas.openxmlformats.org/officeDocument/2006/relationships/tags" Target="../tags/tag1071.xml"/><Relationship Id="rId18" Type="http://schemas.openxmlformats.org/officeDocument/2006/relationships/notesSlide" Target="../notesSlides/notesSlide75.xml"/><Relationship Id="rId3" Type="http://schemas.openxmlformats.org/officeDocument/2006/relationships/tags" Target="../tags/tag1061.xml"/><Relationship Id="rId7" Type="http://schemas.openxmlformats.org/officeDocument/2006/relationships/tags" Target="../tags/tag1065.xml"/><Relationship Id="rId12" Type="http://schemas.openxmlformats.org/officeDocument/2006/relationships/tags" Target="../tags/tag1070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060.xml"/><Relationship Id="rId16" Type="http://schemas.openxmlformats.org/officeDocument/2006/relationships/tags" Target="../tags/tag1074.xml"/><Relationship Id="rId1" Type="http://schemas.openxmlformats.org/officeDocument/2006/relationships/tags" Target="../tags/tag1059.xml"/><Relationship Id="rId6" Type="http://schemas.openxmlformats.org/officeDocument/2006/relationships/tags" Target="../tags/tag1064.xml"/><Relationship Id="rId11" Type="http://schemas.openxmlformats.org/officeDocument/2006/relationships/tags" Target="../tags/tag1069.xml"/><Relationship Id="rId5" Type="http://schemas.openxmlformats.org/officeDocument/2006/relationships/tags" Target="../tags/tag1063.xml"/><Relationship Id="rId15" Type="http://schemas.openxmlformats.org/officeDocument/2006/relationships/tags" Target="../tags/tag1073.xml"/><Relationship Id="rId10" Type="http://schemas.openxmlformats.org/officeDocument/2006/relationships/tags" Target="../tags/tag1068.xml"/><Relationship Id="rId4" Type="http://schemas.openxmlformats.org/officeDocument/2006/relationships/tags" Target="../tags/tag1062.xml"/><Relationship Id="rId9" Type="http://schemas.openxmlformats.org/officeDocument/2006/relationships/tags" Target="../tags/tag1067.xml"/><Relationship Id="rId14" Type="http://schemas.openxmlformats.org/officeDocument/2006/relationships/tags" Target="../tags/tag107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082.xml"/><Relationship Id="rId13" Type="http://schemas.openxmlformats.org/officeDocument/2006/relationships/tags" Target="../tags/tag1087.xml"/><Relationship Id="rId18" Type="http://schemas.openxmlformats.org/officeDocument/2006/relationships/tags" Target="../tags/tag1092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1077.xml"/><Relationship Id="rId21" Type="http://schemas.openxmlformats.org/officeDocument/2006/relationships/tags" Target="../tags/tag1095.xml"/><Relationship Id="rId7" Type="http://schemas.openxmlformats.org/officeDocument/2006/relationships/tags" Target="../tags/tag1081.xml"/><Relationship Id="rId12" Type="http://schemas.openxmlformats.org/officeDocument/2006/relationships/tags" Target="../tags/tag1086.xml"/><Relationship Id="rId17" Type="http://schemas.openxmlformats.org/officeDocument/2006/relationships/tags" Target="../tags/tag1091.xml"/><Relationship Id="rId25" Type="http://schemas.openxmlformats.org/officeDocument/2006/relationships/tags" Target="../tags/tag1099.xml"/><Relationship Id="rId2" Type="http://schemas.openxmlformats.org/officeDocument/2006/relationships/tags" Target="../tags/tag1076.xml"/><Relationship Id="rId16" Type="http://schemas.openxmlformats.org/officeDocument/2006/relationships/tags" Target="../tags/tag1090.xml"/><Relationship Id="rId20" Type="http://schemas.openxmlformats.org/officeDocument/2006/relationships/tags" Target="../tags/tag1094.xml"/><Relationship Id="rId1" Type="http://schemas.openxmlformats.org/officeDocument/2006/relationships/tags" Target="../tags/tag1075.xml"/><Relationship Id="rId6" Type="http://schemas.openxmlformats.org/officeDocument/2006/relationships/tags" Target="../tags/tag1080.xml"/><Relationship Id="rId11" Type="http://schemas.openxmlformats.org/officeDocument/2006/relationships/tags" Target="../tags/tag1085.xml"/><Relationship Id="rId24" Type="http://schemas.openxmlformats.org/officeDocument/2006/relationships/tags" Target="../tags/tag1098.xml"/><Relationship Id="rId5" Type="http://schemas.openxmlformats.org/officeDocument/2006/relationships/tags" Target="../tags/tag1079.xml"/><Relationship Id="rId15" Type="http://schemas.openxmlformats.org/officeDocument/2006/relationships/tags" Target="../tags/tag1089.xml"/><Relationship Id="rId23" Type="http://schemas.openxmlformats.org/officeDocument/2006/relationships/tags" Target="../tags/tag1097.xml"/><Relationship Id="rId10" Type="http://schemas.openxmlformats.org/officeDocument/2006/relationships/tags" Target="../tags/tag1084.xml"/><Relationship Id="rId19" Type="http://schemas.openxmlformats.org/officeDocument/2006/relationships/tags" Target="../tags/tag1093.xml"/><Relationship Id="rId4" Type="http://schemas.openxmlformats.org/officeDocument/2006/relationships/tags" Target="../tags/tag1078.xml"/><Relationship Id="rId9" Type="http://schemas.openxmlformats.org/officeDocument/2006/relationships/tags" Target="../tags/tag1083.xml"/><Relationship Id="rId14" Type="http://schemas.openxmlformats.org/officeDocument/2006/relationships/tags" Target="../tags/tag1088.xml"/><Relationship Id="rId22" Type="http://schemas.openxmlformats.org/officeDocument/2006/relationships/tags" Target="../tags/tag1096.xml"/><Relationship Id="rId27" Type="http://schemas.openxmlformats.org/officeDocument/2006/relationships/notesSlide" Target="../notesSlides/notesSlide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107.xml"/><Relationship Id="rId13" Type="http://schemas.openxmlformats.org/officeDocument/2006/relationships/tags" Target="../tags/tag1112.xml"/><Relationship Id="rId18" Type="http://schemas.openxmlformats.org/officeDocument/2006/relationships/notesSlide" Target="../notesSlides/notesSlide77.xml"/><Relationship Id="rId3" Type="http://schemas.openxmlformats.org/officeDocument/2006/relationships/tags" Target="../tags/tag1102.xml"/><Relationship Id="rId7" Type="http://schemas.openxmlformats.org/officeDocument/2006/relationships/tags" Target="../tags/tag1106.xml"/><Relationship Id="rId12" Type="http://schemas.openxmlformats.org/officeDocument/2006/relationships/tags" Target="../tags/tag1111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101.xml"/><Relationship Id="rId16" Type="http://schemas.openxmlformats.org/officeDocument/2006/relationships/tags" Target="../tags/tag1115.xml"/><Relationship Id="rId1" Type="http://schemas.openxmlformats.org/officeDocument/2006/relationships/tags" Target="../tags/tag1100.xml"/><Relationship Id="rId6" Type="http://schemas.openxmlformats.org/officeDocument/2006/relationships/tags" Target="../tags/tag1105.xml"/><Relationship Id="rId11" Type="http://schemas.openxmlformats.org/officeDocument/2006/relationships/tags" Target="../tags/tag1110.xml"/><Relationship Id="rId5" Type="http://schemas.openxmlformats.org/officeDocument/2006/relationships/tags" Target="../tags/tag1104.xml"/><Relationship Id="rId15" Type="http://schemas.openxmlformats.org/officeDocument/2006/relationships/tags" Target="../tags/tag1114.xml"/><Relationship Id="rId10" Type="http://schemas.openxmlformats.org/officeDocument/2006/relationships/tags" Target="../tags/tag1109.xml"/><Relationship Id="rId4" Type="http://schemas.openxmlformats.org/officeDocument/2006/relationships/tags" Target="../tags/tag1103.xml"/><Relationship Id="rId9" Type="http://schemas.openxmlformats.org/officeDocument/2006/relationships/tags" Target="../tags/tag1108.xml"/><Relationship Id="rId14" Type="http://schemas.openxmlformats.org/officeDocument/2006/relationships/tags" Target="../tags/tag1113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1123.xml"/><Relationship Id="rId13" Type="http://schemas.openxmlformats.org/officeDocument/2006/relationships/tags" Target="../tags/tag1128.xml"/><Relationship Id="rId18" Type="http://schemas.openxmlformats.org/officeDocument/2006/relationships/tags" Target="../tags/tag1133.xml"/><Relationship Id="rId3" Type="http://schemas.openxmlformats.org/officeDocument/2006/relationships/tags" Target="../tags/tag1118.xml"/><Relationship Id="rId21" Type="http://schemas.openxmlformats.org/officeDocument/2006/relationships/tags" Target="../tags/tag1136.xml"/><Relationship Id="rId7" Type="http://schemas.openxmlformats.org/officeDocument/2006/relationships/tags" Target="../tags/tag1122.xml"/><Relationship Id="rId12" Type="http://schemas.openxmlformats.org/officeDocument/2006/relationships/tags" Target="../tags/tag1127.xml"/><Relationship Id="rId17" Type="http://schemas.openxmlformats.org/officeDocument/2006/relationships/tags" Target="../tags/tag1132.xml"/><Relationship Id="rId2" Type="http://schemas.openxmlformats.org/officeDocument/2006/relationships/tags" Target="../tags/tag1117.xml"/><Relationship Id="rId16" Type="http://schemas.openxmlformats.org/officeDocument/2006/relationships/tags" Target="../tags/tag1131.xml"/><Relationship Id="rId20" Type="http://schemas.openxmlformats.org/officeDocument/2006/relationships/tags" Target="../tags/tag1135.xml"/><Relationship Id="rId1" Type="http://schemas.openxmlformats.org/officeDocument/2006/relationships/tags" Target="../tags/tag1116.xml"/><Relationship Id="rId6" Type="http://schemas.openxmlformats.org/officeDocument/2006/relationships/tags" Target="../tags/tag1121.xml"/><Relationship Id="rId11" Type="http://schemas.openxmlformats.org/officeDocument/2006/relationships/tags" Target="../tags/tag1126.xml"/><Relationship Id="rId24" Type="http://schemas.openxmlformats.org/officeDocument/2006/relationships/notesSlide" Target="../notesSlides/notesSlide78.xml"/><Relationship Id="rId5" Type="http://schemas.openxmlformats.org/officeDocument/2006/relationships/tags" Target="../tags/tag1120.xml"/><Relationship Id="rId15" Type="http://schemas.openxmlformats.org/officeDocument/2006/relationships/tags" Target="../tags/tag1130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125.xml"/><Relationship Id="rId19" Type="http://schemas.openxmlformats.org/officeDocument/2006/relationships/tags" Target="../tags/tag1134.xml"/><Relationship Id="rId4" Type="http://schemas.openxmlformats.org/officeDocument/2006/relationships/tags" Target="../tags/tag1119.xml"/><Relationship Id="rId9" Type="http://schemas.openxmlformats.org/officeDocument/2006/relationships/tags" Target="../tags/tag1124.xml"/><Relationship Id="rId14" Type="http://schemas.openxmlformats.org/officeDocument/2006/relationships/tags" Target="../tags/tag1129.xml"/><Relationship Id="rId22" Type="http://schemas.openxmlformats.org/officeDocument/2006/relationships/tags" Target="../tags/tag113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1140.xml"/><Relationship Id="rId2" Type="http://schemas.openxmlformats.org/officeDocument/2006/relationships/tags" Target="../tags/tag1139.xml"/><Relationship Id="rId1" Type="http://schemas.openxmlformats.org/officeDocument/2006/relationships/tags" Target="../tags/tag1138.xml"/><Relationship Id="rId6" Type="http://schemas.openxmlformats.org/officeDocument/2006/relationships/notesSlide" Target="../notesSlides/notesSlide7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4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43.xml"/><Relationship Id="rId1" Type="http://schemas.openxmlformats.org/officeDocument/2006/relationships/tags" Target="../tags/tag1142.xml"/><Relationship Id="rId4" Type="http://schemas.openxmlformats.org/officeDocument/2006/relationships/notesSlide" Target="../notesSlides/notesSlide8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1146.xml"/><Relationship Id="rId2" Type="http://schemas.openxmlformats.org/officeDocument/2006/relationships/tags" Target="../tags/tag1145.xml"/><Relationship Id="rId1" Type="http://schemas.openxmlformats.org/officeDocument/2006/relationships/tags" Target="../tags/tag1144.xml"/><Relationship Id="rId5" Type="http://schemas.openxmlformats.org/officeDocument/2006/relationships/notesSlide" Target="../notesSlides/notesSlide81.xml"/><Relationship Id="rId4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3" Type="http://schemas.openxmlformats.org/officeDocument/2006/relationships/tags" Target="../tags/tag1159.xml"/><Relationship Id="rId18" Type="http://schemas.openxmlformats.org/officeDocument/2006/relationships/tags" Target="../tags/tag1164.xml"/><Relationship Id="rId26" Type="http://schemas.openxmlformats.org/officeDocument/2006/relationships/tags" Target="../tags/tag1172.xml"/><Relationship Id="rId39" Type="http://schemas.openxmlformats.org/officeDocument/2006/relationships/notesSlide" Target="../notesSlides/notesSlide82.xml"/><Relationship Id="rId21" Type="http://schemas.openxmlformats.org/officeDocument/2006/relationships/tags" Target="../tags/tag1167.xml"/><Relationship Id="rId34" Type="http://schemas.openxmlformats.org/officeDocument/2006/relationships/tags" Target="../tags/tag1180.xml"/><Relationship Id="rId7" Type="http://schemas.openxmlformats.org/officeDocument/2006/relationships/tags" Target="../tags/tag1153.xml"/><Relationship Id="rId12" Type="http://schemas.openxmlformats.org/officeDocument/2006/relationships/tags" Target="../tags/tag1158.xml"/><Relationship Id="rId17" Type="http://schemas.openxmlformats.org/officeDocument/2006/relationships/tags" Target="../tags/tag1163.xml"/><Relationship Id="rId25" Type="http://schemas.openxmlformats.org/officeDocument/2006/relationships/tags" Target="../tags/tag1171.xml"/><Relationship Id="rId33" Type="http://schemas.openxmlformats.org/officeDocument/2006/relationships/tags" Target="../tags/tag1179.xml"/><Relationship Id="rId38" Type="http://schemas.openxmlformats.org/officeDocument/2006/relationships/slideLayout" Target="../slideLayouts/slideLayout1.xml"/><Relationship Id="rId2" Type="http://schemas.openxmlformats.org/officeDocument/2006/relationships/tags" Target="../tags/tag1148.xml"/><Relationship Id="rId16" Type="http://schemas.openxmlformats.org/officeDocument/2006/relationships/tags" Target="../tags/tag1162.xml"/><Relationship Id="rId20" Type="http://schemas.openxmlformats.org/officeDocument/2006/relationships/tags" Target="../tags/tag1166.xml"/><Relationship Id="rId29" Type="http://schemas.openxmlformats.org/officeDocument/2006/relationships/tags" Target="../tags/tag1175.xml"/><Relationship Id="rId1" Type="http://schemas.openxmlformats.org/officeDocument/2006/relationships/tags" Target="../tags/tag1147.xml"/><Relationship Id="rId6" Type="http://schemas.openxmlformats.org/officeDocument/2006/relationships/tags" Target="../tags/tag1152.xml"/><Relationship Id="rId11" Type="http://schemas.openxmlformats.org/officeDocument/2006/relationships/tags" Target="../tags/tag1157.xml"/><Relationship Id="rId24" Type="http://schemas.openxmlformats.org/officeDocument/2006/relationships/tags" Target="../tags/tag1170.xml"/><Relationship Id="rId32" Type="http://schemas.openxmlformats.org/officeDocument/2006/relationships/tags" Target="../tags/tag1178.xml"/><Relationship Id="rId37" Type="http://schemas.openxmlformats.org/officeDocument/2006/relationships/tags" Target="../tags/tag1183.xml"/><Relationship Id="rId5" Type="http://schemas.openxmlformats.org/officeDocument/2006/relationships/tags" Target="../tags/tag1151.xml"/><Relationship Id="rId15" Type="http://schemas.openxmlformats.org/officeDocument/2006/relationships/tags" Target="../tags/tag1161.xml"/><Relationship Id="rId23" Type="http://schemas.openxmlformats.org/officeDocument/2006/relationships/tags" Target="../tags/tag1169.xml"/><Relationship Id="rId28" Type="http://schemas.openxmlformats.org/officeDocument/2006/relationships/tags" Target="../tags/tag1174.xml"/><Relationship Id="rId36" Type="http://schemas.openxmlformats.org/officeDocument/2006/relationships/tags" Target="../tags/tag1182.xml"/><Relationship Id="rId10" Type="http://schemas.openxmlformats.org/officeDocument/2006/relationships/tags" Target="../tags/tag1156.xml"/><Relationship Id="rId19" Type="http://schemas.openxmlformats.org/officeDocument/2006/relationships/tags" Target="../tags/tag1165.xml"/><Relationship Id="rId31" Type="http://schemas.openxmlformats.org/officeDocument/2006/relationships/tags" Target="../tags/tag1177.xml"/><Relationship Id="rId4" Type="http://schemas.openxmlformats.org/officeDocument/2006/relationships/tags" Target="../tags/tag1150.xml"/><Relationship Id="rId9" Type="http://schemas.openxmlformats.org/officeDocument/2006/relationships/tags" Target="../tags/tag1155.xml"/><Relationship Id="rId14" Type="http://schemas.openxmlformats.org/officeDocument/2006/relationships/tags" Target="../tags/tag1160.xml"/><Relationship Id="rId22" Type="http://schemas.openxmlformats.org/officeDocument/2006/relationships/tags" Target="../tags/tag1168.xml"/><Relationship Id="rId27" Type="http://schemas.openxmlformats.org/officeDocument/2006/relationships/tags" Target="../tags/tag1173.xml"/><Relationship Id="rId30" Type="http://schemas.openxmlformats.org/officeDocument/2006/relationships/tags" Target="../tags/tag1176.xml"/><Relationship Id="rId35" Type="http://schemas.openxmlformats.org/officeDocument/2006/relationships/tags" Target="../tags/tag1181.xml"/><Relationship Id="rId8" Type="http://schemas.openxmlformats.org/officeDocument/2006/relationships/tags" Target="../tags/tag1154.xml"/><Relationship Id="rId3" Type="http://schemas.openxmlformats.org/officeDocument/2006/relationships/tags" Target="../tags/tag1149.xml"/></Relationships>
</file>

<file path=ppt/slides/_rels/slide86.xml.rels><?xml version="1.0" encoding="UTF-8" standalone="yes"?>
<Relationships xmlns="http://schemas.openxmlformats.org/package/2006/relationships"><Relationship Id="rId13" Type="http://schemas.openxmlformats.org/officeDocument/2006/relationships/tags" Target="../tags/tag1196.xml"/><Relationship Id="rId18" Type="http://schemas.openxmlformats.org/officeDocument/2006/relationships/tags" Target="../tags/tag1201.xml"/><Relationship Id="rId26" Type="http://schemas.openxmlformats.org/officeDocument/2006/relationships/tags" Target="../tags/tag1209.xml"/><Relationship Id="rId39" Type="http://schemas.openxmlformats.org/officeDocument/2006/relationships/tags" Target="../tags/tag1222.xml"/><Relationship Id="rId21" Type="http://schemas.openxmlformats.org/officeDocument/2006/relationships/tags" Target="../tags/tag1204.xml"/><Relationship Id="rId34" Type="http://schemas.openxmlformats.org/officeDocument/2006/relationships/tags" Target="../tags/tag1217.xml"/><Relationship Id="rId42" Type="http://schemas.openxmlformats.org/officeDocument/2006/relationships/tags" Target="../tags/tag1225.xml"/><Relationship Id="rId7" Type="http://schemas.openxmlformats.org/officeDocument/2006/relationships/tags" Target="../tags/tag1190.xml"/><Relationship Id="rId2" Type="http://schemas.openxmlformats.org/officeDocument/2006/relationships/tags" Target="../tags/tag1185.xml"/><Relationship Id="rId16" Type="http://schemas.openxmlformats.org/officeDocument/2006/relationships/tags" Target="../tags/tag1199.xml"/><Relationship Id="rId29" Type="http://schemas.openxmlformats.org/officeDocument/2006/relationships/tags" Target="../tags/tag1212.xml"/><Relationship Id="rId1" Type="http://schemas.openxmlformats.org/officeDocument/2006/relationships/tags" Target="../tags/tag1184.xml"/><Relationship Id="rId6" Type="http://schemas.openxmlformats.org/officeDocument/2006/relationships/tags" Target="../tags/tag1189.xml"/><Relationship Id="rId11" Type="http://schemas.openxmlformats.org/officeDocument/2006/relationships/tags" Target="../tags/tag1194.xml"/><Relationship Id="rId24" Type="http://schemas.openxmlformats.org/officeDocument/2006/relationships/tags" Target="../tags/tag1207.xml"/><Relationship Id="rId32" Type="http://schemas.openxmlformats.org/officeDocument/2006/relationships/tags" Target="../tags/tag1215.xml"/><Relationship Id="rId37" Type="http://schemas.openxmlformats.org/officeDocument/2006/relationships/tags" Target="../tags/tag1220.xml"/><Relationship Id="rId40" Type="http://schemas.openxmlformats.org/officeDocument/2006/relationships/tags" Target="../tags/tag1223.xml"/><Relationship Id="rId45" Type="http://schemas.openxmlformats.org/officeDocument/2006/relationships/slideLayout" Target="../slideLayouts/slideLayout1.xml"/><Relationship Id="rId5" Type="http://schemas.openxmlformats.org/officeDocument/2006/relationships/tags" Target="../tags/tag1188.xml"/><Relationship Id="rId15" Type="http://schemas.openxmlformats.org/officeDocument/2006/relationships/tags" Target="../tags/tag1198.xml"/><Relationship Id="rId23" Type="http://schemas.openxmlformats.org/officeDocument/2006/relationships/tags" Target="../tags/tag1206.xml"/><Relationship Id="rId28" Type="http://schemas.openxmlformats.org/officeDocument/2006/relationships/tags" Target="../tags/tag1211.xml"/><Relationship Id="rId36" Type="http://schemas.openxmlformats.org/officeDocument/2006/relationships/tags" Target="../tags/tag1219.xml"/><Relationship Id="rId10" Type="http://schemas.openxmlformats.org/officeDocument/2006/relationships/tags" Target="../tags/tag1193.xml"/><Relationship Id="rId19" Type="http://schemas.openxmlformats.org/officeDocument/2006/relationships/tags" Target="../tags/tag1202.xml"/><Relationship Id="rId31" Type="http://schemas.openxmlformats.org/officeDocument/2006/relationships/tags" Target="../tags/tag1214.xml"/><Relationship Id="rId44" Type="http://schemas.openxmlformats.org/officeDocument/2006/relationships/tags" Target="../tags/tag1227.xml"/><Relationship Id="rId4" Type="http://schemas.openxmlformats.org/officeDocument/2006/relationships/tags" Target="../tags/tag1187.xml"/><Relationship Id="rId9" Type="http://schemas.openxmlformats.org/officeDocument/2006/relationships/tags" Target="../tags/tag1192.xml"/><Relationship Id="rId14" Type="http://schemas.openxmlformats.org/officeDocument/2006/relationships/tags" Target="../tags/tag1197.xml"/><Relationship Id="rId22" Type="http://schemas.openxmlformats.org/officeDocument/2006/relationships/tags" Target="../tags/tag1205.xml"/><Relationship Id="rId27" Type="http://schemas.openxmlformats.org/officeDocument/2006/relationships/tags" Target="../tags/tag1210.xml"/><Relationship Id="rId30" Type="http://schemas.openxmlformats.org/officeDocument/2006/relationships/tags" Target="../tags/tag1213.xml"/><Relationship Id="rId35" Type="http://schemas.openxmlformats.org/officeDocument/2006/relationships/tags" Target="../tags/tag1218.xml"/><Relationship Id="rId43" Type="http://schemas.openxmlformats.org/officeDocument/2006/relationships/tags" Target="../tags/tag1226.xml"/><Relationship Id="rId8" Type="http://schemas.openxmlformats.org/officeDocument/2006/relationships/tags" Target="../tags/tag1191.xml"/><Relationship Id="rId3" Type="http://schemas.openxmlformats.org/officeDocument/2006/relationships/tags" Target="../tags/tag1186.xml"/><Relationship Id="rId12" Type="http://schemas.openxmlformats.org/officeDocument/2006/relationships/tags" Target="../tags/tag1195.xml"/><Relationship Id="rId17" Type="http://schemas.openxmlformats.org/officeDocument/2006/relationships/tags" Target="../tags/tag1200.xml"/><Relationship Id="rId25" Type="http://schemas.openxmlformats.org/officeDocument/2006/relationships/tags" Target="../tags/tag1208.xml"/><Relationship Id="rId33" Type="http://schemas.openxmlformats.org/officeDocument/2006/relationships/tags" Target="../tags/tag1216.xml"/><Relationship Id="rId38" Type="http://schemas.openxmlformats.org/officeDocument/2006/relationships/tags" Target="../tags/tag1221.xml"/><Relationship Id="rId46" Type="http://schemas.openxmlformats.org/officeDocument/2006/relationships/notesSlide" Target="../notesSlides/notesSlide83.xml"/><Relationship Id="rId20" Type="http://schemas.openxmlformats.org/officeDocument/2006/relationships/tags" Target="../tags/tag1203.xml"/><Relationship Id="rId41" Type="http://schemas.openxmlformats.org/officeDocument/2006/relationships/tags" Target="../tags/tag1224.xml"/></Relationships>
</file>

<file path=ppt/slides/_rels/slide87.xml.rels><?xml version="1.0" encoding="UTF-8" standalone="yes"?>
<Relationships xmlns="http://schemas.openxmlformats.org/package/2006/relationships"><Relationship Id="rId13" Type="http://schemas.openxmlformats.org/officeDocument/2006/relationships/tags" Target="../tags/tag1240.xml"/><Relationship Id="rId18" Type="http://schemas.openxmlformats.org/officeDocument/2006/relationships/tags" Target="../tags/tag1245.xml"/><Relationship Id="rId26" Type="http://schemas.openxmlformats.org/officeDocument/2006/relationships/tags" Target="../tags/tag1253.xml"/><Relationship Id="rId39" Type="http://schemas.openxmlformats.org/officeDocument/2006/relationships/tags" Target="../tags/tag1266.xml"/><Relationship Id="rId21" Type="http://schemas.openxmlformats.org/officeDocument/2006/relationships/tags" Target="../tags/tag1248.xml"/><Relationship Id="rId34" Type="http://schemas.openxmlformats.org/officeDocument/2006/relationships/tags" Target="../tags/tag1261.xml"/><Relationship Id="rId42" Type="http://schemas.openxmlformats.org/officeDocument/2006/relationships/tags" Target="../tags/tag1269.xml"/><Relationship Id="rId47" Type="http://schemas.openxmlformats.org/officeDocument/2006/relationships/slideLayout" Target="../slideLayouts/slideLayout1.xml"/><Relationship Id="rId7" Type="http://schemas.openxmlformats.org/officeDocument/2006/relationships/tags" Target="../tags/tag1234.xml"/><Relationship Id="rId2" Type="http://schemas.openxmlformats.org/officeDocument/2006/relationships/tags" Target="../tags/tag1229.xml"/><Relationship Id="rId16" Type="http://schemas.openxmlformats.org/officeDocument/2006/relationships/tags" Target="../tags/tag1243.xml"/><Relationship Id="rId29" Type="http://schemas.openxmlformats.org/officeDocument/2006/relationships/tags" Target="../tags/tag1256.xml"/><Relationship Id="rId1" Type="http://schemas.openxmlformats.org/officeDocument/2006/relationships/tags" Target="../tags/tag1228.xml"/><Relationship Id="rId6" Type="http://schemas.openxmlformats.org/officeDocument/2006/relationships/tags" Target="../tags/tag1233.xml"/><Relationship Id="rId11" Type="http://schemas.openxmlformats.org/officeDocument/2006/relationships/tags" Target="../tags/tag1238.xml"/><Relationship Id="rId24" Type="http://schemas.openxmlformats.org/officeDocument/2006/relationships/tags" Target="../tags/tag1251.xml"/><Relationship Id="rId32" Type="http://schemas.openxmlformats.org/officeDocument/2006/relationships/tags" Target="../tags/tag1259.xml"/><Relationship Id="rId37" Type="http://schemas.openxmlformats.org/officeDocument/2006/relationships/tags" Target="../tags/tag1264.xml"/><Relationship Id="rId40" Type="http://schemas.openxmlformats.org/officeDocument/2006/relationships/tags" Target="../tags/tag1267.xml"/><Relationship Id="rId45" Type="http://schemas.openxmlformats.org/officeDocument/2006/relationships/tags" Target="../tags/tag1272.xml"/><Relationship Id="rId5" Type="http://schemas.openxmlformats.org/officeDocument/2006/relationships/tags" Target="../tags/tag1232.xml"/><Relationship Id="rId15" Type="http://schemas.openxmlformats.org/officeDocument/2006/relationships/tags" Target="../tags/tag1242.xml"/><Relationship Id="rId23" Type="http://schemas.openxmlformats.org/officeDocument/2006/relationships/tags" Target="../tags/tag1250.xml"/><Relationship Id="rId28" Type="http://schemas.openxmlformats.org/officeDocument/2006/relationships/tags" Target="../tags/tag1255.xml"/><Relationship Id="rId36" Type="http://schemas.openxmlformats.org/officeDocument/2006/relationships/tags" Target="../tags/tag1263.xml"/><Relationship Id="rId10" Type="http://schemas.openxmlformats.org/officeDocument/2006/relationships/tags" Target="../tags/tag1237.xml"/><Relationship Id="rId19" Type="http://schemas.openxmlformats.org/officeDocument/2006/relationships/tags" Target="../tags/tag1246.xml"/><Relationship Id="rId31" Type="http://schemas.openxmlformats.org/officeDocument/2006/relationships/tags" Target="../tags/tag1258.xml"/><Relationship Id="rId44" Type="http://schemas.openxmlformats.org/officeDocument/2006/relationships/tags" Target="../tags/tag1271.xml"/><Relationship Id="rId4" Type="http://schemas.openxmlformats.org/officeDocument/2006/relationships/tags" Target="../tags/tag1231.xml"/><Relationship Id="rId9" Type="http://schemas.openxmlformats.org/officeDocument/2006/relationships/tags" Target="../tags/tag1236.xml"/><Relationship Id="rId14" Type="http://schemas.openxmlformats.org/officeDocument/2006/relationships/tags" Target="../tags/tag1241.xml"/><Relationship Id="rId22" Type="http://schemas.openxmlformats.org/officeDocument/2006/relationships/tags" Target="../tags/tag1249.xml"/><Relationship Id="rId27" Type="http://schemas.openxmlformats.org/officeDocument/2006/relationships/tags" Target="../tags/tag1254.xml"/><Relationship Id="rId30" Type="http://schemas.openxmlformats.org/officeDocument/2006/relationships/tags" Target="../tags/tag1257.xml"/><Relationship Id="rId35" Type="http://schemas.openxmlformats.org/officeDocument/2006/relationships/tags" Target="../tags/tag1262.xml"/><Relationship Id="rId43" Type="http://schemas.openxmlformats.org/officeDocument/2006/relationships/tags" Target="../tags/tag1270.xml"/><Relationship Id="rId48" Type="http://schemas.openxmlformats.org/officeDocument/2006/relationships/notesSlide" Target="../notesSlides/notesSlide84.xml"/><Relationship Id="rId8" Type="http://schemas.openxmlformats.org/officeDocument/2006/relationships/tags" Target="../tags/tag1235.xml"/><Relationship Id="rId3" Type="http://schemas.openxmlformats.org/officeDocument/2006/relationships/tags" Target="../tags/tag1230.xml"/><Relationship Id="rId12" Type="http://schemas.openxmlformats.org/officeDocument/2006/relationships/tags" Target="../tags/tag1239.xml"/><Relationship Id="rId17" Type="http://schemas.openxmlformats.org/officeDocument/2006/relationships/tags" Target="../tags/tag1244.xml"/><Relationship Id="rId25" Type="http://schemas.openxmlformats.org/officeDocument/2006/relationships/tags" Target="../tags/tag1252.xml"/><Relationship Id="rId33" Type="http://schemas.openxmlformats.org/officeDocument/2006/relationships/tags" Target="../tags/tag1260.xml"/><Relationship Id="rId38" Type="http://schemas.openxmlformats.org/officeDocument/2006/relationships/tags" Target="../tags/tag1265.xml"/><Relationship Id="rId46" Type="http://schemas.openxmlformats.org/officeDocument/2006/relationships/tags" Target="../tags/tag1273.xml"/><Relationship Id="rId20" Type="http://schemas.openxmlformats.org/officeDocument/2006/relationships/tags" Target="../tags/tag1247.xml"/><Relationship Id="rId41" Type="http://schemas.openxmlformats.org/officeDocument/2006/relationships/tags" Target="../tags/tag1268.xml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tags" Target="../tags/tag1286.xml"/><Relationship Id="rId18" Type="http://schemas.openxmlformats.org/officeDocument/2006/relationships/tags" Target="../tags/tag1291.xml"/><Relationship Id="rId26" Type="http://schemas.openxmlformats.org/officeDocument/2006/relationships/tags" Target="../tags/tag1299.xml"/><Relationship Id="rId39" Type="http://schemas.openxmlformats.org/officeDocument/2006/relationships/tags" Target="../tags/tag1312.xml"/><Relationship Id="rId21" Type="http://schemas.openxmlformats.org/officeDocument/2006/relationships/tags" Target="../tags/tag1294.xml"/><Relationship Id="rId34" Type="http://schemas.openxmlformats.org/officeDocument/2006/relationships/tags" Target="../tags/tag1307.xml"/><Relationship Id="rId42" Type="http://schemas.openxmlformats.org/officeDocument/2006/relationships/tags" Target="../tags/tag1315.xml"/><Relationship Id="rId47" Type="http://schemas.openxmlformats.org/officeDocument/2006/relationships/tags" Target="../tags/tag1320.xml"/><Relationship Id="rId7" Type="http://schemas.openxmlformats.org/officeDocument/2006/relationships/tags" Target="../tags/tag1280.xml"/><Relationship Id="rId2" Type="http://schemas.openxmlformats.org/officeDocument/2006/relationships/tags" Target="../tags/tag1275.xml"/><Relationship Id="rId16" Type="http://schemas.openxmlformats.org/officeDocument/2006/relationships/tags" Target="../tags/tag1289.xml"/><Relationship Id="rId29" Type="http://schemas.openxmlformats.org/officeDocument/2006/relationships/tags" Target="../tags/tag1302.xml"/><Relationship Id="rId11" Type="http://schemas.openxmlformats.org/officeDocument/2006/relationships/tags" Target="../tags/tag1284.xml"/><Relationship Id="rId24" Type="http://schemas.openxmlformats.org/officeDocument/2006/relationships/tags" Target="../tags/tag1297.xml"/><Relationship Id="rId32" Type="http://schemas.openxmlformats.org/officeDocument/2006/relationships/tags" Target="../tags/tag1305.xml"/><Relationship Id="rId37" Type="http://schemas.openxmlformats.org/officeDocument/2006/relationships/tags" Target="../tags/tag1310.xml"/><Relationship Id="rId40" Type="http://schemas.openxmlformats.org/officeDocument/2006/relationships/tags" Target="../tags/tag1313.xml"/><Relationship Id="rId45" Type="http://schemas.openxmlformats.org/officeDocument/2006/relationships/tags" Target="../tags/tag1318.xml"/><Relationship Id="rId5" Type="http://schemas.openxmlformats.org/officeDocument/2006/relationships/tags" Target="../tags/tag1278.xml"/><Relationship Id="rId15" Type="http://schemas.openxmlformats.org/officeDocument/2006/relationships/tags" Target="../tags/tag1288.xml"/><Relationship Id="rId23" Type="http://schemas.openxmlformats.org/officeDocument/2006/relationships/tags" Target="../tags/tag1296.xml"/><Relationship Id="rId28" Type="http://schemas.openxmlformats.org/officeDocument/2006/relationships/tags" Target="../tags/tag1301.xml"/><Relationship Id="rId36" Type="http://schemas.openxmlformats.org/officeDocument/2006/relationships/tags" Target="../tags/tag1309.xml"/><Relationship Id="rId49" Type="http://schemas.openxmlformats.org/officeDocument/2006/relationships/notesSlide" Target="../notesSlides/notesSlide85.xml"/><Relationship Id="rId10" Type="http://schemas.openxmlformats.org/officeDocument/2006/relationships/tags" Target="../tags/tag1283.xml"/><Relationship Id="rId19" Type="http://schemas.openxmlformats.org/officeDocument/2006/relationships/tags" Target="../tags/tag1292.xml"/><Relationship Id="rId31" Type="http://schemas.openxmlformats.org/officeDocument/2006/relationships/tags" Target="../tags/tag1304.xml"/><Relationship Id="rId44" Type="http://schemas.openxmlformats.org/officeDocument/2006/relationships/tags" Target="../tags/tag1317.xml"/><Relationship Id="rId4" Type="http://schemas.openxmlformats.org/officeDocument/2006/relationships/tags" Target="../tags/tag1277.xml"/><Relationship Id="rId9" Type="http://schemas.openxmlformats.org/officeDocument/2006/relationships/tags" Target="../tags/tag1282.xml"/><Relationship Id="rId14" Type="http://schemas.openxmlformats.org/officeDocument/2006/relationships/tags" Target="../tags/tag1287.xml"/><Relationship Id="rId22" Type="http://schemas.openxmlformats.org/officeDocument/2006/relationships/tags" Target="../tags/tag1295.xml"/><Relationship Id="rId27" Type="http://schemas.openxmlformats.org/officeDocument/2006/relationships/tags" Target="../tags/tag1300.xml"/><Relationship Id="rId30" Type="http://schemas.openxmlformats.org/officeDocument/2006/relationships/tags" Target="../tags/tag1303.xml"/><Relationship Id="rId35" Type="http://schemas.openxmlformats.org/officeDocument/2006/relationships/tags" Target="../tags/tag1308.xml"/><Relationship Id="rId43" Type="http://schemas.openxmlformats.org/officeDocument/2006/relationships/tags" Target="../tags/tag1316.xml"/><Relationship Id="rId48" Type="http://schemas.openxmlformats.org/officeDocument/2006/relationships/slideLayout" Target="../slideLayouts/slideLayout1.xml"/><Relationship Id="rId8" Type="http://schemas.openxmlformats.org/officeDocument/2006/relationships/tags" Target="../tags/tag1281.xml"/><Relationship Id="rId3" Type="http://schemas.openxmlformats.org/officeDocument/2006/relationships/tags" Target="../tags/tag1276.xml"/><Relationship Id="rId12" Type="http://schemas.openxmlformats.org/officeDocument/2006/relationships/tags" Target="../tags/tag1285.xml"/><Relationship Id="rId17" Type="http://schemas.openxmlformats.org/officeDocument/2006/relationships/tags" Target="../tags/tag1290.xml"/><Relationship Id="rId25" Type="http://schemas.openxmlformats.org/officeDocument/2006/relationships/tags" Target="../tags/tag1298.xml"/><Relationship Id="rId33" Type="http://schemas.openxmlformats.org/officeDocument/2006/relationships/tags" Target="../tags/tag1306.xml"/><Relationship Id="rId38" Type="http://schemas.openxmlformats.org/officeDocument/2006/relationships/tags" Target="../tags/tag1311.xml"/><Relationship Id="rId46" Type="http://schemas.openxmlformats.org/officeDocument/2006/relationships/tags" Target="../tags/tag1319.xml"/><Relationship Id="rId20" Type="http://schemas.openxmlformats.org/officeDocument/2006/relationships/tags" Target="../tags/tag1293.xml"/><Relationship Id="rId41" Type="http://schemas.openxmlformats.org/officeDocument/2006/relationships/tags" Target="../tags/tag1314.xml"/><Relationship Id="rId1" Type="http://schemas.openxmlformats.org/officeDocument/2006/relationships/tags" Target="../tags/tag1274.xml"/><Relationship Id="rId6" Type="http://schemas.openxmlformats.org/officeDocument/2006/relationships/tags" Target="../tags/tag1279.xml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tags" Target="../tags/tag1333.xml"/><Relationship Id="rId18" Type="http://schemas.openxmlformats.org/officeDocument/2006/relationships/tags" Target="../tags/tag1338.xml"/><Relationship Id="rId26" Type="http://schemas.openxmlformats.org/officeDocument/2006/relationships/tags" Target="../tags/tag1346.xml"/><Relationship Id="rId39" Type="http://schemas.openxmlformats.org/officeDocument/2006/relationships/tags" Target="../tags/tag1359.xml"/><Relationship Id="rId21" Type="http://schemas.openxmlformats.org/officeDocument/2006/relationships/tags" Target="../tags/tag1341.xml"/><Relationship Id="rId34" Type="http://schemas.openxmlformats.org/officeDocument/2006/relationships/tags" Target="../tags/tag1354.xml"/><Relationship Id="rId42" Type="http://schemas.openxmlformats.org/officeDocument/2006/relationships/tags" Target="../tags/tag1362.xml"/><Relationship Id="rId47" Type="http://schemas.openxmlformats.org/officeDocument/2006/relationships/tags" Target="../tags/tag1367.xml"/><Relationship Id="rId50" Type="http://schemas.openxmlformats.org/officeDocument/2006/relationships/tags" Target="../tags/tag1370.xml"/><Relationship Id="rId7" Type="http://schemas.openxmlformats.org/officeDocument/2006/relationships/tags" Target="../tags/tag1327.xml"/><Relationship Id="rId2" Type="http://schemas.openxmlformats.org/officeDocument/2006/relationships/tags" Target="../tags/tag1322.xml"/><Relationship Id="rId16" Type="http://schemas.openxmlformats.org/officeDocument/2006/relationships/tags" Target="../tags/tag1336.xml"/><Relationship Id="rId29" Type="http://schemas.openxmlformats.org/officeDocument/2006/relationships/tags" Target="../tags/tag1349.xml"/><Relationship Id="rId11" Type="http://schemas.openxmlformats.org/officeDocument/2006/relationships/tags" Target="../tags/tag1331.xml"/><Relationship Id="rId24" Type="http://schemas.openxmlformats.org/officeDocument/2006/relationships/tags" Target="../tags/tag1344.xml"/><Relationship Id="rId32" Type="http://schemas.openxmlformats.org/officeDocument/2006/relationships/tags" Target="../tags/tag1352.xml"/><Relationship Id="rId37" Type="http://schemas.openxmlformats.org/officeDocument/2006/relationships/tags" Target="../tags/tag1357.xml"/><Relationship Id="rId40" Type="http://schemas.openxmlformats.org/officeDocument/2006/relationships/tags" Target="../tags/tag1360.xml"/><Relationship Id="rId45" Type="http://schemas.openxmlformats.org/officeDocument/2006/relationships/tags" Target="../tags/tag1365.xml"/><Relationship Id="rId5" Type="http://schemas.openxmlformats.org/officeDocument/2006/relationships/tags" Target="../tags/tag1325.xml"/><Relationship Id="rId15" Type="http://schemas.openxmlformats.org/officeDocument/2006/relationships/tags" Target="../tags/tag1335.xml"/><Relationship Id="rId23" Type="http://schemas.openxmlformats.org/officeDocument/2006/relationships/tags" Target="../tags/tag1343.xml"/><Relationship Id="rId28" Type="http://schemas.openxmlformats.org/officeDocument/2006/relationships/tags" Target="../tags/tag1348.xml"/><Relationship Id="rId36" Type="http://schemas.openxmlformats.org/officeDocument/2006/relationships/tags" Target="../tags/tag1356.xml"/><Relationship Id="rId49" Type="http://schemas.openxmlformats.org/officeDocument/2006/relationships/tags" Target="../tags/tag1369.xml"/><Relationship Id="rId10" Type="http://schemas.openxmlformats.org/officeDocument/2006/relationships/tags" Target="../tags/tag1330.xml"/><Relationship Id="rId19" Type="http://schemas.openxmlformats.org/officeDocument/2006/relationships/tags" Target="../tags/tag1339.xml"/><Relationship Id="rId31" Type="http://schemas.openxmlformats.org/officeDocument/2006/relationships/tags" Target="../tags/tag1351.xml"/><Relationship Id="rId44" Type="http://schemas.openxmlformats.org/officeDocument/2006/relationships/tags" Target="../tags/tag1364.xml"/><Relationship Id="rId52" Type="http://schemas.openxmlformats.org/officeDocument/2006/relationships/notesSlide" Target="../notesSlides/notesSlide86.xml"/><Relationship Id="rId4" Type="http://schemas.openxmlformats.org/officeDocument/2006/relationships/tags" Target="../tags/tag1324.xml"/><Relationship Id="rId9" Type="http://schemas.openxmlformats.org/officeDocument/2006/relationships/tags" Target="../tags/tag1329.xml"/><Relationship Id="rId14" Type="http://schemas.openxmlformats.org/officeDocument/2006/relationships/tags" Target="../tags/tag1334.xml"/><Relationship Id="rId22" Type="http://schemas.openxmlformats.org/officeDocument/2006/relationships/tags" Target="../tags/tag1342.xml"/><Relationship Id="rId27" Type="http://schemas.openxmlformats.org/officeDocument/2006/relationships/tags" Target="../tags/tag1347.xml"/><Relationship Id="rId30" Type="http://schemas.openxmlformats.org/officeDocument/2006/relationships/tags" Target="../tags/tag1350.xml"/><Relationship Id="rId35" Type="http://schemas.openxmlformats.org/officeDocument/2006/relationships/tags" Target="../tags/tag1355.xml"/><Relationship Id="rId43" Type="http://schemas.openxmlformats.org/officeDocument/2006/relationships/tags" Target="../tags/tag1363.xml"/><Relationship Id="rId48" Type="http://schemas.openxmlformats.org/officeDocument/2006/relationships/tags" Target="../tags/tag1368.xml"/><Relationship Id="rId8" Type="http://schemas.openxmlformats.org/officeDocument/2006/relationships/tags" Target="../tags/tag1328.xml"/><Relationship Id="rId51" Type="http://schemas.openxmlformats.org/officeDocument/2006/relationships/slideLayout" Target="../slideLayouts/slideLayout1.xml"/><Relationship Id="rId3" Type="http://schemas.openxmlformats.org/officeDocument/2006/relationships/tags" Target="../tags/tag1323.xml"/><Relationship Id="rId12" Type="http://schemas.openxmlformats.org/officeDocument/2006/relationships/tags" Target="../tags/tag1332.xml"/><Relationship Id="rId17" Type="http://schemas.openxmlformats.org/officeDocument/2006/relationships/tags" Target="../tags/tag1337.xml"/><Relationship Id="rId25" Type="http://schemas.openxmlformats.org/officeDocument/2006/relationships/tags" Target="../tags/tag1345.xml"/><Relationship Id="rId33" Type="http://schemas.openxmlformats.org/officeDocument/2006/relationships/tags" Target="../tags/tag1353.xml"/><Relationship Id="rId38" Type="http://schemas.openxmlformats.org/officeDocument/2006/relationships/tags" Target="../tags/tag1358.xml"/><Relationship Id="rId46" Type="http://schemas.openxmlformats.org/officeDocument/2006/relationships/tags" Target="../tags/tag1366.xml"/><Relationship Id="rId20" Type="http://schemas.openxmlformats.org/officeDocument/2006/relationships/tags" Target="../tags/tag1340.xml"/><Relationship Id="rId41" Type="http://schemas.openxmlformats.org/officeDocument/2006/relationships/tags" Target="../tags/tag1361.xml"/><Relationship Id="rId1" Type="http://schemas.openxmlformats.org/officeDocument/2006/relationships/tags" Target="../tags/tag1321.xml"/><Relationship Id="rId6" Type="http://schemas.openxmlformats.org/officeDocument/2006/relationships/tags" Target="../tags/tag13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1373.xml"/><Relationship Id="rId2" Type="http://schemas.openxmlformats.org/officeDocument/2006/relationships/tags" Target="../tags/tag1372.xml"/><Relationship Id="rId1" Type="http://schemas.openxmlformats.org/officeDocument/2006/relationships/tags" Target="../tags/tag1371.xml"/><Relationship Id="rId6" Type="http://schemas.openxmlformats.org/officeDocument/2006/relationships/notesSlide" Target="../notesSlides/notesSlide8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7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76.xml"/><Relationship Id="rId1" Type="http://schemas.openxmlformats.org/officeDocument/2006/relationships/tags" Target="../tags/tag1375.xml"/><Relationship Id="rId4" Type="http://schemas.openxmlformats.org/officeDocument/2006/relationships/notesSlide" Target="../notesSlides/notesSlide88.xml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tags" Target="../tags/tag1389.xml"/><Relationship Id="rId18" Type="http://schemas.openxmlformats.org/officeDocument/2006/relationships/tags" Target="../tags/tag1394.xml"/><Relationship Id="rId26" Type="http://schemas.openxmlformats.org/officeDocument/2006/relationships/tags" Target="../tags/tag1402.xml"/><Relationship Id="rId39" Type="http://schemas.openxmlformats.org/officeDocument/2006/relationships/tags" Target="../tags/tag1415.xml"/><Relationship Id="rId21" Type="http://schemas.openxmlformats.org/officeDocument/2006/relationships/tags" Target="../tags/tag1397.xml"/><Relationship Id="rId34" Type="http://schemas.openxmlformats.org/officeDocument/2006/relationships/tags" Target="../tags/tag1410.xml"/><Relationship Id="rId42" Type="http://schemas.openxmlformats.org/officeDocument/2006/relationships/tags" Target="../tags/tag1418.xml"/><Relationship Id="rId7" Type="http://schemas.openxmlformats.org/officeDocument/2006/relationships/tags" Target="../tags/tag1383.xml"/><Relationship Id="rId2" Type="http://schemas.openxmlformats.org/officeDocument/2006/relationships/tags" Target="../tags/tag1378.xml"/><Relationship Id="rId16" Type="http://schemas.openxmlformats.org/officeDocument/2006/relationships/tags" Target="../tags/tag1392.xml"/><Relationship Id="rId20" Type="http://schemas.openxmlformats.org/officeDocument/2006/relationships/tags" Target="../tags/tag1396.xml"/><Relationship Id="rId29" Type="http://schemas.openxmlformats.org/officeDocument/2006/relationships/tags" Target="../tags/tag1405.xml"/><Relationship Id="rId41" Type="http://schemas.openxmlformats.org/officeDocument/2006/relationships/tags" Target="../tags/tag1417.xml"/><Relationship Id="rId1" Type="http://schemas.openxmlformats.org/officeDocument/2006/relationships/tags" Target="../tags/tag1377.xml"/><Relationship Id="rId6" Type="http://schemas.openxmlformats.org/officeDocument/2006/relationships/tags" Target="../tags/tag1382.xml"/><Relationship Id="rId11" Type="http://schemas.openxmlformats.org/officeDocument/2006/relationships/tags" Target="../tags/tag1387.xml"/><Relationship Id="rId24" Type="http://schemas.openxmlformats.org/officeDocument/2006/relationships/tags" Target="../tags/tag1400.xml"/><Relationship Id="rId32" Type="http://schemas.openxmlformats.org/officeDocument/2006/relationships/tags" Target="../tags/tag1408.xml"/><Relationship Id="rId37" Type="http://schemas.openxmlformats.org/officeDocument/2006/relationships/tags" Target="../tags/tag1413.xml"/><Relationship Id="rId40" Type="http://schemas.openxmlformats.org/officeDocument/2006/relationships/tags" Target="../tags/tag1416.xml"/><Relationship Id="rId5" Type="http://schemas.openxmlformats.org/officeDocument/2006/relationships/tags" Target="../tags/tag1381.xml"/><Relationship Id="rId15" Type="http://schemas.openxmlformats.org/officeDocument/2006/relationships/tags" Target="../tags/tag1391.xml"/><Relationship Id="rId23" Type="http://schemas.openxmlformats.org/officeDocument/2006/relationships/tags" Target="../tags/tag1399.xml"/><Relationship Id="rId28" Type="http://schemas.openxmlformats.org/officeDocument/2006/relationships/tags" Target="../tags/tag1404.xml"/><Relationship Id="rId36" Type="http://schemas.openxmlformats.org/officeDocument/2006/relationships/tags" Target="../tags/tag1412.xml"/><Relationship Id="rId10" Type="http://schemas.openxmlformats.org/officeDocument/2006/relationships/tags" Target="../tags/tag1386.xml"/><Relationship Id="rId19" Type="http://schemas.openxmlformats.org/officeDocument/2006/relationships/tags" Target="../tags/tag1395.xml"/><Relationship Id="rId31" Type="http://schemas.openxmlformats.org/officeDocument/2006/relationships/tags" Target="../tags/tag1407.xml"/><Relationship Id="rId44" Type="http://schemas.openxmlformats.org/officeDocument/2006/relationships/notesSlide" Target="../notesSlides/notesSlide89.xml"/><Relationship Id="rId4" Type="http://schemas.openxmlformats.org/officeDocument/2006/relationships/tags" Target="../tags/tag1380.xml"/><Relationship Id="rId9" Type="http://schemas.openxmlformats.org/officeDocument/2006/relationships/tags" Target="../tags/tag1385.xml"/><Relationship Id="rId14" Type="http://schemas.openxmlformats.org/officeDocument/2006/relationships/tags" Target="../tags/tag1390.xml"/><Relationship Id="rId22" Type="http://schemas.openxmlformats.org/officeDocument/2006/relationships/tags" Target="../tags/tag1398.xml"/><Relationship Id="rId27" Type="http://schemas.openxmlformats.org/officeDocument/2006/relationships/tags" Target="../tags/tag1403.xml"/><Relationship Id="rId30" Type="http://schemas.openxmlformats.org/officeDocument/2006/relationships/tags" Target="../tags/tag1406.xml"/><Relationship Id="rId35" Type="http://schemas.openxmlformats.org/officeDocument/2006/relationships/tags" Target="../tags/tag1411.xml"/><Relationship Id="rId43" Type="http://schemas.openxmlformats.org/officeDocument/2006/relationships/slideLayout" Target="../slideLayouts/slideLayout1.xml"/><Relationship Id="rId8" Type="http://schemas.openxmlformats.org/officeDocument/2006/relationships/tags" Target="../tags/tag1384.xml"/><Relationship Id="rId3" Type="http://schemas.openxmlformats.org/officeDocument/2006/relationships/tags" Target="../tags/tag1379.xml"/><Relationship Id="rId12" Type="http://schemas.openxmlformats.org/officeDocument/2006/relationships/tags" Target="../tags/tag1388.xml"/><Relationship Id="rId17" Type="http://schemas.openxmlformats.org/officeDocument/2006/relationships/tags" Target="../tags/tag1393.xml"/><Relationship Id="rId25" Type="http://schemas.openxmlformats.org/officeDocument/2006/relationships/tags" Target="../tags/tag1401.xml"/><Relationship Id="rId33" Type="http://schemas.openxmlformats.org/officeDocument/2006/relationships/tags" Target="../tags/tag1409.xml"/><Relationship Id="rId38" Type="http://schemas.openxmlformats.org/officeDocument/2006/relationships/tags" Target="../tags/tag141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20.xml"/><Relationship Id="rId1" Type="http://schemas.openxmlformats.org/officeDocument/2006/relationships/tags" Target="../tags/tag1419.xml"/><Relationship Id="rId4" Type="http://schemas.openxmlformats.org/officeDocument/2006/relationships/notesSlide" Target="../notesSlides/notesSlide90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1.xml"/><Relationship Id="rId3" Type="http://schemas.openxmlformats.org/officeDocument/2006/relationships/tags" Target="../tags/tag142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422.xml"/><Relationship Id="rId1" Type="http://schemas.openxmlformats.org/officeDocument/2006/relationships/tags" Target="../tags/tag1421.xml"/><Relationship Id="rId6" Type="http://schemas.openxmlformats.org/officeDocument/2006/relationships/tags" Target="../tags/tag1426.xml"/><Relationship Id="rId5" Type="http://schemas.openxmlformats.org/officeDocument/2006/relationships/tags" Target="../tags/tag1425.xml"/><Relationship Id="rId4" Type="http://schemas.openxmlformats.org/officeDocument/2006/relationships/tags" Target="../tags/tag142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1429.xml"/><Relationship Id="rId2" Type="http://schemas.openxmlformats.org/officeDocument/2006/relationships/tags" Target="../tags/tag1428.xml"/><Relationship Id="rId1" Type="http://schemas.openxmlformats.org/officeDocument/2006/relationships/tags" Target="../tags/tag1427.xml"/><Relationship Id="rId5" Type="http://schemas.openxmlformats.org/officeDocument/2006/relationships/notesSlide" Target="../notesSlides/notesSlide92.xml"/><Relationship Id="rId4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31.xml"/><Relationship Id="rId1" Type="http://schemas.openxmlformats.org/officeDocument/2006/relationships/tags" Target="../tags/tag1430.xml"/><Relationship Id="rId4" Type="http://schemas.openxmlformats.org/officeDocument/2006/relationships/notesSlide" Target="../notesSlides/notesSlide9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1434.xml"/><Relationship Id="rId2" Type="http://schemas.openxmlformats.org/officeDocument/2006/relationships/tags" Target="../tags/tag1433.xml"/><Relationship Id="rId1" Type="http://schemas.openxmlformats.org/officeDocument/2006/relationships/tags" Target="../tags/tag1432.xml"/><Relationship Id="rId6" Type="http://schemas.openxmlformats.org/officeDocument/2006/relationships/notesSlide" Target="../notesSlides/notesSlide9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3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37.xml"/><Relationship Id="rId1" Type="http://schemas.openxmlformats.org/officeDocument/2006/relationships/tags" Target="../tags/tag1436.xml"/><Relationship Id="rId4" Type="http://schemas.openxmlformats.org/officeDocument/2006/relationships/notesSlide" Target="../notesSlides/notesSlide9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39.xml"/><Relationship Id="rId1" Type="http://schemas.openxmlformats.org/officeDocument/2006/relationships/tags" Target="../tags/tag1438.xml"/><Relationship Id="rId4" Type="http://schemas.openxmlformats.org/officeDocument/2006/relationships/notesSlide" Target="../notesSlides/notesSlide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sz="2800" noProof="0" dirty="0" smtClean="0">
                <a:latin typeface="Constantia" panose="02030602050306030303" pitchFamily="18" charset="0"/>
              </a:rPr>
              <a:t>Prof. Dr. Bertrand Meyer</a:t>
            </a:r>
            <a:endParaRPr lang="de-CH" noProof="0" dirty="0"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549" y="4184071"/>
            <a:ext cx="8647013" cy="219132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de-CH" dirty="0" smtClean="0">
                <a:solidFill>
                  <a:srgbClr val="3E609E"/>
                </a:solidFill>
                <a:latin typeface="Verdana" pitchFamily="34" charset="0"/>
              </a:rPr>
              <a:t>Lektion </a:t>
            </a:r>
            <a:r>
              <a:rPr lang="de-CH" dirty="0">
                <a:solidFill>
                  <a:srgbClr val="3E609E"/>
                </a:solidFill>
                <a:latin typeface="Verdana" pitchFamily="34" charset="0"/>
              </a:rPr>
              <a:t>15: Topologisches Sortieren</a:t>
            </a:r>
          </a:p>
          <a:p>
            <a:pPr>
              <a:spcBef>
                <a:spcPct val="50000"/>
              </a:spcBef>
            </a:pPr>
            <a:endParaRPr lang="de-CH" dirty="0">
              <a:solidFill>
                <a:srgbClr val="3E609E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de-CH" dirty="0">
                <a:solidFill>
                  <a:srgbClr val="3E609E"/>
                </a:solidFill>
                <a:latin typeface="Verdana" pitchFamily="34" charset="0"/>
              </a:rPr>
              <a:t>Teil 1: Problemstellung und mathematische Basis</a:t>
            </a:r>
          </a:p>
          <a:p>
            <a:pPr>
              <a:spcBef>
                <a:spcPct val="50000"/>
              </a:spcBef>
            </a:pPr>
            <a:r>
              <a:rPr lang="de-CH" dirty="0">
                <a:solidFill>
                  <a:srgbClr val="3E609E"/>
                </a:solidFill>
                <a:latin typeface="Verdana" pitchFamily="34" charset="0"/>
              </a:rPr>
              <a:t>Teil 2: Algorithmus und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7136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Rechtecke mit Überlappungsauflagen</a:t>
            </a:r>
            <a:endParaRPr lang="de-CH" noProof="0" dirty="0"/>
          </a:p>
        </p:txBody>
      </p:sp>
      <p:sp>
        <p:nvSpPr>
          <p:cNvPr id="329755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de-CH" noProof="0" dirty="0" smtClean="0"/>
              <a:t>Bedingungen: </a:t>
            </a:r>
            <a:r>
              <a:rPr lang="de-CH" noProof="0" dirty="0" smtClean="0">
                <a:solidFill>
                  <a:srgbClr val="0000FF"/>
                </a:solidFill>
              </a:rPr>
              <a:t>[B, A], [D, A], [A, C], [B, D], [D, C]</a:t>
            </a:r>
            <a:endParaRPr lang="de-CH" noProof="0" dirty="0">
              <a:solidFill>
                <a:srgbClr val="0000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52488" y="3667125"/>
            <a:ext cx="3187700" cy="1582738"/>
            <a:chOff x="537" y="2310"/>
            <a:chExt cx="2008" cy="997"/>
          </a:xfrm>
        </p:grpSpPr>
        <p:sp>
          <p:nvSpPr>
            <p:cNvPr id="329733" name="AutoShap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37" y="2352"/>
              <a:ext cx="2008" cy="955"/>
            </a:xfrm>
            <a:prstGeom prst="flowChartProcess">
              <a:avLst/>
            </a:prstGeom>
            <a:solidFill>
              <a:srgbClr val="92B0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9734" name="Text Box 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37" y="2310"/>
              <a:ext cx="2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  <a:latin typeface="Constantia" panose="02030602050306030303" pitchFamily="18" charset="0"/>
                </a:rPr>
                <a:t>B</a:t>
              </a:r>
            </a:p>
          </p:txBody>
        </p:sp>
      </p:grpSp>
      <p:grpSp>
        <p:nvGrpSpPr>
          <p:cNvPr id="3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825750" y="3211513"/>
            <a:ext cx="2505075" cy="1128712"/>
            <a:chOff x="1780" y="2023"/>
            <a:chExt cx="1578" cy="711"/>
          </a:xfrm>
        </p:grpSpPr>
        <p:sp>
          <p:nvSpPr>
            <p:cNvPr id="329736" name="AutoShape 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80" y="2065"/>
              <a:ext cx="1578" cy="669"/>
            </a:xfrm>
            <a:prstGeom prst="flowChartProcess">
              <a:avLst/>
            </a:prstGeom>
            <a:solidFill>
              <a:srgbClr val="F74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9737" name="Text Box 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95" y="2023"/>
              <a:ext cx="2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latin typeface="Constantia" panose="02030602050306030303" pitchFamily="18" charset="0"/>
                </a:rPr>
                <a:t>D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536700" y="3438525"/>
            <a:ext cx="2049463" cy="1431925"/>
            <a:chOff x="968" y="2166"/>
            <a:chExt cx="1291" cy="902"/>
          </a:xfrm>
        </p:grpSpPr>
        <p:sp>
          <p:nvSpPr>
            <p:cNvPr id="329739" name="AutoShap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68" y="2208"/>
              <a:ext cx="1291" cy="860"/>
            </a:xfrm>
            <a:prstGeom prst="flowChartProcess">
              <a:avLst/>
            </a:prstGeom>
            <a:solidFill>
              <a:srgbClr val="5283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9740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130" y="2166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rgbClr val="FFFF00"/>
                  </a:solidFill>
                  <a:latin typeface="Constantia" panose="02030602050306030303" pitchFamily="18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371725" y="2844800"/>
            <a:ext cx="1973263" cy="889000"/>
            <a:chOff x="1494" y="1792"/>
            <a:chExt cx="1243" cy="560"/>
          </a:xfrm>
        </p:grpSpPr>
        <p:sp>
          <p:nvSpPr>
            <p:cNvPr id="329742" name="AutoShap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94" y="1826"/>
              <a:ext cx="1243" cy="526"/>
            </a:xfrm>
            <a:prstGeom prst="flowChartProcess">
              <a:avLst/>
            </a:prstGeom>
            <a:solidFill>
              <a:srgbClr val="FF99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9743" name="Text Box 1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94" y="1792"/>
              <a:ext cx="2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  <a:latin typeface="Constantia" panose="02030602050306030303" pitchFamily="18" charset="0"/>
                </a:rPr>
                <a:t>C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013450" y="3071813"/>
            <a:ext cx="2201863" cy="1268412"/>
            <a:chOff x="3788" y="1935"/>
            <a:chExt cx="1387" cy="799"/>
          </a:xfrm>
        </p:grpSpPr>
        <p:sp>
          <p:nvSpPr>
            <p:cNvPr id="329745" name="AutoShap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788" y="1969"/>
              <a:ext cx="1387" cy="765"/>
            </a:xfrm>
            <a:prstGeom prst="flowChartProcess">
              <a:avLst/>
            </a:prstGeom>
            <a:solidFill>
              <a:srgbClr val="D7D7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9746" name="Text Box 1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88" y="1935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  <a:latin typeface="Constantia" panose="02030602050306030303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5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Zyklen detektieren</a:t>
            </a:r>
            <a:endParaRPr lang="de-CH" noProof="0" dirty="0"/>
          </a:p>
        </p:txBody>
      </p:sp>
      <p:sp>
        <p:nvSpPr>
          <p:cNvPr id="6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84868" y="4313017"/>
            <a:ext cx="2590800" cy="39048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 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Zyklen detektieren</a:t>
            </a:r>
            <a:endParaRPr lang="de-CH" noProof="0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Um die Abfrage </a:t>
            </a:r>
            <a:r>
              <a:rPr lang="de-CH" dirty="0" smtClean="0">
                <a:solidFill>
                  <a:srgbClr val="A50021"/>
                </a:solidFill>
              </a:rPr>
              <a:t>“Keine Elemente übrig”</a:t>
            </a:r>
            <a:r>
              <a:rPr lang="de-CH" dirty="0" smtClean="0"/>
              <a:t> zu implementieren, merken wir uns die Anzahl der abgearbeiteten Elemente und vergleichen diese am Ende mit der ursprünglichen Anzahl Elemente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0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Datenstrukturen: Zusammenfassung</a:t>
            </a:r>
            <a:endParaRPr lang="de-CH" noProof="0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Ordnung abhängig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von Bedingungen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-- (Ersetzt die ursprüngliche Liste)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dirty="0" smtClean="0">
                <a:solidFill>
                  <a:srgbClr val="A50021"/>
                </a:solidFill>
              </a:rPr>
              <a:t>nach einem bestimmten Element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A50021"/>
                </a:solidFill>
              </a:rPr>
              <a:t>	--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Elemente, die vor einem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</a:t>
            </a:r>
            <a:r>
              <a:rPr lang="de-CH" sz="2000" dirty="0" smtClean="0">
                <a:solidFill>
                  <a:srgbClr val="A50021"/>
                </a:solidFill>
              </a:rPr>
              <a:t>bestimmten Element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	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STACK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 ohne Vorgängern</a:t>
            </a:r>
          </a:p>
          <a:p>
            <a:pPr>
              <a:lnSpc>
                <a:spcPct val="90000"/>
              </a:lnSpc>
            </a:pPr>
            <a:endParaRPr lang="de-CH" noProof="0" dirty="0"/>
          </a:p>
        </p:txBody>
      </p:sp>
      <p:sp>
        <p:nvSpPr>
          <p:cNvPr id="4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71281" y="1985110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69693" y="751622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71281" y="1161197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71281" y="1545372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6303" y="172158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6303" y="206448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0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16303" y="1259622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1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08366" y="848460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2" name="Line 4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6916" y="94154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3" name="Line 4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407942" y="801842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6916" y="2201243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" name="Line 2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16916" y="1747218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6" name="Line 3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16916" y="128916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41085" y="2026991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75409" y="2046470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" name="Rectangle 2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30001" y="1593261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24283" y="1141143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81406" y="195507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3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70371" y="1496920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4" name="Text Box 3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64678" y="1035565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5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89780" y="195301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grpSp>
        <p:nvGrpSpPr>
          <p:cNvPr id="27" name="Group 38"/>
          <p:cNvGrpSpPr/>
          <p:nvPr/>
        </p:nvGrpSpPr>
        <p:grpSpPr>
          <a:xfrm>
            <a:off x="7684921" y="2703617"/>
            <a:ext cx="625567" cy="1262488"/>
            <a:chOff x="4700718" y="2670175"/>
            <a:chExt cx="660400" cy="1820863"/>
          </a:xfrm>
        </p:grpSpPr>
        <p:sp>
          <p:nvSpPr>
            <p:cNvPr id="28" name="Rectangle 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32" name="Text Box 5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70819" y="3451458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33" name="Text Box 5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70819" y="3719759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34" name="Text Box 5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70819" y="3088858"/>
            <a:ext cx="376067" cy="2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35" name="Text Box 5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64083" y="2765550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36" name="Text Box 5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781608" y="2672408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37" name="Text Box 5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19708" y="3324871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38" name="Text Box 6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05420" y="2996258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39" name="Text Box 6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19708" y="3639196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923280" y="5527040"/>
            <a:ext cx="3048000" cy="1029102"/>
            <a:chOff x="5313680" y="5191760"/>
            <a:chExt cx="3830320" cy="947822"/>
          </a:xfrm>
        </p:grpSpPr>
        <p:sp>
          <p:nvSpPr>
            <p:cNvPr id="40" name="Freeform 15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6373590" y="5191760"/>
              <a:ext cx="2770410" cy="947822"/>
            </a:xfrm>
            <a:custGeom>
              <a:avLst/>
              <a:gdLst/>
              <a:ahLst/>
              <a:cxnLst>
                <a:cxn ang="0">
                  <a:pos x="631" y="159"/>
                </a:cxn>
                <a:cxn ang="0">
                  <a:pos x="46" y="885"/>
                </a:cxn>
                <a:cxn ang="0">
                  <a:pos x="356" y="1938"/>
                </a:cxn>
                <a:cxn ang="0">
                  <a:pos x="1721" y="1803"/>
                </a:cxn>
                <a:cxn ang="0">
                  <a:pos x="1597" y="471"/>
                </a:cxn>
                <a:cxn ang="0">
                  <a:pos x="994" y="52"/>
                </a:cxn>
                <a:cxn ang="0">
                  <a:pos x="631" y="159"/>
                </a:cxn>
              </a:cxnLst>
              <a:rect l="0" t="0" r="r" b="b"/>
              <a:pathLst>
                <a:path w="1928" h="2091">
                  <a:moveTo>
                    <a:pt x="631" y="159"/>
                  </a:moveTo>
                  <a:cubicBezTo>
                    <a:pt x="491" y="287"/>
                    <a:pt x="92" y="588"/>
                    <a:pt x="46" y="885"/>
                  </a:cubicBezTo>
                  <a:cubicBezTo>
                    <a:pt x="0" y="1182"/>
                    <a:pt x="77" y="1785"/>
                    <a:pt x="356" y="1938"/>
                  </a:cubicBezTo>
                  <a:cubicBezTo>
                    <a:pt x="635" y="2091"/>
                    <a:pt x="1514" y="2047"/>
                    <a:pt x="1721" y="1803"/>
                  </a:cubicBezTo>
                  <a:cubicBezTo>
                    <a:pt x="1928" y="1558"/>
                    <a:pt x="1718" y="763"/>
                    <a:pt x="1597" y="471"/>
                  </a:cubicBezTo>
                  <a:cubicBezTo>
                    <a:pt x="1476" y="179"/>
                    <a:pt x="1155" y="104"/>
                    <a:pt x="994" y="52"/>
                  </a:cubicBezTo>
                  <a:cubicBezTo>
                    <a:pt x="833" y="0"/>
                    <a:pt x="707" y="137"/>
                    <a:pt x="631" y="159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 prst="divot"/>
              <a:bevelB w="762000"/>
            </a:sp3d>
          </p:spPr>
          <p:txBody>
            <a:bodyPr>
              <a:sp3d extrusionH="57150">
                <a:bevelT w="82550" h="38100" prst="coolSlant"/>
              </a:sp3d>
            </a:bodyPr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41" name="AutoShape 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314918" y="5464607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2" name="AutoShape 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10800000" flipV="1">
              <a:off x="5313680" y="5718883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063551" y="5561032"/>
              <a:ext cx="1258207" cy="538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3200" i="1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4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27251" y="3606800"/>
            <a:ext cx="597287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28670" y="4038025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0" name="Rectangle 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28670" y="4470758"/>
            <a:ext cx="597288" cy="43273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28670" y="4903490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509538" y="4470060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53" name="Text Box 1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509538" y="4886905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54" name="Text Box 1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509538" y="4039533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55" name="Text Box 2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501026" y="3606800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56" name="Text Box 2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035040" y="4555193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57" name="Text Box 2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046390" y="4987926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58" name="Text Box 2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046390" y="4140554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59" name="Text Box 2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37877" y="3707822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96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Initialisierung</a:t>
            </a:r>
            <a:endParaRPr lang="de-CH" noProof="0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Alle Elemente </a:t>
            </a:r>
            <a:r>
              <a:rPr lang="de-CH" dirty="0" smtClean="0"/>
              <a:t>und alle Bedingungen müssen abgearbeitet werden, um diese Datenstrukturen zu erzeugen.</a:t>
            </a:r>
          </a:p>
          <a:p>
            <a:endParaRPr lang="de-CH" noProof="0" dirty="0" smtClean="0"/>
          </a:p>
          <a:p>
            <a:r>
              <a:rPr lang="de-CH" noProof="0" dirty="0" smtClean="0"/>
              <a:t>Dies ist </a:t>
            </a:r>
            <a:r>
              <a:rPr lang="de-CH" b="1" noProof="0" dirty="0" smtClean="0">
                <a:solidFill>
                  <a:srgbClr val="0000FF"/>
                </a:solidFill>
              </a:rPr>
              <a:t>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m </a:t>
            </a:r>
            <a:r>
              <a:rPr lang="de-CH" noProof="0" dirty="0" smtClean="0">
                <a:solidFill>
                  <a:srgbClr val="A50021"/>
                </a:solidFill>
              </a:rPr>
              <a:t>+ 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r>
              <a:rPr lang="de-CH" dirty="0" smtClean="0"/>
              <a:t>.</a:t>
            </a:r>
            <a:endParaRPr lang="de-CH" noProof="0" dirty="0" smtClean="0">
              <a:solidFill>
                <a:srgbClr val="0000FF"/>
              </a:solidFill>
            </a:endParaRPr>
          </a:p>
          <a:p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Dies gilt auch für den restlichen Algorithmus.</a:t>
            </a:r>
          </a:p>
          <a:p>
            <a:endParaRPr lang="de-CH" noProof="0" dirty="0" smtClean="0"/>
          </a:p>
          <a:p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5060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Datenstrukturen 1: ursprünglich</a:t>
            </a:r>
            <a:endParaRPr lang="de-CH" noProof="0" dirty="0"/>
          </a:p>
        </p:txBody>
      </p:sp>
      <p:sp>
        <p:nvSpPr>
          <p:cNvPr id="439300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6663" y="989013"/>
            <a:ext cx="6886575" cy="9144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= {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b, c,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}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=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439327" name="Text Box 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125" y="5040313"/>
            <a:ext cx="874077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>
                <a:latin typeface="Constantia" panose="02030602050306030303" pitchFamily="18" charset="0"/>
              </a:rPr>
              <a:t>Effizienz</a:t>
            </a:r>
            <a:r>
              <a:rPr lang="en-US" sz="2400" dirty="0" smtClean="0">
                <a:latin typeface="Constantia" panose="02030602050306030303" pitchFamily="18" charset="0"/>
              </a:rPr>
              <a:t>: Das </a:t>
            </a:r>
            <a:r>
              <a:rPr lang="en-US" dirty="0" err="1" smtClean="0">
                <a:latin typeface="Constantia" panose="02030602050306030303" pitchFamily="18" charset="0"/>
              </a:rPr>
              <a:t>Beste</a:t>
            </a:r>
            <a:r>
              <a:rPr lang="en-US" dirty="0" smtClean="0">
                <a:latin typeface="Constantia" panose="02030602050306030303" pitchFamily="18" charset="0"/>
              </a:rPr>
              <a:t>, das </a:t>
            </a:r>
            <a:r>
              <a:rPr lang="en-US" dirty="0" err="1" smtClean="0">
                <a:latin typeface="Constantia" panose="02030602050306030303" pitchFamily="18" charset="0"/>
              </a:rPr>
              <a:t>wir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uns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erhoffen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können</a:t>
            </a:r>
            <a:r>
              <a:rPr lang="en-US" dirty="0" smtClean="0">
                <a:latin typeface="Constantia" panose="02030602050306030303" pitchFamily="18" charset="0"/>
              </a:rPr>
              <a:t>: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endParaRPr lang="en-US" sz="24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 dirty="0" err="1" smtClean="0">
                <a:latin typeface="Constantia" panose="02030602050306030303" pitchFamily="18" charset="0"/>
              </a:rPr>
              <a:t>Wenn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wir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400" dirty="0" smtClean="0">
                <a:latin typeface="Constantia" panose="02030602050306030303" pitchFamily="18" charset="0"/>
              </a:rPr>
              <a:t> und </a:t>
            </a: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wie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gegeben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verwenden</a:t>
            </a:r>
            <a:r>
              <a:rPr lang="en-US" sz="2400" dirty="0" smtClean="0">
                <a:latin typeface="Constantia" panose="02030602050306030303" pitchFamily="18" charset="0"/>
              </a:rPr>
              <a:t>, </a:t>
            </a:r>
            <a:r>
              <a:rPr lang="en-US" sz="2400" dirty="0" err="1" smtClean="0">
                <a:latin typeface="Constantia" panose="02030602050306030303" pitchFamily="18" charset="0"/>
              </a:rPr>
              <a:t>können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wir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O</a:t>
            </a:r>
            <a:r>
              <a:rPr lang="en-US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m </a:t>
            </a:r>
            <a:r>
              <a:rPr lang="en-US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+ </a:t>
            </a: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nicht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erreichen</a:t>
            </a:r>
            <a:r>
              <a:rPr lang="en-US" dirty="0" smtClean="0">
                <a:latin typeface="Constantia" panose="02030602050306030303" pitchFamily="18" charset="0"/>
              </a:rPr>
              <a:t>!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41463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6" name="Line 4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1908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7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8291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8" name="Rectangle 4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80038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9" name="Rectangle 3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80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0" name="Rectangl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87563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1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32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2073" y="425926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3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8927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4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5984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65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8548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6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4516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7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06079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68" name="Text Box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31718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69" name="Rectangle 3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91402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0" name="Text Box 3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5231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71" name="Text Box 4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4078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7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3764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3" name="Text Box 4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8554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74" name="Text Box 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4650" y="4262598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m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5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46088" y="301164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6" name="Rectangle 5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463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7" name="Rectangle 5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84173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8" name="Rectangle 5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9370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9" name="Rectangle 5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603244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0" name="Text Box 5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07237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81" name="Text Box 5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98507" y="271772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82" name="Text Box 5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98218" y="273201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83" name="Text Box 6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3315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84" name="Text Box 6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10375" y="2805273"/>
            <a:ext cx="1996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5" name="Text Box 6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00025" y="222901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6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1938" y="3643473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Datenstrukturen 2</a:t>
            </a:r>
            <a:endParaRPr lang="de-CH" noProof="0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Ordnung abhängig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von Bedingungen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-- (Ersetzt die ursprüngliche Liste)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dirty="0" smtClean="0">
                <a:solidFill>
                  <a:srgbClr val="A50021"/>
                </a:solidFill>
              </a:rPr>
              <a:t>nach einem bestimmten Element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A50021"/>
                </a:solidFill>
              </a:rPr>
              <a:t>	--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Elemente, die vor einem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</a:t>
            </a:r>
            <a:r>
              <a:rPr lang="de-CH" sz="2000" dirty="0" smtClean="0">
                <a:solidFill>
                  <a:srgbClr val="A50021"/>
                </a:solidFill>
              </a:rPr>
              <a:t>bestimmten Element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	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STACK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 ohne Vorgängern</a:t>
            </a:r>
          </a:p>
          <a:p>
            <a:pPr>
              <a:lnSpc>
                <a:spcPct val="90000"/>
              </a:lnSpc>
            </a:pPr>
            <a:endParaRPr lang="de-CH" noProof="0" dirty="0"/>
          </a:p>
        </p:txBody>
      </p:sp>
      <p:sp>
        <p:nvSpPr>
          <p:cNvPr id="60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6665" y="202935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5077" y="79586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6665" y="120544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6665" y="158961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89671" y="17658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5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9671" y="21087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89671" y="1303866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81734" y="892704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Line 4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72300" y="985786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Line 4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263326" y="846086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872301" y="2245487"/>
            <a:ext cx="2065214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872301" y="1333409"/>
            <a:ext cx="1032607" cy="458053"/>
            <a:chOff x="6547845" y="2129801"/>
            <a:chExt cx="1453454" cy="458053"/>
          </a:xfrm>
        </p:grpSpPr>
        <p:sp>
          <p:nvSpPr>
            <p:cNvPr id="72" name="Line 2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6547845" y="2587854"/>
              <a:ext cx="145345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Line 3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6547845" y="2129801"/>
              <a:ext cx="1453453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68777" y="207123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03101" y="2090714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57693" y="163750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3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451975" y="1185387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09098" y="199932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9" name="Text Box 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8063" y="1572694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0" name="Text Box 3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92370" y="1117645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1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525939" y="2014012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82" name="Group 46"/>
          <p:cNvGrpSpPr/>
          <p:nvPr/>
        </p:nvGrpSpPr>
        <p:grpSpPr>
          <a:xfrm>
            <a:off x="5923280" y="5527040"/>
            <a:ext cx="3048000" cy="1029102"/>
            <a:chOff x="5313680" y="5191760"/>
            <a:chExt cx="3830320" cy="947822"/>
          </a:xfrm>
        </p:grpSpPr>
        <p:sp>
          <p:nvSpPr>
            <p:cNvPr id="83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373590" y="5191760"/>
              <a:ext cx="2770410" cy="947822"/>
            </a:xfrm>
            <a:custGeom>
              <a:avLst/>
              <a:gdLst/>
              <a:ahLst/>
              <a:cxnLst>
                <a:cxn ang="0">
                  <a:pos x="631" y="159"/>
                </a:cxn>
                <a:cxn ang="0">
                  <a:pos x="46" y="885"/>
                </a:cxn>
                <a:cxn ang="0">
                  <a:pos x="356" y="1938"/>
                </a:cxn>
                <a:cxn ang="0">
                  <a:pos x="1721" y="1803"/>
                </a:cxn>
                <a:cxn ang="0">
                  <a:pos x="1597" y="471"/>
                </a:cxn>
                <a:cxn ang="0">
                  <a:pos x="994" y="52"/>
                </a:cxn>
                <a:cxn ang="0">
                  <a:pos x="631" y="159"/>
                </a:cxn>
              </a:cxnLst>
              <a:rect l="0" t="0" r="r" b="b"/>
              <a:pathLst>
                <a:path w="1928" h="2091">
                  <a:moveTo>
                    <a:pt x="631" y="159"/>
                  </a:moveTo>
                  <a:cubicBezTo>
                    <a:pt x="491" y="287"/>
                    <a:pt x="92" y="588"/>
                    <a:pt x="46" y="885"/>
                  </a:cubicBezTo>
                  <a:cubicBezTo>
                    <a:pt x="0" y="1182"/>
                    <a:pt x="77" y="1785"/>
                    <a:pt x="356" y="1938"/>
                  </a:cubicBezTo>
                  <a:cubicBezTo>
                    <a:pt x="635" y="2091"/>
                    <a:pt x="1514" y="2047"/>
                    <a:pt x="1721" y="1803"/>
                  </a:cubicBezTo>
                  <a:cubicBezTo>
                    <a:pt x="1928" y="1558"/>
                    <a:pt x="1718" y="763"/>
                    <a:pt x="1597" y="471"/>
                  </a:cubicBezTo>
                  <a:cubicBezTo>
                    <a:pt x="1476" y="179"/>
                    <a:pt x="1155" y="104"/>
                    <a:pt x="994" y="52"/>
                  </a:cubicBezTo>
                  <a:cubicBezTo>
                    <a:pt x="833" y="0"/>
                    <a:pt x="707" y="137"/>
                    <a:pt x="631" y="159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 prst="divot"/>
              <a:bevelB w="762000"/>
            </a:sp3d>
          </p:spPr>
          <p:txBody>
            <a:bodyPr>
              <a:sp3d extrusionH="57150">
                <a:bevelT w="82550" h="38100" prst="coolSlant"/>
              </a:sp3d>
            </a:bodyPr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84" name="AutoShape 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314918" y="5464607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5" name="AutoShape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10800000" flipV="1">
              <a:off x="5313680" y="5718883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6" name="Text Box 18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063551" y="5561032"/>
              <a:ext cx="1258207" cy="538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3200" i="1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87" name="Rectangle 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9559" y="3606800"/>
            <a:ext cx="597287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8" name="Rectangle 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00978" y="4038025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9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00978" y="4470758"/>
            <a:ext cx="597288" cy="43273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90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00978" y="4903490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91" name="Text Box 1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81846" y="4470060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92" name="Text Box 1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81846" y="4886905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93" name="Text Box 1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81846" y="4039533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94" name="Text Box 2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73334" y="3606800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95" name="Text Box 2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07348" y="4555193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Text Box 2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18698" y="4987926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7" name="Text Box 2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618698" y="4140554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8" name="Text Box 2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610185" y="3707822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99" name="Group 38"/>
          <p:cNvGrpSpPr/>
          <p:nvPr/>
        </p:nvGrpSpPr>
        <p:grpSpPr>
          <a:xfrm>
            <a:off x="7183489" y="2718365"/>
            <a:ext cx="625567" cy="1262488"/>
            <a:chOff x="4700718" y="2670175"/>
            <a:chExt cx="660400" cy="1820863"/>
          </a:xfrm>
        </p:grpSpPr>
        <p:sp>
          <p:nvSpPr>
            <p:cNvPr id="100" name="Rectangle 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Text Box 5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769387" y="3466206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5" name="Text Box 5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769387" y="3734507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6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69387" y="3103606"/>
            <a:ext cx="376067" cy="2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7" name="Text Box 5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62651" y="2780298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8" name="Text Box 5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80176" y="268715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9" name="Text Box 5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318276" y="3320701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0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303988" y="301100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1" name="Text Box 6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318276" y="3653944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340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Programmübersetzung: eine nützliche </a:t>
            </a:r>
            <a:r>
              <a:rPr lang="de-CH" dirty="0" smtClean="0">
                <a:solidFill>
                  <a:srgbClr val="A50021"/>
                </a:solidFill>
              </a:rPr>
              <a:t>Heuristik</a:t>
            </a:r>
            <a:endParaRPr lang="de-CH" noProof="0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sz="2000" noProof="0" dirty="0" smtClean="0"/>
              <a:t>Die </a:t>
            </a:r>
            <a:r>
              <a:rPr lang="de-CH" sz="2000" dirty="0" smtClean="0"/>
              <a:t>Datenstruktur ist, so wie sie gegeben ist, meist nicht die geeignetste für einen spezifischen Algorithmus</a:t>
            </a:r>
            <a:endParaRPr lang="de-CH" sz="2000" noProof="0" dirty="0" smtClean="0"/>
          </a:p>
          <a:p>
            <a:endParaRPr lang="de-CH" sz="2000" noProof="0" dirty="0" smtClean="0"/>
          </a:p>
          <a:p>
            <a:r>
              <a:rPr lang="de-CH" sz="2000" noProof="0" dirty="0" smtClean="0"/>
              <a:t>Um einen effizienten Algorithmus zu erhalten, müssen wir sie in eine speziell geeignete Form bringen</a:t>
            </a:r>
          </a:p>
          <a:p>
            <a:endParaRPr lang="de-CH" sz="2000" noProof="0" dirty="0" smtClean="0"/>
          </a:p>
          <a:p>
            <a:r>
              <a:rPr lang="de-CH" sz="2000" noProof="0" dirty="0" smtClean="0"/>
              <a:t>Wir können dies </a:t>
            </a:r>
            <a:r>
              <a:rPr lang="de-CH" sz="2000" noProof="0" dirty="0" smtClean="0">
                <a:solidFill>
                  <a:srgbClr val="A50021"/>
                </a:solidFill>
              </a:rPr>
              <a:t>“übersetzen”</a:t>
            </a:r>
            <a:r>
              <a:rPr lang="de-CH" sz="2000" noProof="0" dirty="0" smtClean="0"/>
              <a:t> der Daten nennen</a:t>
            </a:r>
          </a:p>
          <a:p>
            <a:endParaRPr lang="de-CH" sz="2000" noProof="0" dirty="0" smtClean="0"/>
          </a:p>
          <a:p>
            <a:r>
              <a:rPr lang="de-CH" sz="2000" noProof="0" dirty="0" smtClean="0"/>
              <a:t>Oft ist diese „Übersetzung“ </a:t>
            </a:r>
            <a:r>
              <a:rPr lang="de-CH" sz="2000" dirty="0" smtClean="0"/>
              <a:t>(Initialisierung) </a:t>
            </a:r>
            <a:r>
              <a:rPr lang="de-CH" sz="2000" noProof="0" dirty="0" smtClean="0"/>
              <a:t>genauso teuer wie das wirkliche Abarbeiten, manchmal sogar noch teurer. Aber dies stellt kein Problem dar, falls es die Gesamtkosten reduziert</a:t>
            </a:r>
          </a:p>
          <a:p>
            <a:endParaRPr lang="de-CH" sz="2000" noProof="0" dirty="0" smtClean="0"/>
          </a:p>
          <a:p>
            <a:endParaRPr lang="de-CH" sz="2000" noProof="0" dirty="0"/>
          </a:p>
        </p:txBody>
      </p:sp>
    </p:spTree>
    <p:extLst>
      <p:ext uri="{BB962C8B-B14F-4D97-AF65-F5344CB8AC3E}">
        <p14:creationId xmlns:p14="http://schemas.microsoft.com/office/powerpoint/2010/main" val="22390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Eine weitere Lektion</a:t>
            </a:r>
            <a:endParaRPr lang="de-CH" noProof="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defTabSz="442913"/>
            <a:r>
              <a:rPr lang="de-CH" sz="2000" dirty="0" smtClean="0"/>
              <a:t>E</a:t>
            </a:r>
            <a:r>
              <a:rPr lang="de-CH" sz="2000" noProof="0" dirty="0" smtClean="0"/>
              <a:t>s kann durchaus OK sein, Informationen in unseren Datenstrukturen zu duplizieren</a:t>
            </a:r>
          </a:p>
          <a:p>
            <a:pPr defTabSz="442913"/>
            <a:endParaRPr lang="de-CH" sz="2000" dirty="0"/>
          </a:p>
          <a:p>
            <a:pPr defTabSz="442913"/>
            <a:r>
              <a:rPr lang="de-CH" sz="2000" noProof="0" dirty="0" smtClean="0"/>
              <a:t>Ursprüngliche Datensgtrukturen: ohne duplizierten Information</a:t>
            </a:r>
          </a:p>
          <a:p>
            <a:pPr defTabSz="442913"/>
            <a:r>
              <a:rPr lang="de-CH" i="1" dirty="0" smtClean="0">
                <a:solidFill>
                  <a:srgbClr val="0000FF"/>
                </a:solidFill>
              </a:rPr>
              <a:t>	</a:t>
            </a:r>
            <a:endParaRPr lang="de-CH" noProof="0" dirty="0"/>
          </a:p>
        </p:txBody>
      </p:sp>
      <p:sp>
        <p:nvSpPr>
          <p:cNvPr id="39" name="Line 4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41463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7" name="Line 4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1908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8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8291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9" name="Rectangle 4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80038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0" name="Rectangle 3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1" name="Rectangle 3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87563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2" name="Rectangle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132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3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073" y="425926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4" name="Rectangle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8927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5" name="Text 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5984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66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8548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7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4516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8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06079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69" name="Text Box 3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31718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70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91402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1" name="Text Box 3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5231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72" name="Text Box 4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4078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73" name="Rectangl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3764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" name="Text Box 4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98554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75" name="Text Box 4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24650" y="4262598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m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6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46088" y="301164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7" name="Rectangle 5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463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8" name="Rectangle 5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84173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9" name="Rectangle 5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9370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0" name="Rectangle 5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03244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1" name="Text Box 5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07237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82" name="Text Box 5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98507" y="271772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83" name="Text Box 5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698218" y="273201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84" name="Text Box 6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93315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85" name="Text Box 6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10375" y="2805273"/>
            <a:ext cx="1996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6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1938" y="3643473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7" name="Text Box 6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13239" y="2226568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Datenstrukturen: mit duplizierter Information</a:t>
            </a:r>
            <a:endParaRPr lang="de-CH" noProof="0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Ordnung abhängig</a:t>
            </a:r>
            <a:r>
              <a:rPr lang="de-CH" sz="2000" dirty="0">
                <a:solidFill>
                  <a:srgbClr val="A50021"/>
                </a:solidFill>
              </a:rPr>
              <a:t> </a:t>
            </a:r>
            <a:r>
              <a:rPr lang="de-CH" sz="2000" noProof="0" dirty="0" smtClean="0">
                <a:solidFill>
                  <a:srgbClr val="A50021"/>
                </a:solidFill>
              </a:rPr>
              <a:t>von Bedingungen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-- (Ersetzt die ursprüngliche Liste)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dirty="0" smtClean="0">
                <a:solidFill>
                  <a:srgbClr val="A50021"/>
                </a:solidFill>
              </a:rPr>
              <a:t>nach einem</a:t>
            </a:r>
            <a:br>
              <a:rPr lang="de-CH" sz="2000" dirty="0" smtClean="0">
                <a:solidFill>
                  <a:srgbClr val="A50021"/>
                </a:solidFill>
              </a:rPr>
            </a:br>
            <a:r>
              <a:rPr lang="de-CH" sz="2000" dirty="0" smtClean="0">
                <a:solidFill>
                  <a:srgbClr val="A50021"/>
                </a:solidFill>
              </a:rPr>
              <a:t>	-- bestimmten Element 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Elemente, die vor einem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</a:t>
            </a:r>
            <a:r>
              <a:rPr lang="de-CH" sz="2000" dirty="0" smtClean="0">
                <a:solidFill>
                  <a:srgbClr val="A50021"/>
                </a:solidFill>
              </a:rPr>
              <a:t>bestimmten Element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	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STACK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 ohne Vorgängern</a:t>
            </a:r>
          </a:p>
          <a:p>
            <a:pPr>
              <a:lnSpc>
                <a:spcPct val="90000"/>
              </a:lnSpc>
            </a:pPr>
            <a:endParaRPr lang="de-CH" noProof="0" dirty="0"/>
          </a:p>
        </p:txBody>
      </p:sp>
      <p:sp>
        <p:nvSpPr>
          <p:cNvPr id="4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6665" y="202935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5077" y="79586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6665" y="120544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6665" y="158961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89671" y="17658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9671" y="21087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0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89671" y="1303866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1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81734" y="892704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2" name="Line 4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72300" y="985786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3" name="Line 4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263326" y="846086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872301" y="2245487"/>
            <a:ext cx="2065214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72301" y="1333409"/>
            <a:ext cx="1032607" cy="458053"/>
            <a:chOff x="6547845" y="2129801"/>
            <a:chExt cx="1453454" cy="458053"/>
          </a:xfrm>
        </p:grpSpPr>
        <p:sp>
          <p:nvSpPr>
            <p:cNvPr id="15" name="Line 2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6547845" y="2587854"/>
              <a:ext cx="145345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6" name="Line 3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6547845" y="2129801"/>
              <a:ext cx="1453453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68777" y="207123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03101" y="2090714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" name="Rectangle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57693" y="163750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451975" y="1185387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09098" y="199932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3" name="Text Box 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8063" y="1541164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4" name="Text Box 3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92370" y="1088276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5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525939" y="1997255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grpSp>
        <p:nvGrpSpPr>
          <p:cNvPr id="3" name="Group 46"/>
          <p:cNvGrpSpPr/>
          <p:nvPr/>
        </p:nvGrpSpPr>
        <p:grpSpPr>
          <a:xfrm>
            <a:off x="5923280" y="5527040"/>
            <a:ext cx="3048000" cy="1029102"/>
            <a:chOff x="5313680" y="5191760"/>
            <a:chExt cx="3830320" cy="947822"/>
          </a:xfrm>
        </p:grpSpPr>
        <p:sp>
          <p:nvSpPr>
            <p:cNvPr id="40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373590" y="5191760"/>
              <a:ext cx="2770410" cy="947822"/>
            </a:xfrm>
            <a:custGeom>
              <a:avLst/>
              <a:gdLst/>
              <a:ahLst/>
              <a:cxnLst>
                <a:cxn ang="0">
                  <a:pos x="631" y="159"/>
                </a:cxn>
                <a:cxn ang="0">
                  <a:pos x="46" y="885"/>
                </a:cxn>
                <a:cxn ang="0">
                  <a:pos x="356" y="1938"/>
                </a:cxn>
                <a:cxn ang="0">
                  <a:pos x="1721" y="1803"/>
                </a:cxn>
                <a:cxn ang="0">
                  <a:pos x="1597" y="471"/>
                </a:cxn>
                <a:cxn ang="0">
                  <a:pos x="994" y="52"/>
                </a:cxn>
                <a:cxn ang="0">
                  <a:pos x="631" y="159"/>
                </a:cxn>
              </a:cxnLst>
              <a:rect l="0" t="0" r="r" b="b"/>
              <a:pathLst>
                <a:path w="1928" h="2091">
                  <a:moveTo>
                    <a:pt x="631" y="159"/>
                  </a:moveTo>
                  <a:cubicBezTo>
                    <a:pt x="491" y="287"/>
                    <a:pt x="92" y="588"/>
                    <a:pt x="46" y="885"/>
                  </a:cubicBezTo>
                  <a:cubicBezTo>
                    <a:pt x="0" y="1182"/>
                    <a:pt x="77" y="1785"/>
                    <a:pt x="356" y="1938"/>
                  </a:cubicBezTo>
                  <a:cubicBezTo>
                    <a:pt x="635" y="2091"/>
                    <a:pt x="1514" y="2047"/>
                    <a:pt x="1721" y="1803"/>
                  </a:cubicBezTo>
                  <a:cubicBezTo>
                    <a:pt x="1928" y="1558"/>
                    <a:pt x="1718" y="763"/>
                    <a:pt x="1597" y="471"/>
                  </a:cubicBezTo>
                  <a:cubicBezTo>
                    <a:pt x="1476" y="179"/>
                    <a:pt x="1155" y="104"/>
                    <a:pt x="994" y="52"/>
                  </a:cubicBezTo>
                  <a:cubicBezTo>
                    <a:pt x="833" y="0"/>
                    <a:pt x="707" y="137"/>
                    <a:pt x="631" y="159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 prst="divot"/>
              <a:bevelB w="762000"/>
            </a:sp3d>
          </p:spPr>
          <p:txBody>
            <a:bodyPr>
              <a:sp3d extrusionH="57150">
                <a:bevelT w="82550" h="38100" prst="coolSlant"/>
              </a:sp3d>
            </a:bodyPr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41" name="AutoShape 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314918" y="5464607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2" name="AutoShape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10800000" flipV="1">
              <a:off x="5313680" y="5718883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063551" y="5561032"/>
              <a:ext cx="1258207" cy="538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3200" i="1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48" name="Rectangle 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9559" y="3606800"/>
            <a:ext cx="597287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00978" y="4038025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0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00978" y="4470758"/>
            <a:ext cx="597288" cy="43273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00978" y="4903490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81846" y="4470060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53" name="Text Box 1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81846" y="4886905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54" name="Text Box 1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81846" y="4039533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55" name="Text Box 2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73334" y="3606800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56" name="Text Box 2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07348" y="4555193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57" name="Text Box 2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18698" y="4987926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58" name="Text Box 2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618698" y="4140554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59" name="Text Box 2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610185" y="3707822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4</a:t>
            </a:r>
          </a:p>
        </p:txBody>
      </p:sp>
      <p:grpSp>
        <p:nvGrpSpPr>
          <p:cNvPr id="60" name="Group 38"/>
          <p:cNvGrpSpPr/>
          <p:nvPr/>
        </p:nvGrpSpPr>
        <p:grpSpPr>
          <a:xfrm>
            <a:off x="7183489" y="2718365"/>
            <a:ext cx="625567" cy="1262488"/>
            <a:chOff x="4700718" y="2670175"/>
            <a:chExt cx="660400" cy="1820863"/>
          </a:xfrm>
        </p:grpSpPr>
        <p:sp>
          <p:nvSpPr>
            <p:cNvPr id="61" name="Rectangle 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4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65" name="Text Box 5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769387" y="3466206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6" name="Text Box 5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769387" y="3734507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67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69387" y="3103606"/>
            <a:ext cx="376067" cy="2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68" name="Text Box 5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62651" y="2780298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69" name="Text Box 5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80176" y="268715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70" name="Text Box 5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318276" y="3339619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71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303988" y="301100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72" name="Text Box 6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318276" y="3653944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108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Schlüsselkonzepte</a:t>
            </a:r>
            <a:endParaRPr lang="de-CH" noProof="0" dirty="0"/>
          </a:p>
        </p:txBody>
      </p:sp>
      <p:sp>
        <p:nvSpPr>
          <p:cNvPr id="470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de-CH" noProof="0" dirty="0" smtClean="0"/>
              <a:t>Ein sehr interessanter Algorithmus, der für verschiedenste Anwendungen nützlich ist</a:t>
            </a:r>
          </a:p>
          <a:p>
            <a:pPr lvl="1"/>
            <a:r>
              <a:rPr lang="de-CH" noProof="0" dirty="0" smtClean="0"/>
              <a:t>Mathematische Basis: Binäre Relationen</a:t>
            </a:r>
          </a:p>
          <a:p>
            <a:pPr lvl="1"/>
            <a:r>
              <a:rPr lang="de-CH" noProof="0" dirty="0" smtClean="0"/>
              <a:t>Transitive Hülle, </a:t>
            </a:r>
            <a:r>
              <a:rPr lang="de-CH" dirty="0" smtClean="0"/>
              <a:t>reflexive transitive</a:t>
            </a:r>
            <a:r>
              <a:rPr lang="de-CH" noProof="0" dirty="0" smtClean="0"/>
              <a:t> Hülle</a:t>
            </a:r>
          </a:p>
          <a:p>
            <a:pPr lvl="1"/>
            <a:r>
              <a:rPr lang="de-CH" noProof="0" dirty="0" smtClean="0"/>
              <a:t>Algorithmus: Datenstrukturen anpassen ist der Schlüssel zum Erfolg</a:t>
            </a:r>
          </a:p>
          <a:p>
            <a:pPr lvl="1"/>
            <a:r>
              <a:rPr lang="de-CH" noProof="0" dirty="0" smtClean="0"/>
              <a:t>“</a:t>
            </a:r>
            <a:r>
              <a:rPr lang="de-CH" noProof="0" dirty="0" err="1" smtClean="0"/>
              <a:t>Übersetzungs”strategie</a:t>
            </a:r>
            <a:endParaRPr lang="de-CH" noProof="0" dirty="0" smtClean="0"/>
          </a:p>
          <a:p>
            <a:pPr lvl="1"/>
            <a:r>
              <a:rPr lang="de-CH" noProof="0" dirty="0" smtClean="0"/>
              <a:t>Initialisierung kann genauso teuer sein wie das eigentliche Abarbeiten!</a:t>
            </a:r>
          </a:p>
          <a:p>
            <a:pPr lvl="1"/>
            <a:r>
              <a:rPr lang="de-CH" noProof="0" dirty="0" smtClean="0"/>
              <a:t>Der Algorithmus ist nicht genug</a:t>
            </a:r>
            <a:r>
              <a:rPr lang="de-CH" noProof="0" smtClean="0"/>
              <a:t>: Wir </a:t>
            </a:r>
            <a:r>
              <a:rPr lang="de-CH" noProof="0" dirty="0" smtClean="0"/>
              <a:t>brauchen ein API!  (</a:t>
            </a:r>
            <a:r>
              <a:rPr lang="de-CH" dirty="0" smtClean="0"/>
              <a:t>praktisch</a:t>
            </a:r>
            <a:r>
              <a:rPr lang="de-CH" noProof="0" dirty="0" smtClean="0"/>
              <a:t>, erweiterbar, wiederverwertbar)</a:t>
            </a:r>
          </a:p>
          <a:p>
            <a:pPr lvl="1"/>
            <a:r>
              <a:rPr lang="de-CH" noProof="0" dirty="0" smtClean="0"/>
              <a:t>Dies ist der Unterschied zwischen Algorithmen und Software-Engineering!</a:t>
            </a:r>
          </a:p>
          <a:p>
            <a:pPr lvl="1"/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4557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Rechtecke mit Überlappungsauflagen darstellen</a:t>
            </a:r>
            <a:endParaRPr lang="de-CH" noProof="0" dirty="0"/>
          </a:p>
        </p:txBody>
      </p:sp>
      <p:sp>
        <p:nvSpPr>
          <p:cNvPr id="331799" name="Rectangle 2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de-CH" noProof="0" dirty="0" smtClean="0"/>
              <a:t>Bedingungen: </a:t>
            </a:r>
            <a:r>
              <a:rPr lang="de-CH" noProof="0" dirty="0" smtClean="0">
                <a:solidFill>
                  <a:srgbClr val="0000FF"/>
                </a:solidFill>
              </a:rPr>
              <a:t>[B, A], [D, A], [A, C], [B, D], [D, C]</a:t>
            </a:r>
          </a:p>
          <a:p>
            <a:r>
              <a:rPr lang="de-CH" noProof="0" dirty="0" smtClean="0"/>
              <a:t>Mögliche Reihenfolge der Anzeige:</a:t>
            </a:r>
            <a:endParaRPr lang="de-CH" noProof="0" dirty="0">
              <a:solidFill>
                <a:srgbClr val="0000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52488" y="3667125"/>
            <a:ext cx="3187700" cy="1582738"/>
            <a:chOff x="537" y="2310"/>
            <a:chExt cx="2008" cy="997"/>
          </a:xfrm>
        </p:grpSpPr>
        <p:sp>
          <p:nvSpPr>
            <p:cNvPr id="331780" name="AutoShape 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37" y="2352"/>
              <a:ext cx="2008" cy="955"/>
            </a:xfrm>
            <a:prstGeom prst="flowChartProcess">
              <a:avLst/>
            </a:prstGeom>
            <a:solidFill>
              <a:srgbClr val="92B0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31781" name="Text Box 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37" y="2310"/>
              <a:ext cx="2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  <a:latin typeface="Constantia" panose="02030602050306030303" pitchFamily="18" charset="0"/>
                </a:rPr>
                <a:t>B</a:t>
              </a:r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825750" y="3211513"/>
            <a:ext cx="2505075" cy="1128712"/>
            <a:chOff x="1780" y="2023"/>
            <a:chExt cx="1578" cy="711"/>
          </a:xfrm>
        </p:grpSpPr>
        <p:sp>
          <p:nvSpPr>
            <p:cNvPr id="331783" name="AutoShape 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780" y="2065"/>
              <a:ext cx="1578" cy="669"/>
            </a:xfrm>
            <a:prstGeom prst="flowChartProcess">
              <a:avLst/>
            </a:prstGeom>
            <a:solidFill>
              <a:srgbClr val="F74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31784" name="Text Box 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95" y="2023"/>
              <a:ext cx="2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latin typeface="Constantia" panose="02030602050306030303" pitchFamily="18" charset="0"/>
                </a:rPr>
                <a:t>D</a:t>
              </a:r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536700" y="3438525"/>
            <a:ext cx="2049463" cy="1431925"/>
            <a:chOff x="968" y="2166"/>
            <a:chExt cx="1291" cy="902"/>
          </a:xfrm>
        </p:grpSpPr>
        <p:sp>
          <p:nvSpPr>
            <p:cNvPr id="331786" name="AutoShape 1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68" y="2208"/>
              <a:ext cx="1291" cy="860"/>
            </a:xfrm>
            <a:prstGeom prst="flowChartProcess">
              <a:avLst/>
            </a:prstGeom>
            <a:solidFill>
              <a:srgbClr val="5283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31787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130" y="2166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rgbClr val="FFFF00"/>
                  </a:solidFill>
                  <a:latin typeface="Constantia" panose="02030602050306030303" pitchFamily="18" charset="0"/>
                </a:rPr>
                <a:t>A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371725" y="2844800"/>
            <a:ext cx="1973263" cy="889000"/>
            <a:chOff x="1494" y="1792"/>
            <a:chExt cx="1243" cy="560"/>
          </a:xfrm>
        </p:grpSpPr>
        <p:sp>
          <p:nvSpPr>
            <p:cNvPr id="331789" name="AutoShap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494" y="1826"/>
              <a:ext cx="1243" cy="526"/>
            </a:xfrm>
            <a:prstGeom prst="flowChartProcess">
              <a:avLst/>
            </a:prstGeom>
            <a:solidFill>
              <a:srgbClr val="FF99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31790" name="Text Box 1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94" y="1792"/>
              <a:ext cx="2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  <a:latin typeface="Constantia" panose="02030602050306030303" pitchFamily="18" charset="0"/>
                </a:rPr>
                <a:t>C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013450" y="3071813"/>
            <a:ext cx="2201863" cy="1268412"/>
            <a:chOff x="3788" y="1935"/>
            <a:chExt cx="1387" cy="799"/>
          </a:xfrm>
        </p:grpSpPr>
        <p:sp>
          <p:nvSpPr>
            <p:cNvPr id="331792" name="AutoShap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88" y="1969"/>
              <a:ext cx="1387" cy="765"/>
            </a:xfrm>
            <a:prstGeom prst="flowChartProcess">
              <a:avLst/>
            </a:prstGeom>
            <a:solidFill>
              <a:srgbClr val="D7D7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31793" name="Text Box 17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788" y="1935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  <a:latin typeface="Constantia" panose="02030602050306030303" pitchFamily="18" charset="0"/>
                </a:rPr>
                <a:t>E</a:t>
              </a:r>
            </a:p>
          </p:txBody>
        </p:sp>
      </p:grpSp>
      <p:sp>
        <p:nvSpPr>
          <p:cNvPr id="331794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46438" y="2117725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41750" y="2117725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331796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37063" y="2116138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  <a:latin typeface="Constantia" panose="02030602050306030303" pitchFamily="18" charset="0"/>
              </a:rPr>
              <a:t>E</a:t>
            </a:r>
          </a:p>
        </p:txBody>
      </p:sp>
      <p:sp>
        <p:nvSpPr>
          <p:cNvPr id="331797" name="Text Box 2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32375" y="2116138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331798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27688" y="2116138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  <a:latin typeface="Constantia" panose="02030602050306030303" pitchFamily="18" charset="0"/>
              </a:rPr>
              <a:t>C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028566" y="5559228"/>
            <a:ext cx="2971673" cy="987227"/>
            <a:chOff x="5764088" y="5502584"/>
            <a:chExt cx="3236151" cy="1043871"/>
          </a:xfrm>
        </p:grpSpPr>
        <p:sp>
          <p:nvSpPr>
            <p:cNvPr id="38" name="AutoShap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804548" y="5888437"/>
              <a:ext cx="1383559" cy="658018"/>
            </a:xfrm>
            <a:prstGeom prst="flowChartProcess">
              <a:avLst/>
            </a:prstGeom>
            <a:solidFill>
              <a:srgbClr val="92B0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>
                <a:latin typeface="Constantia" panose="02030602050306030303" pitchFamily="18" charset="0"/>
              </a:endParaRPr>
            </a:p>
          </p:txBody>
        </p:sp>
        <p:sp>
          <p:nvSpPr>
            <p:cNvPr id="39" name="Text Box 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64088" y="5859498"/>
              <a:ext cx="366941" cy="390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993300"/>
                  </a:solidFill>
                  <a:latin typeface="Constantia" panose="02030602050306030303" pitchFamily="18" charset="0"/>
                </a:rPr>
                <a:t>B</a:t>
              </a:r>
            </a:p>
          </p:txBody>
        </p:sp>
        <p:sp>
          <p:nvSpPr>
            <p:cNvPr id="36" name="AutoShape 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661004" y="5690688"/>
              <a:ext cx="1087279" cy="460957"/>
            </a:xfrm>
            <a:prstGeom prst="flowChartProcess">
              <a:avLst/>
            </a:prstGeom>
            <a:solidFill>
              <a:srgbClr val="F74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>
                <a:latin typeface="Constantia" panose="02030602050306030303" pitchFamily="18" charset="0"/>
              </a:endParaRPr>
            </a:p>
          </p:txBody>
        </p:sp>
        <p:sp>
          <p:nvSpPr>
            <p:cNvPr id="37" name="Text Box 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384880" y="5661749"/>
              <a:ext cx="400107" cy="390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latin typeface="Constantia" panose="02030602050306030303" pitchFamily="18" charset="0"/>
                </a:rPr>
                <a:t>D</a:t>
              </a:r>
            </a:p>
          </p:txBody>
        </p:sp>
        <p:sp>
          <p:nvSpPr>
            <p:cNvPr id="34" name="AutoShap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101517" y="5789218"/>
              <a:ext cx="889530" cy="592560"/>
            </a:xfrm>
            <a:prstGeom prst="flowChartProcess">
              <a:avLst/>
            </a:prstGeom>
            <a:solidFill>
              <a:srgbClr val="5283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>
                <a:latin typeface="Constantia" panose="02030602050306030303" pitchFamily="18" charset="0"/>
              </a:endParaRPr>
            </a:p>
          </p:txBody>
        </p:sp>
        <p:sp>
          <p:nvSpPr>
            <p:cNvPr id="35" name="Text Box 1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16035" y="5760279"/>
              <a:ext cx="368685" cy="390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00"/>
                  </a:solidFill>
                  <a:latin typeface="Constantia" panose="02030602050306030303" pitchFamily="18" charset="0"/>
                </a:rPr>
                <a:t>A</a:t>
              </a:r>
            </a:p>
          </p:txBody>
        </p:sp>
        <p:sp>
          <p:nvSpPr>
            <p:cNvPr id="32" name="AutoShape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63943" y="5526011"/>
              <a:ext cx="856456" cy="362426"/>
            </a:xfrm>
            <a:prstGeom prst="flowChartProcess">
              <a:avLst/>
            </a:prstGeom>
            <a:solidFill>
              <a:srgbClr val="FF99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>
                <a:latin typeface="Constantia" panose="02030602050306030303" pitchFamily="18" charset="0"/>
              </a:endParaRPr>
            </a:p>
          </p:txBody>
        </p:sp>
        <p:sp>
          <p:nvSpPr>
            <p:cNvPr id="33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83926" y="5502584"/>
              <a:ext cx="366941" cy="390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993300"/>
                  </a:solidFill>
                  <a:latin typeface="Constantia" panose="02030602050306030303" pitchFamily="18" charset="0"/>
                </a:rPr>
                <a:t>C</a:t>
              </a:r>
            </a:p>
          </p:txBody>
        </p:sp>
        <p:sp>
          <p:nvSpPr>
            <p:cNvPr id="30" name="AutoShape 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44563" y="5624542"/>
              <a:ext cx="955676" cy="527103"/>
            </a:xfrm>
            <a:prstGeom prst="flowChartProcess">
              <a:avLst/>
            </a:prstGeom>
            <a:solidFill>
              <a:srgbClr val="D7D7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>
                <a:latin typeface="Constantia" panose="02030602050306030303" pitchFamily="18" charset="0"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44563" y="5601115"/>
              <a:ext cx="352975" cy="390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993300"/>
                  </a:solidFill>
                  <a:latin typeface="Constantia" panose="02030602050306030303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9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94" grpId="0"/>
      <p:bldP spid="331795" grpId="0"/>
      <p:bldP spid="331796" grpId="0"/>
      <p:bldP spid="331797" grpId="0"/>
      <p:bldP spid="331798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Lehre in </a:t>
            </a:r>
            <a:r>
              <a:rPr lang="de-CH" noProof="0" dirty="0" smtClean="0"/>
              <a:t>Sachen Software-Engineering</a:t>
            </a:r>
            <a:endParaRPr lang="de-CH" noProof="0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Gute Algorithmen sind nicht genug</a:t>
            </a:r>
          </a:p>
          <a:p>
            <a:endParaRPr lang="de-CH" noProof="0" dirty="0" smtClean="0"/>
          </a:p>
          <a:p>
            <a:r>
              <a:rPr lang="de-CH" noProof="0" dirty="0" smtClean="0"/>
              <a:t>Wir müssen eine Lösung mit einer klaren Schnittstelle (API) zur </a:t>
            </a:r>
            <a:r>
              <a:rPr lang="de-CH" dirty="0" smtClean="0"/>
              <a:t>V</a:t>
            </a:r>
            <a:r>
              <a:rPr lang="de-CH" noProof="0" dirty="0" err="1" smtClean="0"/>
              <a:t>erfügung</a:t>
            </a:r>
            <a:r>
              <a:rPr lang="de-CH" noProof="0" dirty="0" smtClean="0"/>
              <a:t> stellen, die einfach zu benutzen ist</a:t>
            </a:r>
          </a:p>
          <a:p>
            <a:endParaRPr lang="de-CH" noProof="0" dirty="0" smtClean="0"/>
          </a:p>
          <a:p>
            <a:r>
              <a:rPr lang="de-CH" noProof="0" dirty="0" smtClean="0"/>
              <a:t>Muster (Patterns) in Komponenten überführen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6432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33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9045" y="2070021"/>
            <a:ext cx="485775" cy="3640771"/>
          </a:xfrm>
          <a:prstGeom prst="roundRect">
            <a:avLst>
              <a:gd name="adj" fmla="val 16667"/>
            </a:avLst>
          </a:prstGeom>
          <a:solidFill>
            <a:srgbClr val="00FF99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359758" name="AutoShape 33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4747" y="1617985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00FF99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59" name="AutoShape 3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64518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60" name="AutoShape 33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64605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61" name="AutoShape 3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64693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62" name="AutoShape 3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4031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63" name="AutoShape 3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35531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64" name="AutoShape 34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35444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65" name="AutoShape 34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36944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 Beispiel in </a:t>
            </a:r>
            <a:r>
              <a:rPr lang="de-CH" noProof="0" dirty="0" err="1" smtClean="0"/>
              <a:t>EiffelStudio</a:t>
            </a:r>
            <a:endParaRPr lang="de-CH" noProof="0" dirty="0"/>
          </a:p>
        </p:txBody>
      </p:sp>
      <p:grpSp>
        <p:nvGrpSpPr>
          <p:cNvPr id="2" name="Group 23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830912" y="1992312"/>
            <a:ext cx="5605462" cy="3760788"/>
            <a:chOff x="827" y="570"/>
            <a:chExt cx="4395" cy="3065"/>
          </a:xfrm>
        </p:grpSpPr>
        <p:sp>
          <p:nvSpPr>
            <p:cNvPr id="359661" name="Line 237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834" y="57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2" name="Line 23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834" y="108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3" name="Line 23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834" y="159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4" name="Line 24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834" y="210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5" name="Line 24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834" y="261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6" name="Line 242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834" y="312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7" name="Line 243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834" y="3634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8" name="Line 244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827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9" name="Line 245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1376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70" name="Line 246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1925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71" name="Line 247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2475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72" name="Line 248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3024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73" name="Line 249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357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74" name="Line 250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222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75" name="Line 251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12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76" name="Line 252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672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359681" name="Text Box 25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7175" y="664143"/>
            <a:ext cx="8543925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504825">
              <a:lnSpc>
                <a:spcPct val="50000"/>
              </a:lnSpc>
              <a:spcBef>
                <a:spcPct val="50000"/>
              </a:spcBef>
              <a:tabLst>
                <a:tab pos="1790700" algn="l"/>
              </a:tabLst>
            </a:pPr>
            <a:r>
              <a:rPr lang="de-CH" sz="2400" dirty="0" smtClean="0">
                <a:latin typeface="Constantia" panose="02030602050306030303" pitchFamily="18" charset="0"/>
              </a:rPr>
              <a:t>Um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de-CH" sz="36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f</a:t>
            </a:r>
            <a:r>
              <a:rPr lang="de-CH" sz="2400" dirty="0" smtClean="0">
                <a:latin typeface="Constantia" panose="02030602050306030303" pitchFamily="18" charset="0"/>
              </a:rPr>
              <a:t> mit </a:t>
            </a:r>
            <a:r>
              <a:rPr lang="de-CH" dirty="0" smtClean="0">
                <a:latin typeface="Constantia" panose="02030602050306030303" pitchFamily="18" charset="0"/>
              </a:rPr>
              <a:t>dynamischem Binden zu implementieren,</a:t>
            </a:r>
          </a:p>
          <a:p>
            <a:pPr marL="342900" indent="-342900" defTabSz="504825">
              <a:lnSpc>
                <a:spcPct val="50000"/>
              </a:lnSpc>
              <a:spcBef>
                <a:spcPct val="50000"/>
              </a:spcBef>
              <a:tabLst>
                <a:tab pos="1790700" algn="l"/>
              </a:tabLst>
            </a:pPr>
            <a:r>
              <a:rPr lang="de-CH" dirty="0" smtClean="0">
                <a:latin typeface="Constantia" panose="02030602050306030303" pitchFamily="18" charset="0"/>
              </a:rPr>
              <a:t>brauchen wir eine Tabelle der Routinen</a:t>
            </a:r>
            <a:endParaRPr lang="de-CH" sz="2400" dirty="0">
              <a:latin typeface="Constantia" panose="02030602050306030303" pitchFamily="18" charset="0"/>
            </a:endParaRPr>
          </a:p>
        </p:txBody>
      </p:sp>
      <p:sp>
        <p:nvSpPr>
          <p:cNvPr id="359682" name="Text Box 25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65434" y="1525803"/>
            <a:ext cx="134302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defTabSz="504825">
              <a:tabLst>
                <a:tab pos="1790700" algn="l"/>
              </a:tabLst>
            </a:pPr>
            <a:r>
              <a:rPr lang="en-US" kern="0" dirty="0">
                <a:solidFill>
                  <a:srgbClr val="0000FF"/>
                </a:solidFill>
                <a:latin typeface="Constantia" panose="02030602050306030303" pitchFamily="18" charset="0"/>
                <a:cs typeface="Times New Roman" pitchFamily="18" charset="0"/>
                <a:sym typeface="Symbol" pitchFamily="18" charset="2"/>
              </a:rPr>
              <a:t> </a:t>
            </a:r>
            <a:r>
              <a:rPr lang="en-US" sz="18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Routinen</a:t>
            </a:r>
            <a:endParaRPr lang="en-US" sz="18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59683" name="Text Box 25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00976" y="2020113"/>
            <a:ext cx="1207484" cy="5539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504825">
              <a:tabLst>
                <a:tab pos="1790700" algn="l"/>
              </a:tabLst>
            </a:pP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  <a:cs typeface="Times New Roman" pitchFamily="18" charset="0"/>
                <a:sym typeface="Symbol" pitchFamily="18" charset="2"/>
              </a:rPr>
              <a:t> </a:t>
            </a:r>
            <a:r>
              <a:rPr lang="en-US" sz="18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Klassen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/>
            </a:r>
            <a:b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</a:b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 (</a:t>
            </a:r>
            <a:r>
              <a:rPr lang="en-US" sz="18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Typen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1800" dirty="0">
              <a:solidFill>
                <a:srgbClr val="0000FF"/>
              </a:solidFill>
              <a:latin typeface="Constantia" panose="02030602050306030303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9684" name="Text Box 26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57844" y="1639887"/>
            <a:ext cx="495300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put</a:t>
            </a:r>
          </a:p>
        </p:txBody>
      </p:sp>
      <p:sp>
        <p:nvSpPr>
          <p:cNvPr id="359685" name="Text Box 26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9424" y="4082847"/>
            <a:ext cx="1752600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LINKED_LIST</a:t>
            </a:r>
            <a:endParaRPr lang="en-US" sz="2000" i="1" baseline="-250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59686" name="Line 26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956629" y="2123442"/>
            <a:ext cx="0" cy="20288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87" name="Line 26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2118894" y="4232382"/>
            <a:ext cx="2762250" cy="95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89" name="Oval 26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79058" y="6384886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90" name="Text Box 26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98145" y="6192798"/>
            <a:ext cx="1085850" cy="5539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dirty="0" err="1" smtClean="0">
                <a:latin typeface="Constantia" panose="02030602050306030303" pitchFamily="18" charset="0"/>
              </a:rPr>
              <a:t>Routinen</a:t>
            </a:r>
            <a:r>
              <a:rPr lang="en-US" sz="1800" dirty="0" smtClean="0">
                <a:latin typeface="Constantia" panose="02030602050306030303" pitchFamily="18" charset="0"/>
              </a:rPr>
              <a:t>- </a:t>
            </a:r>
            <a:r>
              <a:rPr lang="en-US" sz="1800" dirty="0" err="1" smtClean="0">
                <a:latin typeface="Constantia" panose="02030602050306030303" pitchFamily="18" charset="0"/>
              </a:rPr>
              <a:t>zeiger</a:t>
            </a:r>
            <a:endParaRPr lang="en-US" sz="1800" dirty="0">
              <a:latin typeface="Constantia" panose="02030602050306030303" pitchFamily="18" charset="0"/>
            </a:endParaRPr>
          </a:p>
        </p:txBody>
      </p:sp>
      <p:sp>
        <p:nvSpPr>
          <p:cNvPr id="359691" name="Rectangle 26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562473" y="6220721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92" name="Text Box 26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978678" y="6220721"/>
            <a:ext cx="604341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Void</a:t>
            </a:r>
          </a:p>
        </p:txBody>
      </p:sp>
      <p:sp>
        <p:nvSpPr>
          <p:cNvPr id="359694" name="Oval 27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71062" y="4756150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95" name="Oval 27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28212" y="2870200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96" name="Rectangle 27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000774" y="53117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97" name="Rectangle 27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707212" y="53117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98" name="Rectangle 27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15237" y="53117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99" name="Rectangle 27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085162" y="53117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00" name="Rectangle 27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29699" y="53117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01" name="Rectangle 27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537724" y="53117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02" name="Rectangle 27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245749" y="53117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03" name="Rectangle 27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953774" y="53117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06" name="Rectangle 28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000774" y="46831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08" name="Rectangle 28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15237" y="46831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09" name="Rectangle 28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075637" y="46831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10" name="Rectangle 28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806664" y="46831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12" name="Rectangle 28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245749" y="46831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13" name="Rectangle 28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953774" y="46831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15" name="Rectangle 29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000774" y="40544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16" name="Rectangle 29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707212" y="40544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17" name="Rectangle 29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415237" y="40544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18" name="Rectangle 29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075637" y="40544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0" name="Rectangle 29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537724" y="40544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1" name="Rectangle 29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245749" y="40544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4" name="Rectangle 30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000774" y="34258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5" name="Rectangle 30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707212" y="34258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6" name="Rectangle 30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415237" y="34258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7" name="Rectangle 30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123262" y="34258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8" name="Rectangle 30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797139" y="34258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9" name="Rectangle 305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537724" y="34258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30" name="Rectangle 306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5749" y="34258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31" name="Rectangle 30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953774" y="34258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33" name="Rectangle 30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000774" y="27971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35" name="Rectangle 311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415237" y="27971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36" name="Rectangle 312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123262" y="27971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39" name="Rectangle 31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245749" y="27971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0" name="Rectangle 316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953774" y="27971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2" name="Rectangle 31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000774" y="21685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3" name="Rectangle 319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707212" y="21685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4" name="Rectangle 320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415237" y="21685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5" name="Rectangle 321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123262" y="21685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6" name="Rectangle 322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816189" y="21304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7" name="Rectangle 323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537724" y="21685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8" name="Rectangle 32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245749" y="21685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50" name="Oval 32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881277" y="2860675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51" name="Oval 32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009337" y="4117975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52" name="Oval 32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837387" y="4718050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53" name="Oval 32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018862" y="2241550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7" name="Text Box 26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42085" y="2823293"/>
            <a:ext cx="896969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CHAIN</a:t>
            </a:r>
            <a:endParaRPr lang="en-US" sz="2000" i="1" baseline="-250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166668" y="2932799"/>
            <a:ext cx="2714609" cy="15355"/>
          </a:xfrm>
          <a:prstGeom prst="lin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693" name="Oval 269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789762" y="2867980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88" name="Oval 264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882972" y="4156075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5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59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3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2000"/>
                                        <p:tgtEl>
                                          <p:spTgt spid="3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2000"/>
                                        <p:tgtEl>
                                          <p:spTgt spid="3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2000"/>
                                        <p:tgtEl>
                                          <p:spTgt spid="3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000"/>
                                        <p:tgtEl>
                                          <p:spTgt spid="3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2000"/>
                                        <p:tgtEl>
                                          <p:spTgt spid="3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0"/>
                                        <p:tgtEl>
                                          <p:spTgt spid="3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2000"/>
                                        <p:tgtEl>
                                          <p:spTgt spid="3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359758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6747E-7 L -8.33333E-7 -0.03609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359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-0.09445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359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18834E-6 L -2.22222E-6 -0.09417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0403E-6 L 0.00052 -0.0951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76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23 L -0.00191 0.09561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359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3313E-6 L 4.44444E-6 0.19019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59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0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4378E-6 L -0.0007 0.1853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359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9255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1.38889E-6 0.18333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9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254 L -0.00416 -0.18218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5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359758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2638E-6 L 4.72222E-6 0.02129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359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59758" grpId="0" animBg="1"/>
      <p:bldP spid="359758" grpId="1" animBg="1"/>
      <p:bldP spid="359758" grpId="2" animBg="1"/>
      <p:bldP spid="359758" grpId="3" animBg="1"/>
      <p:bldP spid="359758" grpId="4" animBg="1"/>
      <p:bldP spid="359758" grpId="5" animBg="1"/>
      <p:bldP spid="359759" grpId="0" animBg="1"/>
      <p:bldP spid="359760" grpId="0" animBg="1"/>
      <p:bldP spid="359761" grpId="0" animBg="1"/>
      <p:bldP spid="359762" grpId="0" animBg="1"/>
      <p:bldP spid="359763" grpId="0" animBg="1"/>
      <p:bldP spid="359764" grpId="0" animBg="1"/>
      <p:bldP spid="359765" grpId="0" animBg="1"/>
      <p:bldP spid="359685" grpId="0"/>
      <p:bldP spid="359686" grpId="0" animBg="1"/>
      <p:bldP spid="359686" grpId="1" animBg="1"/>
      <p:bldP spid="359687" grpId="0" animBg="1"/>
      <p:bldP spid="359687" grpId="1" animBg="1"/>
      <p:bldP spid="359689" grpId="0" animBg="1"/>
      <p:bldP spid="359690" grpId="0"/>
      <p:bldP spid="359691" grpId="0" animBg="1"/>
      <p:bldP spid="359692" grpId="0"/>
      <p:bldP spid="359694" grpId="0" animBg="1"/>
      <p:bldP spid="359695" grpId="0" animBg="1"/>
      <p:bldP spid="359696" grpId="0" animBg="1"/>
      <p:bldP spid="359697" grpId="0" animBg="1"/>
      <p:bldP spid="359698" grpId="0" animBg="1"/>
      <p:bldP spid="359699" grpId="0" animBg="1"/>
      <p:bldP spid="359700" grpId="0" animBg="1"/>
      <p:bldP spid="359700" grpId="1" animBg="1"/>
      <p:bldP spid="359701" grpId="0" animBg="1"/>
      <p:bldP spid="359702" grpId="0" animBg="1"/>
      <p:bldP spid="359703" grpId="0" animBg="1"/>
      <p:bldP spid="359706" grpId="0" animBg="1"/>
      <p:bldP spid="359708" grpId="0" animBg="1"/>
      <p:bldP spid="359709" grpId="0" animBg="1"/>
      <p:bldP spid="359710" grpId="0" animBg="1"/>
      <p:bldP spid="359712" grpId="0" animBg="1"/>
      <p:bldP spid="359713" grpId="0" animBg="1"/>
      <p:bldP spid="359715" grpId="0" animBg="1"/>
      <p:bldP spid="359716" grpId="0" animBg="1"/>
      <p:bldP spid="359717" grpId="0" animBg="1"/>
      <p:bldP spid="359718" grpId="0" animBg="1"/>
      <p:bldP spid="359720" grpId="0" animBg="1"/>
      <p:bldP spid="359721" grpId="0" animBg="1"/>
      <p:bldP spid="359724" grpId="0" animBg="1"/>
      <p:bldP spid="359725" grpId="0" animBg="1"/>
      <p:bldP spid="359726" grpId="0" animBg="1"/>
      <p:bldP spid="359727" grpId="0" animBg="1"/>
      <p:bldP spid="359728" grpId="0" animBg="1"/>
      <p:bldP spid="359729" grpId="0" animBg="1"/>
      <p:bldP spid="359730" grpId="0" animBg="1"/>
      <p:bldP spid="359731" grpId="0" animBg="1"/>
      <p:bldP spid="359733" grpId="0" animBg="1"/>
      <p:bldP spid="359735" grpId="0" animBg="1"/>
      <p:bldP spid="359736" grpId="0" animBg="1"/>
      <p:bldP spid="359739" grpId="0" animBg="1"/>
      <p:bldP spid="359740" grpId="0" animBg="1"/>
      <p:bldP spid="359742" grpId="0" animBg="1"/>
      <p:bldP spid="359743" grpId="0" animBg="1"/>
      <p:bldP spid="359744" grpId="0" animBg="1"/>
      <p:bldP spid="359745" grpId="0" animBg="1"/>
      <p:bldP spid="359746" grpId="0" animBg="1"/>
      <p:bldP spid="359746" grpId="1" animBg="1"/>
      <p:bldP spid="359747" grpId="0" animBg="1"/>
      <p:bldP spid="359748" grpId="0" animBg="1"/>
      <p:bldP spid="359750" grpId="0" animBg="1"/>
      <p:bldP spid="359750" grpId="1" animBg="1"/>
      <p:bldP spid="359751" grpId="0" animBg="1"/>
      <p:bldP spid="359752" grpId="0" animBg="1"/>
      <p:bldP spid="359753" grpId="0" animBg="1"/>
      <p:bldP spid="87" grpId="0"/>
      <p:bldP spid="87" grpId="1"/>
      <p:bldP spid="359693" grpId="0" animBg="1"/>
      <p:bldP spid="359688" grpId="0" animBg="1"/>
      <p:bldP spid="35968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Übung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Finden Sie im </a:t>
            </a:r>
            <a:r>
              <a:rPr lang="de-CH" dirty="0" err="1" smtClean="0"/>
              <a:t>EiffelStudio</a:t>
            </a:r>
            <a:r>
              <a:rPr lang="de-CH" dirty="0" smtClean="0"/>
              <a:t>-Quellcode die Namen der Datenstrukturen, die die Tabelle oder Tabellen der vorhergehenden Folie darstellen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59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Die Problemstellung</a:t>
            </a:r>
            <a:endParaRPr lang="de-CH" noProof="0" dirty="0"/>
          </a:p>
        </p:txBody>
      </p:sp>
      <p:sp>
        <p:nvSpPr>
          <p:cNvPr id="153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1" y="2193148"/>
            <a:ext cx="8768079" cy="435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de-CH" sz="2000" spc="-1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Partielle Ordnung</a:t>
            </a:r>
            <a:r>
              <a:rPr lang="de-CH" sz="2000" spc="-100" dirty="0" smtClean="0">
                <a:latin typeface="Constantia" panose="02030602050306030303" pitchFamily="18" charset="0"/>
              </a:rPr>
              <a:t>: Ordnungsbedingung zwischen Elementen einer Menge, z.B.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nstantia" panose="02030602050306030303" pitchFamily="18" charset="0"/>
              </a:rPr>
              <a:t>“Das Abwaschen kommt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der politischen Diskussion”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>
                <a:latin typeface="Constantia" panose="02030602050306030303" pitchFamily="18" charset="0"/>
              </a:rPr>
              <a:t>“Die Wanderung auf den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kommt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>
                <a:latin typeface="Constantia" panose="02030602050306030303" pitchFamily="18" charset="0"/>
              </a:rPr>
              <a:t>“Das Medikament muss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 eingenommen werden”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>
                <a:latin typeface="Constantia" panose="02030602050306030303" pitchFamily="18" charset="0"/>
              </a:rPr>
              <a:t>“Das Essen kommt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Abwaschen”</a:t>
            </a:r>
          </a:p>
          <a:p>
            <a:pPr marL="342900" indent="-342900"/>
            <a:r>
              <a:rPr lang="de-CH" sz="2000" dirty="0" smtClean="0">
                <a:latin typeface="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Totale Ordnung</a:t>
            </a:r>
            <a:r>
              <a:rPr lang="de-CH" sz="2000" dirty="0" smtClean="0">
                <a:latin typeface="Constantia" panose="02030602050306030303" pitchFamily="18" charset="0"/>
              </a:rPr>
              <a:t>: Eine Sequenz, die alle Elemente der Menge beinhaltet</a:t>
            </a:r>
          </a:p>
          <a:p>
            <a:pPr marL="342900" indent="-342900"/>
            <a:r>
              <a:rPr lang="de-CH" sz="2000" dirty="0" smtClean="0">
                <a:latin typeface="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Kompatibel</a:t>
            </a:r>
            <a:r>
              <a:rPr lang="de-CH" sz="2000" dirty="0" smtClean="0">
                <a:latin typeface="Constantia" panose="02030602050306030303" pitchFamily="18" charset="0"/>
              </a:rPr>
              <a:t>: Die Sequenz berücksichtigt alle Ordnungsbedingungen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, Medikament,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Medikament,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Politik, Medikament, Essen, Abwaschen,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: </a:t>
            </a:r>
            <a:r>
              <a:rPr lang="de-CH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not OK</a:t>
            </a:r>
            <a:endParaRPr lang="de-CH" sz="2000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153611" name="AutoShap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5149" y="920750"/>
            <a:ext cx="7421077" cy="105560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CH" sz="2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Aus einer gegebenen partiellen Ordnung eine kompatible totale Ordnung produzieren</a:t>
            </a:r>
            <a:endParaRPr lang="de-CH" sz="28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Als Graph dargestellt</a:t>
            </a:r>
            <a:endParaRPr lang="de-CH" noProof="0" dirty="0"/>
          </a:p>
        </p:txBody>
      </p:sp>
      <p:sp>
        <p:nvSpPr>
          <p:cNvPr id="1843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2689" y="4760277"/>
            <a:ext cx="7965250" cy="1518603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>
                <a:latin typeface="Constantia" panose="02030602050306030303" pitchFamily="18" charset="0"/>
              </a:rPr>
              <a:t>“Das Abwaschen kommt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der politischen Diskussion</a:t>
            </a:r>
            <a:r>
              <a:rPr lang="de-CH" sz="2000" dirty="0" smtClean="0">
                <a:latin typeface="Constantia" panose="02030602050306030303" pitchFamily="18" charset="0"/>
              </a:rPr>
              <a:t>”</a:t>
            </a:r>
            <a:br>
              <a:rPr lang="de-CH" sz="2000" dirty="0" smtClean="0">
                <a:latin typeface="Constantia" panose="02030602050306030303" pitchFamily="18" charset="0"/>
              </a:rPr>
            </a:br>
            <a:r>
              <a:rPr lang="de-CH" sz="2000" dirty="0" smtClean="0">
                <a:latin typeface="Constantia" panose="02030602050306030303" pitchFamily="18" charset="0"/>
              </a:rPr>
              <a:t>“</a:t>
            </a:r>
            <a:r>
              <a:rPr lang="de-CH" sz="2000" dirty="0">
                <a:latin typeface="Constantia" panose="02030602050306030303" pitchFamily="18" charset="0"/>
              </a:rPr>
              <a:t>Die Wanderung auf den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</a:t>
            </a:r>
            <a:r>
              <a:rPr lang="de-CH" sz="2000" dirty="0" smtClean="0">
                <a:latin typeface="Constantia" panose="02030602050306030303" pitchFamily="18" charset="0"/>
              </a:rPr>
              <a:t>”</a:t>
            </a:r>
            <a:br>
              <a:rPr lang="de-CH" sz="2000" dirty="0" smtClean="0">
                <a:latin typeface="Constantia" panose="02030602050306030303" pitchFamily="18" charset="0"/>
              </a:rPr>
            </a:br>
            <a:r>
              <a:rPr lang="de-CH" sz="2000" dirty="0" smtClean="0">
                <a:latin typeface="Constantia" panose="02030602050306030303" pitchFamily="18" charset="0"/>
              </a:rPr>
              <a:t>“</a:t>
            </a:r>
            <a:r>
              <a:rPr lang="de-CH" sz="2000" dirty="0">
                <a:latin typeface="Constantia" panose="02030602050306030303" pitchFamily="18" charset="0"/>
              </a:rPr>
              <a:t>Das Medikament muss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 eingenommen werden</a:t>
            </a:r>
            <a:r>
              <a:rPr lang="de-CH" sz="2000" dirty="0" smtClean="0">
                <a:latin typeface="Constantia" panose="02030602050306030303" pitchFamily="18" charset="0"/>
              </a:rPr>
              <a:t>”</a:t>
            </a:r>
            <a:br>
              <a:rPr lang="de-CH" sz="2000" dirty="0" smtClean="0">
                <a:latin typeface="Constantia" panose="02030602050306030303" pitchFamily="18" charset="0"/>
              </a:rPr>
            </a:br>
            <a:r>
              <a:rPr lang="de-CH" sz="2000" dirty="0" smtClean="0">
                <a:latin typeface="Constantia" panose="02030602050306030303" pitchFamily="18" charset="0"/>
              </a:rPr>
              <a:t>“</a:t>
            </a:r>
            <a:r>
              <a:rPr lang="de-CH" sz="2000" dirty="0">
                <a:latin typeface="Constantia" panose="02030602050306030303" pitchFamily="18" charset="0"/>
              </a:rPr>
              <a:t>Das Essen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Abwaschen”</a:t>
            </a:r>
          </a:p>
        </p:txBody>
      </p:sp>
      <p:grpSp>
        <p:nvGrpSpPr>
          <p:cNvPr id="2" name="Group 1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493838" y="1455738"/>
            <a:ext cx="1939925" cy="2579687"/>
            <a:chOff x="941" y="917"/>
            <a:chExt cx="1853" cy="1625"/>
          </a:xfrm>
        </p:grpSpPr>
        <p:sp>
          <p:nvSpPr>
            <p:cNvPr id="184330" name="Line 1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977" y="917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84331" name="Line 1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941" y="1768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184333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17925" y="2736850"/>
            <a:ext cx="2068513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84334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9275" y="1608138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Üetliberg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35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926" y="3427413"/>
            <a:ext cx="1943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Medikament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39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192838" y="2738438"/>
            <a:ext cx="2068512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84340" name="Text 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66712" y="2970213"/>
            <a:ext cx="19924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Essen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41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93125" y="2970313"/>
            <a:ext cx="1906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Abwaschen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42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91413" y="295275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Politik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Oval 7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09430" y="132335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3" name="Oval 7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86765" y="401080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4" name="Oval 7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53821" y="264663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5" name="Oval 7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88503" y="264291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6" name="Oval 7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93450" y="262433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Manchmal gibt es keine Lösung</a:t>
            </a:r>
            <a:endParaRPr lang="de-CH" noProof="0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de-CH" i="1" noProof="0" dirty="0" smtClean="0"/>
              <a:t>“</a:t>
            </a:r>
            <a:r>
              <a:rPr lang="de-CH" sz="2800" i="1" noProof="0" dirty="0" smtClean="0"/>
              <a:t>Die Einführung der </a:t>
            </a:r>
            <a:r>
              <a:rPr lang="de-CH" sz="2800" i="1" dirty="0" smtClean="0">
                <a:solidFill>
                  <a:srgbClr val="993300"/>
                </a:solidFill>
              </a:rPr>
              <a:t>R</a:t>
            </a:r>
            <a:r>
              <a:rPr lang="de-CH" sz="2800" i="1" noProof="0" dirty="0" err="1" smtClean="0">
                <a:solidFill>
                  <a:srgbClr val="993300"/>
                </a:solidFill>
              </a:rPr>
              <a:t>ekursion</a:t>
            </a:r>
            <a:r>
              <a:rPr lang="de-CH" sz="2800" i="1" noProof="0" dirty="0" smtClean="0">
                <a:solidFill>
                  <a:srgbClr val="993300"/>
                </a:solidFill>
              </a:rPr>
              <a:t> </a:t>
            </a:r>
            <a:r>
              <a:rPr lang="de-CH" sz="2800" i="1" dirty="0" smtClean="0"/>
              <a:t>erfordert, dass die Studenten </a:t>
            </a:r>
            <a:r>
              <a:rPr lang="de-CH" sz="2800" i="1" dirty="0" smtClean="0">
                <a:solidFill>
                  <a:srgbClr val="993300"/>
                </a:solidFill>
              </a:rPr>
              <a:t>Stapel </a:t>
            </a:r>
            <a:r>
              <a:rPr lang="de-CH" sz="2800" i="1" noProof="0" dirty="0" smtClean="0"/>
              <a:t>kennen“</a:t>
            </a:r>
          </a:p>
          <a:p>
            <a:pPr lvl="1"/>
            <a:endParaRPr lang="de-CH" sz="2800" i="1" noProof="0" dirty="0" smtClean="0"/>
          </a:p>
          <a:p>
            <a:pPr lvl="1"/>
            <a:r>
              <a:rPr lang="de-CH" sz="2800" i="1" noProof="0" dirty="0" smtClean="0"/>
              <a:t>“</a:t>
            </a:r>
            <a:r>
              <a:rPr lang="de-CH" sz="2800" i="1" dirty="0" smtClean="0">
                <a:solidFill>
                  <a:srgbClr val="993300"/>
                </a:solidFill>
              </a:rPr>
              <a:t>Abstrakte Datentypen</a:t>
            </a:r>
            <a:r>
              <a:rPr lang="de-CH" sz="2800" i="1" dirty="0" smtClean="0">
                <a:solidFill>
                  <a:srgbClr val="A50021"/>
                </a:solidFill>
              </a:rPr>
              <a:t> </a:t>
            </a:r>
            <a:r>
              <a:rPr lang="de-CH" sz="2800" i="1" noProof="0" dirty="0" smtClean="0"/>
              <a:t>müssen vor </a:t>
            </a:r>
            <a:r>
              <a:rPr lang="de-CH" sz="2800" i="1" dirty="0" smtClean="0">
                <a:solidFill>
                  <a:srgbClr val="993300"/>
                </a:solidFill>
              </a:rPr>
              <a:t>Stapel</a:t>
            </a:r>
            <a:r>
              <a:rPr lang="de-CH" sz="2800" i="1" noProof="0" dirty="0" smtClean="0">
                <a:solidFill>
                  <a:srgbClr val="993300"/>
                </a:solidFill>
              </a:rPr>
              <a:t> </a:t>
            </a:r>
            <a:r>
              <a:rPr lang="de-CH" sz="2800" i="1" noProof="0" dirty="0" smtClean="0"/>
              <a:t>behandelt werden</a:t>
            </a:r>
            <a:r>
              <a:rPr lang="de-CH" sz="2800" i="1" dirty="0" smtClean="0"/>
              <a:t>“</a:t>
            </a:r>
            <a:endParaRPr lang="de-CH" sz="2800" i="1" noProof="0" dirty="0" smtClean="0">
              <a:solidFill>
                <a:srgbClr val="A50021"/>
              </a:solidFill>
            </a:endParaRPr>
          </a:p>
          <a:p>
            <a:pPr lvl="1"/>
            <a:endParaRPr lang="de-CH" sz="2800" i="1" noProof="0" dirty="0" smtClean="0"/>
          </a:p>
          <a:p>
            <a:pPr lvl="1"/>
            <a:r>
              <a:rPr lang="de-CH" sz="2800" i="1" noProof="0" dirty="0" smtClean="0"/>
              <a:t>“</a:t>
            </a:r>
            <a:r>
              <a:rPr lang="de-CH" sz="2800" i="1" dirty="0" smtClean="0">
                <a:solidFill>
                  <a:srgbClr val="993300"/>
                </a:solidFill>
              </a:rPr>
              <a:t>Abstrakte Datentypen</a:t>
            </a:r>
            <a:r>
              <a:rPr lang="de-CH" sz="2800" i="1" dirty="0" smtClean="0">
                <a:solidFill>
                  <a:srgbClr val="A50021"/>
                </a:solidFill>
              </a:rPr>
              <a:t> </a:t>
            </a:r>
            <a:r>
              <a:rPr lang="de-CH" sz="2800" i="1" noProof="0" dirty="0" smtClean="0"/>
              <a:t>beruhen auf </a:t>
            </a:r>
            <a:r>
              <a:rPr lang="de-CH" sz="2800" i="1" dirty="0" smtClean="0">
                <a:solidFill>
                  <a:srgbClr val="993300"/>
                </a:solidFill>
              </a:rPr>
              <a:t>R</a:t>
            </a:r>
            <a:r>
              <a:rPr lang="de-CH" sz="2800" i="1" noProof="0" dirty="0" err="1" smtClean="0">
                <a:solidFill>
                  <a:srgbClr val="993300"/>
                </a:solidFill>
              </a:rPr>
              <a:t>ekursion</a:t>
            </a:r>
            <a:r>
              <a:rPr lang="de-CH" sz="2800" i="1" noProof="0" dirty="0" smtClean="0"/>
              <a:t>”</a:t>
            </a:r>
          </a:p>
          <a:p>
            <a:endParaRPr lang="de-CH" sz="2800" noProof="0" dirty="0" smtClean="0"/>
          </a:p>
          <a:p>
            <a:r>
              <a:rPr lang="de-CH" noProof="0" dirty="0" smtClean="0"/>
              <a:t>Die Bedingungen erzeugen einen </a:t>
            </a:r>
            <a:r>
              <a:rPr lang="de-CH" b="1" noProof="0" dirty="0" smtClean="0">
                <a:solidFill>
                  <a:srgbClr val="993300"/>
                </a:solidFill>
              </a:rPr>
              <a:t>Zyklus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noProof="0" dirty="0" smtClean="0"/>
              <a:t>(Kreis)</a:t>
            </a:r>
            <a:endParaRPr lang="de-CH" i="1" noProof="0" dirty="0"/>
          </a:p>
        </p:txBody>
      </p:sp>
    </p:spTree>
    <p:extLst>
      <p:ext uri="{BB962C8B-B14F-4D97-AF65-F5344CB8AC3E}">
        <p14:creationId xmlns:p14="http://schemas.microsoft.com/office/powerpoint/2010/main" val="40768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/>
              <a:t>Manchmal gibt es keine Lösung</a:t>
            </a:r>
            <a:endParaRPr lang="de-CH" noProof="0" dirty="0"/>
          </a:p>
        </p:txBody>
      </p:sp>
      <p:sp>
        <p:nvSpPr>
          <p:cNvPr id="12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9934" y="1413013"/>
            <a:ext cx="6791039" cy="489936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rgbClr val="0000FF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kern="0" smtClean="0"/>
              <a:t>Ein </a:t>
            </a:r>
            <a:r>
              <a:rPr lang="de-CH" b="1" kern="0" smtClean="0">
                <a:solidFill>
                  <a:srgbClr val="993300"/>
                </a:solidFill>
              </a:rPr>
              <a:t>Lehrer</a:t>
            </a:r>
            <a:r>
              <a:rPr lang="de-CH" kern="0" smtClean="0"/>
              <a:t> ist eine Person, die </a:t>
            </a:r>
            <a:r>
              <a:rPr lang="de-CH" i="1" kern="0" smtClean="0"/>
              <a:t>Studenten</a:t>
            </a:r>
            <a:r>
              <a:rPr lang="de-CH" kern="0" smtClean="0"/>
              <a:t> lehrt</a:t>
            </a:r>
            <a:endParaRPr lang="de-CH" sz="2000" kern="0" dirty="0" smtClean="0"/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767" y="2726948"/>
            <a:ext cx="8030834" cy="489936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latin typeface="Constantia" panose="02030602050306030303" pitchFamily="18" charset="0"/>
              </a:rPr>
              <a:t>Ein </a:t>
            </a:r>
            <a:r>
              <a:rPr lang="de-CH" b="1" dirty="0">
                <a:solidFill>
                  <a:srgbClr val="993300"/>
                </a:solidFill>
                <a:latin typeface="Constantia" panose="02030602050306030303" pitchFamily="18" charset="0"/>
              </a:rPr>
              <a:t>Student</a:t>
            </a:r>
            <a:r>
              <a:rPr lang="de-CH" dirty="0" smtClean="0">
                <a:latin typeface="Constantia" panose="02030602050306030303" pitchFamily="18" charset="0"/>
              </a:rPr>
              <a:t> ist eine Person, die in einer </a:t>
            </a:r>
            <a:r>
              <a:rPr lang="de-CH" i="1" dirty="0" smtClean="0">
                <a:latin typeface="Constantia" panose="02030602050306030303" pitchFamily="18" charset="0"/>
              </a:rPr>
              <a:t>Universität</a:t>
            </a:r>
            <a:r>
              <a:rPr lang="de-CH" dirty="0" smtClean="0">
                <a:latin typeface="Constantia" panose="02030602050306030303" pitchFamily="18" charset="0"/>
              </a:rPr>
              <a:t> studiert</a:t>
            </a:r>
            <a:endParaRPr lang="de-CH" sz="2000" dirty="0" smtClean="0">
              <a:latin typeface="Constantia" panose="02030602050306030303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766" y="3925553"/>
            <a:ext cx="7863054" cy="489936"/>
          </a:xfrm>
          <a:prstGeom prst="roundRect">
            <a:avLst/>
          </a:prstGeom>
          <a:solidFill>
            <a:srgbClr val="FFC0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latin typeface="Constantia" panose="02030602050306030303" pitchFamily="18" charset="0"/>
              </a:rPr>
              <a:t>Eine </a:t>
            </a:r>
            <a:r>
              <a:rPr lang="de-CH" b="1" dirty="0">
                <a:solidFill>
                  <a:srgbClr val="993300"/>
                </a:solidFill>
                <a:latin typeface="Constantia" panose="02030602050306030303" pitchFamily="18" charset="0"/>
              </a:rPr>
              <a:t>Universität</a:t>
            </a:r>
            <a:r>
              <a:rPr lang="de-CH" dirty="0" smtClean="0">
                <a:latin typeface="Constantia" panose="02030602050306030303" pitchFamily="18" charset="0"/>
              </a:rPr>
              <a:t> ist eine Lehr- und Forschungsinstitution</a:t>
            </a:r>
            <a:endParaRPr lang="de-CH" sz="2000" dirty="0" smtClean="0">
              <a:latin typeface="Constantia" panose="02030602050306030303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766" y="5198299"/>
            <a:ext cx="8121978" cy="864750"/>
          </a:xfrm>
          <a:prstGeom prst="roundRect">
            <a:avLst/>
          </a:prstGeom>
          <a:solidFill>
            <a:srgbClr val="FFC0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latin typeface="Constantia" panose="02030602050306030303" pitchFamily="18" charset="0"/>
              </a:rPr>
              <a:t>Eine </a:t>
            </a:r>
            <a:r>
              <a:rPr lang="de-CH" b="1" dirty="0">
                <a:solidFill>
                  <a:srgbClr val="993300"/>
                </a:solidFill>
                <a:latin typeface="Constantia" panose="02030602050306030303" pitchFamily="18" charset="0"/>
              </a:rPr>
              <a:t>Universität</a:t>
            </a:r>
            <a:r>
              <a:rPr lang="de-CH" dirty="0" smtClean="0">
                <a:latin typeface="Constantia" panose="02030602050306030303" pitchFamily="18" charset="0"/>
              </a:rPr>
              <a:t> ist eine Institution, in der </a:t>
            </a:r>
            <a:r>
              <a:rPr lang="de-CH" i="1" dirty="0" smtClean="0">
                <a:latin typeface="Constantia" panose="02030602050306030303" pitchFamily="18" charset="0"/>
              </a:rPr>
              <a:t>Lehrer</a:t>
            </a:r>
            <a:r>
              <a:rPr lang="de-CH" dirty="0" smtClean="0">
                <a:latin typeface="Constantia" panose="02030602050306030303" pitchFamily="18" charset="0"/>
              </a:rPr>
              <a:t> </a:t>
            </a:r>
            <a:r>
              <a:rPr lang="de-CH" i="1" dirty="0" smtClean="0">
                <a:latin typeface="Constantia" panose="02030602050306030303" pitchFamily="18" charset="0"/>
              </a:rPr>
              <a:t>Studenten</a:t>
            </a:r>
            <a:r>
              <a:rPr lang="de-CH" dirty="0" smtClean="0">
                <a:latin typeface="Constantia" panose="02030602050306030303" pitchFamily="18" charset="0"/>
              </a:rPr>
              <a:t> lehren</a:t>
            </a:r>
            <a:endParaRPr lang="de-CH" sz="2000" i="1" dirty="0" smtClean="0">
              <a:latin typeface="Constantia" panose="02030602050306030303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8273" y="3930737"/>
            <a:ext cx="7873547" cy="4899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Eine </a:t>
            </a:r>
            <a:r>
              <a:rPr lang="de-CH" b="1" dirty="0">
                <a:solidFill>
                  <a:schemeClr val="bg2"/>
                </a:solidFill>
                <a:latin typeface="Constantia" panose="02030602050306030303" pitchFamily="18" charset="0"/>
              </a:rPr>
              <a:t>Universität</a:t>
            </a:r>
            <a:r>
              <a:rPr lang="de-CH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 ist eine Lehr- und Forschungsinstitution</a:t>
            </a:r>
            <a:endParaRPr lang="de-CH" sz="2000" dirty="0" smtClean="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7" name="Straight Connector 2"/>
          <p:cNvCxnSpPr/>
          <p:nvPr/>
        </p:nvCxnSpPr>
        <p:spPr bwMode="auto">
          <a:xfrm flipV="1">
            <a:off x="593653" y="3725678"/>
            <a:ext cx="7727091" cy="889686"/>
          </a:xfrm>
          <a:prstGeom prst="line">
            <a:avLst/>
          </a:prstGeom>
          <a:noFill/>
          <a:ln w="285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8"/>
          <p:cNvCxnSpPr/>
          <p:nvPr/>
        </p:nvCxnSpPr>
        <p:spPr bwMode="auto">
          <a:xfrm flipH="1" flipV="1">
            <a:off x="680149" y="3820412"/>
            <a:ext cx="7727091" cy="889686"/>
          </a:xfrm>
          <a:prstGeom prst="line">
            <a:avLst/>
          </a:prstGeom>
          <a:noFill/>
          <a:ln w="285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571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508375" y="997894"/>
            <a:ext cx="5311775" cy="4954122"/>
            <a:chOff x="3586163" y="1876821"/>
            <a:chExt cx="5311775" cy="4208067"/>
          </a:xfrm>
        </p:grpSpPr>
        <p:sp>
          <p:nvSpPr>
            <p:cNvPr id="197641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86163" y="1876821"/>
              <a:ext cx="5311775" cy="4208067"/>
            </a:xfrm>
            <a:prstGeom prst="roundRect">
              <a:avLst>
                <a:gd name="adj" fmla="val 3643"/>
              </a:avLst>
            </a:prstGeom>
            <a:solidFill>
              <a:srgbClr val="99FF99"/>
            </a:solidFill>
            <a:ln w="9525">
              <a:solidFill>
                <a:srgbClr val="990000">
                  <a:alpha val="34000"/>
                </a:srgbClr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 sz="2000">
                <a:latin typeface="Constantia" panose="02030602050306030303" pitchFamily="18" charset="0"/>
              </a:endParaRPr>
            </a:p>
          </p:txBody>
        </p:sp>
        <p:sp>
          <p:nvSpPr>
            <p:cNvPr id="197647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643313" y="5629276"/>
              <a:ext cx="4192588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/>
              <a:r>
                <a:rPr lang="en-US" sz="2000" b="1" dirty="0">
                  <a:solidFill>
                    <a:schemeClr val="accent2"/>
                  </a:solidFill>
                  <a:latin typeface="Constantia" panose="02030602050306030303" pitchFamily="18" charset="0"/>
                </a:rPr>
                <a:t>end</a:t>
              </a:r>
              <a:endParaRPr lang="en-US" sz="2000" b="1" i="1" dirty="0">
                <a:solidFill>
                  <a:schemeClr val="accent2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97640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43313" y="2025017"/>
              <a:ext cx="4192588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/>
              <a:r>
                <a:rPr lang="en-US" sz="2000" b="1" dirty="0">
                  <a:solidFill>
                    <a:schemeClr val="accent2"/>
                  </a:solidFill>
                  <a:latin typeface="Constantia" panose="02030602050306030303" pitchFamily="18" charset="0"/>
                </a:rPr>
                <a:t>class</a:t>
              </a:r>
              <a:r>
                <a:rPr lang="en-US" sz="2000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20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ANORDENBAR</a:t>
              </a:r>
              <a:r>
                <a:rPr lang="en-US" sz="2000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[</a:t>
              </a:r>
              <a:r>
                <a:rPr lang="en-US" sz="20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G</a:t>
              </a:r>
              <a:r>
                <a:rPr lang="en-US" sz="11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] </a:t>
              </a:r>
              <a:r>
                <a:rPr lang="en-US" sz="2000" b="1" dirty="0">
                  <a:solidFill>
                    <a:schemeClr val="accent2"/>
                  </a:solidFill>
                  <a:latin typeface="Constantia" panose="02030602050306030303" pitchFamily="18" charset="0"/>
                </a:rPr>
                <a:t>feature</a:t>
              </a:r>
              <a:endParaRPr lang="en-US" sz="2000" b="1" i="1" dirty="0">
                <a:solidFill>
                  <a:schemeClr val="accent2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197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Allgemeine Struktur (1)</a:t>
            </a:r>
            <a:endParaRPr lang="de-CH" noProof="0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49239" y="878114"/>
            <a:ext cx="3187700" cy="5644924"/>
          </a:xfrm>
        </p:spPr>
        <p:txBody>
          <a:bodyPr/>
          <a:lstStyle/>
          <a:p>
            <a:r>
              <a:rPr lang="de-CH" sz="1800" noProof="0" dirty="0" smtClean="0">
                <a:solidFill>
                  <a:srgbClr val="993300"/>
                </a:solidFill>
              </a:rPr>
              <a:t>Gegeben</a:t>
            </a:r>
            <a:r>
              <a:rPr lang="de-CH" sz="1800" noProof="0" dirty="0" smtClean="0"/>
              <a:t>:</a:t>
            </a:r>
          </a:p>
          <a:p>
            <a:endParaRPr lang="de-CH" sz="1800" i="1" noProof="0" dirty="0" smtClean="0">
              <a:solidFill>
                <a:srgbClr val="0000FF"/>
              </a:solidFill>
            </a:endParaRPr>
          </a:p>
          <a:p>
            <a:pPr marL="444500" indent="-176213"/>
            <a:r>
              <a:rPr lang="en-US" sz="1800" dirty="0" smtClean="0"/>
              <a:t>	</a:t>
            </a:r>
            <a:r>
              <a:rPr lang="en-US" sz="1800" dirty="0" err="1" smtClean="0"/>
              <a:t>Ein</a:t>
            </a:r>
            <a:r>
              <a:rPr lang="en-US" sz="1800" dirty="0" smtClean="0"/>
              <a:t> </a:t>
            </a:r>
            <a:r>
              <a:rPr lang="en-US" sz="1800" dirty="0" err="1" smtClean="0"/>
              <a:t>Typ</a:t>
            </a:r>
            <a:r>
              <a:rPr lang="en-US" sz="1800" dirty="0" smtClean="0"/>
              <a:t> </a:t>
            </a:r>
            <a:r>
              <a:rPr lang="en-US" sz="1800" i="1" dirty="0" smtClean="0">
                <a:solidFill>
                  <a:srgbClr val="0000FF"/>
                </a:solidFill>
              </a:rPr>
              <a:t>G</a:t>
            </a:r>
          </a:p>
          <a:p>
            <a:endParaRPr lang="de-CH" sz="1800" i="1" dirty="0" smtClean="0">
              <a:solidFill>
                <a:srgbClr val="0000FF"/>
              </a:solidFill>
            </a:endParaRPr>
          </a:p>
          <a:p>
            <a:pPr marL="444500" indent="-444500"/>
            <a:r>
              <a:rPr lang="en-US" sz="1800" dirty="0" smtClean="0"/>
              <a:t>	</a:t>
            </a:r>
            <a:r>
              <a:rPr lang="en-US" sz="1800" dirty="0" err="1" smtClean="0"/>
              <a:t>Eine</a:t>
            </a:r>
            <a:r>
              <a:rPr lang="en-US" sz="1800" dirty="0" smtClean="0"/>
              <a:t> </a:t>
            </a:r>
            <a:r>
              <a:rPr lang="en-US" sz="1800" dirty="0" err="1" smtClean="0"/>
              <a:t>Menge</a:t>
            </a:r>
            <a:r>
              <a:rPr lang="en-US" sz="1800" dirty="0" smtClean="0"/>
              <a:t> von </a:t>
            </a:r>
            <a:r>
              <a:rPr lang="en-US" sz="1800" dirty="0" err="1" smtClean="0"/>
              <a:t>Elementen</a:t>
            </a:r>
            <a:r>
              <a:rPr lang="en-US" sz="1800" dirty="0" smtClean="0"/>
              <a:t> </a:t>
            </a:r>
            <a:r>
              <a:rPr lang="en-US" sz="1800" dirty="0" err="1" smtClean="0"/>
              <a:t>vom</a:t>
            </a:r>
            <a:r>
              <a:rPr lang="en-US" sz="1800" dirty="0" smtClean="0"/>
              <a:t> </a:t>
            </a:r>
            <a:r>
              <a:rPr lang="en-US" sz="1800" dirty="0" err="1" smtClean="0"/>
              <a:t>Typ</a:t>
            </a:r>
            <a:r>
              <a:rPr lang="en-US" sz="1800" dirty="0" smtClean="0"/>
              <a:t> </a:t>
            </a:r>
            <a:r>
              <a:rPr lang="en-US" sz="1800" i="1" dirty="0" smtClean="0">
                <a:solidFill>
                  <a:srgbClr val="0000FF"/>
                </a:solidFill>
              </a:rPr>
              <a:t>G</a:t>
            </a:r>
          </a:p>
          <a:p>
            <a:endParaRPr lang="en-US" sz="1800" i="1" dirty="0" smtClean="0">
              <a:solidFill>
                <a:srgbClr val="0000FF"/>
              </a:solidFill>
            </a:endParaRPr>
          </a:p>
          <a:p>
            <a:pPr marL="444500"/>
            <a:r>
              <a:rPr lang="en-US" sz="1800" dirty="0" err="1" smtClean="0"/>
              <a:t>Eine</a:t>
            </a:r>
            <a:r>
              <a:rPr lang="en-US" sz="1800" dirty="0" smtClean="0"/>
              <a:t> </a:t>
            </a:r>
            <a:r>
              <a:rPr lang="en-US" sz="1800" dirty="0" err="1" smtClean="0"/>
              <a:t>Menge</a:t>
            </a:r>
            <a:r>
              <a:rPr lang="en-US" sz="1800" dirty="0" smtClean="0"/>
              <a:t> von </a:t>
            </a:r>
            <a:r>
              <a:rPr lang="en-US" sz="1800" dirty="0" err="1" smtClean="0"/>
              <a:t>Bedingungen</a:t>
            </a:r>
            <a:r>
              <a:rPr lang="en-US" sz="1800" dirty="0" smtClean="0"/>
              <a:t> </a:t>
            </a:r>
            <a:r>
              <a:rPr lang="en-US" sz="1800" dirty="0" err="1" smtClean="0"/>
              <a:t>zwischen</a:t>
            </a:r>
            <a:r>
              <a:rPr lang="en-US" sz="1800" dirty="0" smtClean="0"/>
              <a:t> </a:t>
            </a:r>
            <a:r>
              <a:rPr lang="en-US" sz="1800" dirty="0" err="1" smtClean="0"/>
              <a:t>diesen</a:t>
            </a:r>
            <a:r>
              <a:rPr lang="en-US" sz="1800" dirty="0" smtClean="0"/>
              <a:t> </a:t>
            </a:r>
            <a:r>
              <a:rPr lang="en-US" sz="1800" dirty="0" err="1" smtClean="0"/>
              <a:t>Elementen</a:t>
            </a:r>
            <a:endParaRPr lang="en-US" sz="1800" i="1" dirty="0" smtClean="0">
              <a:solidFill>
                <a:srgbClr val="0000FF"/>
              </a:solidFill>
            </a:endParaRPr>
          </a:p>
          <a:p>
            <a:endParaRPr lang="de-CH" sz="1800" i="1" noProof="0" dirty="0">
              <a:solidFill>
                <a:srgbClr val="0000FF"/>
              </a:solidFill>
            </a:endParaRPr>
          </a:p>
        </p:txBody>
      </p:sp>
      <p:sp>
        <p:nvSpPr>
          <p:cNvPr id="1976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6063" y="4179887"/>
            <a:ext cx="3190875" cy="245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n-US" sz="2000" dirty="0" smtClean="0">
              <a:solidFill>
                <a:srgbClr val="A50021"/>
              </a:solidFill>
              <a:latin typeface="Constantia" panose="02030602050306030303" pitchFamily="18" charset="0"/>
            </a:endParaRPr>
          </a:p>
          <a:p>
            <a:pPr marL="342900" indent="-342900"/>
            <a:r>
              <a:rPr lang="en-US" sz="200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Benötigt</a:t>
            </a:r>
            <a:r>
              <a:rPr lang="en-US" sz="2000" dirty="0" smtClean="0">
                <a:latin typeface="Constantia" panose="02030602050306030303" pitchFamily="18" charset="0"/>
              </a:rPr>
              <a:t>:</a:t>
            </a:r>
            <a:endParaRPr lang="en-US" sz="2000" dirty="0">
              <a:latin typeface="Constantia" panose="02030602050306030303" pitchFamily="18" charset="0"/>
            </a:endParaRPr>
          </a:p>
          <a:p>
            <a:pPr marL="442913" indent="-342900"/>
            <a:r>
              <a:rPr lang="en-US" sz="2000" dirty="0" smtClean="0">
                <a:latin typeface="Constantia" panose="02030602050306030303" pitchFamily="18" charset="0"/>
              </a:rPr>
              <a:t>	</a:t>
            </a:r>
            <a:r>
              <a:rPr lang="en-US" sz="2000" dirty="0" err="1" smtClean="0">
                <a:latin typeface="Constantia" panose="02030602050306030303" pitchFamily="18" charset="0"/>
              </a:rPr>
              <a:t>Eine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Aufzählung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der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Elemente</a:t>
            </a:r>
            <a:r>
              <a:rPr lang="en-US" sz="2000" dirty="0" smtClean="0">
                <a:latin typeface="Constantia" panose="02030602050306030303" pitchFamily="18" charset="0"/>
              </a:rPr>
              <a:t> in </a:t>
            </a:r>
            <a:r>
              <a:rPr lang="en-US" sz="2000" dirty="0" err="1" smtClean="0">
                <a:latin typeface="Constantia" panose="02030602050306030303" pitchFamily="18" charset="0"/>
              </a:rPr>
              <a:t>einer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zu</a:t>
            </a:r>
            <a:r>
              <a:rPr lang="en-US" sz="2000" dirty="0" smtClean="0">
                <a:latin typeface="Constantia" panose="02030602050306030303" pitchFamily="18" charset="0"/>
              </a:rPr>
              <a:t> den </a:t>
            </a:r>
            <a:r>
              <a:rPr lang="en-US" sz="2000" dirty="0" err="1" smtClean="0">
                <a:latin typeface="Constantia" panose="02030602050306030303" pitchFamily="18" charset="0"/>
              </a:rPr>
              <a:t>Bedingungen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kompatiblen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Ordnung</a:t>
            </a:r>
            <a:endParaRPr lang="en-US" sz="2000" i="1" dirty="0">
              <a:latin typeface="Constantia" panose="02030602050306030303" pitchFamily="18" charset="0"/>
            </a:endParaRPr>
          </a:p>
        </p:txBody>
      </p:sp>
      <p:sp>
        <p:nvSpPr>
          <p:cNvPr id="1976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70325" y="2422972"/>
            <a:ext cx="43989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ru-RU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: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LIST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TUPLE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[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G, G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]]</a:t>
            </a:r>
            <a:endParaRPr lang="en-US" sz="2000" b="1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197643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70325" y="3181797"/>
            <a:ext cx="494982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topsort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: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 LIST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</a:p>
          <a:p>
            <a:pPr marL="342900" indent="-342900"/>
            <a:r>
              <a:rPr lang="en-US" sz="2000" b="1" dirty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-- </a:t>
            </a:r>
            <a:r>
              <a:rPr lang="en-US" sz="20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Alle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in </a:t>
            </a:r>
            <a:r>
              <a:rPr lang="en-US" sz="20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einer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Ordnung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</a:b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-- die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erfüllt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endParaRPr lang="en-US" sz="2000" dirty="0">
              <a:solidFill>
                <a:schemeClr val="accent2"/>
              </a:solidFill>
              <a:latin typeface="Constantia" panose="02030602050306030303" pitchFamily="18" charset="0"/>
            </a:endParaRPr>
          </a:p>
          <a:p>
            <a:pPr marL="342900" indent="-342900">
              <a:lnSpc>
                <a:spcPct val="50000"/>
              </a:lnSpc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  ...</a:t>
            </a:r>
          </a:p>
          <a:p>
            <a:pPr marL="342900" indent="-342900"/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  </a:t>
            </a: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ensure</a:t>
            </a:r>
          </a:p>
          <a:p>
            <a:pPr marL="342900" indent="-342900"/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    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kompatibel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Result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2000" b="1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197650" name="Rectangle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0325" y="1740347"/>
            <a:ext cx="43989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: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LIST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  <a:endParaRPr lang="en-US" sz="2000" b="1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2" grpId="0"/>
      <p:bldP spid="197643" grpId="0"/>
      <p:bldP spid="1976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 wenig mathematischer Hintergrund…</a:t>
            </a:r>
            <a:endParaRPr lang="de-CH" noProof="0" dirty="0"/>
          </a:p>
        </p:txBody>
      </p:sp>
      <p:pic>
        <p:nvPicPr>
          <p:cNvPr id="5" name="Content Placeholder 4" descr="2sqzwbmb[1]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76338" y="412750"/>
            <a:ext cx="6527800" cy="64500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436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Plan</a:t>
            </a:r>
            <a:endParaRPr lang="de-CH" noProof="0" dirty="0"/>
          </a:p>
        </p:txBody>
      </p:sp>
      <p:sp>
        <p:nvSpPr>
          <p:cNvPr id="181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8400" y="2148252"/>
            <a:ext cx="8042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Teil1: </a:t>
            </a:r>
            <a:r>
              <a:rPr lang="en-US" sz="280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Problemstellung</a:t>
            </a:r>
            <a:r>
              <a:rPr lang="en-US" sz="2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und </a:t>
            </a:r>
            <a:r>
              <a:rPr lang="en-US" sz="280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mathematische</a:t>
            </a:r>
            <a:r>
              <a:rPr lang="en-US" sz="2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Basis</a:t>
            </a:r>
            <a:endParaRPr lang="it-IT" sz="28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8400" y="3206663"/>
            <a:ext cx="8042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Teil2: Software </a:t>
            </a:r>
            <a:r>
              <a:rPr lang="en-US" sz="280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implementierung</a:t>
            </a:r>
            <a:endParaRPr lang="it-IT" sz="28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Binäre Relationen auf einer Menge</a:t>
            </a:r>
            <a:endParaRPr lang="de-CH" noProof="0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CH" noProof="0" dirty="0" smtClean="0"/>
              <a:t>Eine Eigenschaft zwischen zwei Elementen der Menge, die entweder erfüllt oder nicht erfüllt ist.</a:t>
            </a:r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Beispielrelationen auf einer Menge von Personen </a:t>
            </a:r>
            <a:r>
              <a:rPr lang="de-CH" i="1" noProof="0" dirty="0" smtClean="0">
                <a:solidFill>
                  <a:srgbClr val="0000FF"/>
                </a:solidFill>
              </a:rPr>
              <a:t>PERSON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/>
              <a:t>:</a:t>
            </a:r>
          </a:p>
          <a:p>
            <a:pPr>
              <a:lnSpc>
                <a:spcPct val="10000"/>
              </a:lnSpc>
            </a:pPr>
            <a:endParaRPr lang="de-CH" noProof="0" dirty="0" smtClean="0"/>
          </a:p>
          <a:p>
            <a:pPr marL="534988" lvl="1" indent="-268288"/>
            <a:r>
              <a:rPr lang="de-CH" b="1" i="1" noProof="0" dirty="0" smtClean="0">
                <a:solidFill>
                  <a:srgbClr val="006600"/>
                </a:solidFill>
              </a:rPr>
              <a:t>Mutter </a:t>
            </a:r>
            <a:r>
              <a:rPr lang="de-CH" noProof="0" dirty="0" smtClean="0"/>
              <a:t>: </a:t>
            </a:r>
            <a:r>
              <a:rPr lang="de-CH" i="1" dirty="0" smtClean="0">
                <a:solidFill>
                  <a:srgbClr val="0000FF"/>
                </a:solidFill>
                <a:ea typeface="+mn-ea"/>
              </a:rPr>
              <a:t>a</a:t>
            </a:r>
            <a:r>
              <a:rPr lang="de-CH" i="1" noProof="0" dirty="0" smtClean="0"/>
              <a:t> </a:t>
            </a:r>
            <a:r>
              <a:rPr lang="de-CH" b="1" i="1" u="sng" dirty="0" smtClean="0">
                <a:solidFill>
                  <a:srgbClr val="006600"/>
                </a:solidFill>
              </a:rPr>
              <a:t>Mutter</a:t>
            </a:r>
            <a:r>
              <a:rPr lang="de-CH" i="1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b</a:t>
            </a:r>
            <a:r>
              <a:rPr lang="de-CH" noProof="0" dirty="0" smtClean="0"/>
              <a:t> ist erfüllt genau dann, wenn </a:t>
            </a:r>
            <a:r>
              <a:rPr lang="de-CH" i="1" dirty="0" smtClean="0">
                <a:solidFill>
                  <a:srgbClr val="0000FF"/>
                </a:solidFill>
                <a:ea typeface="+mn-ea"/>
              </a:rPr>
              <a:t>a</a:t>
            </a:r>
            <a:r>
              <a:rPr lang="de-CH" noProof="0" dirty="0" smtClean="0"/>
              <a:t> die Mutter von </a:t>
            </a:r>
            <a:r>
              <a:rPr lang="de-CH" i="1" dirty="0" smtClean="0">
                <a:solidFill>
                  <a:srgbClr val="0000FF"/>
                </a:solidFill>
                <a:ea typeface="+mn-ea"/>
              </a:rPr>
              <a:t>b</a:t>
            </a:r>
            <a:r>
              <a:rPr lang="de-CH" noProof="0" dirty="0" smtClean="0"/>
              <a:t> ist</a:t>
            </a:r>
            <a:endParaRPr lang="de-CH" i="1" noProof="0" dirty="0" smtClean="0"/>
          </a:p>
          <a:p>
            <a:pPr marL="534988" lvl="1" indent="-268288"/>
            <a:r>
              <a:rPr lang="de-CH" b="1" i="1" noProof="0" dirty="0" smtClean="0">
                <a:solidFill>
                  <a:srgbClr val="006600"/>
                </a:solidFill>
              </a:rPr>
              <a:t>Vater </a:t>
            </a:r>
            <a:r>
              <a:rPr lang="de-CH" noProof="0" dirty="0" smtClean="0"/>
              <a:t>:</a:t>
            </a:r>
          </a:p>
          <a:p>
            <a:pPr marL="534988" lvl="1" indent="-268288"/>
            <a:r>
              <a:rPr lang="de-CH" b="1" i="1" dirty="0" smtClean="0">
                <a:solidFill>
                  <a:srgbClr val="006600"/>
                </a:solidFill>
              </a:rPr>
              <a:t>Kind</a:t>
            </a:r>
            <a:r>
              <a:rPr lang="de-CH" b="1" i="1" noProof="0" dirty="0" smtClean="0">
                <a:solidFill>
                  <a:srgbClr val="006600"/>
                </a:solidFill>
              </a:rPr>
              <a:t> </a:t>
            </a:r>
            <a:r>
              <a:rPr lang="de-CH" noProof="0" dirty="0" smtClean="0"/>
              <a:t>:</a:t>
            </a:r>
          </a:p>
          <a:p>
            <a:pPr marL="534988" lvl="1" indent="-268288"/>
            <a:r>
              <a:rPr lang="de-CH" b="1" i="1" dirty="0" smtClean="0">
                <a:solidFill>
                  <a:srgbClr val="006600"/>
                </a:solidFill>
              </a:rPr>
              <a:t>Schwester</a:t>
            </a:r>
            <a:r>
              <a:rPr lang="de-CH" b="1" i="1" noProof="0" dirty="0" smtClean="0">
                <a:solidFill>
                  <a:srgbClr val="006600"/>
                </a:solidFill>
              </a:rPr>
              <a:t> </a:t>
            </a:r>
            <a:r>
              <a:rPr lang="de-CH" noProof="0" dirty="0" smtClean="0"/>
              <a:t>:</a:t>
            </a:r>
          </a:p>
          <a:p>
            <a:pPr marL="534988" lvl="1" indent="-268288"/>
            <a:r>
              <a:rPr lang="de-CH" b="1" i="1" dirty="0" smtClean="0">
                <a:solidFill>
                  <a:srgbClr val="006600"/>
                </a:solidFill>
              </a:rPr>
              <a:t>Geschwister</a:t>
            </a:r>
            <a:r>
              <a:rPr lang="de-CH" b="1" i="1" noProof="0" dirty="0" smtClean="0">
                <a:solidFill>
                  <a:srgbClr val="006600"/>
                </a:solidFill>
              </a:rPr>
              <a:t> </a:t>
            </a:r>
            <a:r>
              <a:rPr lang="de-CH" noProof="0" dirty="0" smtClean="0"/>
              <a:t>:</a:t>
            </a:r>
            <a:endParaRPr lang="de-CH" sz="8400" noProof="0" dirty="0" smtClean="0"/>
          </a:p>
          <a:p>
            <a:pPr marL="534988" lvl="1" indent="-268288"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Notation: </a:t>
            </a:r>
            <a:r>
              <a:rPr lang="de-CH" i="1" noProof="0" dirty="0" smtClean="0">
                <a:solidFill>
                  <a:srgbClr val="0000FF"/>
                </a:solidFill>
              </a:rPr>
              <a:t>a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b</a:t>
            </a:r>
            <a:r>
              <a:rPr lang="de-CH" noProof="0" dirty="0" smtClean="0"/>
              <a:t>, um auszudrücken, dass </a:t>
            </a:r>
            <a:r>
              <a:rPr lang="de-CH" b="1" i="1" dirty="0" smtClean="0">
                <a:solidFill>
                  <a:srgbClr val="006600"/>
                </a:solidFill>
              </a:rPr>
              <a:t>r</a:t>
            </a:r>
            <a:r>
              <a:rPr lang="de-CH" noProof="0" dirty="0" smtClean="0"/>
              <a:t> für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noProof="0" dirty="0" smtClean="0"/>
              <a:t> und </a:t>
            </a:r>
            <a:r>
              <a:rPr lang="de-CH" i="1" dirty="0" smtClean="0">
                <a:solidFill>
                  <a:srgbClr val="0000FF"/>
                </a:solidFill>
              </a:rPr>
              <a:t>b </a:t>
            </a:r>
            <a:r>
              <a:rPr lang="de-CH" dirty="0" smtClean="0"/>
              <a:t>gilt.</a:t>
            </a:r>
            <a:endParaRPr lang="de-CH" noProof="0" dirty="0"/>
          </a:p>
        </p:txBody>
      </p:sp>
      <p:sp>
        <p:nvSpPr>
          <p:cNvPr id="158725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00978" y="5005705"/>
            <a:ext cx="5842985" cy="40862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Constantia" panose="02030602050306030303" pitchFamily="18" charset="0"/>
              </a:rPr>
              <a:t>Bemerkung</a:t>
            </a:r>
            <a:r>
              <a:rPr lang="en-US" sz="1800" dirty="0" smtClean="0">
                <a:latin typeface="Constantia" panose="02030602050306030303" pitchFamily="18" charset="0"/>
              </a:rPr>
              <a:t>: </a:t>
            </a:r>
            <a:r>
              <a:rPr lang="en-US" sz="1800" dirty="0" err="1" smtClean="0">
                <a:latin typeface="Constantia" panose="02030602050306030303" pitchFamily="18" charset="0"/>
              </a:rPr>
              <a:t>Relationen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werden</a:t>
            </a:r>
            <a:r>
              <a:rPr lang="en-US" sz="1800" dirty="0" smtClean="0">
                <a:latin typeface="Constantia" panose="02030602050306030303" pitchFamily="18" charset="0"/>
              </a:rPr>
              <a:t> in </a:t>
            </a:r>
            <a:r>
              <a:rPr lang="en-US" sz="1800" b="1" dirty="0" err="1" smtClean="0">
                <a:solidFill>
                  <a:srgbClr val="006600"/>
                </a:solidFill>
                <a:latin typeface="Constantia" panose="02030602050306030303" pitchFamily="18" charset="0"/>
              </a:rPr>
              <a:t>grün</a:t>
            </a:r>
            <a:r>
              <a:rPr lang="en-US" sz="1800" dirty="0" smtClean="0">
                <a:latin typeface="Constantia" panose="02030602050306030303" pitchFamily="18" charset="0"/>
              </a:rPr>
              <a:t>  </a:t>
            </a:r>
            <a:r>
              <a:rPr lang="en-US" sz="1800" dirty="0" err="1" smtClean="0">
                <a:latin typeface="Constantia" panose="02030602050306030303" pitchFamily="18" charset="0"/>
              </a:rPr>
              <a:t>dargestellt</a:t>
            </a:r>
            <a:r>
              <a:rPr lang="en-US" sz="1800" dirty="0" smtClean="0">
                <a:latin typeface="Constantia" panose="02030602050306030303" pitchFamily="18" charset="0"/>
              </a:rPr>
              <a:t>.</a:t>
            </a:r>
            <a:endParaRPr lang="en-US" sz="1800" b="1" dirty="0">
              <a:solidFill>
                <a:srgbClr val="0066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Beispiel: Die </a:t>
            </a:r>
            <a:r>
              <a:rPr lang="de-CH" i="1" dirty="0" smtClean="0">
                <a:solidFill>
                  <a:srgbClr val="006600"/>
                </a:solidFill>
              </a:rPr>
              <a:t>vor</a:t>
            </a:r>
            <a:r>
              <a:rPr lang="de-CH" noProof="0" dirty="0" smtClean="0"/>
              <a:t>-Relation</a:t>
            </a:r>
            <a:endParaRPr lang="de-CH" noProof="0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sz="2000" noProof="0" dirty="0" smtClean="0"/>
              <a:t>Die Menge:</a:t>
            </a:r>
          </a:p>
          <a:p>
            <a:pPr lvl="1">
              <a:buFont typeface="Wingdings" pitchFamily="2" charset="2"/>
              <a:buNone/>
            </a:pPr>
            <a:r>
              <a:rPr lang="de-CH" sz="2200" i="1" dirty="0" smtClean="0"/>
              <a:t>Aufgaben </a:t>
            </a:r>
            <a:r>
              <a:rPr lang="de-CH" sz="2200" noProof="0" dirty="0" smtClean="0"/>
              <a:t>=</a:t>
            </a:r>
          </a:p>
          <a:p>
            <a:pPr lvl="1">
              <a:buFont typeface="Wingdings" pitchFamily="2" charset="2"/>
              <a:buNone/>
            </a:pPr>
            <a:r>
              <a:rPr lang="de-CH" sz="2200" dirty="0" smtClean="0"/>
              <a:t>	</a:t>
            </a:r>
            <a:r>
              <a:rPr lang="de-CH" sz="2200" noProof="0" dirty="0" smtClean="0"/>
              <a:t>{</a:t>
            </a:r>
            <a:r>
              <a:rPr lang="de-CH" sz="2200" i="1" noProof="0" dirty="0" smtClean="0"/>
              <a:t>Politik</a:t>
            </a:r>
            <a:r>
              <a:rPr lang="de-CH" sz="2200" noProof="0" dirty="0" smtClean="0"/>
              <a:t>, </a:t>
            </a:r>
            <a:r>
              <a:rPr lang="de-CH" sz="2200" i="1" dirty="0" smtClean="0"/>
              <a:t>Essen</a:t>
            </a:r>
            <a:r>
              <a:rPr lang="de-CH" sz="2200" noProof="0" dirty="0" smtClean="0"/>
              <a:t>, </a:t>
            </a:r>
            <a:r>
              <a:rPr lang="de-CH" sz="2200" i="1" noProof="0" dirty="0" smtClean="0"/>
              <a:t>Medikament</a:t>
            </a:r>
            <a:r>
              <a:rPr lang="de-CH" sz="2200" noProof="0" dirty="0" smtClean="0"/>
              <a:t>, </a:t>
            </a:r>
            <a:r>
              <a:rPr lang="de-CH" sz="2200" i="1" dirty="0" smtClean="0"/>
              <a:t>Abwaschen</a:t>
            </a:r>
            <a:r>
              <a:rPr lang="de-CH" sz="2200" noProof="0" dirty="0" smtClean="0"/>
              <a:t>,</a:t>
            </a:r>
            <a:r>
              <a:rPr lang="de-CH" sz="2200" i="1" noProof="0" dirty="0" smtClean="0"/>
              <a:t> </a:t>
            </a:r>
            <a:r>
              <a:rPr lang="de-CH" sz="2200" i="1" noProof="0" dirty="0" err="1" smtClean="0"/>
              <a:t>Üetliberg</a:t>
            </a:r>
            <a:r>
              <a:rPr lang="de-CH" sz="2200" noProof="0" dirty="0" smtClean="0"/>
              <a:t>}</a:t>
            </a:r>
          </a:p>
          <a:p>
            <a:pPr lvl="1">
              <a:buFont typeface="Wingdings" pitchFamily="2" charset="2"/>
              <a:buNone/>
            </a:pPr>
            <a:endParaRPr lang="de-CH" sz="2200" i="1" noProof="0" dirty="0" smtClean="0"/>
          </a:p>
          <a:p>
            <a:r>
              <a:rPr lang="de-CH" sz="2000" noProof="0" dirty="0" smtClean="0"/>
              <a:t>Die </a:t>
            </a:r>
            <a:r>
              <a:rPr lang="de-CH" sz="2000" dirty="0" smtClean="0"/>
              <a:t>einschränkende Relation: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de-CH" i="1" noProof="0" dirty="0" smtClean="0"/>
              <a:t>Abwaschen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Politik</a:t>
            </a:r>
          </a:p>
          <a:p>
            <a:pPr lvl="1">
              <a:buFont typeface="Wingdings" pitchFamily="2" charset="2"/>
              <a:buNone/>
            </a:pPr>
            <a:r>
              <a:rPr lang="de-CH" i="1" dirty="0" err="1"/>
              <a:t>Üetliberg</a:t>
            </a:r>
            <a:r>
              <a:rPr lang="de-CH" i="1" noProof="0" dirty="0" smtClean="0"/>
              <a:t>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E</a:t>
            </a:r>
            <a:r>
              <a:rPr lang="de-CH" i="1" dirty="0" err="1"/>
              <a:t>ssen</a:t>
            </a:r>
            <a:endParaRPr lang="de-CH" i="1" dirty="0"/>
          </a:p>
          <a:p>
            <a:pPr lvl="1">
              <a:buFont typeface="Wingdings" pitchFamily="2" charset="2"/>
              <a:buNone/>
            </a:pPr>
            <a:r>
              <a:rPr lang="de-CH" i="1" dirty="0"/>
              <a:t>Medikament</a:t>
            </a:r>
            <a:r>
              <a:rPr lang="de-CH" i="1" noProof="0" dirty="0" smtClean="0"/>
              <a:t>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Essen</a:t>
            </a:r>
          </a:p>
          <a:p>
            <a:pPr lvl="1">
              <a:buFont typeface="Wingdings" pitchFamily="2" charset="2"/>
              <a:buNone/>
            </a:pPr>
            <a:r>
              <a:rPr lang="de-CH" i="1" dirty="0"/>
              <a:t>Essen</a:t>
            </a:r>
            <a:r>
              <a:rPr lang="de-CH" i="1" noProof="0" dirty="0" smtClean="0"/>
              <a:t>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Abwaschen</a:t>
            </a:r>
          </a:p>
          <a:p>
            <a:pPr lvl="1">
              <a:buFont typeface="Wingdings" pitchFamily="2" charset="2"/>
              <a:buNone/>
            </a:pPr>
            <a:endParaRPr lang="de-CH" i="1" noProof="0" dirty="0"/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504" y="4959052"/>
            <a:ext cx="8019288" cy="1518603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>
                <a:latin typeface="Constantia" panose="02030602050306030303" pitchFamily="18" charset="0"/>
              </a:rPr>
              <a:t>“Das Abwaschen kommt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der politischen Diskussion”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“Die Wanderung auf den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“Das Medikament muss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 eingenommen werden”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“Das Essen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Abwaschen”</a:t>
            </a:r>
          </a:p>
        </p:txBody>
      </p:sp>
    </p:spTree>
    <p:extLst>
      <p:ext uri="{BB962C8B-B14F-4D97-AF65-F5344CB8AC3E}">
        <p14:creationId xmlns:p14="http://schemas.microsoft.com/office/powerpoint/2010/main" val="42118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Einige spezielle Relationen auf einer Menge 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endParaRPr lang="de-CH" i="1" noProof="0" dirty="0">
              <a:solidFill>
                <a:srgbClr val="0000FF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b="1" noProof="0" dirty="0" smtClean="0">
                <a:solidFill>
                  <a:srgbClr val="006600"/>
                </a:solidFill>
              </a:rPr>
              <a:t>universal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: ist für jedes Paar von Elementen in 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noProof="0" dirty="0" smtClean="0"/>
              <a:t> erfüllt</a:t>
            </a:r>
          </a:p>
          <a:p>
            <a:endParaRPr lang="de-CH" b="1" i="1" noProof="0" dirty="0" smtClean="0">
              <a:solidFill>
                <a:srgbClr val="0000FF"/>
              </a:solidFill>
            </a:endParaRPr>
          </a:p>
          <a:p>
            <a:r>
              <a:rPr lang="de-CH" b="1" noProof="0" dirty="0" err="1" smtClean="0">
                <a:solidFill>
                  <a:srgbClr val="006600"/>
                </a:solidFill>
              </a:rPr>
              <a:t>id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: ist für jedes Element </a:t>
            </a:r>
            <a:r>
              <a:rPr lang="de-CH" dirty="0" smtClean="0"/>
              <a:t>in 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dirty="0" smtClean="0"/>
              <a:t> und sich selbst erfüllt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b="1" noProof="0" dirty="0" smtClean="0">
                <a:solidFill>
                  <a:srgbClr val="006600"/>
                </a:solidFill>
              </a:rPr>
              <a:t>empty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: ist für kein Paar von Elementen in </a:t>
            </a:r>
            <a:r>
              <a:rPr lang="de-CH" i="1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/>
              <a:t>erfüllt</a:t>
            </a:r>
          </a:p>
          <a:p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1915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sz="2600" noProof="0" dirty="0" smtClean="0"/>
              <a:t>Relationen: präzisere mathematische </a:t>
            </a:r>
            <a:r>
              <a:rPr lang="de-CH" sz="2600" dirty="0" smtClean="0"/>
              <a:t>Betrachtung</a:t>
            </a:r>
            <a:endParaRPr lang="de-CH" sz="2600" noProof="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Wir betrachten eine Relation </a:t>
            </a:r>
            <a:r>
              <a:rPr lang="de-CH" b="1" i="1" noProof="0" dirty="0" smtClean="0">
                <a:solidFill>
                  <a:srgbClr val="006600"/>
                </a:solidFill>
              </a:rPr>
              <a:t>r</a:t>
            </a:r>
            <a:r>
              <a:rPr lang="de-CH" noProof="0" dirty="0" smtClean="0"/>
              <a:t> auf einer Menge </a:t>
            </a:r>
            <a:r>
              <a:rPr lang="de-CH" i="1" noProof="0" dirty="0" smtClean="0">
                <a:solidFill>
                  <a:srgbClr val="0000FF"/>
                </a:solidFill>
              </a:rPr>
              <a:t>P</a:t>
            </a:r>
            <a:r>
              <a:rPr lang="de-CH" noProof="0" dirty="0" smtClean="0"/>
              <a:t> als:</a:t>
            </a:r>
            <a:endParaRPr lang="de-CH" noProof="0" dirty="0"/>
          </a:p>
        </p:txBody>
      </p:sp>
      <p:sp>
        <p:nvSpPr>
          <p:cNvPr id="15975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62062" y="2866498"/>
            <a:ext cx="6619875" cy="1123712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>
              <a:buClr>
                <a:srgbClr val="990000"/>
              </a:buClr>
            </a:pPr>
            <a:r>
              <a:rPr lang="en-US" dirty="0" err="1" smtClean="0">
                <a:latin typeface="Constantia" panose="02030602050306030303" pitchFamily="18" charset="0"/>
              </a:rPr>
              <a:t>Eine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b="1" dirty="0" err="1" smtClean="0">
                <a:latin typeface="Constantia" panose="02030602050306030303" pitchFamily="18" charset="0"/>
              </a:rPr>
              <a:t>Menge</a:t>
            </a:r>
            <a:r>
              <a:rPr lang="en-US" b="1" dirty="0" smtClean="0">
                <a:latin typeface="Constantia" panose="02030602050306030303" pitchFamily="18" charset="0"/>
              </a:rPr>
              <a:t> von </a:t>
            </a:r>
            <a:r>
              <a:rPr lang="en-US" b="1" dirty="0" err="1" smtClean="0">
                <a:latin typeface="Constantia" panose="02030602050306030303" pitchFamily="18" charset="0"/>
              </a:rPr>
              <a:t>Paaren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aus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 x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,</a:t>
            </a:r>
          </a:p>
          <a:p>
            <a:pPr>
              <a:buClr>
                <a:srgbClr val="990000"/>
              </a:buClr>
            </a:pPr>
            <a:r>
              <a:rPr lang="en-US" dirty="0" smtClean="0">
                <a:latin typeface="Constantia" panose="02030602050306030303" pitchFamily="18" charset="0"/>
              </a:rPr>
              <a:t>die </a:t>
            </a:r>
            <a:r>
              <a:rPr lang="en-US" dirty="0" err="1" smtClean="0">
                <a:latin typeface="Constantia" panose="02030602050306030303" pitchFamily="18" charset="0"/>
              </a:rPr>
              <a:t>alle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Paare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] </a:t>
            </a:r>
            <a:r>
              <a:rPr lang="en-US" dirty="0" err="1" smtClean="0">
                <a:latin typeface="Constantia" panose="02030602050306030303" pitchFamily="18" charset="0"/>
              </a:rPr>
              <a:t>enthält</a:t>
            </a:r>
            <a:r>
              <a:rPr lang="en-US" dirty="0" smtClean="0">
                <a:latin typeface="Constantia" panose="02030602050306030303" pitchFamily="18" charset="0"/>
              </a:rPr>
              <a:t>, so </a:t>
            </a:r>
            <a:r>
              <a:rPr lang="en-US" dirty="0" err="1" smtClean="0">
                <a:latin typeface="Constantia" panose="02030602050306030303" pitchFamily="18" charset="0"/>
              </a:rPr>
              <a:t>dass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x </a:t>
            </a:r>
            <a:r>
              <a:rPr lang="en-US" sz="2400" b="1" i="1" u="sng" dirty="0">
                <a:solidFill>
                  <a:srgbClr val="0000FF"/>
                </a:solidFill>
                <a:latin typeface="Constantia" panose="02030602050306030303" pitchFamily="18" charset="0"/>
              </a:rPr>
              <a:t>r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endParaRPr lang="en-US" sz="24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7499" y="4653280"/>
            <a:ext cx="8086271" cy="155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0"/>
              </a:spcBef>
            </a:pPr>
            <a:r>
              <a:rPr lang="en-US" sz="2800" dirty="0" err="1" smtClean="0">
                <a:latin typeface="Constantia" panose="02030602050306030303" pitchFamily="18" charset="0"/>
              </a:rPr>
              <a:t>Dann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r>
              <a:rPr lang="en-US" sz="2800" dirty="0" err="1" smtClean="0">
                <a:latin typeface="Constantia" panose="02030602050306030303" pitchFamily="18" charset="0"/>
              </a:rPr>
              <a:t>heisst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Constantia" panose="02030602050306030303" pitchFamily="18" charset="0"/>
              </a:rPr>
              <a:t>x </a:t>
            </a:r>
            <a:r>
              <a:rPr lang="en-US" sz="2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800" i="1" dirty="0">
                <a:solidFill>
                  <a:srgbClr val="0000FF"/>
                </a:solidFill>
                <a:latin typeface="Constantia" panose="02030602050306030303" pitchFamily="18" charset="0"/>
              </a:rPr>
              <a:t> y </a:t>
            </a:r>
            <a:r>
              <a:rPr lang="en-US" sz="2800" dirty="0" err="1" smtClean="0">
                <a:latin typeface="Constantia" panose="02030602050306030303" pitchFamily="18" charset="0"/>
              </a:rPr>
              <a:t>nichts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r>
              <a:rPr lang="en-US" sz="2800" dirty="0" err="1" smtClean="0">
                <a:latin typeface="Constantia" panose="02030602050306030303" pitchFamily="18" charset="0"/>
              </a:rPr>
              <a:t>anderes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r>
              <a:rPr lang="en-US" sz="2800" dirty="0" err="1" smtClean="0">
                <a:latin typeface="Constantia" panose="02030602050306030303" pitchFamily="18" charset="0"/>
              </a:rPr>
              <a:t>als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en-US" sz="2800" dirty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2800" i="1" dirty="0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en-US" sz="2800" dirty="0">
                <a:solidFill>
                  <a:srgbClr val="0000FF"/>
                </a:solidFill>
                <a:latin typeface="Constantia" panose="02030602050306030303" pitchFamily="18" charset="0"/>
              </a:rPr>
              <a:t>] </a:t>
            </a:r>
            <a:r>
              <a:rPr lang="en-US" sz="4000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</a:t>
            </a:r>
            <a:r>
              <a:rPr lang="en-US" sz="2800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 </a:t>
            </a:r>
            <a:r>
              <a:rPr lang="en-US" sz="2800" b="1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endParaRPr lang="en-US" sz="2800" b="1" i="1" dirty="0">
              <a:solidFill>
                <a:srgbClr val="006600"/>
              </a:solidFill>
              <a:latin typeface="Constantia" panose="02030602050306030303" pitchFamily="18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</a:pPr>
            <a:endParaRPr lang="en-US" sz="2800" b="1" i="1" dirty="0">
              <a:solidFill>
                <a:srgbClr val="006600"/>
              </a:solidFill>
              <a:latin typeface="Constantia" panose="02030602050306030303" pitchFamily="18" charset="0"/>
            </a:endParaRPr>
          </a:p>
          <a:p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Siehe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Beispiele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auf der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nächsten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Folie</a:t>
            </a:r>
            <a:endParaRPr lang="en-US" sz="2400" b="1" i="1" dirty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</a:pPr>
            <a:endParaRPr lang="en-US" sz="2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29363" y="1947565"/>
            <a:ext cx="2531277" cy="328613"/>
          </a:xfrm>
          <a:prstGeom prst="wedgeRoundRectCallout">
            <a:avLst>
              <a:gd name="adj1" fmla="val -31941"/>
              <a:gd name="adj2" fmla="val 266423"/>
              <a:gd name="adj3" fmla="val 16667"/>
            </a:avLst>
          </a:prstGeom>
          <a:solidFill>
            <a:srgbClr val="FFFF00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 err="1" smtClean="0">
                <a:latin typeface="Constantia" panose="02030602050306030303" pitchFamily="18" charset="0"/>
              </a:rPr>
              <a:t>Kartesisches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Produkt</a:t>
            </a:r>
            <a:endParaRPr lang="en-US" sz="1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Eine Relation ist eine Menge: Beispiele</a:t>
            </a:r>
            <a:endParaRPr lang="de-CH" noProof="0" dirty="0"/>
          </a:p>
        </p:txBody>
      </p:sp>
      <p:sp>
        <p:nvSpPr>
          <p:cNvPr id="187400" name="Rectangle 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>
            <a:normAutofit/>
          </a:bodyPr>
          <a:lstStyle/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noProof="0" dirty="0" smtClean="0">
                <a:solidFill>
                  <a:srgbClr val="006600"/>
                </a:solidFill>
              </a:rPr>
              <a:t>son</a:t>
            </a:r>
            <a:r>
              <a:rPr lang="de-CH" noProof="0" dirty="0" smtClean="0"/>
              <a:t> 				=	</a:t>
            </a:r>
            <a:r>
              <a:rPr lang="de-CH" noProof="0" dirty="0" smtClean="0">
                <a:solidFill>
                  <a:srgbClr val="0000FF"/>
                </a:solidFill>
              </a:rPr>
              <a:t>{[Charles, Elizabeth], [Charles, Philip],</a:t>
            </a:r>
          </a:p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		 </a:t>
            </a:r>
            <a:r>
              <a:rPr lang="de-CH" sz="800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[William, Charles], [Harry, Charles]}</a:t>
            </a: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90000"/>
              </a:lnSpc>
              <a:spcBef>
                <a:spcPct val="0"/>
              </a:spcBef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noProof="0" dirty="0" err="1" smtClean="0">
                <a:solidFill>
                  <a:srgbClr val="006600"/>
                </a:solidFill>
              </a:rPr>
              <a:t>id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noProof="0" dirty="0" smtClean="0">
                <a:solidFill>
                  <a:srgbClr val="3333FF"/>
                </a:solidFill>
              </a:rPr>
              <a:t>ℕ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 			=	</a:t>
            </a:r>
            <a:r>
              <a:rPr lang="de-CH" noProof="0" dirty="0" smtClean="0">
                <a:solidFill>
                  <a:srgbClr val="0000FF"/>
                </a:solidFill>
              </a:rPr>
              <a:t>{[0, 0], [1, 1], [2, 2], [3, 3], [4, 4], …}</a:t>
            </a: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17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noProof="0" dirty="0" smtClean="0">
                <a:solidFill>
                  <a:srgbClr val="006600"/>
                </a:solidFill>
              </a:rPr>
              <a:t>universal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noProof="0" dirty="0" smtClean="0">
                <a:solidFill>
                  <a:srgbClr val="3333FF"/>
                </a:solidFill>
              </a:rPr>
              <a:t>ℕ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	=	</a:t>
            </a:r>
            <a:r>
              <a:rPr lang="de-CH" noProof="0" dirty="0" smtClean="0">
                <a:solidFill>
                  <a:srgbClr val="0000FF"/>
                </a:solidFill>
              </a:rPr>
              <a:t>{[0, 0], [0, 1], [0, 2], [0, 3], [0, 4], …</a:t>
            </a:r>
          </a:p>
          <a:p>
            <a:pPr defTabSz="246063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    			 </a:t>
            </a:r>
            <a:r>
              <a:rPr lang="de-CH" sz="1200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[1, 0], [1, 1], [1, 2], [1, 3], [1, 4], …</a:t>
            </a:r>
          </a:p>
          <a:p>
            <a:pPr defTabSz="246063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    			 </a:t>
            </a:r>
            <a:r>
              <a:rPr lang="de-CH" sz="1200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[2, 0], [2, 1], [2, 2], [2, 3], [2, 4], …</a:t>
            </a:r>
          </a:p>
          <a:p>
            <a:pPr defTabSz="246063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   			 … }</a:t>
            </a:r>
          </a:p>
          <a:p>
            <a:pPr defTabSz="246063">
              <a:lnSpc>
                <a:spcPct val="11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i="1" noProof="0" dirty="0" smtClean="0">
                <a:solidFill>
                  <a:srgbClr val="0000FF"/>
                </a:solidFill>
              </a:rPr>
              <a:t>				</a:t>
            </a:r>
            <a:r>
              <a:rPr lang="de-CH" noProof="0" dirty="0" smtClean="0"/>
              <a:t>=</a:t>
            </a:r>
            <a:r>
              <a:rPr lang="de-CH" b="1" i="1" noProof="0" dirty="0" smtClean="0">
                <a:solidFill>
                  <a:srgbClr val="0000FF"/>
                </a:solidFill>
              </a:rPr>
              <a:t> 	</a:t>
            </a:r>
            <a:r>
              <a:rPr lang="de-CH" noProof="0" dirty="0" smtClean="0">
                <a:solidFill>
                  <a:srgbClr val="3333FF"/>
                </a:solidFill>
              </a:rPr>
              <a:t> ℕ</a:t>
            </a:r>
            <a:r>
              <a:rPr lang="de-CH" i="1" noProof="0" dirty="0" smtClean="0">
                <a:solidFill>
                  <a:srgbClr val="0000FF"/>
                </a:solidFill>
              </a:rPr>
              <a:t>  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b="1" noProof="0" dirty="0" smtClean="0">
                <a:solidFill>
                  <a:srgbClr val="0000FF"/>
                </a:solidFill>
              </a:rPr>
              <a:t>x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ℕ</a:t>
            </a:r>
            <a:endParaRPr lang="de-CH" b="1" i="1" noProof="0" dirty="0" smtClean="0">
              <a:solidFill>
                <a:srgbClr val="0000FF"/>
              </a:solidFill>
            </a:endParaRPr>
          </a:p>
          <a:p>
            <a:pPr defTabSz="187325">
              <a:lnSpc>
                <a:spcPct val="150000"/>
              </a:lnSpc>
              <a:tabLst>
                <a:tab pos="801688" algn="l"/>
                <a:tab pos="982663" algn="l"/>
                <a:tab pos="1258888" algn="l"/>
                <a:tab pos="2239963" algn="l"/>
              </a:tabLst>
            </a:pPr>
            <a:r>
              <a:rPr lang="de-CH" b="1" noProof="0" dirty="0" smtClean="0">
                <a:solidFill>
                  <a:srgbClr val="006600"/>
                </a:solidFill>
              </a:rPr>
              <a:t>empty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		</a:t>
            </a:r>
            <a:r>
              <a:rPr lang="de-CH" noProof="0" dirty="0" smtClean="0"/>
              <a:t>=        </a:t>
            </a:r>
            <a:r>
              <a:rPr lang="de-CH" noProof="0" dirty="0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</a:t>
            </a:r>
          </a:p>
          <a:p>
            <a:pPr defTabSz="187325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</a:tabLst>
            </a:pPr>
            <a:r>
              <a:rPr lang="de-CH" noProof="0" dirty="0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					</a:t>
            </a:r>
            <a:r>
              <a:rPr lang="de-CH" noProof="0" dirty="0" smtClean="0"/>
              <a:t>=</a:t>
            </a:r>
            <a:r>
              <a:rPr lang="de-CH" dirty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de-CH" dirty="0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       </a:t>
            </a:r>
            <a:r>
              <a:rPr lang="de-CH" noProof="0" dirty="0" smtClean="0">
                <a:solidFill>
                  <a:srgbClr val="0000FF"/>
                </a:solidFill>
              </a:rPr>
              <a:t>{ }</a:t>
            </a:r>
            <a:endParaRPr lang="de-CH" noProof="0" dirty="0"/>
          </a:p>
        </p:txBody>
      </p:sp>
      <p:sp>
        <p:nvSpPr>
          <p:cNvPr id="187401" name="AutoShap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7875" y="1415430"/>
            <a:ext cx="2157412" cy="328613"/>
          </a:xfrm>
          <a:prstGeom prst="wedgeRoundRectCallout">
            <a:avLst>
              <a:gd name="adj1" fmla="val -40875"/>
              <a:gd name="adj2" fmla="val 194926"/>
              <a:gd name="adj3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 err="1" smtClean="0">
                <a:latin typeface="Constantia" panose="02030602050306030303" pitchFamily="18" charset="0"/>
              </a:rPr>
              <a:t>Natürliche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Zahlen</a:t>
            </a:r>
            <a:endParaRPr lang="en-US" sz="1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337299" y="351666"/>
            <a:ext cx="701675" cy="406868"/>
          </a:xfrm>
          <a:prstGeom prst="rect">
            <a:avLst/>
          </a:prstGeom>
          <a:blipFill>
            <a:blip r:embed="rId85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7547" name="AutoShape 17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6775" y="855677"/>
            <a:ext cx="5638800" cy="5494790"/>
          </a:xfrm>
          <a:prstGeom prst="roundRect">
            <a:avLst>
              <a:gd name="adj" fmla="val 12168"/>
            </a:avLst>
          </a:prstGeom>
          <a:solidFill>
            <a:srgbClr val="FF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42" name="AutoShape 16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743144">
            <a:off x="3519534" y="-244012"/>
            <a:ext cx="332790" cy="7676319"/>
          </a:xfrm>
          <a:prstGeom prst="roundRect">
            <a:avLst>
              <a:gd name="adj" fmla="val 16667"/>
            </a:avLst>
          </a:prstGeom>
          <a:solidFill>
            <a:srgbClr val="99FF99">
              <a:alpha val="78000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Illustration der Relationen</a:t>
            </a:r>
            <a:endParaRPr lang="de-CH" noProof="0" dirty="0"/>
          </a:p>
        </p:txBody>
      </p:sp>
      <p:sp>
        <p:nvSpPr>
          <p:cNvPr id="357380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084263" y="6156049"/>
            <a:ext cx="59547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381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034393" y="721453"/>
            <a:ext cx="40344" cy="541713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897063" y="973124"/>
            <a:ext cx="4062412" cy="5182926"/>
            <a:chOff x="1897063" y="1834874"/>
            <a:chExt cx="4062412" cy="4321175"/>
          </a:xfrm>
        </p:grpSpPr>
        <p:sp>
          <p:nvSpPr>
            <p:cNvPr id="357382" name="Line 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189706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7383" name="Line 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353536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7384" name="Line 8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346575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7385" name="Line 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514826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7386" name="Line 1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5959475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7389" name="Line 13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271621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357391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16200000">
            <a:off x="3711575" y="1928536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392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6200000">
            <a:off x="3711575" y="1131611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393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6200000">
            <a:off x="3711575" y="334686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394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6200000">
            <a:off x="3711575" y="-462239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396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16200000">
            <a:off x="3711575" y="2725461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60" name="Oval 8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66788" y="6080752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66" name="Oval 9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81588" y="6080752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67" name="Oval 9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27213" y="6080752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68" name="Oval 9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41600" y="6080752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69" name="Oval 9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54400" y="6080752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70" name="Oval 9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67200" y="6080752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71" name="Oval 9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94388" y="6080752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76" name="Oval 10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66788" y="20920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77" name="Oval 10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081588" y="20920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78" name="Oval 10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27213" y="20920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79" name="Oval 10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41600" y="20920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80" name="Oval 10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54400" y="20920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81" name="Oval 10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7200" y="20920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82" name="Oval 10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94388" y="20920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86" name="Oval 11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66788" y="288579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87" name="Oval 11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81588" y="288579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88" name="Oval 11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827213" y="288579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89" name="Oval 11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41600" y="288579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90" name="Oval 11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454400" y="288579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91" name="Oval 11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67200" y="288579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92" name="Oval 11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94388" y="288579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96" name="Oval 12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66788" y="36795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97" name="Oval 12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081588" y="36795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98" name="Oval 1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827213" y="36795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99" name="Oval 12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41600" y="36795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00" name="Oval 1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454400" y="36795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01" name="Oval 12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267200" y="36795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02" name="Oval 12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94388" y="36795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06" name="Oval 13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966788" y="447488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07" name="Oval 13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081588" y="447488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08" name="Oval 13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27213" y="447488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09" name="Oval 13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41600" y="447488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10" name="Oval 13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454400" y="447488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11" name="Oval 13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267200" y="447488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12" name="Oval 13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894388" y="447488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16" name="Oval 14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966788" y="526863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17" name="Oval 14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081588" y="526863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18" name="Oval 14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827213" y="526863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19" name="Oval 14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641600" y="526863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20" name="Oval 14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454400" y="526863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21" name="Oval 14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267200" y="526863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22" name="Oval 146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894388" y="526863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26" name="Text Box 150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66775" y="637554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357528" name="Text Box 15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681163" y="637554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357529" name="Text Box 153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495550" y="637554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357530" name="Text Box 154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309938" y="637554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357531" name="Text Box 155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938713" y="637554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>
                <a:latin typeface="Constantia" panose="02030602050306030303" pitchFamily="18" charset="0"/>
              </a:rPr>
              <a:t>5</a:t>
            </a:r>
          </a:p>
        </p:txBody>
      </p:sp>
      <p:sp>
        <p:nvSpPr>
          <p:cNvPr id="357532" name="Text Box 156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753100" y="637554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6</a:t>
            </a:r>
          </a:p>
        </p:txBody>
      </p:sp>
      <p:sp>
        <p:nvSpPr>
          <p:cNvPr id="357535" name="Text Box 15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69028" y="5159099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357536" name="Text Box 16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69028" y="4365349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357537" name="Text Box 16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69028" y="3570011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357538" name="Text Box 162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69028" y="2776261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 smtClean="0">
                <a:latin typeface="Constantia" panose="02030602050306030303" pitchFamily="18" charset="0"/>
              </a:rPr>
              <a:t>4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57539" name="Text Box 163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69028" y="1982511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 smtClean="0">
                <a:latin typeface="Constantia" panose="02030602050306030303" pitchFamily="18" charset="0"/>
              </a:rPr>
              <a:t>5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57540" name="Text Box 164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69028" y="595443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357541" name="Text Box 165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124325" y="637554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357548" name="AutoShape 17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656388" y="3314424"/>
            <a:ext cx="2409825" cy="5095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Constantia" panose="02030602050306030303" pitchFamily="18" charset="0"/>
              </a:rPr>
              <a:t>universal</a:t>
            </a:r>
            <a:r>
              <a:rPr lang="en-US" sz="2400" b="1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ℕ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rot="16200000">
            <a:off x="3687806" y="-1241018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7" name="Oval 100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968186" y="1313270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8" name="Oval 101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082986" y="1313270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9" name="Oval 102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828611" y="1313270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0" name="Oval 103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642998" y="1313270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1" name="Oval 10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455798" y="1313270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2" name="Oval 105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4268598" y="1313270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3" name="Oval 106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895786" y="1313270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4" name="Text Box 163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45259" y="1203732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 smtClean="0">
                <a:latin typeface="Constantia" panose="02030602050306030303" pitchFamily="18" charset="0"/>
              </a:rPr>
              <a:t>6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57543" name="AutoShape 167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606040" y="424226"/>
            <a:ext cx="1443038" cy="4286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6600"/>
                </a:solidFill>
                <a:latin typeface="Constantia" panose="02030602050306030303" pitchFamily="18" charset="0"/>
              </a:rPr>
              <a:t>id</a:t>
            </a:r>
            <a:r>
              <a:rPr lang="en-US" sz="2400" b="1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ℕ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35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35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547" grpId="0" animBg="1"/>
      <p:bldP spid="357542" grpId="0" animBg="1"/>
      <p:bldP spid="357548" grpId="0" animBg="1"/>
      <p:bldP spid="3575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Beispiel: Die </a:t>
            </a:r>
            <a:r>
              <a:rPr lang="de-CH" i="1" noProof="0" dirty="0" smtClean="0">
                <a:solidFill>
                  <a:srgbClr val="006600"/>
                </a:solidFill>
              </a:rPr>
              <a:t>vor</a:t>
            </a:r>
            <a:r>
              <a:rPr lang="de-CH" dirty="0" smtClean="0"/>
              <a:t>-R</a:t>
            </a:r>
            <a:r>
              <a:rPr lang="de-CH" noProof="0" dirty="0" err="1" smtClean="0"/>
              <a:t>elation</a:t>
            </a:r>
            <a:endParaRPr lang="de-CH" noProof="0" dirty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de-CH" i="1" noProof="0" dirty="0" smtClean="0">
              <a:solidFill>
                <a:srgbClr val="0000FF"/>
              </a:solidFill>
            </a:endParaRPr>
          </a:p>
          <a:p>
            <a:endParaRPr lang="de-CH" noProof="0" dirty="0" smtClean="0"/>
          </a:p>
          <a:p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smtClean="0"/>
              <a:t>Unsere Menge:</a:t>
            </a:r>
          </a:p>
          <a:p>
            <a:pPr lvl="1">
              <a:buFont typeface="Wingdings" pitchFamily="2" charset="2"/>
              <a:buNone/>
            </a:pPr>
            <a:r>
              <a:rPr lang="de-CH" i="1" noProof="0" dirty="0" err="1" smtClean="0">
                <a:solidFill>
                  <a:srgbClr val="3333FF"/>
                </a:solidFill>
              </a:rPr>
              <a:t>elemente</a:t>
            </a:r>
            <a:r>
              <a:rPr lang="de-CH" noProof="0" dirty="0" smtClean="0">
                <a:solidFill>
                  <a:srgbClr val="3333FF"/>
                </a:solidFill>
              </a:rPr>
              <a:t> = 	{</a:t>
            </a:r>
            <a:r>
              <a:rPr lang="de-CH" i="1" noProof="0" dirty="0" smtClean="0">
                <a:solidFill>
                  <a:srgbClr val="3333FF"/>
                </a:solidFill>
              </a:rPr>
              <a:t>Politik</a:t>
            </a:r>
            <a:r>
              <a:rPr lang="de-CH" noProof="0" dirty="0" smtClean="0">
                <a:solidFill>
                  <a:srgbClr val="3333FF"/>
                </a:solidFill>
              </a:rPr>
              <a:t>, </a:t>
            </a:r>
            <a:r>
              <a:rPr lang="de-CH" i="1" noProof="0" dirty="0" smtClean="0">
                <a:solidFill>
                  <a:srgbClr val="3333FF"/>
                </a:solidFill>
              </a:rPr>
              <a:t>Essen</a:t>
            </a:r>
            <a:r>
              <a:rPr lang="de-CH" noProof="0" dirty="0" smtClean="0">
                <a:solidFill>
                  <a:srgbClr val="3333FF"/>
                </a:solidFill>
              </a:rPr>
              <a:t>, </a:t>
            </a:r>
            <a:r>
              <a:rPr lang="de-CH" i="1" noProof="0" dirty="0" smtClean="0">
                <a:solidFill>
                  <a:srgbClr val="3333FF"/>
                </a:solidFill>
              </a:rPr>
              <a:t>Medikament</a:t>
            </a:r>
            <a:r>
              <a:rPr lang="de-CH" noProof="0" dirty="0" smtClean="0">
                <a:solidFill>
                  <a:srgbClr val="3333FF"/>
                </a:solidFill>
              </a:rPr>
              <a:t>,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			</a:t>
            </a:r>
            <a:r>
              <a:rPr lang="de-CH" i="1" noProof="0" dirty="0" smtClean="0">
                <a:solidFill>
                  <a:srgbClr val="3333FF"/>
                </a:solidFill>
              </a:rPr>
              <a:t>Abwaschen</a:t>
            </a:r>
            <a:r>
              <a:rPr lang="de-CH" noProof="0" dirty="0" smtClean="0">
                <a:solidFill>
                  <a:srgbClr val="3333FF"/>
                </a:solidFill>
              </a:rPr>
              <a:t>,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Üetliberg</a:t>
            </a:r>
            <a:r>
              <a:rPr lang="de-CH" noProof="0" dirty="0" smtClean="0">
                <a:solidFill>
                  <a:srgbClr val="3333FF"/>
                </a:solidFill>
              </a:rPr>
              <a:t>}</a:t>
            </a:r>
          </a:p>
          <a:p>
            <a:pPr lvl="1">
              <a:buFont typeface="Wingdings" pitchFamily="2" charset="2"/>
              <a:buNone/>
            </a:pPr>
            <a:endParaRPr lang="de-CH" i="1" noProof="0" dirty="0" smtClean="0"/>
          </a:p>
          <a:p>
            <a:r>
              <a:rPr lang="de-CH" noProof="0" dirty="0" smtClean="0"/>
              <a:t>Die einschränkende Relation: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de-CH" b="1" i="1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	</a:t>
            </a:r>
            <a:r>
              <a:rPr lang="de-CH" noProof="0" dirty="0" smtClean="0"/>
              <a:t>=</a:t>
            </a:r>
            <a:r>
              <a:rPr lang="de-CH" i="1" noProof="0" dirty="0" smtClean="0"/>
              <a:t>	</a:t>
            </a:r>
            <a:r>
              <a:rPr lang="de-CH" noProof="0" dirty="0" smtClean="0">
                <a:solidFill>
                  <a:srgbClr val="3333FF"/>
                </a:solidFill>
              </a:rPr>
              <a:t>{[</a:t>
            </a:r>
            <a:r>
              <a:rPr lang="de-CH" i="1" noProof="0" dirty="0" smtClean="0">
                <a:solidFill>
                  <a:srgbClr val="3333FF"/>
                </a:solidFill>
              </a:rPr>
              <a:t>Abwaschen, Politik</a:t>
            </a:r>
            <a:r>
              <a:rPr lang="de-CH" noProof="0" dirty="0" smtClean="0">
                <a:solidFill>
                  <a:srgbClr val="3333FF"/>
                </a:solidFill>
              </a:rPr>
              <a:t>],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Üetliberg, Essen</a:t>
            </a:r>
            <a:r>
              <a:rPr lang="de-CH" noProof="0" dirty="0" smtClean="0">
                <a:solidFill>
                  <a:srgbClr val="3333FF"/>
                </a:solidFill>
              </a:rPr>
              <a:t>], 			[</a:t>
            </a:r>
            <a:r>
              <a:rPr lang="de-CH" i="1" noProof="0" dirty="0" smtClean="0">
                <a:solidFill>
                  <a:srgbClr val="3333FF"/>
                </a:solidFill>
              </a:rPr>
              <a:t>Medikament, Essen</a:t>
            </a:r>
            <a:r>
              <a:rPr lang="de-CH" noProof="0" dirty="0" smtClean="0">
                <a:solidFill>
                  <a:srgbClr val="3333FF"/>
                </a:solidFill>
              </a:rPr>
              <a:t>], [</a:t>
            </a:r>
            <a:r>
              <a:rPr lang="de-CH" i="1" noProof="0" dirty="0" smtClean="0">
                <a:solidFill>
                  <a:srgbClr val="3333FF"/>
                </a:solidFill>
              </a:rPr>
              <a:t>Essen, Abwaschen</a:t>
            </a:r>
            <a:r>
              <a:rPr lang="de-CH" noProof="0" dirty="0" smtClean="0">
                <a:solidFill>
                  <a:srgbClr val="3333FF"/>
                </a:solidFill>
              </a:rPr>
              <a:t>]}</a:t>
            </a:r>
            <a:endParaRPr lang="de-CH" i="1" noProof="0" dirty="0" smtClean="0">
              <a:solidFill>
                <a:srgbClr val="3333FF"/>
              </a:solidFill>
            </a:endParaRPr>
          </a:p>
          <a:p>
            <a:pPr lvl="1">
              <a:buFont typeface="Wingdings" pitchFamily="2" charset="2"/>
              <a:buNone/>
            </a:pPr>
            <a:endParaRPr lang="de-CH" i="1" noProof="0" dirty="0"/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1" y="1094727"/>
            <a:ext cx="8156448" cy="1335436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>
                <a:latin typeface="Constantia" panose="02030602050306030303" pitchFamily="18" charset="0"/>
              </a:rPr>
              <a:t>“Das Abwaschen kommt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der politischen Diskussion”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“Die Wanderung auf den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“Das Medikament muss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 eingenommen werden”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“Das Essen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Abwaschen”</a:t>
            </a:r>
          </a:p>
        </p:txBody>
      </p:sp>
    </p:spTree>
    <p:extLst>
      <p:ext uri="{BB962C8B-B14F-4D97-AF65-F5344CB8AC3E}">
        <p14:creationId xmlns:p14="http://schemas.microsoft.com/office/powerpoint/2010/main" val="42073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Als Graph dargestellt</a:t>
            </a:r>
            <a:endParaRPr lang="de-CH" noProof="0" dirty="0"/>
          </a:p>
        </p:txBody>
      </p:sp>
      <p:grpSp>
        <p:nvGrpSpPr>
          <p:cNvPr id="2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493838" y="1455738"/>
            <a:ext cx="1939925" cy="2579687"/>
            <a:chOff x="941" y="917"/>
            <a:chExt cx="1853" cy="1625"/>
          </a:xfrm>
        </p:grpSpPr>
        <p:sp>
          <p:nvSpPr>
            <p:cNvPr id="184330" name="Line 1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977" y="917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84331" name="Line 1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941" y="1768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184333" name="Line 1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17925" y="2736850"/>
            <a:ext cx="2068513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84334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1608138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Üetliberg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35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8926" y="3427413"/>
            <a:ext cx="1943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Medikament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39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92838" y="2738438"/>
            <a:ext cx="2068512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84340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66712" y="2970213"/>
            <a:ext cx="19924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Essen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41" name="Text Box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93125" y="2970313"/>
            <a:ext cx="1906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Abwaschen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42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91413" y="295275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Politik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Oval 7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09430" y="132335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3" name="Oval 7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86765" y="401080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4" name="Oval 7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53821" y="264663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5" name="Oval 7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88503" y="264291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6" name="Oval 7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293450" y="262433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275" y="4825478"/>
            <a:ext cx="8156448" cy="1518603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>
                <a:latin typeface="Constantia" panose="02030602050306030303" pitchFamily="18" charset="0"/>
              </a:rPr>
              <a:t>“Das Abwaschen kommt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der politischen Diskussion”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“Die Wanderung auf den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“Das Medikament muss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 eingenommen werden”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“Das Essen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Abwaschen”</a:t>
            </a:r>
          </a:p>
        </p:txBody>
      </p:sp>
    </p:spTree>
    <p:extLst>
      <p:ext uri="{BB962C8B-B14F-4D97-AF65-F5344CB8AC3E}">
        <p14:creationId xmlns:p14="http://schemas.microsoft.com/office/powerpoint/2010/main" val="38847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Einfache Operationen auf eine Menge</a:t>
            </a:r>
            <a:endParaRPr lang="de-CH" noProof="0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49238" y="1511300"/>
            <a:ext cx="8594725" cy="5011738"/>
          </a:xfrm>
        </p:spPr>
        <p:txBody>
          <a:bodyPr>
            <a:normAutofit/>
          </a:bodyPr>
          <a:lstStyle/>
          <a:p>
            <a:r>
              <a:rPr lang="de-CH" b="1" i="1" noProof="0" dirty="0" smtClean="0">
                <a:solidFill>
                  <a:srgbClr val="006600"/>
                </a:solidFill>
              </a:rPr>
              <a:t>Gatte </a:t>
            </a:r>
            <a:r>
              <a:rPr lang="de-CH" noProof="0" dirty="0" smtClean="0">
                <a:solidFill>
                  <a:srgbClr val="0000FF"/>
                </a:solidFill>
              </a:rPr>
              <a:t>= </a:t>
            </a:r>
            <a:r>
              <a:rPr lang="de-CH" b="1" i="1" dirty="0" smtClean="0">
                <a:solidFill>
                  <a:srgbClr val="006600"/>
                </a:solidFill>
              </a:rPr>
              <a:t>Ehefrau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="1" i="1" noProof="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CH" b="1" i="1" noProof="0" dirty="0" smtClean="0">
                <a:solidFill>
                  <a:srgbClr val="006600"/>
                </a:solidFill>
              </a:rPr>
              <a:t>Ehemann</a:t>
            </a:r>
          </a:p>
          <a:p>
            <a:r>
              <a:rPr lang="de-CH" b="1" i="1" noProof="0" dirty="0" smtClean="0">
                <a:solidFill>
                  <a:srgbClr val="006600"/>
                </a:solidFill>
              </a:rPr>
              <a:t>Geschwister </a:t>
            </a:r>
            <a:r>
              <a:rPr lang="de-CH" noProof="0" dirty="0" smtClean="0">
                <a:solidFill>
                  <a:srgbClr val="0000FF"/>
                </a:solidFill>
              </a:rPr>
              <a:t> = </a:t>
            </a:r>
            <a:r>
              <a:rPr lang="de-CH" b="1" i="1" dirty="0" smtClean="0">
                <a:solidFill>
                  <a:srgbClr val="006600"/>
                </a:solidFill>
              </a:rPr>
              <a:t>Schwester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="1" i="1" noProof="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CH" b="1" i="1" noProof="0" dirty="0" smtClean="0">
                <a:solidFill>
                  <a:srgbClr val="006600"/>
                </a:solidFill>
              </a:rPr>
              <a:t>Bruder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="1" i="1" noProof="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CH" b="1" noProof="0" dirty="0" err="1" smtClean="0">
                <a:solidFill>
                  <a:srgbClr val="006600"/>
                </a:solidFill>
              </a:rPr>
              <a:t>id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Person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endParaRPr lang="de-CH" noProof="0" dirty="0" smtClean="0"/>
          </a:p>
          <a:p>
            <a:r>
              <a:rPr lang="de-CH" b="1" i="1" noProof="0" dirty="0" smtClean="0">
                <a:solidFill>
                  <a:srgbClr val="006600"/>
                </a:solidFill>
              </a:rPr>
              <a:t>Schwester</a:t>
            </a:r>
            <a:r>
              <a:rPr lang="de-CH" noProof="0" dirty="0" smtClean="0">
                <a:solidFill>
                  <a:srgbClr val="0000FF"/>
                </a:solidFill>
              </a:rPr>
              <a:t> 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</a:t>
            </a:r>
            <a:r>
              <a:rPr lang="de-CH" noProof="0" dirty="0" smtClean="0">
                <a:solidFill>
                  <a:srgbClr val="0000FF"/>
                </a:solidFill>
              </a:rPr>
              <a:t>  </a:t>
            </a:r>
            <a:r>
              <a:rPr lang="de-CH" b="1" i="1" dirty="0" smtClean="0">
                <a:solidFill>
                  <a:srgbClr val="006600"/>
                </a:solidFill>
              </a:rPr>
              <a:t>Geschwister</a:t>
            </a:r>
            <a:endParaRPr lang="de-CH" b="1" i="1" noProof="0" dirty="0" smtClean="0">
              <a:solidFill>
                <a:srgbClr val="006600"/>
              </a:solidFill>
            </a:endParaRPr>
          </a:p>
          <a:p>
            <a:r>
              <a:rPr lang="de-CH" b="1" i="1" noProof="0" dirty="0" smtClean="0">
                <a:solidFill>
                  <a:srgbClr val="006600"/>
                </a:solidFill>
              </a:rPr>
              <a:t>Vater 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</a:t>
            </a:r>
            <a:r>
              <a:rPr lang="de-CH" noProof="0" dirty="0" smtClean="0">
                <a:solidFill>
                  <a:srgbClr val="0000FF"/>
                </a:solidFill>
              </a:rPr>
              <a:t>  </a:t>
            </a:r>
            <a:r>
              <a:rPr lang="de-CH" b="1" i="1" dirty="0" smtClean="0">
                <a:solidFill>
                  <a:srgbClr val="006600"/>
                </a:solidFill>
              </a:rPr>
              <a:t>Vorfahre</a:t>
            </a:r>
            <a:endParaRPr lang="de-CH" b="1" i="1" noProof="0" dirty="0" smtClean="0">
              <a:solidFill>
                <a:srgbClr val="006600"/>
              </a:solidFill>
            </a:endParaRPr>
          </a:p>
          <a:p>
            <a:endParaRPr lang="de-CH" b="1" i="1" noProof="0" dirty="0" smtClean="0">
              <a:solidFill>
                <a:srgbClr val="0000FF"/>
              </a:solidFill>
            </a:endParaRPr>
          </a:p>
          <a:p>
            <a:r>
              <a:rPr lang="de-CH" b="1" noProof="0" dirty="0" smtClean="0">
                <a:solidFill>
                  <a:srgbClr val="006600"/>
                </a:solidFill>
              </a:rPr>
              <a:t>universal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 = 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err="1" smtClean="0">
                <a:solidFill>
                  <a:srgbClr val="0000FF"/>
                </a:solidFill>
              </a:rPr>
              <a:t>x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err="1" smtClean="0">
                <a:solidFill>
                  <a:srgbClr val="0000FF"/>
                </a:solidFill>
              </a:rPr>
              <a:t>X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endParaRPr lang="de-CH" noProof="0" dirty="0" smtClean="0"/>
          </a:p>
          <a:p>
            <a:r>
              <a:rPr lang="de-CH" b="1" noProof="0" dirty="0" err="1" smtClean="0">
                <a:solidFill>
                  <a:srgbClr val="006600"/>
                </a:solidFill>
              </a:rPr>
              <a:t>empty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 =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</a:t>
            </a:r>
            <a:endParaRPr lang="de-CH" b="1" i="1" noProof="0" dirty="0" smtClean="0">
              <a:solidFill>
                <a:srgbClr val="0000FF"/>
              </a:solidFill>
            </a:endParaRPr>
          </a:p>
          <a:p>
            <a:endParaRPr lang="de-CH" b="1" i="1" noProof="0" dirty="0">
              <a:solidFill>
                <a:srgbClr val="0000FF"/>
              </a:solidFill>
            </a:endParaRPr>
          </a:p>
        </p:txBody>
      </p:sp>
      <p:sp>
        <p:nvSpPr>
          <p:cNvPr id="196613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7588" y="786039"/>
            <a:ext cx="2761932" cy="626066"/>
          </a:xfrm>
          <a:prstGeom prst="wedgeRoundRectCallout">
            <a:avLst>
              <a:gd name="adj1" fmla="val -22475"/>
              <a:gd name="adj2" fmla="val 198642"/>
              <a:gd name="adj3" fmla="val 16667"/>
            </a:avLst>
          </a:prstGeom>
          <a:solidFill>
            <a:srgbClr val="FFFF00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Constantia" panose="02030602050306030303" pitchFamily="18" charset="0"/>
              </a:rPr>
              <a:t>K</a:t>
            </a:r>
            <a:r>
              <a:rPr lang="en-US" sz="1800" dirty="0" err="1" smtClean="0">
                <a:latin typeface="Constantia" panose="02030602050306030303" pitchFamily="18" charset="0"/>
              </a:rPr>
              <a:t>onvention</a:t>
            </a:r>
            <a:r>
              <a:rPr lang="en-US" sz="1800" dirty="0">
                <a:latin typeface="Constantia" panose="02030602050306030303" pitchFamily="18" charset="0"/>
              </a:rPr>
              <a:t>: </a:t>
            </a:r>
            <a:r>
              <a:rPr lang="en-US" sz="1800" dirty="0" err="1" smtClean="0">
                <a:latin typeface="Constantia" panose="02030602050306030303" pitchFamily="18" charset="0"/>
              </a:rPr>
              <a:t>Sie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sind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ihr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eigenes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Geschwister</a:t>
            </a:r>
            <a:r>
              <a:rPr lang="en-US" sz="1800" dirty="0" smtClean="0">
                <a:latin typeface="Constantia" panose="02030602050306030303" pitchFamily="18" charset="0"/>
              </a:rPr>
              <a:t>.</a:t>
            </a:r>
            <a:endParaRPr lang="en-US" sz="1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Zusammensetzung (Komposition)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Falls </a:t>
            </a:r>
            <a:r>
              <a:rPr lang="de-CH" dirty="0" smtClean="0">
                <a:solidFill>
                  <a:srgbClr val="0000FF"/>
                </a:solidFill>
              </a:rPr>
              <a:t>r</a:t>
            </a:r>
            <a:r>
              <a:rPr lang="de-CH" dirty="0" smtClean="0"/>
              <a:t> und </a:t>
            </a:r>
            <a:r>
              <a:rPr lang="de-CH" dirty="0" smtClean="0">
                <a:solidFill>
                  <a:srgbClr val="0000FF"/>
                </a:solidFill>
              </a:rPr>
              <a:t>s</a:t>
            </a:r>
            <a:r>
              <a:rPr lang="de-CH" dirty="0" smtClean="0"/>
              <a:t> </a:t>
            </a:r>
            <a:r>
              <a:rPr lang="de-CH" dirty="0"/>
              <a:t>R</a:t>
            </a:r>
            <a:r>
              <a:rPr lang="de-CH" dirty="0" smtClean="0"/>
              <a:t>elationen sind, ist deren </a:t>
            </a:r>
            <a:r>
              <a:rPr lang="de-CH" b="1" dirty="0" smtClean="0">
                <a:solidFill>
                  <a:srgbClr val="990000"/>
                </a:solidFill>
              </a:rPr>
              <a:t>Zusammensetzung</a:t>
            </a:r>
            <a:endParaRPr lang="de-CH" dirty="0"/>
          </a:p>
          <a:p>
            <a:r>
              <a:rPr lang="de-CH" dirty="0" smtClean="0"/>
              <a:t>	</a:t>
            </a:r>
            <a:r>
              <a:rPr lang="de-CH" dirty="0" smtClean="0">
                <a:solidFill>
                  <a:srgbClr val="0000FF"/>
                </a:solidFill>
              </a:rPr>
              <a:t>r ; s</a:t>
            </a:r>
            <a:endParaRPr lang="de-CH" dirty="0"/>
          </a:p>
          <a:p>
            <a:r>
              <a:rPr lang="de-CH" dirty="0" smtClean="0"/>
              <a:t>die Relation </a:t>
            </a:r>
            <a:r>
              <a:rPr lang="de-CH" dirty="0" smtClean="0">
                <a:solidFill>
                  <a:srgbClr val="0000FF"/>
                </a:solidFill>
              </a:rPr>
              <a:t>t</a:t>
            </a:r>
            <a:r>
              <a:rPr lang="de-CH" dirty="0" smtClean="0"/>
              <a:t>, so dass</a:t>
            </a:r>
            <a:endParaRPr lang="de-CH" dirty="0"/>
          </a:p>
          <a:p>
            <a:r>
              <a:rPr lang="de-CH" dirty="0" smtClean="0"/>
              <a:t>	</a:t>
            </a:r>
            <a:r>
              <a:rPr lang="de-CH" dirty="0" smtClean="0">
                <a:solidFill>
                  <a:srgbClr val="0000FF"/>
                </a:solidFill>
              </a:rPr>
              <a:t>a </a:t>
            </a:r>
            <a:r>
              <a:rPr lang="de-CH" u="sng" dirty="0" smtClean="0">
                <a:solidFill>
                  <a:srgbClr val="0000FF"/>
                </a:solidFill>
              </a:rPr>
              <a:t>t</a:t>
            </a:r>
            <a:r>
              <a:rPr lang="de-CH" dirty="0" smtClean="0">
                <a:solidFill>
                  <a:srgbClr val="0000FF"/>
                </a:solidFill>
              </a:rPr>
              <a:t> c</a:t>
            </a:r>
            <a:endParaRPr lang="de-CH" dirty="0"/>
          </a:p>
          <a:p>
            <a:r>
              <a:rPr lang="de-CH" dirty="0" smtClean="0"/>
              <a:t>dann und genau dann gilt, wenn ein Element </a:t>
            </a:r>
            <a:r>
              <a:rPr lang="de-CH" dirty="0" smtClean="0">
                <a:solidFill>
                  <a:srgbClr val="0000FF"/>
                </a:solidFill>
              </a:rPr>
              <a:t>b</a:t>
            </a:r>
            <a:r>
              <a:rPr lang="de-CH" dirty="0" smtClean="0"/>
              <a:t> existiert, so dass</a:t>
            </a:r>
            <a:endParaRPr lang="de-CH" dirty="0"/>
          </a:p>
          <a:p>
            <a:r>
              <a:rPr lang="de-CH" dirty="0" smtClean="0"/>
              <a:t>	</a:t>
            </a:r>
            <a:r>
              <a:rPr lang="de-CH" dirty="0" smtClean="0">
                <a:solidFill>
                  <a:srgbClr val="0000FF"/>
                </a:solidFill>
              </a:rPr>
              <a:t>a </a:t>
            </a:r>
            <a:r>
              <a:rPr lang="de-CH" u="sng" dirty="0" smtClean="0">
                <a:solidFill>
                  <a:srgbClr val="0000FF"/>
                </a:solidFill>
              </a:rPr>
              <a:t>r</a:t>
            </a:r>
            <a:r>
              <a:rPr lang="de-CH" dirty="0" smtClean="0">
                <a:solidFill>
                  <a:srgbClr val="0000FF"/>
                </a:solidFill>
              </a:rPr>
              <a:t> b 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 b </a:t>
            </a:r>
            <a:r>
              <a:rPr lang="en-US" u="sng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c</a:t>
            </a:r>
          </a:p>
          <a:p>
            <a:endParaRPr lang="en-US" dirty="0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  <a:p>
            <a:r>
              <a:rPr lang="de-CH" dirty="0" smtClean="0"/>
              <a:t>Besondere Fälle: Potenzen</a:t>
            </a:r>
          </a:p>
          <a:p>
            <a:r>
              <a:rPr lang="de-CH" dirty="0"/>
              <a:t>	</a:t>
            </a:r>
            <a:r>
              <a:rPr lang="de-CH" dirty="0" smtClean="0">
                <a:solidFill>
                  <a:srgbClr val="0000FF"/>
                </a:solidFill>
              </a:rPr>
              <a:t>r</a:t>
            </a:r>
            <a:r>
              <a:rPr lang="de-CH" sz="2800" baseline="30000" dirty="0" smtClean="0">
                <a:solidFill>
                  <a:srgbClr val="0000FF"/>
                </a:solidFill>
              </a:rPr>
              <a:t>1</a:t>
            </a:r>
            <a:r>
              <a:rPr lang="de-CH" dirty="0">
                <a:solidFill>
                  <a:srgbClr val="0000FF"/>
                </a:solidFill>
              </a:rPr>
              <a:t>	= </a:t>
            </a:r>
            <a:r>
              <a:rPr lang="de-CH" dirty="0" smtClean="0">
                <a:solidFill>
                  <a:srgbClr val="0000FF"/>
                </a:solidFill>
              </a:rPr>
              <a:t>r</a:t>
            </a:r>
            <a:endParaRPr lang="de-CH" dirty="0" smtClean="0"/>
          </a:p>
          <a:p>
            <a:r>
              <a:rPr lang="de-CH" dirty="0"/>
              <a:t>	</a:t>
            </a:r>
            <a:r>
              <a:rPr lang="de-CH" dirty="0" smtClean="0">
                <a:solidFill>
                  <a:srgbClr val="0000FF"/>
                </a:solidFill>
              </a:rPr>
              <a:t>r</a:t>
            </a:r>
            <a:r>
              <a:rPr lang="de-CH" sz="2800" baseline="30000" dirty="0" smtClean="0">
                <a:solidFill>
                  <a:srgbClr val="0000FF"/>
                </a:solidFill>
              </a:rPr>
              <a:t>2</a:t>
            </a:r>
            <a:r>
              <a:rPr lang="de-CH" dirty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0000FF"/>
                </a:solidFill>
              </a:rPr>
              <a:t>= r ; r</a:t>
            </a:r>
          </a:p>
          <a:p>
            <a:r>
              <a:rPr lang="de-CH" dirty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0000FF"/>
                </a:solidFill>
              </a:rPr>
              <a:t>r</a:t>
            </a:r>
            <a:r>
              <a:rPr lang="de-CH" sz="2800" baseline="30000" dirty="0" smtClean="0">
                <a:solidFill>
                  <a:srgbClr val="0000FF"/>
                </a:solidFill>
              </a:rPr>
              <a:t>3</a:t>
            </a:r>
            <a:r>
              <a:rPr lang="de-CH" dirty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0000FF"/>
                </a:solidFill>
              </a:rPr>
              <a:t>= </a:t>
            </a:r>
            <a:r>
              <a:rPr lang="de-CH" dirty="0">
                <a:solidFill>
                  <a:srgbClr val="0000FF"/>
                </a:solidFill>
              </a:rPr>
              <a:t>r</a:t>
            </a:r>
            <a:r>
              <a:rPr lang="de-CH" sz="2800" baseline="30000" dirty="0">
                <a:solidFill>
                  <a:srgbClr val="0000FF"/>
                </a:solidFill>
              </a:rPr>
              <a:t>2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dirty="0">
                <a:solidFill>
                  <a:srgbClr val="0000FF"/>
                </a:solidFill>
              </a:rPr>
              <a:t>; </a:t>
            </a:r>
            <a:r>
              <a:rPr lang="de-CH" dirty="0" smtClean="0">
                <a:solidFill>
                  <a:srgbClr val="0000FF"/>
                </a:solidFill>
              </a:rPr>
              <a:t>r 	= </a:t>
            </a:r>
            <a:r>
              <a:rPr lang="de-CH" dirty="0">
                <a:solidFill>
                  <a:srgbClr val="0000FF"/>
                </a:solidFill>
              </a:rPr>
              <a:t>r ; </a:t>
            </a:r>
            <a:r>
              <a:rPr lang="de-CH" dirty="0" smtClean="0">
                <a:solidFill>
                  <a:srgbClr val="0000FF"/>
                </a:solidFill>
              </a:rPr>
              <a:t>r ; r</a:t>
            </a:r>
          </a:p>
          <a:p>
            <a:r>
              <a:rPr lang="de-CH" dirty="0" smtClean="0"/>
              <a:t>usw</a:t>
            </a:r>
            <a:r>
              <a:rPr lang="de-CH" dirty="0"/>
              <a:t>.</a:t>
            </a:r>
            <a:endParaRPr lang="de-CH" dirty="0" smtClean="0">
              <a:solidFill>
                <a:srgbClr val="0000FF"/>
              </a:solidFill>
            </a:endParaRPr>
          </a:p>
          <a:p>
            <a:r>
              <a:rPr lang="de-CH" dirty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0000FF"/>
                </a:solidFill>
              </a:rPr>
              <a:t>	</a:t>
            </a:r>
            <a:endParaRPr lang="de-CH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“Topologisches Sortieren”</a:t>
            </a:r>
            <a:endParaRPr lang="de-CH" noProof="0"/>
          </a:p>
        </p:txBody>
      </p:sp>
      <p:sp>
        <p:nvSpPr>
          <p:cNvPr id="4" name="AutoShap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9391" y="1439757"/>
            <a:ext cx="8816829" cy="1838801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CH" sz="34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Aus einer gegebenen partiellen Ordnung</a:t>
            </a:r>
            <a:br>
              <a:rPr lang="de-CH" sz="3400" dirty="0" smtClean="0">
                <a:solidFill>
                  <a:srgbClr val="993300"/>
                </a:solidFill>
                <a:latin typeface="Constantia" panose="02030602050306030303" pitchFamily="18" charset="0"/>
              </a:rPr>
            </a:br>
            <a:r>
              <a:rPr lang="de-CH" sz="34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/>
            </a:r>
            <a:br>
              <a:rPr lang="de-CH" sz="3400" dirty="0" smtClean="0">
                <a:solidFill>
                  <a:srgbClr val="993300"/>
                </a:solidFill>
                <a:latin typeface="Constantia" panose="02030602050306030303" pitchFamily="18" charset="0"/>
              </a:rPr>
            </a:br>
            <a:r>
              <a:rPr lang="de-CH" sz="34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eine kompatible totale Ordnung produzieren</a:t>
            </a:r>
            <a:endParaRPr lang="de-CH" sz="34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Mögliche Eigenschaften einer Relation</a:t>
            </a:r>
            <a:endParaRPr lang="de-CH" noProof="0" dirty="0"/>
          </a:p>
        </p:txBody>
      </p:sp>
      <p:sp>
        <p:nvSpPr>
          <p:cNvPr id="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6550" y="1062038"/>
            <a:ext cx="8574088" cy="4333875"/>
          </a:xfrm>
          <a:prstGeom prst="roundRect">
            <a:avLst>
              <a:gd name="adj" fmla="val 7835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66725" y="1185863"/>
            <a:ext cx="8294688" cy="4151681"/>
          </a:xfrm>
        </p:spPr>
        <p:txBody>
          <a:bodyPr/>
          <a:lstStyle/>
          <a:p>
            <a:r>
              <a:rPr lang="de-CH" sz="2200" noProof="0" dirty="0" smtClean="0"/>
              <a:t>(Auf einer Menge </a:t>
            </a:r>
            <a:r>
              <a:rPr lang="de-CH" sz="2200" i="1" noProof="0" dirty="0" smtClean="0">
                <a:solidFill>
                  <a:srgbClr val="0000FF"/>
                </a:solidFill>
              </a:rPr>
              <a:t>X</a:t>
            </a:r>
            <a:r>
              <a:rPr lang="de-CH" sz="2200" noProof="0" dirty="0" smtClean="0"/>
              <a:t>. Alle </a:t>
            </a:r>
            <a:r>
              <a:rPr lang="de-CH" sz="2200" dirty="0" smtClean="0"/>
              <a:t>Definitionen müssen für </a:t>
            </a:r>
            <a:r>
              <a:rPr lang="de-CH" sz="2200" dirty="0" smtClean="0">
                <a:solidFill>
                  <a:srgbClr val="993300"/>
                </a:solidFill>
              </a:rPr>
              <a:t>jedes</a:t>
            </a:r>
            <a:r>
              <a:rPr lang="de-CH" sz="2200" dirty="0" smtClean="0">
                <a:solidFill>
                  <a:srgbClr val="A50021"/>
                </a:solidFill>
              </a:rPr>
              <a:t> </a:t>
            </a:r>
            <a:r>
              <a:rPr lang="de-CH" sz="2200" dirty="0" smtClean="0">
                <a:solidFill>
                  <a:srgbClr val="993300"/>
                </a:solidFill>
              </a:rPr>
              <a:t>Element </a:t>
            </a:r>
            <a:r>
              <a:rPr lang="de-CH" sz="2200" dirty="0" smtClean="0"/>
              <a:t>von </a:t>
            </a:r>
            <a:r>
              <a:rPr lang="de-CH" sz="2200" i="1" dirty="0" smtClean="0">
                <a:solidFill>
                  <a:srgbClr val="0000FF"/>
                </a:solidFill>
              </a:rPr>
              <a:t>X</a:t>
            </a:r>
            <a:r>
              <a:rPr lang="de-CH" sz="2200" dirty="0" smtClean="0"/>
              <a:t> erfüllt sein.)</a:t>
            </a:r>
            <a:endParaRPr lang="de-CH" sz="2200" noProof="0" dirty="0" smtClean="0"/>
          </a:p>
          <a:p>
            <a:pPr>
              <a:tabLst>
                <a:tab pos="446088" algn="l"/>
                <a:tab pos="2774950" algn="l"/>
              </a:tabLst>
            </a:pPr>
            <a:endParaRPr lang="de-CH" sz="2200" noProof="0" dirty="0" smtClean="0"/>
          </a:p>
          <a:p>
            <a:pPr>
              <a:spcAft>
                <a:spcPct val="20000"/>
              </a:spcAft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	</a:t>
            </a:r>
            <a:r>
              <a:rPr lang="de-CH" sz="2200" noProof="0" dirty="0" smtClean="0">
                <a:solidFill>
                  <a:srgbClr val="993300"/>
                </a:solidFill>
              </a:rPr>
              <a:t>Total</a:t>
            </a:r>
            <a:r>
              <a:rPr lang="de-CH" sz="2200" noProof="0" dirty="0" smtClean="0"/>
              <a:t>*: 	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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 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</a:t>
            </a:r>
            <a:r>
              <a:rPr lang="de-CH" sz="2200" noProof="0" dirty="0" smtClean="0">
                <a:solidFill>
                  <a:srgbClr val="0000FF"/>
                </a:solidFill>
              </a:rPr>
              <a:t>((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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))</a:t>
            </a:r>
            <a:endParaRPr lang="de-CH" sz="2200" noProof="0" dirty="0" smtClean="0"/>
          </a:p>
          <a:p>
            <a:pPr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993300"/>
                </a:solidFill>
              </a:rPr>
              <a:t>Reflexiv</a:t>
            </a:r>
            <a:r>
              <a:rPr lang="de-CH" sz="2200" noProof="0" dirty="0" smtClean="0"/>
              <a:t>:	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</a:p>
          <a:p>
            <a:pPr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dirty="0" err="1" smtClean="0">
                <a:solidFill>
                  <a:srgbClr val="A50021"/>
                </a:solidFill>
              </a:rPr>
              <a:t>I</a:t>
            </a:r>
            <a:r>
              <a:rPr lang="de-CH" sz="2200" noProof="0" dirty="0" err="1" smtClean="0">
                <a:solidFill>
                  <a:srgbClr val="A50021"/>
                </a:solidFill>
              </a:rPr>
              <a:t>rreflexiv</a:t>
            </a:r>
            <a:r>
              <a:rPr lang="de-CH" sz="2200" noProof="0" dirty="0" smtClean="0"/>
              <a:t>:	</a:t>
            </a:r>
            <a:r>
              <a:rPr lang="de-CH" sz="2200" b="1" noProof="0" dirty="0" smtClean="0"/>
              <a:t>not</a:t>
            </a:r>
            <a:r>
              <a:rPr lang="de-CH" sz="2200" noProof="0" dirty="0" smtClean="0"/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endParaRPr lang="de-CH" sz="22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993300"/>
                </a:solidFill>
              </a:rPr>
              <a:t>Symmetrisch</a:t>
            </a:r>
            <a:r>
              <a:rPr lang="de-CH" sz="2200" noProof="0" dirty="0" smtClean="0"/>
              <a:t>:	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</a:p>
          <a:p>
            <a:pPr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A50021"/>
                </a:solidFill>
              </a:rPr>
              <a:t>A</a:t>
            </a:r>
            <a:r>
              <a:rPr lang="de-CH" sz="2200" dirty="0" err="1" smtClean="0">
                <a:solidFill>
                  <a:srgbClr val="A50021"/>
                </a:solidFill>
              </a:rPr>
              <a:t>nti</a:t>
            </a:r>
            <a:r>
              <a:rPr lang="de-CH" sz="2200" noProof="0" dirty="0" smtClean="0">
                <a:solidFill>
                  <a:srgbClr val="A50021"/>
                </a:solidFill>
              </a:rPr>
              <a:t>symmetrisch</a:t>
            </a:r>
            <a:r>
              <a:rPr lang="de-CH" sz="2200" noProof="0" dirty="0" smtClean="0"/>
              <a:t>:	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noProof="0" dirty="0" smtClean="0">
                <a:solidFill>
                  <a:srgbClr val="0000FF"/>
                </a:solidFill>
              </a:rPr>
              <a:t>=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</a:p>
          <a:p>
            <a:pPr>
              <a:lnSpc>
                <a:spcPct val="120000"/>
              </a:lnSpc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	</a:t>
            </a:r>
            <a:r>
              <a:rPr lang="de-CH" sz="2200" noProof="0" dirty="0" smtClean="0">
                <a:solidFill>
                  <a:srgbClr val="993300"/>
                </a:solidFill>
              </a:rPr>
              <a:t>A</a:t>
            </a:r>
            <a:r>
              <a:rPr lang="de-CH" sz="2200" dirty="0" smtClean="0">
                <a:solidFill>
                  <a:srgbClr val="993300"/>
                </a:solidFill>
              </a:rPr>
              <a:t>symmetrisch</a:t>
            </a:r>
            <a:r>
              <a:rPr lang="de-CH" sz="2200" noProof="0" dirty="0" smtClean="0"/>
              <a:t>:	</a:t>
            </a:r>
            <a:r>
              <a:rPr lang="de-CH" sz="2200" b="1" noProof="0" dirty="0" smtClean="0"/>
              <a:t>not</a:t>
            </a:r>
            <a:r>
              <a:rPr lang="de-CH" sz="2200" noProof="0" dirty="0" smtClean="0"/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((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))</a:t>
            </a:r>
          </a:p>
          <a:p>
            <a:pPr>
              <a:lnSpc>
                <a:spcPct val="130000"/>
              </a:lnSpc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993300"/>
                </a:solidFill>
              </a:rPr>
              <a:t>Transitiv</a:t>
            </a:r>
            <a:r>
              <a:rPr lang="de-CH" sz="2200" noProof="0" dirty="0" smtClean="0"/>
              <a:t>:	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c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c</a:t>
            </a:r>
            <a:endParaRPr lang="de-CH" sz="2200" i="1" noProof="0" dirty="0">
              <a:solidFill>
                <a:srgbClr val="0000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2544" y="5639584"/>
            <a:ext cx="5945776" cy="102155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dirty="0" smtClean="0">
                <a:latin typeface="Constantia" panose="02030602050306030303" pitchFamily="18" charset="0"/>
              </a:rPr>
              <a:t>*Die Definition von “total” </a:t>
            </a:r>
            <a:r>
              <a:rPr lang="en-US" sz="1800" dirty="0" err="1" smtClean="0">
                <a:latin typeface="Constantia" panose="02030602050306030303" pitchFamily="18" charset="0"/>
              </a:rPr>
              <a:t>ist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spezifisch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für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diese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Diskussion</a:t>
            </a:r>
            <a:r>
              <a:rPr lang="en-US" sz="1800" dirty="0" smtClean="0">
                <a:latin typeface="Constantia" panose="02030602050306030303" pitchFamily="18" charset="0"/>
              </a:rPr>
              <a:t> (</a:t>
            </a:r>
            <a:r>
              <a:rPr lang="en-US" sz="1800" dirty="0" err="1" smtClean="0">
                <a:latin typeface="Constantia" panose="02030602050306030303" pitchFamily="18" charset="0"/>
              </a:rPr>
              <a:t>es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gibt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dafür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keine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Standarddefinition</a:t>
            </a:r>
            <a:r>
              <a:rPr lang="en-US" sz="1800" dirty="0" smtClean="0">
                <a:latin typeface="Constantia" panose="02030602050306030303" pitchFamily="18" charset="0"/>
              </a:rPr>
              <a:t>).</a:t>
            </a:r>
            <a:br>
              <a:rPr lang="en-US" sz="1800" dirty="0" smtClean="0">
                <a:latin typeface="Constantia" panose="02030602050306030303" pitchFamily="18" charset="0"/>
              </a:rPr>
            </a:br>
            <a:r>
              <a:rPr lang="en-US" sz="1800" dirty="0" smtClean="0">
                <a:latin typeface="Constantia" panose="02030602050306030303" pitchFamily="18" charset="0"/>
              </a:rPr>
              <a:t>Die </a:t>
            </a:r>
            <a:r>
              <a:rPr lang="en-US" sz="1800" dirty="0" err="1" smtClean="0">
                <a:latin typeface="Constantia" panose="02030602050306030303" pitchFamily="18" charset="0"/>
              </a:rPr>
              <a:t>restlichen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Begriffe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sind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standardisiert</a:t>
            </a:r>
            <a:r>
              <a:rPr lang="en-US" sz="1800" dirty="0" smtClean="0">
                <a:latin typeface="Constantia" panose="02030602050306030303" pitchFamily="18" charset="0"/>
              </a:rPr>
              <a:t>.</a:t>
            </a:r>
            <a:endParaRPr lang="en-US" sz="1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Beispiele (auf einer Menge von Personen)</a:t>
            </a:r>
            <a:endParaRPr lang="de-CH" noProof="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68349" y="1168400"/>
            <a:ext cx="2181679" cy="566738"/>
          </a:xfrm>
        </p:spPr>
        <p:txBody>
          <a:bodyPr/>
          <a:lstStyle/>
          <a:p>
            <a:r>
              <a:rPr lang="de-CH" i="1" noProof="0" dirty="0" smtClean="0">
                <a:solidFill>
                  <a:srgbClr val="006600"/>
                </a:solidFill>
              </a:rPr>
              <a:t>Geschwister</a:t>
            </a:r>
            <a:endParaRPr lang="de-CH" i="1" noProof="0" dirty="0">
              <a:solidFill>
                <a:srgbClr val="006600"/>
              </a:solidFill>
            </a:endParaRPr>
          </a:p>
        </p:txBody>
      </p:sp>
      <p:sp>
        <p:nvSpPr>
          <p:cNvPr id="16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0343" y="3757827"/>
            <a:ext cx="6435725" cy="2767013"/>
          </a:xfrm>
          <a:prstGeom prst="roundRect">
            <a:avLst>
              <a:gd name="adj" fmla="val 10135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Total</a:t>
            </a:r>
            <a:r>
              <a:rPr lang="en-US" sz="2000" dirty="0" smtClean="0">
                <a:latin typeface="Constantia" panose="02030602050306030303" pitchFamily="18" charset="0"/>
              </a:rPr>
              <a:t>:	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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 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2000" dirty="0" smtClean="0">
              <a:latin typeface="Constantia" panose="02030602050306030303" pitchFamily="18" charset="0"/>
            </a:endParaRP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Reflexiv</a:t>
            </a:r>
            <a:r>
              <a:rPr lang="en-US" sz="2000" dirty="0" smtClean="0">
                <a:latin typeface="Constantia" panose="02030602050306030303" pitchFamily="18" charset="0"/>
              </a:rPr>
              <a:t>:	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Irreflexiv</a:t>
            </a:r>
            <a:r>
              <a:rPr lang="en-US" sz="2000" dirty="0" smtClean="0">
                <a:latin typeface="Constantia" panose="02030602050306030303" pitchFamily="18" charset="0"/>
              </a:rPr>
              <a:t>:	</a:t>
            </a:r>
            <a:r>
              <a:rPr lang="en-US" sz="2000" b="1" dirty="0" smtClean="0">
                <a:latin typeface="Constantia" panose="02030602050306030303" pitchFamily="18" charset="0"/>
              </a:rPr>
              <a:t>not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Symmetrisch</a:t>
            </a:r>
            <a:r>
              <a:rPr lang="en-US" sz="2000" dirty="0" smtClean="0">
                <a:latin typeface="Constantia" panose="02030602050306030303" pitchFamily="18" charset="0"/>
              </a:rPr>
              <a:t>:	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Antisymmetrisch</a:t>
            </a:r>
            <a:r>
              <a:rPr lang="en-US" sz="2000" dirty="0" smtClean="0">
                <a:latin typeface="Constantia" panose="02030602050306030303" pitchFamily="18" charset="0"/>
              </a:rPr>
              <a:t>:	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 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Asymmetrisch</a:t>
            </a:r>
            <a:r>
              <a:rPr lang="en-US" sz="2000" dirty="0" smtClean="0">
                <a:latin typeface="Constantia" panose="02030602050306030303" pitchFamily="18" charset="0"/>
              </a:rPr>
              <a:t>:	</a:t>
            </a:r>
            <a:r>
              <a:rPr lang="en-US" sz="2000" b="1" dirty="0" smtClean="0">
                <a:latin typeface="Constantia" panose="02030602050306030303" pitchFamily="18" charset="0"/>
              </a:rPr>
              <a:t>not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))</a:t>
            </a:r>
            <a:endParaRPr lang="en-US" sz="2000" i="1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Transitiv</a:t>
            </a:r>
            <a:r>
              <a:rPr lang="en-US" sz="2000" dirty="0" smtClean="0">
                <a:latin typeface="Constantia" panose="02030602050306030303" pitchFamily="18" charset="0"/>
              </a:rPr>
              <a:t>:	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 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6388" y="1212850"/>
            <a:ext cx="4570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smtClean="0">
                <a:latin typeface="Constantia" panose="02030602050306030303" pitchFamily="18" charset="0"/>
              </a:rPr>
              <a:t>Reflexiv, </a:t>
            </a:r>
            <a:r>
              <a:rPr lang="en-US" sz="2000" dirty="0" err="1" smtClean="0">
                <a:latin typeface="Constantia" panose="02030602050306030303" pitchFamily="18" charset="0"/>
              </a:rPr>
              <a:t>symmetrisch</a:t>
            </a:r>
            <a:r>
              <a:rPr lang="en-US" sz="2000" dirty="0" smtClean="0">
                <a:latin typeface="Constantia" panose="02030602050306030303" pitchFamily="18" charset="0"/>
              </a:rPr>
              <a:t>, </a:t>
            </a:r>
            <a:r>
              <a:rPr lang="en-US" sz="2000" dirty="0" err="1" smtClean="0">
                <a:latin typeface="Constantia" panose="02030602050306030303" pitchFamily="18" charset="0"/>
              </a:rPr>
              <a:t>transitiv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8350" y="1658938"/>
            <a:ext cx="17541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400" i="1" dirty="0" err="1" smtClean="0">
                <a:solidFill>
                  <a:srgbClr val="006600"/>
                </a:solidFill>
                <a:latin typeface="Constantia" panose="02030602050306030303" pitchFamily="18" charset="0"/>
              </a:rPr>
              <a:t>Schwester</a:t>
            </a:r>
            <a:endParaRPr lang="en-US" sz="2400" i="1" dirty="0">
              <a:solidFill>
                <a:srgbClr val="006600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6388" y="1703388"/>
            <a:ext cx="3944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Constantia" panose="02030602050306030303" pitchFamily="18" charset="0"/>
              </a:rPr>
              <a:t>irreflexiv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24325" y="2117725"/>
            <a:ext cx="448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Constantia" panose="02030602050306030303" pitchFamily="18" charset="0"/>
              </a:rPr>
              <a:t>reflexiv</a:t>
            </a:r>
            <a:r>
              <a:rPr lang="en-US" sz="2000" dirty="0" smtClean="0">
                <a:latin typeface="Constantia" panose="02030602050306030303" pitchFamily="18" charset="0"/>
              </a:rPr>
              <a:t>, </a:t>
            </a:r>
            <a:r>
              <a:rPr lang="en-US" sz="2000" dirty="0" err="1" smtClean="0">
                <a:latin typeface="Constantia" panose="02030602050306030303" pitchFamily="18" charset="0"/>
              </a:rPr>
              <a:t>antisymmetrisch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grpSp>
        <p:nvGrpSpPr>
          <p:cNvPr id="21" name="Group 3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76288" y="2073275"/>
            <a:ext cx="8348662" cy="1290638"/>
            <a:chOff x="489" y="1341"/>
            <a:chExt cx="5259" cy="813"/>
          </a:xfrm>
        </p:grpSpPr>
        <p:sp>
          <p:nvSpPr>
            <p:cNvPr id="22" name="Rectangle 2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9" y="1341"/>
              <a:ext cx="1905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/>
              <a:r>
                <a:rPr lang="en-US" i="1" dirty="0" err="1" smtClean="0">
                  <a:solidFill>
                    <a:srgbClr val="006600"/>
                  </a:solidFill>
                  <a:latin typeface="Constantia" panose="02030602050306030303" pitchFamily="18" charset="0"/>
                </a:rPr>
                <a:t>Familienoberhaupt</a:t>
              </a:r>
              <a:endParaRPr lang="en-US" sz="2400" i="1" dirty="0">
                <a:solidFill>
                  <a:srgbClr val="0066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09" y="1572"/>
              <a:ext cx="2939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onstantia" panose="02030602050306030303" pitchFamily="18" charset="0"/>
                </a:rPr>
                <a:t>(</a:t>
              </a:r>
              <a:r>
                <a:rPr lang="en-US" sz="18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a </a:t>
              </a:r>
              <a:r>
                <a:rPr lang="en-US" sz="1800" b="1" i="1" u="sng" dirty="0" err="1" smtClean="0">
                  <a:solidFill>
                    <a:srgbClr val="990000"/>
                  </a:solidFill>
                  <a:latin typeface="Constantia" panose="02030602050306030303" pitchFamily="18" charset="0"/>
                </a:rPr>
                <a:t>Familienoberhaupt</a:t>
              </a:r>
              <a:r>
                <a:rPr lang="en-US" sz="1800" dirty="0" smtClean="0">
                  <a:latin typeface="Constantia" panose="02030602050306030303" pitchFamily="18" charset="0"/>
                </a:rPr>
                <a:t> </a:t>
              </a:r>
              <a:r>
                <a:rPr lang="en-US" sz="18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b</a:t>
              </a:r>
              <a:r>
                <a:rPr lang="en-US" sz="1800" dirty="0" smtClean="0">
                  <a:latin typeface="Constantia" panose="02030602050306030303" pitchFamily="18" charset="0"/>
                </a:rPr>
                <a:t>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heisst</a:t>
              </a:r>
              <a:r>
                <a:rPr lang="en-US" sz="1800" dirty="0" smtClean="0">
                  <a:latin typeface="Constantia" panose="02030602050306030303" pitchFamily="18" charset="0"/>
                </a:rPr>
                <a:t>,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dass</a:t>
              </a:r>
              <a:r>
                <a:rPr lang="en-US" sz="1800" dirty="0" smtClean="0">
                  <a:latin typeface="Constantia" panose="02030602050306030303" pitchFamily="18" charset="0"/>
                </a:rPr>
                <a:t> </a:t>
              </a:r>
              <a:r>
                <a:rPr lang="en-US" sz="18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a</a:t>
              </a:r>
              <a:r>
                <a:rPr lang="en-US" sz="1800" dirty="0" smtClean="0">
                  <a:latin typeface="Constantia" panose="02030602050306030303" pitchFamily="18" charset="0"/>
                </a:rPr>
                <a:t> das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Oberhaupt</a:t>
              </a:r>
              <a:r>
                <a:rPr lang="en-US" sz="1800" dirty="0" smtClean="0">
                  <a:latin typeface="Constantia" panose="02030602050306030303" pitchFamily="18" charset="0"/>
                </a:rPr>
                <a:t> von </a:t>
              </a:r>
              <a:r>
                <a:rPr lang="en-US" sz="18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b</a:t>
              </a:r>
              <a:r>
                <a:rPr lang="en-US" sz="1800" dirty="0" smtClean="0">
                  <a:latin typeface="Constantia" panose="02030602050306030303" pitchFamily="18" charset="0"/>
                </a:rPr>
                <a:t>’s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Familie</a:t>
              </a:r>
              <a:r>
                <a:rPr lang="en-US" sz="1800" dirty="0" smtClean="0">
                  <a:latin typeface="Constantia" panose="02030602050306030303" pitchFamily="18" charset="0"/>
                </a:rPr>
                <a:t>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ist</a:t>
              </a:r>
              <a:r>
                <a:rPr lang="en-US" sz="1800" dirty="0" smtClean="0">
                  <a:latin typeface="Constantia" panose="02030602050306030303" pitchFamily="18" charset="0"/>
                </a:rPr>
                <a:t>.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Ein</a:t>
              </a:r>
              <a:r>
                <a:rPr lang="en-US" sz="1800" dirty="0" smtClean="0">
                  <a:latin typeface="Constantia" panose="02030602050306030303" pitchFamily="18" charset="0"/>
                </a:rPr>
                <a:t>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Oberhaupt</a:t>
              </a:r>
              <a:r>
                <a:rPr lang="en-US" sz="1800" dirty="0" smtClean="0">
                  <a:latin typeface="Constantia" panose="02030602050306030303" pitchFamily="18" charset="0"/>
                </a:rPr>
                <a:t> pro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Familie</a:t>
              </a:r>
              <a:r>
                <a:rPr lang="en-US" sz="1800" dirty="0">
                  <a:latin typeface="Constantia" panose="02030602050306030303" pitchFamily="18" charset="0"/>
                </a:rPr>
                <a:t>.</a:t>
              </a:r>
              <a:r>
                <a:rPr lang="en-US" sz="1800" dirty="0" smtClean="0">
                  <a:latin typeface="Constantia" panose="02030602050306030303" pitchFamily="18" charset="0"/>
                </a:rPr>
                <a:t>)</a:t>
              </a:r>
              <a:endParaRPr lang="en-US" sz="1800" dirty="0">
                <a:latin typeface="Constantia" panose="02030602050306030303" pitchFamily="18" charset="0"/>
              </a:endParaRPr>
            </a:p>
          </p:txBody>
        </p:sp>
      </p:grpSp>
      <p:sp>
        <p:nvSpPr>
          <p:cNvPr id="24" name="Rectangle 2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7875" y="3286781"/>
            <a:ext cx="17541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4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Mutter</a:t>
            </a:r>
            <a:endParaRPr lang="en-US" sz="2400" i="1" dirty="0">
              <a:solidFill>
                <a:srgbClr val="006600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25913" y="3331231"/>
            <a:ext cx="3719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Constantia" panose="02030602050306030303" pitchFamily="18" charset="0"/>
              </a:rPr>
              <a:t>asymmetrisch</a:t>
            </a:r>
            <a:r>
              <a:rPr lang="en-US" sz="2000" dirty="0" smtClean="0">
                <a:latin typeface="Constantia" panose="02030602050306030303" pitchFamily="18" charset="0"/>
              </a:rPr>
              <a:t>, </a:t>
            </a:r>
            <a:r>
              <a:rPr lang="en-US" sz="2000" dirty="0" err="1" smtClean="0">
                <a:latin typeface="Constantia" panose="02030602050306030303" pitchFamily="18" charset="0"/>
              </a:rPr>
              <a:t>irreflexiv</a:t>
            </a:r>
            <a:endParaRPr lang="en-US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/>
      <p:bldP spid="18" grpId="0" build="p"/>
      <p:bldP spid="19" grpId="0"/>
      <p:bldP spid="20" grpId="0"/>
      <p:bldP spid="24" grpId="0" build="p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Totale Ordnungsrelation (strikt)</a:t>
            </a:r>
            <a:endParaRPr lang="de-CH" noProof="0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49238" y="878114"/>
            <a:ext cx="3357795" cy="5644924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9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de-CH" spc="-100" noProof="0" dirty="0" smtClean="0"/>
              <a:t>Eine Relation ist eine </a:t>
            </a:r>
            <a:r>
              <a:rPr lang="de-CH" spc="-100" dirty="0" smtClean="0">
                <a:solidFill>
                  <a:srgbClr val="993300"/>
                </a:solidFill>
              </a:rPr>
              <a:t>strikte totale Ordnung</a:t>
            </a:r>
            <a:r>
              <a:rPr lang="de-CH" spc="-100" dirty="0" smtClean="0">
                <a:solidFill>
                  <a:srgbClr val="A50021"/>
                </a:solidFill>
              </a:rPr>
              <a:t> </a:t>
            </a:r>
            <a:r>
              <a:rPr lang="de-CH" spc="-100" noProof="0" dirty="0" smtClean="0"/>
              <a:t>falls sie folgende Eigenschaften </a:t>
            </a:r>
            <a:r>
              <a:rPr lang="de-CH" spc="-100" dirty="0" smtClean="0"/>
              <a:t>erfüllt:</a:t>
            </a:r>
            <a:endParaRPr lang="de-CH" spc="-100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Total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err="1" smtClean="0"/>
              <a:t>Irreflexiv</a:t>
            </a:r>
            <a:endParaRPr lang="de-CH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Transitiv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endParaRPr lang="de-CH" noProof="0" dirty="0"/>
          </a:p>
        </p:txBody>
      </p:sp>
      <p:sp>
        <p:nvSpPr>
          <p:cNvPr id="190517" name="Line 5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03238" y="4943793"/>
            <a:ext cx="8277225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0518" name="Oval 5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3613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0519" name="Oval 5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70675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0520" name="Oval 5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89188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0521" name="Oval 5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6350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0522" name="Oval 5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43513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0523" name="Oval 5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97838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0524" name="Text Box 6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4638" y="3888105"/>
            <a:ext cx="8575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dirty="0" smtClean="0">
                <a:latin typeface="Constantia" panose="02030602050306030303" pitchFamily="18" charset="0"/>
              </a:rPr>
              <a:t> Beispiel: “</a:t>
            </a:r>
            <a:r>
              <a:rPr lang="de-CH" dirty="0" smtClean="0">
                <a:latin typeface="Constantia" panose="02030602050306030303" pitchFamily="18" charset="0"/>
              </a:rPr>
              <a:t>kleiner als</a:t>
            </a:r>
            <a:r>
              <a:rPr lang="de-CH" sz="2400" dirty="0" smtClean="0">
                <a:latin typeface="Constantia" panose="02030602050306030303" pitchFamily="18" charset="0"/>
              </a:rPr>
              <a:t>” </a:t>
            </a:r>
            <a:r>
              <a:rPr lang="de-CH" sz="2400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de-CH" sz="2400" dirty="0" smtClean="0">
                <a:latin typeface="Constantia" panose="02030602050306030303" pitchFamily="18" charset="0"/>
              </a:rPr>
              <a:t> auf natürlichen Zahlen</a:t>
            </a:r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190525" name="Text Box 6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163" y="5126355"/>
            <a:ext cx="84407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tabLst>
                <a:tab pos="1701800" algn="l"/>
                <a:tab pos="3136900" algn="l"/>
                <a:tab pos="4572000" algn="l"/>
                <a:tab pos="6007100" algn="l"/>
                <a:tab pos="7620000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1	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2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	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3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	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4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	...</a:t>
            </a:r>
            <a:endParaRPr lang="en-US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>
              <a:buFontTx/>
              <a:buNone/>
              <a:tabLst>
                <a:tab pos="1701800" algn="l"/>
                <a:tab pos="3136900" algn="l"/>
                <a:tab pos="4572000" algn="l"/>
                <a:tab pos="6007100" algn="l"/>
                <a:tab pos="7620000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	1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2	1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3	1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4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	...</a:t>
            </a:r>
            <a:endParaRPr lang="en-US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>
              <a:buFontTx/>
              <a:buNone/>
              <a:tabLst>
                <a:tab pos="1701800" algn="l"/>
                <a:tab pos="3136900" algn="l"/>
                <a:tab pos="4572000" algn="l"/>
                <a:tab pos="6007100" algn="l"/>
                <a:tab pos="7620000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		2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3	2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4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	...</a:t>
            </a:r>
            <a:endParaRPr lang="en-US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		                                              </a:t>
            </a:r>
            <a:r>
              <a:rPr lang="en-US" sz="2800" b="1" dirty="0">
                <a:solidFill>
                  <a:srgbClr val="0000FF"/>
                </a:solidFill>
                <a:latin typeface="Constantia" panose="02030602050306030303" pitchFamily="18" charset="0"/>
              </a:rPr>
              <a:t>...</a:t>
            </a:r>
          </a:p>
        </p:txBody>
      </p:sp>
      <p:sp>
        <p:nvSpPr>
          <p:cNvPr id="190526" name="Rectangle 6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04888" y="4488180"/>
            <a:ext cx="165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190527" name="Rectangle 6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22525" y="4488180"/>
            <a:ext cx="96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90528" name="Rectangle 6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40163" y="4488180"/>
            <a:ext cx="14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190529" name="Rectangle 6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57800" y="4488180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90530" name="Rectangle 6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75438" y="4488180"/>
            <a:ext cx="1635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90531" name="Rectangle 6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93075" y="4488180"/>
            <a:ext cx="145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5</a:t>
            </a:r>
          </a:p>
        </p:txBody>
      </p:sp>
      <p:sp>
        <p:nvSpPr>
          <p:cNvPr id="20" name="AutoShap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78647" y="948328"/>
            <a:ext cx="5343433" cy="2475592"/>
          </a:xfrm>
          <a:prstGeom prst="roundRect">
            <a:avLst>
              <a:gd name="adj" fmla="val 10135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Total</a:t>
            </a:r>
            <a:r>
              <a:rPr lang="en-US" sz="1800" dirty="0" smtClean="0">
                <a:latin typeface="Constantia" panose="02030602050306030303" pitchFamily="18" charset="0"/>
              </a:rPr>
              <a:t>:	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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 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1800" dirty="0" smtClean="0">
              <a:latin typeface="Constantia" panose="02030602050306030303" pitchFamily="18" charset="0"/>
            </a:endParaRP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Reflexiv</a:t>
            </a:r>
            <a:r>
              <a:rPr lang="en-US" sz="1800" dirty="0" smtClean="0">
                <a:latin typeface="Constantia" panose="02030602050306030303" pitchFamily="18" charset="0"/>
              </a:rPr>
              <a:t>:	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Irreflexiv</a:t>
            </a:r>
            <a:r>
              <a:rPr lang="en-US" sz="1800" dirty="0" smtClean="0">
                <a:latin typeface="Constantia" panose="02030602050306030303" pitchFamily="18" charset="0"/>
              </a:rPr>
              <a:t>:	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Symmetrisch</a:t>
            </a:r>
            <a:r>
              <a:rPr lang="en-US" sz="1800" dirty="0" smtClean="0">
                <a:latin typeface="Constantia" panose="02030602050306030303" pitchFamily="18" charset="0"/>
              </a:rPr>
              <a:t>:	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Antisymmetrisch</a:t>
            </a:r>
            <a:r>
              <a:rPr lang="en-US" sz="1800" dirty="0" smtClean="0">
                <a:latin typeface="Constantia" panose="02030602050306030303" pitchFamily="18" charset="0"/>
              </a:rPr>
              <a:t>:	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Asymmetrisch</a:t>
            </a:r>
            <a:r>
              <a:rPr lang="en-US" sz="1800" dirty="0" smtClean="0">
                <a:latin typeface="Constantia" panose="02030602050306030303" pitchFamily="18" charset="0"/>
              </a:rPr>
              <a:t>:	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))</a:t>
            </a:r>
            <a:endParaRPr lang="en-US" sz="1800" i="1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Transitiv</a:t>
            </a:r>
            <a:r>
              <a:rPr lang="en-US" sz="1800" dirty="0" smtClean="0">
                <a:latin typeface="Constantia" panose="02030602050306030303" pitchFamily="18" charset="0"/>
              </a:rPr>
              <a:t>:	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Theorem</a:t>
            </a:r>
            <a:endParaRPr lang="de-CH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34679" y="1884363"/>
            <a:ext cx="8789581" cy="596567"/>
          </a:xfrm>
        </p:spPr>
        <p:txBody>
          <a:bodyPr/>
          <a:lstStyle/>
          <a:p>
            <a:r>
              <a:rPr lang="de-CH" sz="2800" noProof="0" dirty="0" smtClean="0"/>
              <a:t>Eine strikte (totale) </a:t>
            </a:r>
            <a:r>
              <a:rPr lang="de-CH" sz="2800" noProof="0" dirty="0" err="1" smtClean="0"/>
              <a:t>Ordnungsrelatio</a:t>
            </a:r>
            <a:r>
              <a:rPr lang="de-CH" sz="2800" dirty="0" smtClean="0"/>
              <a:t>n</a:t>
            </a:r>
            <a:r>
              <a:rPr lang="de-CH" sz="2800" noProof="0" dirty="0" smtClean="0"/>
              <a:t> ist </a:t>
            </a:r>
            <a:r>
              <a:rPr lang="de-CH" sz="2800" dirty="0" smtClean="0">
                <a:solidFill>
                  <a:srgbClr val="993300"/>
                </a:solidFill>
              </a:rPr>
              <a:t>asymmetrisch</a:t>
            </a:r>
            <a:endParaRPr lang="de-CH" sz="2800" noProof="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Totale Ordnungsrelation (strikt)</a:t>
            </a:r>
            <a:endParaRPr lang="de-CH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07964" y="971550"/>
            <a:ext cx="3458026" cy="29908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de-CH" noProof="0" dirty="0" smtClean="0"/>
              <a:t>Eine Relation ist eine </a:t>
            </a:r>
            <a:r>
              <a:rPr lang="de-CH" dirty="0" smtClean="0">
                <a:solidFill>
                  <a:srgbClr val="993300"/>
                </a:solidFill>
              </a:rPr>
              <a:t>strikte totale Ordnungsrelation</a:t>
            </a:r>
            <a:r>
              <a:rPr lang="de-CH" dirty="0" smtClean="0"/>
              <a:t>, f</a:t>
            </a:r>
            <a:r>
              <a:rPr lang="de-CH" noProof="0" dirty="0" err="1" smtClean="0"/>
              <a:t>alls</a:t>
            </a:r>
            <a:r>
              <a:rPr lang="de-CH" noProof="0" dirty="0" smtClean="0"/>
              <a:t> sie folgende Eigenschaften </a:t>
            </a:r>
            <a:r>
              <a:rPr lang="de-CH" dirty="0" smtClean="0"/>
              <a:t>erfüllt:</a:t>
            </a:r>
            <a:endParaRPr lang="de-CH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Total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err="1" smtClean="0"/>
              <a:t>Irreflexiv</a:t>
            </a:r>
            <a:endParaRPr lang="de-CH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Transitiv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endParaRPr lang="de-CH" noProof="0" dirty="0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0214" y="4094163"/>
            <a:ext cx="6643688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Theorem: Eine strikte (totale) Ordnungsrelation ist </a:t>
            </a:r>
            <a:r>
              <a:rPr kumimoji="0" lang="de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anose="02030602050306030303" pitchFamily="18" charset="0"/>
              </a:rPr>
              <a:t>asymmetrisch</a:t>
            </a:r>
            <a:r>
              <a:rPr kumimoji="0" lang="de-C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.</a:t>
            </a:r>
            <a:endParaRPr kumimoji="0" lang="de-CH" sz="2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9" name="AutoShape 5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65990" y="912585"/>
            <a:ext cx="5335398" cy="2309333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Total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        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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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1800" dirty="0"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Reflexiv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 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Irreflexiv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  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</a:pPr>
            <a:r>
              <a:rPr lang="en-US" sz="1800" i="1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 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Antisymmetrisch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Asymmetrisch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 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))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Transitiv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 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2956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9" name="AutoShape 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7741" y="2560425"/>
            <a:ext cx="2193905" cy="3889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218137" name="AutoShape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27787" y="149783"/>
            <a:ext cx="1953875" cy="36786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38" name="AutoShap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36147" y="3469640"/>
            <a:ext cx="1481539" cy="3603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34" name="Rectangle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65664" y="5609388"/>
            <a:ext cx="722312" cy="298450"/>
          </a:xfrm>
          <a:prstGeom prst="roundRect">
            <a:avLst/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33" name="Rectangle 2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74056" y="5124584"/>
            <a:ext cx="722313" cy="298450"/>
          </a:xfrm>
          <a:prstGeom prst="roundRect">
            <a:avLst/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32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1500" y="4662130"/>
            <a:ext cx="722313" cy="298450"/>
          </a:xfrm>
          <a:prstGeom prst="roundRect">
            <a:avLst/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14" name="AutoShap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>
          <a:prstGeom prst="roundRect">
            <a:avLst>
              <a:gd name="adj" fmla="val 16667"/>
            </a:avLst>
          </a:prstGeom>
          <a:ln/>
        </p:spPr>
        <p:txBody>
          <a:bodyPr>
            <a:noAutofit/>
          </a:bodyPr>
          <a:lstStyle/>
          <a:p>
            <a:r>
              <a:rPr lang="de-CH" noProof="0" dirty="0" smtClean="0"/>
              <a:t>Totale Ordnungsrelation ( nicht-strikt )</a:t>
            </a:r>
            <a:endParaRPr lang="de-CH" noProof="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  <p:custDataLst>
              <p:tags r:id="rId8"/>
            </p:custDataLst>
          </p:nvPr>
        </p:nvSpPr>
        <p:spPr>
          <a:noFill/>
          <a:ln/>
        </p:spPr>
        <p:txBody>
          <a:bodyPr/>
          <a:lstStyle/>
          <a:p>
            <a:pPr>
              <a:lnSpc>
                <a:spcPct val="105000"/>
              </a:lnSpc>
              <a:spcAft>
                <a:spcPct val="20000"/>
              </a:spcAft>
            </a:pPr>
            <a:r>
              <a:rPr lang="de-CH" sz="2000" noProof="0" dirty="0" smtClean="0"/>
              <a:t>Eine Relation ist eine </a:t>
            </a:r>
            <a:r>
              <a:rPr lang="de-CH" sz="2000" dirty="0" smtClean="0">
                <a:solidFill>
                  <a:srgbClr val="A50021"/>
                </a:solidFill>
              </a:rPr>
              <a:t>nicht-strikte Ordnungsrelation</a:t>
            </a:r>
            <a:r>
              <a:rPr lang="de-CH" sz="2000" noProof="0" dirty="0" smtClean="0"/>
              <a:t>, falls </a:t>
            </a:r>
            <a:r>
              <a:rPr lang="de-CH" sz="2000" dirty="0" smtClean="0"/>
              <a:t>sie folgende Eigenschaften hat:</a:t>
            </a:r>
            <a:endParaRPr lang="de-CH" sz="2000" noProof="0" dirty="0" smtClean="0"/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Total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Reflexiv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Transitiv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Antisymmetrisch</a:t>
            </a:r>
            <a:endParaRPr lang="de-CH" sz="2000" noProof="0" dirty="0"/>
          </a:p>
        </p:txBody>
      </p:sp>
      <p:sp>
        <p:nvSpPr>
          <p:cNvPr id="218117" name="Line 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2263" y="4489133"/>
            <a:ext cx="8277225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18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2638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19" name="Oval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89700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20" name="Oval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8213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21" name="Oval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35375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22" name="Oval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62538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23" name="Oval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916863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24" name="Text Box 1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3663" y="3393440"/>
            <a:ext cx="8575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dirty="0" smtClean="0">
                <a:latin typeface="Constantia" panose="02030602050306030303" pitchFamily="18" charset="0"/>
              </a:rPr>
              <a:t> Beispiel: “kleiner als oder gleich” 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≤</a:t>
            </a:r>
            <a:r>
              <a:rPr lang="de-CH" sz="2400" dirty="0" smtClean="0">
                <a:latin typeface="Constantia" panose="02030602050306030303" pitchFamily="18" charset="0"/>
              </a:rPr>
              <a:t> auf natürlichen Zahlen</a:t>
            </a:r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218125" name="Text Box 1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0188" y="4612958"/>
            <a:ext cx="84407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tabLst>
                <a:tab pos="1790700" algn="l"/>
                <a:tab pos="3136900" algn="l"/>
                <a:tab pos="4572000" algn="l"/>
                <a:tab pos="6007100" algn="l"/>
                <a:tab pos="7442200" algn="l"/>
              </a:tabLst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    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0	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1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	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2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	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3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	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4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	...</a:t>
            </a:r>
            <a:endParaRPr lang="en-US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lvl="1">
              <a:tabLst>
                <a:tab pos="1790700" algn="l"/>
                <a:tab pos="3136900" algn="l"/>
                <a:tab pos="4572000" algn="l"/>
                <a:tab pos="6007100" algn="l"/>
                <a:tab pos="7442200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1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1,	1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2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	1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3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	1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4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	...</a:t>
            </a:r>
            <a:endParaRPr lang="en-US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lvl="1">
              <a:tabLst>
                <a:tab pos="1790700" algn="l"/>
                <a:tab pos="3136900" algn="l"/>
                <a:tab pos="4572000" algn="l"/>
                <a:tab pos="6007100" algn="l"/>
                <a:tab pos="7442200" algn="l"/>
              </a:tabLst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2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2,	2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3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	2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4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	...</a:t>
            </a:r>
            <a:endParaRPr lang="en-US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		                            </a:t>
            </a:r>
            <a:r>
              <a:rPr lang="en-US" sz="2800" b="1" dirty="0">
                <a:solidFill>
                  <a:srgbClr val="0000FF"/>
                </a:solidFill>
                <a:latin typeface="Constantia" panose="02030602050306030303" pitchFamily="18" charset="0"/>
              </a:rPr>
              <a:t>...</a:t>
            </a:r>
          </a:p>
        </p:txBody>
      </p:sp>
      <p:sp>
        <p:nvSpPr>
          <p:cNvPr id="218126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23913" y="4033520"/>
            <a:ext cx="165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18127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41550" y="4033520"/>
            <a:ext cx="96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18128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59188" y="4033520"/>
            <a:ext cx="14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18129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076825" y="4033520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18130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94463" y="4033520"/>
            <a:ext cx="1635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18131" name="Rectangle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912100" y="4033520"/>
            <a:ext cx="145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5</a:t>
            </a:r>
          </a:p>
        </p:txBody>
      </p:sp>
      <p:sp>
        <p:nvSpPr>
          <p:cNvPr id="29" name="AutoShape 5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50632" y="884921"/>
            <a:ext cx="5291364" cy="2309333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T</a:t>
            </a:r>
            <a:r>
              <a:rPr lang="en-US" sz="1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otal</a:t>
            </a:r>
            <a:r>
              <a:rPr lang="en-US" sz="1800" dirty="0">
                <a:latin typeface="Constantia" panose="02030602050306030303" pitchFamily="18" charset="0"/>
              </a:rPr>
              <a:t>:	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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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1800" dirty="0"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Reflexiv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Irreflexiv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i="1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Antisymmetrisch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Asymmetrisch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))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Transitiv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</a:p>
        </p:txBody>
      </p:sp>
      <p:sp>
        <p:nvSpPr>
          <p:cNvPr id="30" name="AutoShape 2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63668" y="2200990"/>
            <a:ext cx="5048024" cy="340192"/>
          </a:xfrm>
          <a:prstGeom prst="rect">
            <a:avLst/>
          </a:prstGeom>
          <a:solidFill>
            <a:srgbClr val="FFFF66">
              <a:alpha val="32000"/>
            </a:srgbClr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Totale Ordnungsrelation (strikt)</a:t>
            </a:r>
            <a:endParaRPr lang="de-CH" noProof="0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49239" y="878114"/>
            <a:ext cx="4246562" cy="2614386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de-CH" sz="2000" noProof="0" dirty="0" smtClean="0"/>
              <a:t>Eine Relation ist eine strikte </a:t>
            </a:r>
            <a:r>
              <a:rPr lang="de-CH" sz="2000" dirty="0" smtClean="0"/>
              <a:t>totale Ordnungsrelation, falls sie folgende Eigenschaften erfüllt:</a:t>
            </a:r>
            <a:endParaRPr lang="de-CH" sz="2000" noProof="0" dirty="0" smtClean="0"/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Total</a:t>
            </a:r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</a:t>
            </a:r>
            <a:r>
              <a:rPr lang="de-CH" sz="2000" noProof="0" dirty="0" err="1" smtClean="0"/>
              <a:t>Irreflexiv</a:t>
            </a:r>
            <a:endParaRPr lang="de-CH" sz="2000" noProof="0" dirty="0" smtClean="0"/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Transitiv</a:t>
            </a:r>
            <a:endParaRPr lang="de-CH" sz="2000" noProof="0" dirty="0"/>
          </a:p>
        </p:txBody>
      </p:sp>
      <p:sp>
        <p:nvSpPr>
          <p:cNvPr id="7" name="AutoShape 5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30430" y="4117179"/>
            <a:ext cx="5335398" cy="2530509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Total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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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1800" dirty="0"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Reflexiv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Irreflexiv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800" i="1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rgbClr val="993300"/>
                </a:solidFill>
                <a:latin typeface="Constantia" panose="02030602050306030303" pitchFamily="18" charset="0"/>
              </a:rPr>
              <a:t>Antisymmetrisch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Asymmetrisch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))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Transitiv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4187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Partielle Ordnungsrelation (strikt)</a:t>
            </a:r>
            <a:endParaRPr lang="de-CH" noProof="0" dirty="0"/>
          </a:p>
        </p:txBody>
      </p:sp>
      <p:sp>
        <p:nvSpPr>
          <p:cNvPr id="56" name="Rectangle 10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9862" y="1228725"/>
            <a:ext cx="4402137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rgbClr val="0000FF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de-CH" sz="2000" kern="0" smtClean="0"/>
              <a:t>Eine Relation ist eine </a:t>
            </a:r>
            <a:r>
              <a:rPr lang="de-CH" sz="2000" kern="0" smtClean="0">
                <a:solidFill>
                  <a:srgbClr val="993300"/>
                </a:solidFill>
              </a:rPr>
              <a:t>strikte</a:t>
            </a:r>
            <a:r>
              <a:rPr lang="de-CH" sz="2000" kern="0" smtClean="0">
                <a:solidFill>
                  <a:srgbClr val="A50021"/>
                </a:solidFill>
              </a:rPr>
              <a:t> </a:t>
            </a:r>
            <a:r>
              <a:rPr lang="de-CH" sz="2000" kern="0" smtClean="0">
                <a:solidFill>
                  <a:srgbClr val="993300"/>
                </a:solidFill>
              </a:rPr>
              <a:t>partielle</a:t>
            </a:r>
            <a:r>
              <a:rPr lang="de-CH" sz="2000" kern="0" smtClean="0">
                <a:solidFill>
                  <a:srgbClr val="A50021"/>
                </a:solidFill>
              </a:rPr>
              <a:t> </a:t>
            </a:r>
            <a:r>
              <a:rPr lang="de-CH" sz="2000" kern="0" smtClean="0">
                <a:solidFill>
                  <a:srgbClr val="993300"/>
                </a:solidFill>
              </a:rPr>
              <a:t>Ordnungsrelation</a:t>
            </a:r>
            <a:r>
              <a:rPr lang="de-CH" sz="2000" kern="0" smtClean="0"/>
              <a:t>, falls sie folgende Eigenschaften erfüllt:</a:t>
            </a:r>
          </a:p>
          <a:p>
            <a:pPr lvl="1">
              <a:lnSpc>
                <a:spcPct val="110000"/>
              </a:lnSpc>
            </a:pPr>
            <a:r>
              <a:rPr lang="de-CH" sz="2000" kern="0" smtClean="0"/>
              <a:t> total</a:t>
            </a:r>
          </a:p>
          <a:p>
            <a:pPr lvl="1">
              <a:lnSpc>
                <a:spcPct val="110000"/>
              </a:lnSpc>
            </a:pPr>
            <a:r>
              <a:rPr lang="de-CH" sz="2000" kern="0" smtClean="0"/>
              <a:t> irreflexiv</a:t>
            </a:r>
          </a:p>
          <a:p>
            <a:pPr lvl="1">
              <a:lnSpc>
                <a:spcPct val="110000"/>
              </a:lnSpc>
            </a:pPr>
            <a:r>
              <a:rPr lang="de-CH" sz="2000" kern="0" smtClean="0"/>
              <a:t> transitiv</a:t>
            </a:r>
            <a:endParaRPr lang="de-CH" sz="2000" kern="0" dirty="0"/>
          </a:p>
        </p:txBody>
      </p:sp>
      <p:grpSp>
        <p:nvGrpSpPr>
          <p:cNvPr id="57" name="Group 4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6063" y="3382964"/>
            <a:ext cx="4116387" cy="2932113"/>
            <a:chOff x="155" y="2131"/>
            <a:chExt cx="2593" cy="1847"/>
          </a:xfrm>
        </p:grpSpPr>
        <p:sp>
          <p:nvSpPr>
            <p:cNvPr id="58" name="Line 1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866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59" name="Line 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1381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0" name="Line 1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896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1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411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2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352" y="2310"/>
              <a:ext cx="1" cy="16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3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72" y="2616"/>
              <a:ext cx="3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4" name="Rectangle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08" y="2428"/>
              <a:ext cx="257" cy="155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Constantia" panose="02030602050306030303" pitchFamily="18" charset="0"/>
                </a:rPr>
                <a:t>[1, 2]</a:t>
              </a:r>
              <a:endParaRPr lang="en-US" sz="1600">
                <a:latin typeface="Constantia" panose="02030602050306030303" pitchFamily="18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55" y="3109"/>
              <a:ext cx="3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nstantia" panose="02030602050306030303" pitchFamily="18" charset="0"/>
                </a:rPr>
                <a:t>1</a:t>
              </a:r>
              <a:endParaRPr lang="en-US" sz="1200">
                <a:latin typeface="Constantia" panose="02030602050306030303" pitchFamily="18" charset="0"/>
              </a:endParaRPr>
            </a:p>
          </p:txBody>
        </p:sp>
        <p:sp>
          <p:nvSpPr>
            <p:cNvPr id="66" name="Rectangle 2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5" y="2540"/>
              <a:ext cx="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nstantia" panose="02030602050306030303" pitchFamily="18" charset="0"/>
                </a:rPr>
                <a:t>2</a:t>
              </a:r>
              <a:endParaRPr lang="en-US" sz="1200">
                <a:latin typeface="Constantia" panose="02030602050306030303" pitchFamily="18" charset="0"/>
              </a:endParaRPr>
            </a:p>
          </p:txBody>
        </p:sp>
        <p:sp>
          <p:nvSpPr>
            <p:cNvPr id="67" name="Line 2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70" y="3163"/>
              <a:ext cx="21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8" name="Line 2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22" y="2617"/>
              <a:ext cx="21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9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19" y="2637"/>
              <a:ext cx="100" cy="233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Constantia" panose="02030602050306030303" pitchFamily="18" charset="0"/>
                </a:rPr>
                <a:t>b</a:t>
              </a:r>
              <a:endParaRPr lang="en-US" sz="2400">
                <a:latin typeface="Constantia" panose="02030602050306030303" pitchFamily="18" charset="0"/>
              </a:endParaRPr>
            </a:p>
          </p:txBody>
        </p:sp>
        <p:sp>
          <p:nvSpPr>
            <p:cNvPr id="70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93" y="3164"/>
              <a:ext cx="100" cy="233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Constantia" panose="02030602050306030303" pitchFamily="18" charset="0"/>
                </a:rPr>
                <a:t>a</a:t>
              </a:r>
              <a:endParaRPr lang="en-US" sz="2400">
                <a:latin typeface="Constantia" panose="02030602050306030303" pitchFamily="18" charset="0"/>
              </a:endParaRPr>
            </a:p>
          </p:txBody>
        </p:sp>
        <p:sp>
          <p:nvSpPr>
            <p:cNvPr id="71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18" y="2991"/>
              <a:ext cx="265" cy="155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Constantia" panose="02030602050306030303" pitchFamily="18" charset="0"/>
                </a:rPr>
                <a:t>[0, 1]</a:t>
              </a:r>
              <a:endParaRPr lang="en-US" sz="1600">
                <a:latin typeface="Constantia" panose="02030602050306030303" pitchFamily="18" charset="0"/>
              </a:endParaRPr>
            </a:p>
          </p:txBody>
        </p:sp>
        <p:sp>
          <p:nvSpPr>
            <p:cNvPr id="72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5" y="2131"/>
              <a:ext cx="5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i="1">
                  <a:solidFill>
                    <a:srgbClr val="0000FF"/>
                  </a:solidFill>
                  <a:latin typeface="Constantia" panose="02030602050306030303" pitchFamily="18" charset="0"/>
                </a:rPr>
                <a:t>y</a:t>
              </a:r>
            </a:p>
          </p:txBody>
        </p:sp>
        <p:sp>
          <p:nvSpPr>
            <p:cNvPr id="73" name="Line 3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74" y="3766"/>
              <a:ext cx="248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74" name="Line 3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1466" y="3766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75" name="Rectangle 3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671" y="3685"/>
              <a:ext cx="5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i="1">
                  <a:solidFill>
                    <a:srgbClr val="0000FF"/>
                  </a:solidFill>
                  <a:latin typeface="Constantia" panose="02030602050306030303" pitchFamily="18" charset="0"/>
                </a:rPr>
                <a:t>x</a:t>
              </a:r>
            </a:p>
          </p:txBody>
        </p:sp>
        <p:sp>
          <p:nvSpPr>
            <p:cNvPr id="76" name="Line 3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08" y="3755"/>
              <a:ext cx="3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340" y="3755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54" y="3755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79" name="Line 36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1369" y="3755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80" name="Rectangle 3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51" y="3757"/>
              <a:ext cx="6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500">
                  <a:solidFill>
                    <a:srgbClr val="000000"/>
                  </a:solidFill>
                  <a:latin typeface="Constantia" panose="02030602050306030303" pitchFamily="18" charset="0"/>
                </a:rPr>
                <a:t>0</a:t>
              </a:r>
              <a:endParaRPr lang="en-US">
                <a:latin typeface="Constantia" panose="02030602050306030303" pitchFamily="18" charset="0"/>
              </a:endParaRPr>
            </a:p>
          </p:txBody>
        </p:sp>
        <p:sp>
          <p:nvSpPr>
            <p:cNvPr id="81" name="Rectangle 38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23" y="3862"/>
              <a:ext cx="3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nstantia" panose="02030602050306030303" pitchFamily="18" charset="0"/>
                </a:rPr>
                <a:t>1</a:t>
              </a:r>
              <a:endParaRPr lang="en-US" sz="1200">
                <a:latin typeface="Constantia" panose="02030602050306030303" pitchFamily="18" charset="0"/>
              </a:endParaRPr>
            </a:p>
          </p:txBody>
        </p:sp>
        <p:sp>
          <p:nvSpPr>
            <p:cNvPr id="82" name="Rectangle 39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338" y="3862"/>
              <a:ext cx="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nstantia" panose="02030602050306030303" pitchFamily="18" charset="0"/>
                </a:rPr>
                <a:t>2</a:t>
              </a:r>
              <a:endParaRPr lang="en-US" sz="1200">
                <a:latin typeface="Constantia" panose="02030602050306030303" pitchFamily="18" charset="0"/>
              </a:endParaRPr>
            </a:p>
          </p:txBody>
        </p:sp>
        <p:sp>
          <p:nvSpPr>
            <p:cNvPr id="83" name="Rectangle 4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853" y="3862"/>
              <a:ext cx="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nstantia" panose="02030602050306030303" pitchFamily="18" charset="0"/>
                </a:rPr>
                <a:t>3</a:t>
              </a:r>
              <a:endParaRPr lang="en-US" sz="1200">
                <a:latin typeface="Constantia" panose="02030602050306030303" pitchFamily="18" charset="0"/>
              </a:endParaRPr>
            </a:p>
          </p:txBody>
        </p:sp>
        <p:grpSp>
          <p:nvGrpSpPr>
            <p:cNvPr id="84" name="Group 41"/>
            <p:cNvGrpSpPr>
              <a:grpSpLocks/>
            </p:cNvGrpSpPr>
            <p:nvPr/>
          </p:nvGrpSpPr>
          <p:grpSpPr bwMode="auto">
            <a:xfrm>
              <a:off x="1960" y="3528"/>
              <a:ext cx="283" cy="433"/>
              <a:chOff x="4948" y="2017"/>
              <a:chExt cx="283" cy="433"/>
            </a:xfrm>
          </p:grpSpPr>
          <p:sp>
            <p:nvSpPr>
              <p:cNvPr id="87" name="Rectangle 42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948" y="2017"/>
                <a:ext cx="283" cy="155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600">
                    <a:solidFill>
                      <a:srgbClr val="000000"/>
                    </a:solidFill>
                    <a:latin typeface="Constantia" panose="02030602050306030303" pitchFamily="18" charset="0"/>
                  </a:rPr>
                  <a:t>[3, 0]</a:t>
                </a:r>
                <a:endParaRPr lang="en-US" sz="1600">
                  <a:latin typeface="Constantia" panose="02030602050306030303" pitchFamily="18" charset="0"/>
                </a:endParaRPr>
              </a:p>
            </p:txBody>
          </p:sp>
          <p:sp>
            <p:nvSpPr>
              <p:cNvPr id="88" name="Rectangle 4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961" y="2217"/>
                <a:ext cx="89" cy="233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  <a:latin typeface="Constantia" panose="02030602050306030303" pitchFamily="18" charset="0"/>
                  </a:rPr>
                  <a:t>c</a:t>
                </a:r>
                <a:endParaRPr lang="en-US" sz="2400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85" name="Rectangle 4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462" y="2428"/>
              <a:ext cx="286" cy="155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Constantia" panose="02030602050306030303" pitchFamily="18" charset="0"/>
                </a:rPr>
                <a:t>[4, 2]</a:t>
              </a:r>
              <a:endParaRPr lang="en-US" sz="1600">
                <a:latin typeface="Constantia" panose="02030602050306030303" pitchFamily="18" charset="0"/>
              </a:endParaRPr>
            </a:p>
          </p:txBody>
        </p:sp>
        <p:sp>
          <p:nvSpPr>
            <p:cNvPr id="86" name="Rectangle 4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473" y="2637"/>
              <a:ext cx="101" cy="233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Constantia" panose="02030602050306030303" pitchFamily="18" charset="0"/>
                </a:rPr>
                <a:t>d</a:t>
              </a:r>
              <a:endParaRPr lang="en-US" sz="2400">
                <a:latin typeface="Constantia" panose="02030602050306030303" pitchFamily="18" charset="0"/>
              </a:endParaRPr>
            </a:p>
          </p:txBody>
        </p:sp>
      </p:grpSp>
      <p:sp>
        <p:nvSpPr>
          <p:cNvPr id="89" name="AutoShape 4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95845" y="3895721"/>
            <a:ext cx="4178306" cy="2430645"/>
          </a:xfrm>
          <a:prstGeom prst="roundRect">
            <a:avLst>
              <a:gd name="adj" fmla="val 11855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sz="2000" dirty="0" err="1" smtClean="0">
                <a:latin typeface="Constantia" panose="02030602050306030303" pitchFamily="18" charset="0"/>
              </a:rPr>
              <a:t>Beispiel</a:t>
            </a:r>
            <a:r>
              <a:rPr lang="en-US" sz="2000" dirty="0" smtClean="0">
                <a:latin typeface="Constantia" panose="02030602050306030303" pitchFamily="18" charset="0"/>
              </a:rPr>
              <a:t>: Relation </a:t>
            </a:r>
            <a:r>
              <a:rPr lang="en-US" sz="2000" dirty="0" err="1" smtClean="0">
                <a:latin typeface="Constantia" panose="02030602050306030303" pitchFamily="18" charset="0"/>
              </a:rPr>
              <a:t>zwischen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Punkten</a:t>
            </a:r>
            <a:r>
              <a:rPr lang="en-US" sz="2000" dirty="0" smtClean="0">
                <a:latin typeface="Constantia" panose="02030602050306030303" pitchFamily="18" charset="0"/>
              </a:rPr>
              <a:t> in </a:t>
            </a:r>
            <a:r>
              <a:rPr lang="en-US" sz="2000" dirty="0" err="1" smtClean="0">
                <a:latin typeface="Constantia" panose="02030602050306030303" pitchFamily="18" charset="0"/>
              </a:rPr>
              <a:t>einer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Ebene</a:t>
            </a:r>
            <a:r>
              <a:rPr lang="en-US" sz="2000" dirty="0" smtClean="0">
                <a:latin typeface="Constantia" panose="02030602050306030303" pitchFamily="18" charset="0"/>
              </a:rPr>
              <a:t>:</a:t>
            </a:r>
            <a:endParaRPr lang="en-US" sz="2000" dirty="0">
              <a:latin typeface="Constantia" panose="02030602050306030303" pitchFamily="18" charset="0"/>
            </a:endParaRPr>
          </a:p>
          <a:p>
            <a:pPr marL="720725" lvl="1" indent="-360363">
              <a:buClr>
                <a:srgbClr val="990000"/>
              </a:buClr>
              <a:buSzPct val="80000"/>
            </a:pPr>
            <a:r>
              <a:rPr lang="en-US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p</a:t>
            </a:r>
            <a:r>
              <a:rPr lang="en-US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     </a:t>
            </a:r>
            <a:r>
              <a:rPr lang="en-US" sz="2000" i="1" dirty="0">
                <a:solidFill>
                  <a:srgbClr val="0033CC"/>
                </a:solidFill>
                <a:latin typeface="Constantia" panose="02030602050306030303" pitchFamily="18" charset="0"/>
              </a:rPr>
              <a:t>q</a:t>
            </a:r>
            <a:r>
              <a:rPr lang="en-US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latin typeface="Constantia" panose="02030602050306030303" pitchFamily="18" charset="0"/>
              </a:rPr>
              <a:t>falls:</a:t>
            </a:r>
            <a:endParaRPr lang="en-US" sz="2000" dirty="0">
              <a:latin typeface="Constantia" panose="02030602050306030303" pitchFamily="18" charset="0"/>
            </a:endParaRPr>
          </a:p>
          <a:p>
            <a:pPr marL="990600" lvl="2" indent="-269875">
              <a:buClr>
                <a:srgbClr val="990000"/>
              </a:buClr>
              <a:buSzPct val="80000"/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en-US" sz="2800" i="1" baseline="-25000" dirty="0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&lt; </a:t>
            </a:r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en-US" sz="2800" i="1" baseline="-25000" dirty="0" err="1">
                <a:solidFill>
                  <a:srgbClr val="0000FF"/>
                </a:solidFill>
                <a:latin typeface="Constantia" panose="02030602050306030303" pitchFamily="18" charset="0"/>
              </a:rPr>
              <a:t>q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</a:p>
          <a:p>
            <a:pPr marL="990600" lvl="2" indent="-269875">
              <a:buClr>
                <a:srgbClr val="990000"/>
              </a:buClr>
              <a:buSzPct val="80000"/>
              <a:buFont typeface="Arial" pitchFamily="34" charset="0"/>
              <a:buChar char="•"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en-US" sz="2800" i="1" baseline="-25000" dirty="0" err="1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&lt; </a:t>
            </a:r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en-US" sz="2800" i="1" baseline="-25000" dirty="0" err="1">
                <a:solidFill>
                  <a:srgbClr val="0000FF"/>
                </a:solidFill>
                <a:latin typeface="Constantia" panose="02030602050306030303" pitchFamily="18" charset="0"/>
              </a:rPr>
              <a:t>q</a:t>
            </a:r>
            <a:endParaRPr lang="en-US" sz="2800" i="1" baseline="-250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90" name="Group 106"/>
          <p:cNvGrpSpPr>
            <a:grpSpLocks/>
          </p:cNvGrpSpPr>
          <p:nvPr/>
        </p:nvGrpSpPr>
        <p:grpSpPr bwMode="auto">
          <a:xfrm>
            <a:off x="5594335" y="4747064"/>
            <a:ext cx="354013" cy="461805"/>
            <a:chOff x="3519" y="2871"/>
            <a:chExt cx="223" cy="262"/>
          </a:xfrm>
        </p:grpSpPr>
        <p:sp>
          <p:nvSpPr>
            <p:cNvPr id="91" name="Text Box 5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19" y="2871"/>
              <a:ext cx="22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92" name="Oval 5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44" y="2927"/>
              <a:ext cx="177" cy="15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93" name="Group 49"/>
          <p:cNvGrpSpPr/>
          <p:nvPr/>
        </p:nvGrpSpPr>
        <p:grpSpPr>
          <a:xfrm>
            <a:off x="1079766" y="2089868"/>
            <a:ext cx="1031875" cy="344488"/>
            <a:chOff x="1090399" y="1654175"/>
            <a:chExt cx="1031875" cy="344488"/>
          </a:xfrm>
        </p:grpSpPr>
        <p:sp>
          <p:nvSpPr>
            <p:cNvPr id="94" name="AutoShape 10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098336" y="1658938"/>
              <a:ext cx="1023938" cy="339725"/>
            </a:xfrm>
            <a:prstGeom prst="roundRect">
              <a:avLst>
                <a:gd name="adj" fmla="val 16667"/>
              </a:avLst>
            </a:prstGeom>
            <a:solidFill>
              <a:srgbClr val="969696">
                <a:alpha val="72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95" name="Line 10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090399" y="1654175"/>
              <a:ext cx="1016000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96" name="Line 10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1099924" y="1663700"/>
              <a:ext cx="1016000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97" name="Oval 7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68182" y="4051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98" name="Oval 7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0144" y="492321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99" name="Oval 8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26112" y="587420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00" name="Oval 8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5157" y="4051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01" name="AutoShape 5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6499" y="1119667"/>
            <a:ext cx="4572000" cy="1524921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600" dirty="0">
                <a:latin typeface="Constantia" panose="02030602050306030303" pitchFamily="18" charset="0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Constantia" panose="02030602050306030303" pitchFamily="18" charset="0"/>
              </a:rPr>
              <a:t>Total</a:t>
            </a:r>
            <a:r>
              <a:rPr lang="en-US" sz="1600" dirty="0">
                <a:latin typeface="Constantia" panose="02030602050306030303" pitchFamily="18" charset="0"/>
              </a:rPr>
              <a:t>:	</a:t>
            </a:r>
            <a:r>
              <a:rPr lang="en-US" sz="1600" dirty="0" smtClean="0">
                <a:latin typeface="Constantia" panose="02030602050306030303" pitchFamily="18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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)  </a:t>
            </a:r>
            <a:r>
              <a:rPr lang="en-US" sz="16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  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6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600" dirty="0">
                <a:latin typeface="Constantia" panose="02030602050306030303" pitchFamily="18" charset="0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Constantia" panose="02030602050306030303" pitchFamily="18" charset="0"/>
              </a:rPr>
              <a:t>Irreflexiv</a:t>
            </a:r>
            <a:r>
              <a:rPr lang="en-US" sz="1600" dirty="0" smtClean="0">
                <a:latin typeface="Constantia" panose="02030602050306030303" pitchFamily="18" charset="0"/>
              </a:rPr>
              <a:t>:</a:t>
            </a:r>
            <a:r>
              <a:rPr lang="en-US" sz="1600" dirty="0">
                <a:latin typeface="Constantia" panose="02030602050306030303" pitchFamily="18" charset="0"/>
              </a:rPr>
              <a:t>	</a:t>
            </a:r>
            <a:r>
              <a:rPr lang="en-US" sz="1600" dirty="0" smtClean="0">
                <a:latin typeface="Constantia" panose="02030602050306030303" pitchFamily="18" charset="0"/>
              </a:rPr>
              <a:t>  </a:t>
            </a:r>
            <a:r>
              <a:rPr lang="en-US" sz="1600" b="1" dirty="0" smtClean="0">
                <a:latin typeface="Constantia" panose="02030602050306030303" pitchFamily="18" charset="0"/>
              </a:rPr>
              <a:t>not</a:t>
            </a:r>
            <a:r>
              <a:rPr lang="en-US" sz="1600" dirty="0" smtClean="0">
                <a:latin typeface="Constantia" panose="02030602050306030303" pitchFamily="18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600" i="1" dirty="0">
                <a:latin typeface="Constantia" panose="02030602050306030303" pitchFamily="18" charset="0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Constantia" panose="02030602050306030303" pitchFamily="18" charset="0"/>
              </a:rPr>
              <a:t>Symmetrisch</a:t>
            </a:r>
            <a:r>
              <a:rPr lang="en-US" sz="1600" dirty="0" smtClean="0">
                <a:latin typeface="Constantia" panose="02030602050306030303" pitchFamily="18" charset="0"/>
              </a:rPr>
              <a:t>:</a:t>
            </a:r>
            <a:r>
              <a:rPr lang="en-US" sz="1600" dirty="0">
                <a:latin typeface="Constantia" panose="02030602050306030303" pitchFamily="18" charset="0"/>
              </a:rPr>
              <a:t>	</a:t>
            </a:r>
            <a:r>
              <a:rPr lang="en-US" sz="1600" dirty="0" smtClean="0">
                <a:latin typeface="Constantia" panose="02030602050306030303" pitchFamily="18" charset="0"/>
              </a:rPr>
              <a:t>  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b  </a:t>
            </a:r>
            <a:r>
              <a:rPr lang="en-US" sz="16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600" dirty="0">
                <a:latin typeface="Constantia" panose="02030602050306030303" pitchFamily="18" charset="0"/>
              </a:rPr>
              <a:t> </a:t>
            </a:r>
            <a:r>
              <a:rPr lang="en-US" sz="16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Antisymmetrisch</a:t>
            </a:r>
            <a:r>
              <a:rPr lang="en-US" sz="1600" dirty="0" smtClean="0">
                <a:latin typeface="Constantia" panose="02030602050306030303" pitchFamily="18" charset="0"/>
              </a:rPr>
              <a:t>:</a:t>
            </a:r>
            <a:r>
              <a:rPr lang="en-US" sz="1600" dirty="0">
                <a:latin typeface="Constantia" panose="02030602050306030303" pitchFamily="18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6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600" dirty="0">
                <a:latin typeface="Constantia" panose="02030602050306030303" pitchFamily="18" charset="0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Constantia" panose="02030602050306030303" pitchFamily="18" charset="0"/>
              </a:rPr>
              <a:t>Transitiv</a:t>
            </a:r>
            <a:r>
              <a:rPr lang="en-US" sz="1600" dirty="0" smtClean="0">
                <a:latin typeface="Constantia" panose="02030602050306030303" pitchFamily="18" charset="0"/>
              </a:rPr>
              <a:t>:</a:t>
            </a:r>
            <a:r>
              <a:rPr lang="en-US" sz="1600" dirty="0">
                <a:latin typeface="Constantia" panose="02030602050306030303" pitchFamily="18" charset="0"/>
              </a:rPr>
              <a:t>	</a:t>
            </a:r>
            <a:r>
              <a:rPr lang="en-US" sz="1600" dirty="0" smtClean="0">
                <a:latin typeface="Constantia" panose="02030602050306030303" pitchFamily="18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6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2258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Theoreme</a:t>
            </a:r>
            <a:endParaRPr lang="de-CH" noProof="0" dirty="0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1268413"/>
            <a:ext cx="871378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rgbClr val="0000FF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kern="0" smtClean="0"/>
              <a:t>Eine strikte                Ordnungsrelation ist </a:t>
            </a:r>
            <a:r>
              <a:rPr lang="de-CH" kern="0" smtClean="0">
                <a:solidFill>
                  <a:srgbClr val="800000"/>
                </a:solidFill>
              </a:rPr>
              <a:t>asymmetrisch</a:t>
            </a:r>
            <a:endParaRPr lang="de-CH" kern="0" dirty="0">
              <a:solidFill>
                <a:srgbClr val="8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41581" y="1261325"/>
            <a:ext cx="1501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>
                <a:latin typeface="Constantia" panose="02030602050306030303" pitchFamily="18" charset="0"/>
              </a:rPr>
              <a:t>(</a:t>
            </a:r>
            <a:r>
              <a:rPr lang="en-US" sz="2400" dirty="0" err="1" smtClean="0">
                <a:latin typeface="Constantia" panose="02030602050306030303" pitchFamily="18" charset="0"/>
              </a:rPr>
              <a:t>totale</a:t>
            </a:r>
            <a:r>
              <a:rPr lang="en-US" sz="2400" dirty="0" smtClean="0">
                <a:latin typeface="Constantia" panose="02030602050306030303" pitchFamily="18" charset="0"/>
              </a:rPr>
              <a:t>)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5838" y="1261325"/>
            <a:ext cx="1285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partielle</a:t>
            </a:r>
            <a:endParaRPr lang="en-US" sz="24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2004" y="4445000"/>
            <a:ext cx="8624509" cy="21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CH" sz="2400" dirty="0" smtClean="0">
                <a:latin typeface="Constantia" panose="02030602050306030303" pitchFamily="18" charset="0"/>
              </a:rPr>
              <a:t>Eine totale Ordnungsrelation ist (auch!) eine partielle</a:t>
            </a:r>
            <a:r>
              <a:rPr lang="de-CH" dirty="0" smtClean="0"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latin typeface="Constantia" panose="02030602050306030303" pitchFamily="18" charset="0"/>
              </a:rPr>
              <a:t>Ordnungsrelation</a:t>
            </a:r>
          </a:p>
          <a:p>
            <a:pPr marL="342900" indent="-342900"/>
            <a:endParaRPr lang="de-CH" sz="2400" dirty="0" smtClean="0">
              <a:latin typeface="Constantia" panose="02030602050306030303" pitchFamily="18" charset="0"/>
            </a:endParaRPr>
          </a:p>
          <a:p>
            <a:pPr marL="342900" indent="-342900"/>
            <a:r>
              <a:rPr lang="de-CH" sz="2400" dirty="0" smtClean="0">
                <a:latin typeface="Constantia" panose="02030602050306030303" pitchFamily="18" charset="0"/>
              </a:rPr>
              <a:t>(“partiell” heisst eigentlich </a:t>
            </a:r>
            <a:r>
              <a:rPr lang="de-CH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möglicherweise</a:t>
            </a:r>
            <a:r>
              <a:rPr lang="de-CH" sz="24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latin typeface="Constantia" panose="02030602050306030303" pitchFamily="18" charset="0"/>
              </a:rPr>
              <a:t>partiell)</a:t>
            </a:r>
            <a:endParaRPr lang="de-CH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Beispiel einer partiellen Ordnung</a:t>
            </a:r>
            <a:endParaRPr lang="de-CH" noProof="0" dirty="0"/>
          </a:p>
        </p:txBody>
      </p:sp>
      <p:sp>
        <p:nvSpPr>
          <p:cNvPr id="311312" name="Text Box 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8925" y="4094163"/>
            <a:ext cx="344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Constantia" panose="02030602050306030303" pitchFamily="18" charset="0"/>
              </a:rPr>
              <a:t>Hier</a:t>
            </a:r>
            <a:r>
              <a:rPr lang="en-US" sz="2000" dirty="0" smtClean="0">
                <a:latin typeface="Constantia" panose="02030602050306030303" pitchFamily="18" charset="0"/>
              </a:rPr>
              <a:t> gilt: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311314" name="Text 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87346" y="4828462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15996" y="4844337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62488" y="4090988"/>
            <a:ext cx="4429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Constantia" panose="02030602050306030303" pitchFamily="18" charset="0"/>
              </a:rPr>
              <a:t>Keine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Verbindung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zwischen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latin typeface="Constantia" panose="02030602050306030303" pitchFamily="18" charset="0"/>
              </a:rPr>
              <a:t>und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latin typeface="Constantia" panose="02030602050306030303" pitchFamily="18" charset="0"/>
              </a:rPr>
              <a:t>und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r>
              <a:rPr lang="en-US" sz="1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latin typeface="Constantia" panose="02030602050306030303" pitchFamily="18" charset="0"/>
              </a:rPr>
              <a:t>: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42038" y="4814174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70688" y="4830049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311326" name="Text Box 3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00875" y="4823699"/>
            <a:ext cx="793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Constantia" panose="02030602050306030303" pitchFamily="18" charset="0"/>
              </a:rPr>
              <a:t>noch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311327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30750" y="4822112"/>
            <a:ext cx="1958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Constantia" panose="02030602050306030303" pitchFamily="18" charset="0"/>
              </a:rPr>
              <a:t>z.B</a:t>
            </a:r>
            <a:r>
              <a:rPr lang="en-US" sz="2000" dirty="0" smtClean="0">
                <a:latin typeface="Constantia" panose="02030602050306030303" pitchFamily="18" charset="0"/>
              </a:rPr>
              <a:t>. </a:t>
            </a:r>
            <a:r>
              <a:rPr lang="en-US" sz="2000" dirty="0" err="1" smtClean="0">
                <a:latin typeface="Constantia" panose="02030602050306030303" pitchFamily="18" charset="0"/>
              </a:rPr>
              <a:t>Weder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311328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374775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29" name="Line 3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192338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30" name="Line 3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009900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31" name="Line 3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827463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32" name="Line 3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558800" y="11620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33" name="Line 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1800" y="16478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34" name="Rectangle 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41450" y="1267601"/>
            <a:ext cx="408766" cy="24622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nstantia" panose="02030602050306030303" pitchFamily="18" charset="0"/>
              </a:rPr>
              <a:t>[1, 2]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sp>
        <p:nvSpPr>
          <p:cNvPr id="311335" name="Rectangle 3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6063" y="2430463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1336" name="Rectangle 4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6063" y="1527175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1337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87375" y="25161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38" name="Line 4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1175" y="16494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43" name="Rectangle 4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3575" y="2176232"/>
            <a:ext cx="419987" cy="24622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nstantia" panose="02030602050306030303" pitchFamily="18" charset="0"/>
              </a:rPr>
              <a:t>[0, 1]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sp>
        <p:nvSpPr>
          <p:cNvPr id="311344" name="Rectangle 4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5938" y="877888"/>
            <a:ext cx="86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</a:p>
        </p:txBody>
      </p:sp>
      <p:sp>
        <p:nvSpPr>
          <p:cNvPr id="311345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6225" y="34734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46" name="Line 5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2327275" y="34734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47" name="Line 5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1355725" y="34559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48" name="Line 5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173288" y="34559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49" name="Rectangle 5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8463" y="3459163"/>
            <a:ext cx="1041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nstantia" panose="02030602050306030303" pitchFamily="18" charset="0"/>
              </a:rPr>
              <a:t>0</a:t>
            </a:r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311350" name="Rectangle 5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306513" y="3625850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1351" name="Rectangle 5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124075" y="3625850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1352" name="Rectangle 5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41638" y="3625850"/>
            <a:ext cx="70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3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1354" name="Rectangle 5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11500" y="3095625"/>
            <a:ext cx="448841" cy="24622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nstantia" panose="02030602050306030303" pitchFamily="18" charset="0"/>
              </a:rPr>
              <a:t>[3, 0]</a:t>
            </a: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311357" name="Rectangle 6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08425" y="1267601"/>
            <a:ext cx="453650" cy="24622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nstantia" panose="02030602050306030303" pitchFamily="18" charset="0"/>
              </a:rPr>
              <a:t>[4, 2]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sp>
        <p:nvSpPr>
          <p:cNvPr id="311378" name="Text Box 8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22263" y="464343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grpSp>
        <p:nvGrpSpPr>
          <p:cNvPr id="3" name="Group 83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684217" y="4665666"/>
            <a:ext cx="354013" cy="461963"/>
            <a:chOff x="774" y="1582"/>
            <a:chExt cx="223" cy="291"/>
          </a:xfrm>
        </p:grpSpPr>
        <p:sp>
          <p:nvSpPr>
            <p:cNvPr id="311380" name="Text Box 84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74" y="1582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311381" name="Oval 8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311382" name="Text Box 8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50913" y="46593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grpSp>
        <p:nvGrpSpPr>
          <p:cNvPr id="4" name="Group 87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322263" y="5099054"/>
            <a:ext cx="987425" cy="484188"/>
            <a:chOff x="3071" y="2627"/>
            <a:chExt cx="622" cy="305"/>
          </a:xfrm>
        </p:grpSpPr>
        <p:sp>
          <p:nvSpPr>
            <p:cNvPr id="311384" name="Text Box 88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071" y="262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Constantia" panose="02030602050306030303" pitchFamily="18" charset="0"/>
                </a:rPr>
                <a:t>a</a:t>
              </a:r>
            </a:p>
          </p:txBody>
        </p:sp>
        <p:grpSp>
          <p:nvGrpSpPr>
            <p:cNvPr id="5" name="Group 89"/>
            <p:cNvGrpSpPr>
              <a:grpSpLocks/>
            </p:cNvGrpSpPr>
            <p:nvPr/>
          </p:nvGrpSpPr>
          <p:grpSpPr bwMode="auto">
            <a:xfrm>
              <a:off x="3299" y="2641"/>
              <a:ext cx="223" cy="291"/>
              <a:chOff x="774" y="1582"/>
              <a:chExt cx="223" cy="291"/>
            </a:xfrm>
          </p:grpSpPr>
          <p:sp>
            <p:nvSpPr>
              <p:cNvPr id="311386" name="Text Box 90"/>
              <p:cNvSpPr txBox="1"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774" y="1582"/>
                <a:ext cx="22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Constantia" panose="02030602050306030303" pitchFamily="18" charset="0"/>
                    <a:cs typeface="Arial" charset="0"/>
                  </a:rPr>
                  <a:t>&lt;</a:t>
                </a:r>
              </a:p>
            </p:txBody>
          </p:sp>
          <p:sp>
            <p:nvSpPr>
              <p:cNvPr id="311387" name="Oval 91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782" y="1640"/>
                <a:ext cx="177" cy="188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311388" name="Text Box 92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467" y="263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Constantia" panose="02030602050306030303" pitchFamily="18" charset="0"/>
                </a:rPr>
                <a:t>d</a:t>
              </a:r>
            </a:p>
          </p:txBody>
        </p:sp>
      </p:grpSp>
      <p:grpSp>
        <p:nvGrpSpPr>
          <p:cNvPr id="6" name="Group 93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1458913" y="4659317"/>
            <a:ext cx="987425" cy="484188"/>
            <a:chOff x="3071" y="2627"/>
            <a:chExt cx="622" cy="305"/>
          </a:xfrm>
        </p:grpSpPr>
        <p:sp>
          <p:nvSpPr>
            <p:cNvPr id="311390" name="Text Box 94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071" y="262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Constantia" panose="02030602050306030303" pitchFamily="18" charset="0"/>
                </a:rPr>
                <a:t>c</a:t>
              </a:r>
            </a:p>
          </p:txBody>
        </p:sp>
        <p:grpSp>
          <p:nvGrpSpPr>
            <p:cNvPr id="7" name="Group 95"/>
            <p:cNvGrpSpPr>
              <a:grpSpLocks/>
            </p:cNvGrpSpPr>
            <p:nvPr/>
          </p:nvGrpSpPr>
          <p:grpSpPr bwMode="auto">
            <a:xfrm>
              <a:off x="3299" y="2641"/>
              <a:ext cx="223" cy="291"/>
              <a:chOff x="774" y="1582"/>
              <a:chExt cx="223" cy="291"/>
            </a:xfrm>
          </p:grpSpPr>
          <p:sp>
            <p:nvSpPr>
              <p:cNvPr id="311392" name="Text Box 96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774" y="1582"/>
                <a:ext cx="22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Constantia" panose="02030602050306030303" pitchFamily="18" charset="0"/>
                    <a:cs typeface="Arial" charset="0"/>
                  </a:rPr>
                  <a:t>&lt;</a:t>
                </a:r>
              </a:p>
            </p:txBody>
          </p:sp>
          <p:sp>
            <p:nvSpPr>
              <p:cNvPr id="311393" name="Oval 9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782" y="1640"/>
                <a:ext cx="177" cy="188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311394" name="Text Box 98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467" y="263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Constantia" panose="02030602050306030303" pitchFamily="18" charset="0"/>
                </a:rPr>
                <a:t>d</a:t>
              </a:r>
            </a:p>
          </p:txBody>
        </p:sp>
      </p:grpSp>
      <p:grpSp>
        <p:nvGrpSpPr>
          <p:cNvPr id="8" name="Group 99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6473832" y="4804652"/>
            <a:ext cx="354014" cy="461963"/>
            <a:chOff x="767" y="1582"/>
            <a:chExt cx="223" cy="291"/>
          </a:xfrm>
        </p:grpSpPr>
        <p:sp>
          <p:nvSpPr>
            <p:cNvPr id="311396" name="Text Box 10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67" y="1582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31139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9" name="Group 103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7919138" y="4793541"/>
            <a:ext cx="354013" cy="461963"/>
            <a:chOff x="774" y="1582"/>
            <a:chExt cx="223" cy="291"/>
          </a:xfrm>
        </p:grpSpPr>
        <p:sp>
          <p:nvSpPr>
            <p:cNvPr id="311400" name="Text Box 104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4" y="1582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311401" name="Oval 10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311406" name="AutoShape 110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072188" y="1228725"/>
            <a:ext cx="2216150" cy="15986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marL="360363" indent="-268288"/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    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q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latin typeface="Constantia" panose="02030602050306030303" pitchFamily="18" charset="0"/>
              </a:rPr>
              <a:t>falls:</a:t>
            </a:r>
            <a:endParaRPr lang="en-US" sz="2000" dirty="0">
              <a:latin typeface="Constantia" panose="02030602050306030303" pitchFamily="18" charset="0"/>
            </a:endParaRPr>
          </a:p>
          <a:p>
            <a:pPr marL="360363" lvl="2" indent="-268288">
              <a:lnSpc>
                <a:spcPct val="120000"/>
              </a:lnSpc>
              <a:buClr>
                <a:srgbClr val="990000"/>
              </a:buClr>
              <a:buSzPct val="80000"/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en-US" sz="2800" i="1" baseline="-25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&lt; </a:t>
            </a:r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en-US" sz="2800" i="1" baseline="-25000" dirty="0" err="1">
                <a:solidFill>
                  <a:srgbClr val="0000FF"/>
                </a:solidFill>
                <a:latin typeface="Constantia" panose="02030602050306030303" pitchFamily="18" charset="0"/>
              </a:rPr>
              <a:t>q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</a:p>
          <a:p>
            <a:pPr marL="360363" lvl="2" indent="-268288">
              <a:lnSpc>
                <a:spcPct val="120000"/>
              </a:lnSpc>
              <a:buClr>
                <a:srgbClr val="990000"/>
              </a:buClr>
              <a:buSzPct val="80000"/>
              <a:buFont typeface="Arial" pitchFamily="34" charset="0"/>
              <a:buChar char="•"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en-US" sz="2800" i="1" baseline="-25000" dirty="0" err="1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&lt; </a:t>
            </a:r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en-US" sz="2800" i="1" baseline="-25000" dirty="0" err="1">
                <a:solidFill>
                  <a:srgbClr val="0000FF"/>
                </a:solidFill>
                <a:latin typeface="Constantia" panose="02030602050306030303" pitchFamily="18" charset="0"/>
              </a:rPr>
              <a:t>q</a:t>
            </a:r>
            <a:endParaRPr lang="en-US" sz="2800" i="1" baseline="-250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11408" name="Text Box 11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465298" y="1281118"/>
            <a:ext cx="35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311409" name="Oval 11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500402" y="1370018"/>
            <a:ext cx="280988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" name="Oval 7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283050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5" name="Oval 7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75012" y="241052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6" name="Oval 8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940980" y="336151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7" name="Oval 88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750025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8" name="Rectangle 4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081088" y="1773238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9" name="Rectangle 41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23888" y="251777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0" name="Rectangle 52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132138" y="3413125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1" name="Rectangle 5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925888" y="1681163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endParaRPr lang="en-US" sz="240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31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istt09a.gif (21534 octets)"/>
          <p:cNvPicPr>
            <a:picLocks noGrp="1" noChangeAspect="1" noChangeArrowheads="1"/>
          </p:cNvPicPr>
          <p:nvPr>
            <p:ph sz="half" idx="4294967295"/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0" y="1169988"/>
            <a:ext cx="4578350" cy="2565400"/>
          </a:xfrm>
        </p:spPr>
      </p:pic>
      <p:pic>
        <p:nvPicPr>
          <p:cNvPr id="11" name="Picture 7" descr="Histt09b.gif (23183 octets)"/>
          <p:cNvPicPr>
            <a:picLocks noGrp="1" noChangeAspect="1" noChangeArrowheads="1"/>
          </p:cNvPicPr>
          <p:nvPr>
            <p:ph sz="quarter" idx="4294967295"/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4672013" y="3781425"/>
            <a:ext cx="4471987" cy="2852738"/>
          </a:xfrm>
          <a:noFill/>
          <a:ln/>
        </p:spPr>
      </p:pic>
      <p:pic>
        <p:nvPicPr>
          <p:cNvPr id="12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53038" y="1401763"/>
            <a:ext cx="27559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3557" y="58103"/>
            <a:ext cx="398303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58925" y="5900738"/>
            <a:ext cx="24288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72013" y="230744"/>
            <a:ext cx="2125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i="1" dirty="0">
                <a:latin typeface="Constantia" panose="02030602050306030303" pitchFamily="18" charset="0"/>
              </a:rPr>
              <a:t>by </a:t>
            </a:r>
            <a:r>
              <a:rPr lang="en-US" sz="1800" i="1" dirty="0" err="1">
                <a:latin typeface="Constantia" panose="02030602050306030303" pitchFamily="18" charset="0"/>
              </a:rPr>
              <a:t>Caran</a:t>
            </a:r>
            <a:r>
              <a:rPr lang="en-US" sz="1800" i="1" dirty="0">
                <a:latin typeface="Constantia" panose="02030602050306030303" pitchFamily="18" charset="0"/>
              </a:rPr>
              <a:t> </a:t>
            </a:r>
            <a:r>
              <a:rPr lang="en-US" sz="1800" i="1" dirty="0" err="1">
                <a:latin typeface="Constantia" panose="02030602050306030303" pitchFamily="18" charset="0"/>
              </a:rPr>
              <a:t>d’Ache</a:t>
            </a:r>
            <a:endParaRPr lang="en-US" sz="1800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Mögliche topologische </a:t>
            </a:r>
            <a:r>
              <a:rPr lang="de-CH" dirty="0" smtClean="0"/>
              <a:t>Sortierungen</a:t>
            </a:r>
            <a:endParaRPr lang="de-CH" noProof="0" dirty="0"/>
          </a:p>
        </p:txBody>
      </p:sp>
      <p:sp>
        <p:nvSpPr>
          <p:cNvPr id="313372" name="Line 2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74775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73" name="Line 2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92338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74" name="Line 3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009900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75" name="Line 3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27463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76" name="Line 3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58800" y="11620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77" name="Line 3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31800" y="16478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78" name="Rectangle 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430463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3379" name="Rectangle 3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6063" y="1527175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3380" name="Line 3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87375" y="25161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81" name="Line 3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11175" y="16494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84" name="Rectangle 4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81088" y="1773238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313385" name="Rectangle 4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888" y="251777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313386" name="Rectangle 4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5938" y="877888"/>
            <a:ext cx="86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</a:p>
        </p:txBody>
      </p:sp>
      <p:sp>
        <p:nvSpPr>
          <p:cNvPr id="313387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76225" y="34734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8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327275" y="34734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89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1355725" y="34559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90" name="Line 4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2173288" y="34559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91" name="Rectangle 4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8463" y="3459163"/>
            <a:ext cx="1041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nstantia" panose="02030602050306030303" pitchFamily="18" charset="0"/>
              </a:rPr>
              <a:t>0</a:t>
            </a:r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313392" name="Rectangle 4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06513" y="3625850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3393" name="Rectangle 4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24075" y="3625850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3394" name="Rectangle 5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41638" y="3625850"/>
            <a:ext cx="70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3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3396" name="Rectangle 5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32138" y="3413125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313398" name="Rectangle 5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25888" y="1681163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313399" name="Freeform 55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625475" y="1152525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00" name="Freeform 56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625475" y="1141413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19050" cap="rnd" cmpd="sng">
            <a:solidFill>
              <a:srgbClr val="0080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02" name="Freeform 58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592138" y="2565400"/>
            <a:ext cx="2419350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0" y="146"/>
              </a:cxn>
              <a:cxn ang="0">
                <a:pos x="758" y="357"/>
              </a:cxn>
              <a:cxn ang="0">
                <a:pos x="1254" y="547"/>
              </a:cxn>
              <a:cxn ang="0">
                <a:pos x="1465" y="583"/>
              </a:cxn>
              <a:cxn ang="0">
                <a:pos x="1524" y="554"/>
              </a:cxn>
            </a:cxnLst>
            <a:rect l="0" t="0" r="r" b="b"/>
            <a:pathLst>
              <a:path w="1524" h="585">
                <a:moveTo>
                  <a:pt x="0" y="0"/>
                </a:moveTo>
                <a:cubicBezTo>
                  <a:pt x="97" y="43"/>
                  <a:pt x="194" y="87"/>
                  <a:pt x="320" y="146"/>
                </a:cubicBezTo>
                <a:cubicBezTo>
                  <a:pt x="446" y="205"/>
                  <a:pt x="602" y="290"/>
                  <a:pt x="758" y="357"/>
                </a:cubicBezTo>
                <a:cubicBezTo>
                  <a:pt x="914" y="424"/>
                  <a:pt x="1136" y="509"/>
                  <a:pt x="1254" y="547"/>
                </a:cubicBezTo>
                <a:cubicBezTo>
                  <a:pt x="1372" y="585"/>
                  <a:pt x="1420" y="582"/>
                  <a:pt x="1465" y="583"/>
                </a:cubicBezTo>
                <a:cubicBezTo>
                  <a:pt x="1510" y="584"/>
                  <a:pt x="1516" y="559"/>
                  <a:pt x="1524" y="554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03" name="Freeform 59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1411288" y="1493838"/>
            <a:ext cx="1603375" cy="1960562"/>
          </a:xfrm>
          <a:custGeom>
            <a:avLst/>
            <a:gdLst/>
            <a:ahLst/>
            <a:cxnLst>
              <a:cxn ang="0">
                <a:pos x="1005" y="1235"/>
              </a:cxn>
              <a:cxn ang="0">
                <a:pos x="937" y="1107"/>
              </a:cxn>
              <a:cxn ang="0">
                <a:pos x="569" y="763"/>
              </a:cxn>
              <a:cxn ang="0">
                <a:pos x="269" y="483"/>
              </a:cxn>
              <a:cxn ang="0">
                <a:pos x="85" y="291"/>
              </a:cxn>
              <a:cxn ang="0">
                <a:pos x="1" y="135"/>
              </a:cxn>
              <a:cxn ang="0">
                <a:pos x="77" y="47"/>
              </a:cxn>
              <a:cxn ang="0">
                <a:pos x="193" y="19"/>
              </a:cxn>
              <a:cxn ang="0">
                <a:pos x="337" y="3"/>
              </a:cxn>
              <a:cxn ang="0">
                <a:pos x="401" y="3"/>
              </a:cxn>
            </a:cxnLst>
            <a:rect l="0" t="0" r="r" b="b"/>
            <a:pathLst>
              <a:path w="1010" h="1235">
                <a:moveTo>
                  <a:pt x="1005" y="1235"/>
                </a:moveTo>
                <a:cubicBezTo>
                  <a:pt x="1007" y="1210"/>
                  <a:pt x="1010" y="1186"/>
                  <a:pt x="937" y="1107"/>
                </a:cubicBezTo>
                <a:cubicBezTo>
                  <a:pt x="864" y="1028"/>
                  <a:pt x="680" y="867"/>
                  <a:pt x="569" y="763"/>
                </a:cubicBezTo>
                <a:cubicBezTo>
                  <a:pt x="458" y="659"/>
                  <a:pt x="350" y="562"/>
                  <a:pt x="269" y="483"/>
                </a:cubicBezTo>
                <a:cubicBezTo>
                  <a:pt x="188" y="404"/>
                  <a:pt x="130" y="349"/>
                  <a:pt x="85" y="291"/>
                </a:cubicBezTo>
                <a:cubicBezTo>
                  <a:pt x="40" y="233"/>
                  <a:pt x="2" y="176"/>
                  <a:pt x="1" y="135"/>
                </a:cubicBezTo>
                <a:cubicBezTo>
                  <a:pt x="0" y="94"/>
                  <a:pt x="45" y="66"/>
                  <a:pt x="77" y="47"/>
                </a:cubicBezTo>
                <a:cubicBezTo>
                  <a:pt x="109" y="28"/>
                  <a:pt x="150" y="26"/>
                  <a:pt x="193" y="19"/>
                </a:cubicBezTo>
                <a:cubicBezTo>
                  <a:pt x="236" y="12"/>
                  <a:pt x="302" y="6"/>
                  <a:pt x="337" y="3"/>
                </a:cubicBezTo>
                <a:cubicBezTo>
                  <a:pt x="372" y="0"/>
                  <a:pt x="386" y="1"/>
                  <a:pt x="401" y="3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04" name="Freeform 60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2028825" y="1498600"/>
            <a:ext cx="3627438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0" y="20"/>
              </a:cxn>
              <a:cxn ang="0">
                <a:pos x="1020" y="84"/>
              </a:cxn>
              <a:cxn ang="0">
                <a:pos x="1316" y="116"/>
              </a:cxn>
              <a:cxn ang="0">
                <a:pos x="1600" y="172"/>
              </a:cxn>
              <a:cxn ang="0">
                <a:pos x="1844" y="236"/>
              </a:cxn>
              <a:cxn ang="0">
                <a:pos x="2212" y="340"/>
              </a:cxn>
              <a:cxn ang="0">
                <a:pos x="2280" y="360"/>
              </a:cxn>
            </a:cxnLst>
            <a:rect l="0" t="0" r="r" b="b"/>
            <a:pathLst>
              <a:path w="2285" h="361">
                <a:moveTo>
                  <a:pt x="0" y="0"/>
                </a:moveTo>
                <a:cubicBezTo>
                  <a:pt x="115" y="3"/>
                  <a:pt x="230" y="6"/>
                  <a:pt x="400" y="20"/>
                </a:cubicBezTo>
                <a:cubicBezTo>
                  <a:pt x="570" y="34"/>
                  <a:pt x="867" y="68"/>
                  <a:pt x="1020" y="84"/>
                </a:cubicBezTo>
                <a:cubicBezTo>
                  <a:pt x="1173" y="100"/>
                  <a:pt x="1219" y="101"/>
                  <a:pt x="1316" y="116"/>
                </a:cubicBezTo>
                <a:cubicBezTo>
                  <a:pt x="1413" y="131"/>
                  <a:pt x="1512" y="152"/>
                  <a:pt x="1600" y="172"/>
                </a:cubicBezTo>
                <a:cubicBezTo>
                  <a:pt x="1688" y="192"/>
                  <a:pt x="1742" y="208"/>
                  <a:pt x="1844" y="236"/>
                </a:cubicBezTo>
                <a:cubicBezTo>
                  <a:pt x="1946" y="264"/>
                  <a:pt x="2139" y="319"/>
                  <a:pt x="2212" y="340"/>
                </a:cubicBezTo>
                <a:cubicBezTo>
                  <a:pt x="2285" y="361"/>
                  <a:pt x="2282" y="360"/>
                  <a:pt x="2280" y="360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05" name="Freeform 61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227013" y="1443038"/>
            <a:ext cx="4616450" cy="1973262"/>
          </a:xfrm>
          <a:custGeom>
            <a:avLst/>
            <a:gdLst/>
            <a:ahLst/>
            <a:cxnLst>
              <a:cxn ang="0">
                <a:pos x="1761" y="1243"/>
              </a:cxn>
              <a:cxn ang="0">
                <a:pos x="183" y="669"/>
              </a:cxn>
              <a:cxn ang="0">
                <a:pos x="661" y="96"/>
              </a:cxn>
              <a:cxn ang="0">
                <a:pos x="2239" y="96"/>
              </a:cxn>
              <a:cxn ang="0">
                <a:pos x="2908" y="574"/>
              </a:cxn>
            </a:cxnLst>
            <a:rect l="0" t="0" r="r" b="b"/>
            <a:pathLst>
              <a:path w="2908" h="1243">
                <a:moveTo>
                  <a:pt x="1761" y="1243"/>
                </a:moveTo>
                <a:cubicBezTo>
                  <a:pt x="1063" y="1051"/>
                  <a:pt x="366" y="860"/>
                  <a:pt x="183" y="669"/>
                </a:cubicBezTo>
                <a:cubicBezTo>
                  <a:pt x="0" y="478"/>
                  <a:pt x="318" y="192"/>
                  <a:pt x="661" y="96"/>
                </a:cubicBezTo>
                <a:cubicBezTo>
                  <a:pt x="1004" y="0"/>
                  <a:pt x="1865" y="16"/>
                  <a:pt x="2239" y="96"/>
                </a:cubicBezTo>
                <a:cubicBezTo>
                  <a:pt x="2613" y="176"/>
                  <a:pt x="2797" y="494"/>
                  <a:pt x="2908" y="57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09" name="Freeform 65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422275" y="1503363"/>
            <a:ext cx="2579688" cy="1901825"/>
          </a:xfrm>
          <a:custGeom>
            <a:avLst/>
            <a:gdLst/>
            <a:ahLst/>
            <a:cxnLst>
              <a:cxn ang="0">
                <a:pos x="1625" y="1198"/>
              </a:cxn>
              <a:cxn ang="0">
                <a:pos x="1296" y="1111"/>
              </a:cxn>
              <a:cxn ang="0">
                <a:pos x="711" y="938"/>
              </a:cxn>
              <a:cxn ang="0">
                <a:pos x="317" y="778"/>
              </a:cxn>
              <a:cxn ang="0">
                <a:pos x="75" y="654"/>
              </a:cxn>
              <a:cxn ang="0">
                <a:pos x="11" y="563"/>
              </a:cxn>
              <a:cxn ang="0">
                <a:pos x="11" y="448"/>
              </a:cxn>
              <a:cxn ang="0">
                <a:pos x="71" y="330"/>
              </a:cxn>
              <a:cxn ang="0">
                <a:pos x="276" y="170"/>
              </a:cxn>
              <a:cxn ang="0">
                <a:pos x="433" y="95"/>
              </a:cxn>
              <a:cxn ang="0">
                <a:pos x="575" y="63"/>
              </a:cxn>
              <a:cxn ang="0">
                <a:pos x="758" y="22"/>
              </a:cxn>
              <a:cxn ang="0">
                <a:pos x="944" y="0"/>
              </a:cxn>
            </a:cxnLst>
            <a:rect l="0" t="0" r="r" b="b"/>
            <a:pathLst>
              <a:path w="1625" h="1198">
                <a:moveTo>
                  <a:pt x="1625" y="1198"/>
                </a:moveTo>
                <a:cubicBezTo>
                  <a:pt x="1536" y="1176"/>
                  <a:pt x="1448" y="1154"/>
                  <a:pt x="1296" y="1111"/>
                </a:cubicBezTo>
                <a:cubicBezTo>
                  <a:pt x="1144" y="1068"/>
                  <a:pt x="874" y="993"/>
                  <a:pt x="711" y="938"/>
                </a:cubicBezTo>
                <a:cubicBezTo>
                  <a:pt x="548" y="883"/>
                  <a:pt x="423" y="825"/>
                  <a:pt x="317" y="778"/>
                </a:cubicBezTo>
                <a:cubicBezTo>
                  <a:pt x="211" y="731"/>
                  <a:pt x="126" y="690"/>
                  <a:pt x="75" y="654"/>
                </a:cubicBezTo>
                <a:cubicBezTo>
                  <a:pt x="24" y="618"/>
                  <a:pt x="22" y="597"/>
                  <a:pt x="11" y="563"/>
                </a:cubicBezTo>
                <a:cubicBezTo>
                  <a:pt x="0" y="529"/>
                  <a:pt x="1" y="487"/>
                  <a:pt x="11" y="448"/>
                </a:cubicBezTo>
                <a:cubicBezTo>
                  <a:pt x="21" y="409"/>
                  <a:pt x="27" y="376"/>
                  <a:pt x="71" y="330"/>
                </a:cubicBezTo>
                <a:cubicBezTo>
                  <a:pt x="115" y="284"/>
                  <a:pt x="216" y="209"/>
                  <a:pt x="276" y="170"/>
                </a:cubicBezTo>
                <a:cubicBezTo>
                  <a:pt x="336" y="131"/>
                  <a:pt x="383" y="113"/>
                  <a:pt x="433" y="95"/>
                </a:cubicBezTo>
                <a:cubicBezTo>
                  <a:pt x="483" y="77"/>
                  <a:pt x="521" y="75"/>
                  <a:pt x="575" y="63"/>
                </a:cubicBezTo>
                <a:cubicBezTo>
                  <a:pt x="629" y="51"/>
                  <a:pt x="697" y="32"/>
                  <a:pt x="758" y="22"/>
                </a:cubicBezTo>
                <a:cubicBezTo>
                  <a:pt x="819" y="12"/>
                  <a:pt x="905" y="5"/>
                  <a:pt x="944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11" name="Freeform 6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1905000" y="1482725"/>
            <a:ext cx="2906713" cy="8826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53" y="11"/>
              </a:cxn>
              <a:cxn ang="0">
                <a:pos x="1198" y="80"/>
              </a:cxn>
              <a:cxn ang="0">
                <a:pos x="1534" y="250"/>
              </a:cxn>
              <a:cxn ang="0">
                <a:pos x="1712" y="410"/>
              </a:cxn>
              <a:cxn ang="0">
                <a:pos x="1831" y="556"/>
              </a:cxn>
            </a:cxnLst>
            <a:rect l="0" t="0" r="r" b="b"/>
            <a:pathLst>
              <a:path w="1831" h="556">
                <a:moveTo>
                  <a:pt x="0" y="16"/>
                </a:moveTo>
                <a:cubicBezTo>
                  <a:pt x="176" y="8"/>
                  <a:pt x="353" y="0"/>
                  <a:pt x="553" y="11"/>
                </a:cubicBezTo>
                <a:cubicBezTo>
                  <a:pt x="753" y="22"/>
                  <a:pt x="1035" y="40"/>
                  <a:pt x="1198" y="80"/>
                </a:cubicBezTo>
                <a:cubicBezTo>
                  <a:pt x="1361" y="120"/>
                  <a:pt x="1448" y="195"/>
                  <a:pt x="1534" y="250"/>
                </a:cubicBezTo>
                <a:cubicBezTo>
                  <a:pt x="1620" y="305"/>
                  <a:pt x="1662" y="359"/>
                  <a:pt x="1712" y="410"/>
                </a:cubicBezTo>
                <a:cubicBezTo>
                  <a:pt x="1762" y="461"/>
                  <a:pt x="1806" y="526"/>
                  <a:pt x="1831" y="55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14" name="Text Box 7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22263" y="4643436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313416" name="Text Box 7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58455" y="4659311"/>
            <a:ext cx="354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313417" name="Oval 7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96913" y="4757736"/>
            <a:ext cx="280988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18" name="Text Box 7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50913" y="4659311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313420" name="Text Box 7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2263" y="509904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313422" name="Text Box 7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45576" y="5114923"/>
            <a:ext cx="354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313423" name="Oval 79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96913" y="5213348"/>
            <a:ext cx="280988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24" name="Text Box 8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950913" y="511492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313426" name="Text Box 8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458913" y="4659317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313428" name="Text Box 84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782226" y="4675192"/>
            <a:ext cx="35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313429" name="Oval 8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3563" y="4773617"/>
            <a:ext cx="280988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30" name="Text Box 86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087563" y="4675192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57" name="Oval 7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83050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8" name="Oval 7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75012" y="241052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9" name="Oval 86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940980" y="336151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0" name="Oval 8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750025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1" name="Rectangle 5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519485" y="1205786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65" name="Rectangle 5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972261" y="1205786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66" name="Rectangle 5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426641" y="1205786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67" name="Rectangle 5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05066" y="1205786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68" name="Rectangle 5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529272" y="1861525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69" name="Rectangle 5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982048" y="186152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70" name="Rectangle 5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436428" y="186152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71" name="Rectangle 5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914853" y="1861525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72" name="Rectangle 5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587995" y="254942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  <p:sp>
        <p:nvSpPr>
          <p:cNvPr id="73" name="Rectangle 5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040771" y="2549423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  <p:sp>
        <p:nvSpPr>
          <p:cNvPr id="74" name="Rectangle 54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495151" y="254942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  <p:sp>
        <p:nvSpPr>
          <p:cNvPr id="75" name="Rectangle 5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973576" y="2549423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0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1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13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1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1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3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13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1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1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1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99" grpId="0" animBg="1"/>
      <p:bldP spid="313399" grpId="1" animBg="1"/>
      <p:bldP spid="313400" grpId="0" animBg="1"/>
      <p:bldP spid="313402" grpId="0" animBg="1"/>
      <p:bldP spid="313403" grpId="0" animBg="1"/>
      <p:bldP spid="313404" grpId="0" animBg="1"/>
      <p:bldP spid="313405" grpId="0" animBg="1"/>
      <p:bldP spid="313409" grpId="0" animBg="1"/>
      <p:bldP spid="313409" grpId="1" animBg="1"/>
      <p:bldP spid="313411" grpId="0" animBg="1"/>
      <p:bldP spid="313411" grpId="1" animBg="1"/>
      <p:bldP spid="61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Topologisches Sortieren verstanden</a:t>
            </a:r>
            <a:endParaRPr lang="de-CH" noProof="0" dirty="0"/>
          </a:p>
        </p:txBody>
      </p:sp>
      <p:sp>
        <p:nvSpPr>
          <p:cNvPr id="192598" name="Text Box 8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64075" y="1682750"/>
            <a:ext cx="42338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Hier ist die Relation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    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de-CH" sz="2400" dirty="0" smtClean="0"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r>
              <a:rPr lang="de-CH" sz="2400" dirty="0" smtClean="0">
                <a:latin typeface="Constantia" panose="02030602050306030303" pitchFamily="18" charset="0"/>
              </a:rPr>
              <a:t> </a:t>
            </a:r>
            <a:endParaRPr lang="de-CH" sz="2400" dirty="0">
              <a:latin typeface="Constantia" panose="02030602050306030303" pitchFamily="18" charset="0"/>
            </a:endParaRPr>
          </a:p>
        </p:txBody>
      </p:sp>
      <p:sp>
        <p:nvSpPr>
          <p:cNvPr id="192599" name="Line 8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74775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00" name="Line 8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92338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01" name="Line 8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009900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02" name="Line 9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27463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03" name="Line 9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58800" y="11620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04" name="Line 9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31800" y="16478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06" name="Rectangle 9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6063" y="2430463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192607" name="Rectangle 9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6063" y="1527175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192608" name="Line 9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87375" y="25161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09" name="Line 9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1175" y="16494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12" name="Rectangle 10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57288" y="1682750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endParaRPr lang="en-US" sz="2400">
              <a:latin typeface="Constantia" panose="02030602050306030303" pitchFamily="18" charset="0"/>
            </a:endParaRPr>
          </a:p>
        </p:txBody>
      </p:sp>
      <p:sp>
        <p:nvSpPr>
          <p:cNvPr id="192613" name="Rectangle 10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3888" y="251777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endParaRPr lang="en-US" sz="2400">
              <a:latin typeface="Constantia" panose="02030602050306030303" pitchFamily="18" charset="0"/>
            </a:endParaRPr>
          </a:p>
        </p:txBody>
      </p:sp>
      <p:sp>
        <p:nvSpPr>
          <p:cNvPr id="192615" name="Rectangle 10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5938" y="877888"/>
            <a:ext cx="86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</a:p>
        </p:txBody>
      </p:sp>
      <p:sp>
        <p:nvSpPr>
          <p:cNvPr id="192616" name="Line 10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76225" y="34734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17" name="Line 10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327275" y="34734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18" name="Line 10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355725" y="34559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19" name="Line 10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173288" y="34559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20" name="Rectangle 10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8463" y="3459163"/>
            <a:ext cx="1041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nstantia" panose="02030602050306030303" pitchFamily="18" charset="0"/>
              </a:rPr>
              <a:t>0</a:t>
            </a:r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92621" name="Rectangle 10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06513" y="3625850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192622" name="Rectangle 11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24075" y="3625850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192623" name="Rectangle 11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41638" y="3625850"/>
            <a:ext cx="70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3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192627" name="Rectangle 11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35313" y="3413125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endParaRPr lang="en-US" sz="2400">
              <a:latin typeface="Constantia" panose="02030602050306030303" pitchFamily="18" charset="0"/>
            </a:endParaRPr>
          </a:p>
        </p:txBody>
      </p:sp>
      <p:sp>
        <p:nvSpPr>
          <p:cNvPr id="192630" name="Rectangle 11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25888" y="1681163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endParaRPr lang="en-US" sz="2400">
              <a:latin typeface="Constantia" panose="02030602050306030303" pitchFamily="18" charset="0"/>
            </a:endParaRPr>
          </a:p>
        </p:txBody>
      </p:sp>
      <p:sp>
        <p:nvSpPr>
          <p:cNvPr id="192631" name="Text Box 11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36975" y="4524375"/>
            <a:ext cx="5108575" cy="163449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r>
              <a:rPr lang="de-CH" sz="2400" dirty="0" smtClean="0">
                <a:latin typeface="Constantia" panose="02030602050306030303" pitchFamily="18" charset="0"/>
              </a:rPr>
              <a:t>Wir suchen eine totale Ordnungsrelation </a:t>
            </a:r>
            <a:r>
              <a:rPr lang="de-CH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t</a:t>
            </a:r>
            <a:r>
              <a:rPr lang="de-CH" sz="2400" dirty="0" smtClean="0">
                <a:latin typeface="Constantia" panose="02030602050306030303" pitchFamily="18" charset="0"/>
              </a:rPr>
              <a:t>, so dass</a:t>
            </a:r>
          </a:p>
          <a:p>
            <a:r>
              <a:rPr lang="de-CH" dirty="0" smtClean="0">
                <a:latin typeface="Constantia" panose="02030602050306030303" pitchFamily="18" charset="0"/>
              </a:rPr>
              <a:t>                             </a:t>
            </a:r>
            <a:r>
              <a:rPr lang="de-CH" sz="2400" dirty="0" smtClean="0">
                <a:latin typeface="Constantia" panose="02030602050306030303" pitchFamily="18" charset="0"/>
              </a:rPr>
              <a:t> </a:t>
            </a:r>
            <a:r>
              <a:rPr lang="de-CH" sz="2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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t</a:t>
            </a:r>
            <a:endParaRPr lang="de-CH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2633" name="Text Box 12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613081" y="5580900"/>
            <a:ext cx="354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192634" name="Oval 12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664239" y="5685854"/>
            <a:ext cx="280987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37" name="Freeform 125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558569" y="1130223"/>
            <a:ext cx="4857750" cy="2376488"/>
          </a:xfrm>
          <a:custGeom>
            <a:avLst/>
            <a:gdLst>
              <a:gd name="connsiteX0" fmla="*/ 0 w 3060"/>
              <a:gd name="connsiteY0" fmla="*/ 860 h 1436"/>
              <a:gd name="connsiteX1" fmla="*/ 478 w 3060"/>
              <a:gd name="connsiteY1" fmla="*/ 278 h 1436"/>
              <a:gd name="connsiteX2" fmla="*/ 1482 w 3060"/>
              <a:gd name="connsiteY2" fmla="*/ 1434 h 1436"/>
              <a:gd name="connsiteX3" fmla="*/ 2056 w 3060"/>
              <a:gd name="connsiteY3" fmla="*/ 287 h 1436"/>
              <a:gd name="connsiteX4" fmla="*/ 3060 w 3060"/>
              <a:gd name="connsiteY4" fmla="*/ 0 h 1436"/>
              <a:gd name="connsiteX0" fmla="*/ 0 w 3060"/>
              <a:gd name="connsiteY0" fmla="*/ 860 h 1497"/>
              <a:gd name="connsiteX1" fmla="*/ 478 w 3060"/>
              <a:gd name="connsiteY1" fmla="*/ 278 h 1497"/>
              <a:gd name="connsiteX2" fmla="*/ 1482 w 3060"/>
              <a:gd name="connsiteY2" fmla="*/ 1495 h 1497"/>
              <a:gd name="connsiteX3" fmla="*/ 2056 w 3060"/>
              <a:gd name="connsiteY3" fmla="*/ 287 h 1497"/>
              <a:gd name="connsiteX4" fmla="*/ 3060 w 3060"/>
              <a:gd name="connsiteY4" fmla="*/ 0 h 1497"/>
              <a:gd name="connsiteX0" fmla="*/ 0 w 3060"/>
              <a:gd name="connsiteY0" fmla="*/ 860 h 1497"/>
              <a:gd name="connsiteX1" fmla="*/ 478 w 3060"/>
              <a:gd name="connsiteY1" fmla="*/ 278 h 1497"/>
              <a:gd name="connsiteX2" fmla="*/ 1482 w 3060"/>
              <a:gd name="connsiteY2" fmla="*/ 1495 h 1497"/>
              <a:gd name="connsiteX3" fmla="*/ 2056 w 3060"/>
              <a:gd name="connsiteY3" fmla="*/ 287 h 1497"/>
              <a:gd name="connsiteX4" fmla="*/ 3060 w 3060"/>
              <a:gd name="connsiteY4" fmla="*/ 0 h 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" h="1497">
                <a:moveTo>
                  <a:pt x="0" y="860"/>
                </a:moveTo>
                <a:cubicBezTo>
                  <a:pt x="115" y="549"/>
                  <a:pt x="231" y="172"/>
                  <a:pt x="478" y="278"/>
                </a:cubicBezTo>
                <a:cubicBezTo>
                  <a:pt x="725" y="384"/>
                  <a:pt x="1219" y="1494"/>
                  <a:pt x="1482" y="1495"/>
                </a:cubicBezTo>
                <a:cubicBezTo>
                  <a:pt x="1745" y="1497"/>
                  <a:pt x="1793" y="536"/>
                  <a:pt x="2056" y="287"/>
                </a:cubicBezTo>
                <a:cubicBezTo>
                  <a:pt x="2319" y="38"/>
                  <a:pt x="2893" y="48"/>
                  <a:pt x="3060" y="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38" name="Text Box 12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64075" y="2882900"/>
            <a:ext cx="4310063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Eine Lösung ist: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endParaRPr lang="de-CH" sz="2400" dirty="0">
              <a:latin typeface="Constantia" panose="02030602050306030303" pitchFamily="18" charset="0"/>
            </a:endParaRPr>
          </a:p>
        </p:txBody>
      </p:sp>
      <p:grpSp>
        <p:nvGrpSpPr>
          <p:cNvPr id="2" name="Group 83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719426" y="1687516"/>
            <a:ext cx="354013" cy="461963"/>
            <a:chOff x="774" y="1582"/>
            <a:chExt cx="223" cy="291"/>
          </a:xfrm>
        </p:grpSpPr>
        <p:sp>
          <p:nvSpPr>
            <p:cNvPr id="192596" name="Text Box 84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4" y="1582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192597" name="Oval 8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59" name="Oval 7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245879" y="151664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0" name="Oval 7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37841" y="238818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1" name="Oval 8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903809" y="3339171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2" name="Oval 8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712854" y="151664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3" name="Text Box 7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22263" y="4643436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4" name="Text Box 72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58455" y="4659311"/>
            <a:ext cx="354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65" name="Oval 7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96913" y="4757736"/>
            <a:ext cx="280988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6" name="Text Box 74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950913" y="4659311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67" name="Text Box 7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2263" y="509904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8" name="Text Box 7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45576" y="5114923"/>
            <a:ext cx="354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69" name="Oval 7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96913" y="5213348"/>
            <a:ext cx="280988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0" name="Text Box 80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50913" y="511492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71" name="Text Box 8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458913" y="4659317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72" name="Text Box 8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782226" y="4675192"/>
            <a:ext cx="35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73" name="Oval 8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833563" y="4773617"/>
            <a:ext cx="280988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" name="Text Box 8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87563" y="4675192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34540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2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37" grpId="0" animBg="1"/>
      <p:bldP spid="1926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de-CH" sz="2600" dirty="0" smtClean="0"/>
              <a:t>T</a:t>
            </a:r>
            <a:r>
              <a:rPr lang="de-CH" sz="2600" noProof="0" dirty="0" err="1" smtClean="0"/>
              <a:t>opologisches</a:t>
            </a:r>
            <a:r>
              <a:rPr lang="de-CH" sz="2600" noProof="0" dirty="0" smtClean="0"/>
              <a:t> Sortieren: Endgültige Problemstellung</a:t>
            </a:r>
            <a:endParaRPr lang="de-CH" sz="2600" noProof="0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/>
            <a:r>
              <a:rPr lang="de-CH" sz="2800" b="1" noProof="0" dirty="0" smtClean="0">
                <a:solidFill>
                  <a:srgbClr val="993300"/>
                </a:solidFill>
              </a:rPr>
              <a:t>Aus einer partiellen Ordnung eine kompatible totale Ordnung erzeugen</a:t>
            </a:r>
            <a:endParaRPr lang="de-CH" sz="2800" b="1" noProof="0" dirty="0">
              <a:solidFill>
                <a:srgbClr val="993300"/>
              </a:solidFill>
            </a:endParaRPr>
          </a:p>
        </p:txBody>
      </p:sp>
      <p:sp>
        <p:nvSpPr>
          <p:cNvPr id="19456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2912" y="3063875"/>
            <a:ext cx="82164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atin typeface="Constantia" panose="02030602050306030303" pitchFamily="18" charset="0"/>
              </a:rPr>
              <a:t>wobei</a:t>
            </a:r>
            <a:r>
              <a:rPr lang="en-US" sz="2800" dirty="0" smtClean="0">
                <a:latin typeface="Constantia" panose="02030602050306030303" pitchFamily="18" charset="0"/>
              </a:rPr>
              <a:t>:</a:t>
            </a:r>
            <a:endParaRPr lang="en-US" sz="2800" dirty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onstantia" panose="0203060205030603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de-CH" sz="2800" dirty="0" smtClean="0">
                <a:latin typeface="Constantia" panose="02030602050306030303" pitchFamily="18" charset="0"/>
              </a:rPr>
              <a:t>Eine partielle Ordnung </a:t>
            </a:r>
            <a:r>
              <a:rPr lang="de-CH" sz="2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de-CH" sz="2800" dirty="0" smtClean="0">
                <a:latin typeface="Constantia" panose="02030602050306030303" pitchFamily="18" charset="0"/>
              </a:rPr>
              <a:t> ist genau dann kompatibel mit einer totalen Ordnung </a:t>
            </a:r>
            <a:r>
              <a:rPr lang="de-CH" sz="2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t</a:t>
            </a:r>
            <a:r>
              <a:rPr lang="de-CH" sz="2800" dirty="0" smtClean="0">
                <a:latin typeface="Constantia" panose="02030602050306030303" pitchFamily="18" charset="0"/>
              </a:rPr>
              <a:t>, wenn</a:t>
            </a:r>
          </a:p>
          <a:p>
            <a:pPr>
              <a:lnSpc>
                <a:spcPct val="90000"/>
              </a:lnSpc>
            </a:pPr>
            <a:r>
              <a:rPr lang="de-CH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		 </a:t>
            </a:r>
            <a:endParaRPr lang="de-CH" sz="2800" dirty="0">
              <a:latin typeface="Constantia" panose="02030602050306030303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753360" y="5364480"/>
            <a:ext cx="1574800" cy="67056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 </a:t>
            </a:r>
            <a:r>
              <a:rPr lang="en-US" sz="2800" i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t</a:t>
            </a: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8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sz="2800" noProof="0" dirty="0" smtClean="0"/>
              <a:t>Von Bedingungen zu partiellen Ordnungen</a:t>
            </a:r>
            <a:endParaRPr lang="de-CH" sz="2800" noProof="0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Ist eine </a:t>
            </a:r>
            <a:r>
              <a:rPr lang="de-CH" dirty="0" smtClean="0"/>
              <a:t>durch folgende Menge von Bedingungen definierte Relation, wie zum Beispiel</a:t>
            </a:r>
            <a:endParaRPr lang="de-CH" noProof="0" dirty="0" smtClean="0"/>
          </a:p>
          <a:p>
            <a:r>
              <a:rPr lang="de-CH" b="1" i="1" noProof="0" dirty="0" smtClean="0">
                <a:solidFill>
                  <a:srgbClr val="0000FF"/>
                </a:solidFill>
              </a:rPr>
              <a:t>	</a:t>
            </a:r>
            <a:r>
              <a:rPr lang="de-CH" b="1" i="1" noProof="0" dirty="0" smtClean="0">
                <a:solidFill>
                  <a:srgbClr val="006600"/>
                </a:solidFill>
              </a:rPr>
              <a:t>bedingungen</a:t>
            </a:r>
            <a:r>
              <a:rPr lang="de-CH" i="1" noProof="0" dirty="0" smtClean="0">
                <a:solidFill>
                  <a:srgbClr val="0000FF"/>
                </a:solidFill>
              </a:rPr>
              <a:t> =</a:t>
            </a:r>
            <a:br>
              <a:rPr lang="de-CH" i="1" noProof="0" dirty="0" smtClean="0">
                <a:solidFill>
                  <a:srgbClr val="0000FF"/>
                </a:solidFill>
              </a:rPr>
            </a:br>
            <a:r>
              <a:rPr lang="de-CH" i="1" noProof="0" dirty="0" smtClean="0">
                <a:solidFill>
                  <a:srgbClr val="0000FF"/>
                </a:solidFill>
              </a:rPr>
              <a:t>		</a:t>
            </a:r>
            <a:r>
              <a:rPr lang="de-CH" noProof="0" dirty="0" smtClean="0">
                <a:solidFill>
                  <a:srgbClr val="0000FF"/>
                </a:solidFill>
              </a:rPr>
              <a:t>{[</a:t>
            </a:r>
            <a:r>
              <a:rPr lang="de-CH" i="1" noProof="0" dirty="0" smtClean="0">
                <a:solidFill>
                  <a:srgbClr val="0000FF"/>
                </a:solidFill>
              </a:rPr>
              <a:t>Abwaschen, Politik</a:t>
            </a:r>
            <a:r>
              <a:rPr lang="de-CH" noProof="0" dirty="0" smtClean="0">
                <a:solidFill>
                  <a:srgbClr val="0000FF"/>
                </a:solidFill>
              </a:rPr>
              <a:t>],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Üetliberg, Essen</a:t>
            </a:r>
            <a:r>
              <a:rPr lang="de-CH" noProof="0" dirty="0" smtClean="0">
                <a:solidFill>
                  <a:srgbClr val="0000FF"/>
                </a:solidFill>
              </a:rPr>
              <a:t>],			[</a:t>
            </a:r>
            <a:r>
              <a:rPr lang="de-CH" i="1" noProof="0" dirty="0" smtClean="0">
                <a:solidFill>
                  <a:srgbClr val="0000FF"/>
                </a:solidFill>
              </a:rPr>
              <a:t>Medikament, Essen</a:t>
            </a:r>
            <a:r>
              <a:rPr lang="de-CH" noProof="0" dirty="0" smtClean="0">
                <a:solidFill>
                  <a:srgbClr val="0000FF"/>
                </a:solidFill>
              </a:rPr>
              <a:t>], [</a:t>
            </a:r>
            <a:r>
              <a:rPr lang="de-CH" i="1" noProof="0" dirty="0" smtClean="0">
                <a:solidFill>
                  <a:srgbClr val="0000FF"/>
                </a:solidFill>
              </a:rPr>
              <a:t>Essen, Abwaschen</a:t>
            </a:r>
            <a:r>
              <a:rPr lang="de-CH" noProof="0" dirty="0" smtClean="0">
                <a:solidFill>
                  <a:srgbClr val="0000FF"/>
                </a:solidFill>
              </a:rPr>
              <a:t>]}</a:t>
            </a:r>
          </a:p>
          <a:p>
            <a:endParaRPr lang="de-CH" noProof="0" dirty="0" smtClean="0"/>
          </a:p>
          <a:p>
            <a:r>
              <a:rPr lang="de-CH" dirty="0" smtClean="0"/>
              <a:t>i</a:t>
            </a:r>
            <a:r>
              <a:rPr lang="de-CH" noProof="0" dirty="0" err="1" smtClean="0"/>
              <a:t>mmer</a:t>
            </a:r>
            <a:r>
              <a:rPr lang="de-CH" noProof="0" dirty="0" smtClean="0"/>
              <a:t> eine partielle Ordnung?</a:t>
            </a:r>
          </a:p>
          <a:p>
            <a:endParaRPr lang="de-CH" noProof="0" dirty="0">
              <a:solidFill>
                <a:srgbClr val="0000FF"/>
              </a:solidFill>
            </a:endParaRPr>
          </a:p>
        </p:txBody>
      </p:sp>
      <p:sp>
        <p:nvSpPr>
          <p:cNvPr id="19559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590308" y="4276725"/>
            <a:ext cx="1330942" cy="700184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5593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563938" y="5046566"/>
            <a:ext cx="1330942" cy="700184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5595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19688" y="5006975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5596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01950" y="436245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>
                <a:solidFill>
                  <a:srgbClr val="0000FF"/>
                </a:solidFill>
                <a:latin typeface="Constantia" panose="02030602050306030303" pitchFamily="18" charset="0"/>
              </a:rPr>
              <a:t>Üetliberg</a:t>
            </a:r>
          </a:p>
        </p:txBody>
      </p:sp>
      <p:sp>
        <p:nvSpPr>
          <p:cNvPr id="195597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53074" y="5399088"/>
            <a:ext cx="1355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Medikament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5599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853238" y="5006975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5600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21250" y="5138738"/>
            <a:ext cx="1116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Essen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5601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87143" y="5133975"/>
            <a:ext cx="13498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Abwaschen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5602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89521" y="5130800"/>
            <a:ext cx="1021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Politik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Oval 7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41202" y="4177986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" name="Oval 7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60458" y="5701797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" name="Oval 7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29222" y="493690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" name="Oval 7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12786" y="4934338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3" name="Oval 7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27826" y="494378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sz="2800" noProof="0" dirty="0" smtClean="0"/>
              <a:t>Potenzen und transitive Hülle von Relationen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533400" indent="-533400"/>
            <a:endParaRPr lang="de-CH" i="1" noProof="0" dirty="0" smtClean="0">
              <a:solidFill>
                <a:srgbClr val="006600"/>
              </a:solidFill>
            </a:endParaRPr>
          </a:p>
          <a:p>
            <a:pPr marL="533400" indent="-533400"/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sz="6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 </a:t>
            </a:r>
            <a:r>
              <a:rPr lang="de-CH" baseline="30000" noProof="0" dirty="0" smtClean="0">
                <a:solidFill>
                  <a:srgbClr val="0000FF"/>
                </a:solidFill>
              </a:rPr>
              <a:t>+1 </a:t>
            </a:r>
            <a:r>
              <a:rPr lang="de-CH" i="1" noProof="0" dirty="0" smtClean="0">
                <a:solidFill>
                  <a:srgbClr val="0000FF"/>
                </a:solidFill>
              </a:rPr>
              <a:t>=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      </a:t>
            </a:r>
            <a:r>
              <a:rPr lang="de-CH" noProof="0" dirty="0" smtClean="0"/>
              <a:t>wobei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noProof="0" dirty="0" smtClean="0"/>
              <a:t> die Zusammensetzung ist</a:t>
            </a:r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/>
          </a:p>
        </p:txBody>
      </p:sp>
      <p:sp>
        <p:nvSpPr>
          <p:cNvPr id="198668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9325" y="2517775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Ü</a:t>
            </a:r>
          </a:p>
        </p:txBody>
      </p:sp>
      <p:sp>
        <p:nvSpPr>
          <p:cNvPr id="198669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35350" y="3458930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M</a:t>
            </a:r>
          </a:p>
        </p:txBody>
      </p:sp>
      <p:grpSp>
        <p:nvGrpSpPr>
          <p:cNvPr id="2" name="Group 2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19500" y="2392363"/>
            <a:ext cx="4737100" cy="1470025"/>
            <a:chOff x="2280" y="1550"/>
            <a:chExt cx="2984" cy="926"/>
          </a:xfrm>
        </p:grpSpPr>
        <p:sp>
          <p:nvSpPr>
            <p:cNvPr id="198664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8665" name="Line 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8667" name="Line 1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8671" name="Line 1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76813" y="3294063"/>
            <a:ext cx="19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E</a:t>
            </a:r>
          </a:p>
        </p:txBody>
      </p:sp>
      <p:sp>
        <p:nvSpPr>
          <p:cNvPr id="198673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00825" y="3289300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198674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67738" y="2936875"/>
            <a:ext cx="37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</a:p>
        </p:txBody>
      </p:sp>
      <p:grpSp>
        <p:nvGrpSpPr>
          <p:cNvPr id="3" name="Group 3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14738" y="2392363"/>
            <a:ext cx="4737100" cy="1470025"/>
            <a:chOff x="2280" y="1550"/>
            <a:chExt cx="2984" cy="926"/>
          </a:xfrm>
        </p:grpSpPr>
        <p:sp>
          <p:nvSpPr>
            <p:cNvPr id="198687" name="Line 3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8688" name="Line 3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8689" name="Line 3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8690" name="Line 3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198699" name="Text Box 4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164513" y="4867275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339966"/>
                </a:solidFill>
                <a:latin typeface="Constantia" panose="02030602050306030303" pitchFamily="18" charset="0"/>
              </a:rPr>
              <a:t>r</a:t>
            </a:r>
            <a:r>
              <a:rPr lang="en-US" sz="900" i="1" dirty="0">
                <a:solidFill>
                  <a:srgbClr val="339966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 dirty="0">
                <a:solidFill>
                  <a:srgbClr val="339966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98701" name="Freeform 45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673475" y="2401888"/>
            <a:ext cx="2989263" cy="68103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200" y="30"/>
              </a:cxn>
              <a:cxn ang="0">
                <a:pos x="1678" y="188"/>
              </a:cxn>
              <a:cxn ang="0">
                <a:pos x="1883" y="429"/>
              </a:cxn>
            </a:cxnLst>
            <a:rect l="0" t="0" r="r" b="b"/>
            <a:pathLst>
              <a:path w="1883" h="429">
                <a:moveTo>
                  <a:pt x="0" y="10"/>
                </a:moveTo>
                <a:cubicBezTo>
                  <a:pt x="200" y="13"/>
                  <a:pt x="920" y="0"/>
                  <a:pt x="1200" y="30"/>
                </a:cubicBezTo>
                <a:cubicBezTo>
                  <a:pt x="1480" y="60"/>
                  <a:pt x="1565" y="121"/>
                  <a:pt x="1678" y="188"/>
                </a:cubicBezTo>
                <a:cubicBezTo>
                  <a:pt x="1792" y="255"/>
                  <a:pt x="1840" y="379"/>
                  <a:pt x="1883" y="429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8704" name="Freeform 4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086350" y="3152775"/>
            <a:ext cx="3224213" cy="874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4" y="486"/>
              </a:cxn>
              <a:cxn ang="0">
                <a:pos x="1650" y="393"/>
              </a:cxn>
              <a:cxn ang="0">
                <a:pos x="2031" y="41"/>
              </a:cxn>
            </a:cxnLst>
            <a:rect l="0" t="0" r="r" b="b"/>
            <a:pathLst>
              <a:path w="2031" h="551">
                <a:moveTo>
                  <a:pt x="0" y="0"/>
                </a:moveTo>
                <a:cubicBezTo>
                  <a:pt x="125" y="81"/>
                  <a:pt x="479" y="421"/>
                  <a:pt x="754" y="486"/>
                </a:cubicBezTo>
                <a:cubicBezTo>
                  <a:pt x="1029" y="551"/>
                  <a:pt x="1437" y="467"/>
                  <a:pt x="1650" y="393"/>
                </a:cubicBezTo>
                <a:cubicBezTo>
                  <a:pt x="1863" y="319"/>
                  <a:pt x="1952" y="114"/>
                  <a:pt x="2031" y="41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8705" name="Text Box 4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62925" y="5238750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chemeClr val="accent2"/>
                </a:solidFill>
                <a:latin typeface="Constantia" panose="02030602050306030303" pitchFamily="18" charset="0"/>
              </a:rPr>
              <a:t>r</a:t>
            </a:r>
            <a:r>
              <a:rPr lang="en-US" sz="900" i="1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>
                <a:solidFill>
                  <a:schemeClr val="accent2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198707" name="Freeform 51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3665538" y="3259138"/>
            <a:ext cx="4751387" cy="1020762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509" y="560"/>
              </a:cxn>
              <a:cxn ang="0">
                <a:pos x="1145" y="638"/>
              </a:cxn>
              <a:cxn ang="0">
                <a:pos x="2101" y="590"/>
              </a:cxn>
              <a:cxn ang="0">
                <a:pos x="2705" y="360"/>
              </a:cxn>
              <a:cxn ang="0">
                <a:pos x="2993" y="0"/>
              </a:cxn>
            </a:cxnLst>
            <a:rect l="0" t="0" r="r" b="b"/>
            <a:pathLst>
              <a:path w="2993" h="643">
                <a:moveTo>
                  <a:pt x="0" y="411"/>
                </a:moveTo>
                <a:cubicBezTo>
                  <a:pt x="85" y="436"/>
                  <a:pt x="318" y="522"/>
                  <a:pt x="509" y="560"/>
                </a:cubicBezTo>
                <a:cubicBezTo>
                  <a:pt x="700" y="598"/>
                  <a:pt x="880" y="633"/>
                  <a:pt x="1145" y="638"/>
                </a:cubicBezTo>
                <a:cubicBezTo>
                  <a:pt x="1410" y="643"/>
                  <a:pt x="1841" y="636"/>
                  <a:pt x="2101" y="590"/>
                </a:cubicBezTo>
                <a:cubicBezTo>
                  <a:pt x="2361" y="544"/>
                  <a:pt x="2556" y="458"/>
                  <a:pt x="2705" y="360"/>
                </a:cubicBezTo>
                <a:cubicBezTo>
                  <a:pt x="2854" y="262"/>
                  <a:pt x="2933" y="75"/>
                  <a:pt x="2993" y="0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8708" name="Freeform 52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736975" y="2146300"/>
            <a:ext cx="4697413" cy="908050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1088" y="17"/>
              </a:cxn>
              <a:cxn ang="0">
                <a:pos x="2078" y="68"/>
              </a:cxn>
              <a:cxn ang="0">
                <a:pos x="2686" y="289"/>
              </a:cxn>
              <a:cxn ang="0">
                <a:pos x="2959" y="572"/>
              </a:cxn>
            </a:cxnLst>
            <a:rect l="0" t="0" r="r" b="b"/>
            <a:pathLst>
              <a:path w="2959" h="572">
                <a:moveTo>
                  <a:pt x="0" y="169"/>
                </a:moveTo>
                <a:cubicBezTo>
                  <a:pt x="370" y="102"/>
                  <a:pt x="742" y="34"/>
                  <a:pt x="1088" y="17"/>
                </a:cubicBezTo>
                <a:cubicBezTo>
                  <a:pt x="1435" y="0"/>
                  <a:pt x="1812" y="23"/>
                  <a:pt x="2078" y="68"/>
                </a:cubicBezTo>
                <a:cubicBezTo>
                  <a:pt x="2344" y="113"/>
                  <a:pt x="2539" y="205"/>
                  <a:pt x="2686" y="289"/>
                </a:cubicBezTo>
                <a:cubicBezTo>
                  <a:pt x="2833" y="373"/>
                  <a:pt x="2902" y="513"/>
                  <a:pt x="2959" y="572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8709" name="Text Box 5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151813" y="5686425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FF9900"/>
                </a:solidFill>
                <a:latin typeface="Constantia" panose="02030602050306030303" pitchFamily="18" charset="0"/>
              </a:rPr>
              <a:t>r</a:t>
            </a:r>
            <a:r>
              <a:rPr lang="en-US" sz="900" i="1">
                <a:solidFill>
                  <a:srgbClr val="FF9900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>
                <a:solidFill>
                  <a:srgbClr val="FF9900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98712" name="Freeform 56"/>
          <p:cNvSpPr>
            <a:spLocks/>
          </p:cNvSpPr>
          <p:nvPr>
            <p:custDataLst>
              <p:tags r:id="rId17"/>
            </p:custDataLst>
          </p:nvPr>
        </p:nvSpPr>
        <p:spPr bwMode="auto">
          <a:xfrm flipV="1">
            <a:off x="3709988" y="3251200"/>
            <a:ext cx="2954337" cy="674688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129" y="24"/>
              </a:cxn>
              <a:cxn ang="0">
                <a:pos x="1587" y="173"/>
              </a:cxn>
              <a:cxn ang="0">
                <a:pos x="1783" y="399"/>
              </a:cxn>
            </a:cxnLst>
            <a:rect l="0" t="0" r="r" b="b"/>
            <a:pathLst>
              <a:path w="1783" h="399">
                <a:moveTo>
                  <a:pt x="0" y="26"/>
                </a:moveTo>
                <a:cubicBezTo>
                  <a:pt x="188" y="26"/>
                  <a:pt x="864" y="0"/>
                  <a:pt x="1129" y="24"/>
                </a:cubicBezTo>
                <a:cubicBezTo>
                  <a:pt x="1394" y="48"/>
                  <a:pt x="1478" y="110"/>
                  <a:pt x="1587" y="173"/>
                </a:cubicBezTo>
                <a:cubicBezTo>
                  <a:pt x="1696" y="236"/>
                  <a:pt x="1742" y="352"/>
                  <a:pt x="1783" y="399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8713" name="Text Box 5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6700" y="4364099"/>
            <a:ext cx="6619875" cy="2031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504825">
              <a:tabLst>
                <a:tab pos="1790700" algn="l"/>
              </a:tabLst>
            </a:pPr>
            <a:r>
              <a:rPr lang="en-US" sz="2400" dirty="0">
                <a:latin typeface="Constantia" panose="02030602050306030303" pitchFamily="18" charset="0"/>
              </a:rPr>
              <a:t>Transitive </a:t>
            </a:r>
            <a:r>
              <a:rPr lang="en-US" sz="2400" dirty="0" err="1" smtClean="0">
                <a:latin typeface="Constantia" panose="02030602050306030303" pitchFamily="18" charset="0"/>
              </a:rPr>
              <a:t>Hülle</a:t>
            </a:r>
            <a:r>
              <a:rPr lang="en-US" sz="2400" dirty="0" smtClean="0">
                <a:latin typeface="Constantia" panose="02030602050306030303" pitchFamily="18" charset="0"/>
              </a:rPr>
              <a:t> 		(</a:t>
            </a:r>
            <a:r>
              <a:rPr lang="en-US" sz="2400" i="1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Transitive closure</a:t>
            </a:r>
            <a:r>
              <a:rPr lang="en-US" sz="2400" dirty="0" smtClean="0">
                <a:latin typeface="Constantia" panose="02030602050306030303" pitchFamily="18" charset="0"/>
              </a:rPr>
              <a:t>)</a:t>
            </a:r>
            <a:endParaRPr lang="en-US" sz="2400" dirty="0">
              <a:latin typeface="Constantia" panose="02030602050306030303" pitchFamily="18" charset="0"/>
            </a:endParaRPr>
          </a:p>
          <a:p>
            <a:pPr marL="342900" indent="-342900" defTabSz="504825">
              <a:tabLst>
                <a:tab pos="1790700" algn="l"/>
              </a:tabLst>
            </a:pPr>
            <a:r>
              <a:rPr lang="en-US" sz="2400" i="1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baseline="30000" dirty="0">
                <a:solidFill>
                  <a:srgbClr val="0000FF"/>
                </a:solidFill>
                <a:latin typeface="Constantia" panose="02030602050306030303" pitchFamily="18" charset="0"/>
              </a:rPr>
              <a:t>+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=        </a:t>
            </a:r>
            <a:r>
              <a:rPr lang="en-US" sz="2400" baseline="30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baseline="30000" dirty="0">
                <a:solidFill>
                  <a:srgbClr val="0000FF"/>
                </a:solidFill>
                <a:latin typeface="Constantia" panose="02030602050306030303" pitchFamily="18" charset="0"/>
              </a:rPr>
              <a:t>1  </a:t>
            </a:r>
            <a:r>
              <a:rPr lang="en-US" sz="24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</a:t>
            </a:r>
            <a:r>
              <a:rPr lang="en-US" sz="2400" baseline="30000" dirty="0">
                <a:solidFill>
                  <a:srgbClr val="0000FF"/>
                </a:solidFill>
                <a:latin typeface="Constantia" panose="02030602050306030303" pitchFamily="18" charset="0"/>
              </a:rPr>
              <a:t>   </a:t>
            </a:r>
            <a:r>
              <a:rPr lang="en-US" sz="2400" i="1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baseline="30000" dirty="0">
                <a:solidFill>
                  <a:srgbClr val="0000FF"/>
                </a:solidFill>
                <a:latin typeface="Constantia" panose="02030602050306030303" pitchFamily="18" charset="0"/>
              </a:rPr>
              <a:t>2  </a:t>
            </a:r>
            <a:r>
              <a:rPr lang="en-US" sz="24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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...</a:t>
            </a:r>
          </a:p>
          <a:p>
            <a:pPr marL="342900" indent="-342900" defTabSz="504825">
              <a:tabLst>
                <a:tab pos="1790700" algn="l"/>
              </a:tabLst>
            </a:pPr>
            <a:r>
              <a:rPr lang="en-US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	-- </a:t>
            </a:r>
            <a:r>
              <a:rPr lang="en-US" dirty="0" err="1" smtClean="0">
                <a:latin typeface="Constantia" panose="02030602050306030303" pitchFamily="18" charset="0"/>
              </a:rPr>
              <a:t>I</a:t>
            </a:r>
            <a:r>
              <a:rPr lang="en-US" sz="2400" dirty="0" err="1" smtClean="0">
                <a:latin typeface="Constantia" panose="02030602050306030303" pitchFamily="18" charset="0"/>
              </a:rPr>
              <a:t>mmer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transitiv</a:t>
            </a:r>
            <a:endParaRPr lang="en-US" sz="2400" dirty="0"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4" name="Oval 7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89919" y="231136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" name="Oval 7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26729" y="3782471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6" name="Oval 7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61519" y="302132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7" name="Oval 7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71372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8" name="Oval 7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403528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9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9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99" grpId="0"/>
      <p:bldP spid="198701" grpId="0" animBg="1"/>
      <p:bldP spid="198704" grpId="0" animBg="1"/>
      <p:bldP spid="198705" grpId="0"/>
      <p:bldP spid="198705" grpId="1"/>
      <p:bldP spid="198707" grpId="0" animBg="1"/>
      <p:bldP spid="198708" grpId="0" animBg="1"/>
      <p:bldP spid="198709" grpId="0"/>
      <p:bldP spid="198709" grpId="1"/>
      <p:bldP spid="198712" grpId="0" animBg="1"/>
      <p:bldP spid="1987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sz="2800" noProof="0" dirty="0" smtClean="0">
                <a:solidFill>
                  <a:srgbClr val="800000"/>
                </a:solidFill>
              </a:rPr>
              <a:t>Reflexive</a:t>
            </a:r>
            <a:r>
              <a:rPr lang="de-CH" sz="2800" noProof="0" dirty="0" smtClean="0"/>
              <a:t> transitive Hülle</a:t>
            </a:r>
            <a:endParaRPr lang="de-CH" sz="2800" noProof="0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533400" indent="-533400"/>
            <a:endParaRPr lang="de-CH" i="1" noProof="0" dirty="0" smtClean="0">
              <a:solidFill>
                <a:srgbClr val="006600"/>
              </a:solidFill>
            </a:endParaRPr>
          </a:p>
          <a:p>
            <a:pPr marL="533400" indent="-533400"/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sz="6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 </a:t>
            </a:r>
            <a:r>
              <a:rPr lang="de-CH" baseline="30000" noProof="0" dirty="0" smtClean="0">
                <a:solidFill>
                  <a:srgbClr val="0000FF"/>
                </a:solidFill>
              </a:rPr>
              <a:t>+1 </a:t>
            </a:r>
            <a:r>
              <a:rPr lang="de-CH" i="1" noProof="0" dirty="0" smtClean="0">
                <a:solidFill>
                  <a:srgbClr val="0000FF"/>
                </a:solidFill>
              </a:rPr>
              <a:t>=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      </a:t>
            </a:r>
            <a:r>
              <a:rPr lang="de-CH" noProof="0" dirty="0" smtClean="0"/>
              <a:t>wobei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noProof="0" dirty="0" smtClean="0"/>
              <a:t> die Zusammensetzung ist</a:t>
            </a:r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>
              <a:spcBef>
                <a:spcPts val="0"/>
              </a:spcBef>
            </a:pPr>
            <a:endParaRPr lang="de-CH" noProof="0" dirty="0" smtClean="0"/>
          </a:p>
          <a:p>
            <a:pPr marL="533400" indent="-533400"/>
            <a:r>
              <a:rPr lang="de-CH" noProof="0" dirty="0" smtClean="0"/>
              <a:t>Transitive Hülle</a:t>
            </a:r>
          </a:p>
          <a:p>
            <a:pPr marL="533400" indent="-533400"/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aseline="30000" noProof="0" dirty="0" smtClean="0">
                <a:solidFill>
                  <a:srgbClr val="0000FF"/>
                </a:solidFill>
              </a:rPr>
              <a:t>+ </a:t>
            </a:r>
            <a:r>
              <a:rPr lang="de-CH" i="1" noProof="0" dirty="0" smtClean="0">
                <a:solidFill>
                  <a:srgbClr val="0000FF"/>
                </a:solidFill>
              </a:rPr>
              <a:t>=        </a:t>
            </a:r>
            <a:r>
              <a:rPr lang="de-CH" baseline="30000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aseline="30000" noProof="0" dirty="0" smtClean="0">
                <a:solidFill>
                  <a:srgbClr val="0000FF"/>
                </a:solidFill>
              </a:rPr>
              <a:t>1 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aseline="30000" noProof="0" dirty="0" smtClean="0">
                <a:solidFill>
                  <a:srgbClr val="0000FF"/>
                </a:solidFill>
              </a:rPr>
              <a:t>  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aseline="30000" noProof="0" dirty="0" smtClean="0">
                <a:solidFill>
                  <a:srgbClr val="0000FF"/>
                </a:solidFill>
              </a:rPr>
              <a:t>2 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 </a:t>
            </a:r>
            <a:r>
              <a:rPr lang="de-CH" i="1" noProof="0" dirty="0" smtClean="0">
                <a:solidFill>
                  <a:srgbClr val="0000FF"/>
                </a:solidFill>
              </a:rPr>
              <a:t>... </a:t>
            </a:r>
            <a:r>
              <a:rPr lang="de-CH" noProof="0" dirty="0" smtClean="0"/>
              <a:t>im</a:t>
            </a:r>
            <a:r>
              <a:rPr lang="de-CH" dirty="0" err="1" smtClean="0"/>
              <a:t>mer</a:t>
            </a:r>
            <a:r>
              <a:rPr lang="de-CH" dirty="0" smtClean="0"/>
              <a:t> transitiv</a:t>
            </a:r>
            <a:endParaRPr lang="de-CH" noProof="0" dirty="0"/>
          </a:p>
        </p:txBody>
      </p:sp>
      <p:sp>
        <p:nvSpPr>
          <p:cNvPr id="3205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9325" y="2517775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Ü</a:t>
            </a:r>
          </a:p>
        </p:txBody>
      </p:sp>
      <p:sp>
        <p:nvSpPr>
          <p:cNvPr id="32051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35350" y="3433763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M</a:t>
            </a:r>
          </a:p>
        </p:txBody>
      </p:sp>
      <p:sp>
        <p:nvSpPr>
          <p:cNvPr id="32052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76813" y="3294063"/>
            <a:ext cx="19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E</a:t>
            </a:r>
          </a:p>
        </p:txBody>
      </p:sp>
      <p:sp>
        <p:nvSpPr>
          <p:cNvPr id="320524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00825" y="3289300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320525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67738" y="2936875"/>
            <a:ext cx="37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</a:p>
        </p:txBody>
      </p:sp>
      <p:grpSp>
        <p:nvGrpSpPr>
          <p:cNvPr id="2" name="Group 1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614738" y="2392363"/>
            <a:ext cx="4737100" cy="1470025"/>
            <a:chOff x="2280" y="1550"/>
            <a:chExt cx="2984" cy="926"/>
          </a:xfrm>
        </p:grpSpPr>
        <p:sp>
          <p:nvSpPr>
            <p:cNvPr id="320527" name="Line 1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0528" name="Line 16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0529" name="Line 1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0530" name="Line 18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320531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64513" y="4867275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339966"/>
                </a:solidFill>
                <a:latin typeface="Constantia" panose="02030602050306030303" pitchFamily="18" charset="0"/>
              </a:rPr>
              <a:t>r</a:t>
            </a:r>
            <a:r>
              <a:rPr lang="en-US" sz="900" i="1">
                <a:solidFill>
                  <a:srgbClr val="339966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>
                <a:solidFill>
                  <a:srgbClr val="339966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320532" name="Freeform 20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673475" y="2401888"/>
            <a:ext cx="2989263" cy="68103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200" y="30"/>
              </a:cxn>
              <a:cxn ang="0">
                <a:pos x="1678" y="188"/>
              </a:cxn>
              <a:cxn ang="0">
                <a:pos x="1883" y="429"/>
              </a:cxn>
            </a:cxnLst>
            <a:rect l="0" t="0" r="r" b="b"/>
            <a:pathLst>
              <a:path w="1883" h="429">
                <a:moveTo>
                  <a:pt x="0" y="10"/>
                </a:moveTo>
                <a:cubicBezTo>
                  <a:pt x="200" y="13"/>
                  <a:pt x="920" y="0"/>
                  <a:pt x="1200" y="30"/>
                </a:cubicBezTo>
                <a:cubicBezTo>
                  <a:pt x="1480" y="60"/>
                  <a:pt x="1565" y="121"/>
                  <a:pt x="1678" y="188"/>
                </a:cubicBezTo>
                <a:cubicBezTo>
                  <a:pt x="1792" y="255"/>
                  <a:pt x="1840" y="379"/>
                  <a:pt x="1883" y="429"/>
                </a:cubicBezTo>
              </a:path>
            </a:pathLst>
          </a:custGeom>
          <a:noFill/>
          <a:ln w="22225" cap="flat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33" name="Freeform 21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086350" y="3152775"/>
            <a:ext cx="3224213" cy="874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4" y="486"/>
              </a:cxn>
              <a:cxn ang="0">
                <a:pos x="1650" y="393"/>
              </a:cxn>
              <a:cxn ang="0">
                <a:pos x="2031" y="41"/>
              </a:cxn>
            </a:cxnLst>
            <a:rect l="0" t="0" r="r" b="b"/>
            <a:pathLst>
              <a:path w="2031" h="551">
                <a:moveTo>
                  <a:pt x="0" y="0"/>
                </a:moveTo>
                <a:cubicBezTo>
                  <a:pt x="125" y="81"/>
                  <a:pt x="479" y="421"/>
                  <a:pt x="754" y="486"/>
                </a:cubicBezTo>
                <a:cubicBezTo>
                  <a:pt x="1029" y="551"/>
                  <a:pt x="1437" y="467"/>
                  <a:pt x="1650" y="393"/>
                </a:cubicBezTo>
                <a:cubicBezTo>
                  <a:pt x="1863" y="319"/>
                  <a:pt x="1952" y="114"/>
                  <a:pt x="2031" y="41"/>
                </a:cubicBezTo>
              </a:path>
            </a:pathLst>
          </a:custGeom>
          <a:noFill/>
          <a:ln w="22225" cap="flat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34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62925" y="5238750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chemeClr val="accent2"/>
                </a:solidFill>
                <a:latin typeface="Constantia" panose="02030602050306030303" pitchFamily="18" charset="0"/>
              </a:rPr>
              <a:t>r</a:t>
            </a:r>
            <a:r>
              <a:rPr lang="en-US" sz="900" i="1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>
                <a:solidFill>
                  <a:schemeClr val="accent2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320535" name="Freeform 23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665538" y="3259138"/>
            <a:ext cx="4751387" cy="1020762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509" y="560"/>
              </a:cxn>
              <a:cxn ang="0">
                <a:pos x="1145" y="638"/>
              </a:cxn>
              <a:cxn ang="0">
                <a:pos x="2101" y="590"/>
              </a:cxn>
              <a:cxn ang="0">
                <a:pos x="2705" y="360"/>
              </a:cxn>
              <a:cxn ang="0">
                <a:pos x="2993" y="0"/>
              </a:cxn>
            </a:cxnLst>
            <a:rect l="0" t="0" r="r" b="b"/>
            <a:pathLst>
              <a:path w="2993" h="643">
                <a:moveTo>
                  <a:pt x="0" y="411"/>
                </a:moveTo>
                <a:cubicBezTo>
                  <a:pt x="85" y="436"/>
                  <a:pt x="318" y="522"/>
                  <a:pt x="509" y="560"/>
                </a:cubicBezTo>
                <a:cubicBezTo>
                  <a:pt x="700" y="598"/>
                  <a:pt x="880" y="633"/>
                  <a:pt x="1145" y="638"/>
                </a:cubicBezTo>
                <a:cubicBezTo>
                  <a:pt x="1410" y="643"/>
                  <a:pt x="1841" y="636"/>
                  <a:pt x="2101" y="590"/>
                </a:cubicBezTo>
                <a:cubicBezTo>
                  <a:pt x="2361" y="544"/>
                  <a:pt x="2556" y="458"/>
                  <a:pt x="2705" y="360"/>
                </a:cubicBezTo>
                <a:cubicBezTo>
                  <a:pt x="2854" y="262"/>
                  <a:pt x="2933" y="75"/>
                  <a:pt x="2993" y="0"/>
                </a:cubicBezTo>
              </a:path>
            </a:pathLst>
          </a:custGeom>
          <a:noFill/>
          <a:ln w="22225" cap="flat">
            <a:solidFill>
              <a:srgbClr val="FF99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36" name="Freeform 24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3736975" y="2146300"/>
            <a:ext cx="4697413" cy="908050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1088" y="17"/>
              </a:cxn>
              <a:cxn ang="0">
                <a:pos x="2078" y="68"/>
              </a:cxn>
              <a:cxn ang="0">
                <a:pos x="2686" y="289"/>
              </a:cxn>
              <a:cxn ang="0">
                <a:pos x="2959" y="572"/>
              </a:cxn>
            </a:cxnLst>
            <a:rect l="0" t="0" r="r" b="b"/>
            <a:pathLst>
              <a:path w="2959" h="572">
                <a:moveTo>
                  <a:pt x="0" y="169"/>
                </a:moveTo>
                <a:cubicBezTo>
                  <a:pt x="370" y="102"/>
                  <a:pt x="742" y="34"/>
                  <a:pt x="1088" y="17"/>
                </a:cubicBezTo>
                <a:cubicBezTo>
                  <a:pt x="1435" y="0"/>
                  <a:pt x="1812" y="23"/>
                  <a:pt x="2078" y="68"/>
                </a:cubicBezTo>
                <a:cubicBezTo>
                  <a:pt x="2344" y="113"/>
                  <a:pt x="2539" y="205"/>
                  <a:pt x="2686" y="289"/>
                </a:cubicBezTo>
                <a:cubicBezTo>
                  <a:pt x="2833" y="373"/>
                  <a:pt x="2902" y="513"/>
                  <a:pt x="2959" y="572"/>
                </a:cubicBezTo>
              </a:path>
            </a:pathLst>
          </a:custGeom>
          <a:noFill/>
          <a:ln w="22225" cap="flat">
            <a:solidFill>
              <a:srgbClr val="FF99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37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51813" y="5686425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FF9900"/>
                </a:solidFill>
                <a:latin typeface="Constantia" panose="02030602050306030303" pitchFamily="18" charset="0"/>
              </a:rPr>
              <a:t>r</a:t>
            </a:r>
            <a:r>
              <a:rPr lang="en-US" sz="900" i="1">
                <a:solidFill>
                  <a:srgbClr val="FF9900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>
                <a:solidFill>
                  <a:srgbClr val="FF9900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320538" name="Freeform 26"/>
          <p:cNvSpPr>
            <a:spLocks/>
          </p:cNvSpPr>
          <p:nvPr>
            <p:custDataLst>
              <p:tags r:id="rId16"/>
            </p:custDataLst>
          </p:nvPr>
        </p:nvSpPr>
        <p:spPr bwMode="auto">
          <a:xfrm flipV="1">
            <a:off x="3709988" y="3251200"/>
            <a:ext cx="2954337" cy="674688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129" y="24"/>
              </a:cxn>
              <a:cxn ang="0">
                <a:pos x="1587" y="173"/>
              </a:cxn>
              <a:cxn ang="0">
                <a:pos x="1783" y="399"/>
              </a:cxn>
            </a:cxnLst>
            <a:rect l="0" t="0" r="r" b="b"/>
            <a:pathLst>
              <a:path w="1783" h="399">
                <a:moveTo>
                  <a:pt x="0" y="26"/>
                </a:moveTo>
                <a:cubicBezTo>
                  <a:pt x="188" y="26"/>
                  <a:pt x="864" y="0"/>
                  <a:pt x="1129" y="24"/>
                </a:cubicBezTo>
                <a:cubicBezTo>
                  <a:pt x="1394" y="48"/>
                  <a:pt x="1478" y="110"/>
                  <a:pt x="1587" y="173"/>
                </a:cubicBezTo>
                <a:cubicBezTo>
                  <a:pt x="1696" y="236"/>
                  <a:pt x="1742" y="352"/>
                  <a:pt x="1783" y="399"/>
                </a:cubicBezTo>
              </a:path>
            </a:pathLst>
          </a:custGeom>
          <a:noFill/>
          <a:ln w="22225" cap="flat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44" name="Freeform 32"/>
          <p:cNvSpPr>
            <a:spLocks/>
          </p:cNvSpPr>
          <p:nvPr>
            <p:custDataLst>
              <p:tags r:id="rId17"/>
            </p:custDataLst>
          </p:nvPr>
        </p:nvSpPr>
        <p:spPr bwMode="auto">
          <a:xfrm rot="11515574">
            <a:off x="3421063" y="1892300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45" name="Freeform 33"/>
          <p:cNvSpPr>
            <a:spLocks/>
          </p:cNvSpPr>
          <p:nvPr>
            <p:custDataLst>
              <p:tags r:id="rId18"/>
            </p:custDataLst>
          </p:nvPr>
        </p:nvSpPr>
        <p:spPr bwMode="auto">
          <a:xfrm rot="5983419">
            <a:off x="3074194" y="3615532"/>
            <a:ext cx="425450" cy="417512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46" name="Freeform 34"/>
          <p:cNvSpPr>
            <a:spLocks/>
          </p:cNvSpPr>
          <p:nvPr>
            <p:custDataLst>
              <p:tags r:id="rId19"/>
            </p:custDataLst>
          </p:nvPr>
        </p:nvSpPr>
        <p:spPr bwMode="auto">
          <a:xfrm rot="11515574">
            <a:off x="4878388" y="2635250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47" name="Freeform 35"/>
          <p:cNvSpPr>
            <a:spLocks/>
          </p:cNvSpPr>
          <p:nvPr>
            <p:custDataLst>
              <p:tags r:id="rId20"/>
            </p:custDataLst>
          </p:nvPr>
        </p:nvSpPr>
        <p:spPr bwMode="auto">
          <a:xfrm rot="11515574">
            <a:off x="6599238" y="2609850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48" name="Freeform 36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11515574">
            <a:off x="8320088" y="2543175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49" name="AutoShape 3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166100" y="4459288"/>
            <a:ext cx="754063" cy="44267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chemeClr val="accent2"/>
                </a:solidFill>
                <a:latin typeface="Constantia" panose="02030602050306030303" pitchFamily="18" charset="0"/>
              </a:rPr>
              <a:t>r</a:t>
            </a:r>
            <a:r>
              <a:rPr lang="en-US" sz="800" i="1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>
                <a:solidFill>
                  <a:schemeClr val="accent2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320551" name="AutoShape 3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6850" y="5427980"/>
            <a:ext cx="7873359" cy="122586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de-CH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r</a:t>
            </a:r>
            <a:r>
              <a:rPr lang="de-CH" sz="24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eflexive</a:t>
            </a:r>
            <a:r>
              <a:rPr lang="de-CH" sz="2400" dirty="0" smtClean="0">
                <a:latin typeface="Constantia" panose="02030602050306030303" pitchFamily="18" charset="0"/>
              </a:rPr>
              <a:t> transitive Hülle:</a:t>
            </a:r>
          </a:p>
          <a:p>
            <a:pPr>
              <a:spcBef>
                <a:spcPts val="0"/>
              </a:spcBef>
            </a:pPr>
            <a:r>
              <a:rPr lang="de-CH" sz="24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de-CH" sz="14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*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= </a:t>
            </a:r>
            <a:r>
              <a:rPr lang="de-CH" sz="24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de-CH" sz="12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0  </a:t>
            </a:r>
            <a:r>
              <a:rPr lang="de-CH" sz="24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</a:t>
            </a:r>
            <a:r>
              <a:rPr lang="de-CH" sz="240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de-CH" sz="24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de-CH" sz="12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1  </a:t>
            </a:r>
            <a:r>
              <a:rPr lang="de-CH" sz="24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</a:t>
            </a:r>
            <a:r>
              <a:rPr lang="de-CH" sz="240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</a:t>
            </a:r>
            <a:r>
              <a:rPr lang="de-CH" sz="24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de-CH" sz="12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2  </a:t>
            </a:r>
            <a:r>
              <a:rPr lang="de-CH" sz="24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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...</a:t>
            </a:r>
          </a:p>
          <a:p>
            <a:pPr>
              <a:spcBef>
                <a:spcPts val="0"/>
              </a:spcBef>
            </a:pPr>
            <a:r>
              <a:rPr lang="de-CH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	</a:t>
            </a:r>
            <a:r>
              <a:rPr lang="de-CH" dirty="0" smtClean="0">
                <a:latin typeface="Constantia" panose="02030602050306030303" pitchFamily="18" charset="0"/>
              </a:rPr>
              <a:t>-- Immer transitiv</a:t>
            </a:r>
            <a:r>
              <a:rPr lang="de-CH" sz="2400" dirty="0" smtClean="0">
                <a:latin typeface="Constantia" panose="02030602050306030303" pitchFamily="18" charset="0"/>
              </a:rPr>
              <a:t> </a:t>
            </a:r>
            <a:r>
              <a:rPr lang="de-CH" b="1" dirty="0" smtClean="0">
                <a:latin typeface="Constantia" panose="02030602050306030303" pitchFamily="18" charset="0"/>
              </a:rPr>
              <a:t>u</a:t>
            </a:r>
            <a:r>
              <a:rPr lang="de-CH" sz="2400" b="1" dirty="0" smtClean="0">
                <a:latin typeface="Constantia" panose="02030602050306030303" pitchFamily="18" charset="0"/>
              </a:rPr>
              <a:t>nd </a:t>
            </a:r>
            <a:r>
              <a:rPr lang="de-CH" sz="2400" b="1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reflexiv</a:t>
            </a:r>
            <a:endParaRPr lang="de-CH" b="1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  <p:sp>
        <p:nvSpPr>
          <p:cNvPr id="320552" name="AutoShape 4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9863" y="760668"/>
            <a:ext cx="8549594" cy="51077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r>
              <a:rPr lang="de-CH" sz="24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de-CH" sz="1200" dirty="0" smtClean="0">
                <a:latin typeface="Constantia" panose="02030602050306030303" pitchFamily="18" charset="0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0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= </a:t>
            </a:r>
            <a:r>
              <a:rPr lang="de-CH" sz="2400" i="1" dirty="0" err="1" smtClean="0">
                <a:solidFill>
                  <a:srgbClr val="006600"/>
                </a:solidFill>
                <a:latin typeface="Constantia" panose="02030602050306030303" pitchFamily="18" charset="0"/>
              </a:rPr>
              <a:t>id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X 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	   </a:t>
            </a:r>
            <a:r>
              <a:rPr lang="de-CH" sz="2400" dirty="0" smtClean="0">
                <a:latin typeface="Constantia" panose="02030602050306030303" pitchFamily="18" charset="0"/>
              </a:rPr>
              <a:t>wobei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de-CH" sz="2400" dirty="0" smtClean="0">
                <a:latin typeface="Constantia" panose="02030602050306030303" pitchFamily="18" charset="0"/>
              </a:rPr>
              <a:t> die </a:t>
            </a:r>
            <a:r>
              <a:rPr lang="de-CH" dirty="0" smtClean="0">
                <a:latin typeface="Constantia" panose="02030602050306030303" pitchFamily="18" charset="0"/>
              </a:rPr>
              <a:t>zugrunde liegende Menge ist</a:t>
            </a:r>
            <a:endParaRPr lang="de-CH" b="1" dirty="0">
              <a:latin typeface="Constantia" panose="02030602050306030303" pitchFamily="18" charset="0"/>
            </a:endParaRPr>
          </a:p>
        </p:txBody>
      </p:sp>
      <p:grpSp>
        <p:nvGrpSpPr>
          <p:cNvPr id="3" name="Group 6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3608388" y="2147888"/>
            <a:ext cx="4819650" cy="2133600"/>
            <a:chOff x="2273" y="1481"/>
            <a:chExt cx="3036" cy="1344"/>
          </a:xfrm>
        </p:grpSpPr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2273" y="1636"/>
              <a:ext cx="2984" cy="926"/>
              <a:chOff x="2280" y="1550"/>
              <a:chExt cx="2984" cy="926"/>
            </a:xfrm>
          </p:grpSpPr>
          <p:sp>
            <p:nvSpPr>
              <p:cNvPr id="320565" name="Line 53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297" y="1550"/>
                <a:ext cx="838" cy="441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  <p:sp>
            <p:nvSpPr>
              <p:cNvPr id="320566" name="Line 5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280" y="2035"/>
                <a:ext cx="838" cy="441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  <p:sp>
            <p:nvSpPr>
              <p:cNvPr id="320567" name="Line 5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260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  <p:sp>
            <p:nvSpPr>
              <p:cNvPr id="320568" name="Line 56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352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320569" name="Freeform 57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310" y="1642"/>
              <a:ext cx="1883" cy="42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00" y="30"/>
                </a:cxn>
                <a:cxn ang="0">
                  <a:pos x="1678" y="188"/>
                </a:cxn>
                <a:cxn ang="0">
                  <a:pos x="1883" y="429"/>
                </a:cxn>
              </a:cxnLst>
              <a:rect l="0" t="0" r="r" b="b"/>
              <a:pathLst>
                <a:path w="1883" h="429">
                  <a:moveTo>
                    <a:pt x="0" y="10"/>
                  </a:moveTo>
                  <a:cubicBezTo>
                    <a:pt x="200" y="13"/>
                    <a:pt x="920" y="0"/>
                    <a:pt x="1200" y="30"/>
                  </a:cubicBezTo>
                  <a:cubicBezTo>
                    <a:pt x="1480" y="60"/>
                    <a:pt x="1565" y="121"/>
                    <a:pt x="1678" y="188"/>
                  </a:cubicBezTo>
                  <a:cubicBezTo>
                    <a:pt x="1792" y="255"/>
                    <a:pt x="1840" y="379"/>
                    <a:pt x="1883" y="429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0570" name="Freeform 58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200" y="2115"/>
              <a:ext cx="2031" cy="5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4" y="486"/>
                </a:cxn>
                <a:cxn ang="0">
                  <a:pos x="1650" y="393"/>
                </a:cxn>
                <a:cxn ang="0">
                  <a:pos x="2031" y="41"/>
                </a:cxn>
              </a:cxnLst>
              <a:rect l="0" t="0" r="r" b="b"/>
              <a:pathLst>
                <a:path w="2031" h="551">
                  <a:moveTo>
                    <a:pt x="0" y="0"/>
                  </a:moveTo>
                  <a:cubicBezTo>
                    <a:pt x="125" y="81"/>
                    <a:pt x="479" y="421"/>
                    <a:pt x="754" y="486"/>
                  </a:cubicBezTo>
                  <a:cubicBezTo>
                    <a:pt x="1029" y="551"/>
                    <a:pt x="1437" y="467"/>
                    <a:pt x="1650" y="393"/>
                  </a:cubicBezTo>
                  <a:cubicBezTo>
                    <a:pt x="1863" y="319"/>
                    <a:pt x="1952" y="114"/>
                    <a:pt x="2031" y="41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0571" name="Freeform 59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305" y="2182"/>
              <a:ext cx="2993" cy="643"/>
            </a:xfrm>
            <a:custGeom>
              <a:avLst/>
              <a:gdLst/>
              <a:ahLst/>
              <a:cxnLst>
                <a:cxn ang="0">
                  <a:pos x="0" y="411"/>
                </a:cxn>
                <a:cxn ang="0">
                  <a:pos x="509" y="560"/>
                </a:cxn>
                <a:cxn ang="0">
                  <a:pos x="1145" y="638"/>
                </a:cxn>
                <a:cxn ang="0">
                  <a:pos x="2101" y="590"/>
                </a:cxn>
                <a:cxn ang="0">
                  <a:pos x="2705" y="360"/>
                </a:cxn>
                <a:cxn ang="0">
                  <a:pos x="2993" y="0"/>
                </a:cxn>
              </a:cxnLst>
              <a:rect l="0" t="0" r="r" b="b"/>
              <a:pathLst>
                <a:path w="2993" h="643">
                  <a:moveTo>
                    <a:pt x="0" y="411"/>
                  </a:moveTo>
                  <a:cubicBezTo>
                    <a:pt x="85" y="436"/>
                    <a:pt x="318" y="522"/>
                    <a:pt x="509" y="560"/>
                  </a:cubicBezTo>
                  <a:cubicBezTo>
                    <a:pt x="700" y="598"/>
                    <a:pt x="880" y="633"/>
                    <a:pt x="1145" y="638"/>
                  </a:cubicBezTo>
                  <a:cubicBezTo>
                    <a:pt x="1410" y="643"/>
                    <a:pt x="1841" y="636"/>
                    <a:pt x="2101" y="590"/>
                  </a:cubicBezTo>
                  <a:cubicBezTo>
                    <a:pt x="2361" y="544"/>
                    <a:pt x="2556" y="458"/>
                    <a:pt x="2705" y="360"/>
                  </a:cubicBezTo>
                  <a:cubicBezTo>
                    <a:pt x="2854" y="262"/>
                    <a:pt x="2933" y="75"/>
                    <a:pt x="2993" y="0"/>
                  </a:cubicBezTo>
                </a:path>
              </a:pathLst>
            </a:custGeom>
            <a:noFill/>
            <a:ln w="22225" cap="flat">
              <a:solidFill>
                <a:srgbClr val="FF9900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0572" name="Freeform 60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50" y="1481"/>
              <a:ext cx="2959" cy="572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1088" y="17"/>
                </a:cxn>
                <a:cxn ang="0">
                  <a:pos x="2078" y="68"/>
                </a:cxn>
                <a:cxn ang="0">
                  <a:pos x="2686" y="289"/>
                </a:cxn>
                <a:cxn ang="0">
                  <a:pos x="2959" y="572"/>
                </a:cxn>
              </a:cxnLst>
              <a:rect l="0" t="0" r="r" b="b"/>
              <a:pathLst>
                <a:path w="2959" h="572">
                  <a:moveTo>
                    <a:pt x="0" y="169"/>
                  </a:moveTo>
                  <a:cubicBezTo>
                    <a:pt x="370" y="102"/>
                    <a:pt x="742" y="34"/>
                    <a:pt x="1088" y="17"/>
                  </a:cubicBezTo>
                  <a:cubicBezTo>
                    <a:pt x="1435" y="0"/>
                    <a:pt x="1812" y="23"/>
                    <a:pt x="2078" y="68"/>
                  </a:cubicBezTo>
                  <a:cubicBezTo>
                    <a:pt x="2344" y="113"/>
                    <a:pt x="2539" y="205"/>
                    <a:pt x="2686" y="289"/>
                  </a:cubicBezTo>
                  <a:cubicBezTo>
                    <a:pt x="2833" y="373"/>
                    <a:pt x="2902" y="513"/>
                    <a:pt x="2959" y="572"/>
                  </a:cubicBezTo>
                </a:path>
              </a:pathLst>
            </a:custGeom>
            <a:noFill/>
            <a:ln w="22225" cap="flat">
              <a:solidFill>
                <a:srgbClr val="FF9900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0573" name="Freeform 61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2333" y="2177"/>
              <a:ext cx="1861" cy="42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129" y="24"/>
                </a:cxn>
                <a:cxn ang="0">
                  <a:pos x="1587" y="173"/>
                </a:cxn>
                <a:cxn ang="0">
                  <a:pos x="1783" y="399"/>
                </a:cxn>
              </a:cxnLst>
              <a:rect l="0" t="0" r="r" b="b"/>
              <a:pathLst>
                <a:path w="1783" h="399">
                  <a:moveTo>
                    <a:pt x="0" y="26"/>
                  </a:moveTo>
                  <a:cubicBezTo>
                    <a:pt x="188" y="26"/>
                    <a:pt x="864" y="0"/>
                    <a:pt x="1129" y="24"/>
                  </a:cubicBezTo>
                  <a:cubicBezTo>
                    <a:pt x="1394" y="48"/>
                    <a:pt x="1478" y="110"/>
                    <a:pt x="1587" y="173"/>
                  </a:cubicBezTo>
                  <a:cubicBezTo>
                    <a:pt x="1696" y="236"/>
                    <a:pt x="1742" y="352"/>
                    <a:pt x="1783" y="399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46" name="Oval 7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97353" y="231136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7" name="Oval 7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534163" y="375730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8" name="Oval 7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968953" y="302132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9" name="Oval 7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678806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0" name="Oval 7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410962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" fill="hold"/>
                                        <p:tgtEl>
                                          <p:spTgt spid="3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44" grpId="0" animBg="1"/>
      <p:bldP spid="320545" grpId="0" animBg="1"/>
      <p:bldP spid="320546" grpId="0" animBg="1"/>
      <p:bldP spid="320547" grpId="0" animBg="1"/>
      <p:bldP spid="320548" grpId="0" animBg="1"/>
      <p:bldP spid="320549" grpId="0" animBg="1"/>
      <p:bldP spid="320549" grpId="1" animBg="1"/>
      <p:bldP spid="320551" grpId="0" animBg="1"/>
      <p:bldP spid="32055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800000"/>
                </a:solidFill>
              </a:rPr>
              <a:t>Azyklische</a:t>
            </a:r>
            <a:r>
              <a:rPr lang="de-CH" noProof="0" dirty="0" smtClean="0"/>
              <a:t> </a:t>
            </a:r>
            <a:r>
              <a:rPr lang="de-CH" dirty="0" err="1" smtClean="0"/>
              <a:t>R</a:t>
            </a:r>
            <a:r>
              <a:rPr lang="de-CH" noProof="0" dirty="0" err="1" smtClean="0"/>
              <a:t>elation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endParaRPr lang="de-CH" i="1" noProof="0" dirty="0">
              <a:solidFill>
                <a:srgbClr val="0000FF"/>
              </a:solidFill>
            </a:endParaRPr>
          </a:p>
        </p:txBody>
      </p:sp>
      <p:sp>
        <p:nvSpPr>
          <p:cNvPr id="39" name="AutoShape 1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37268" y="1980844"/>
            <a:ext cx="2955925" cy="488036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tIns="108000" bIns="10800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4340" y="1978996"/>
            <a:ext cx="3917659" cy="50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800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rgbClr val="0000FF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i="1" kern="0" smtClean="0">
                <a:solidFill>
                  <a:srgbClr val="0000FF"/>
                </a:solidFill>
              </a:rPr>
              <a:t>	r</a:t>
            </a:r>
            <a:r>
              <a:rPr lang="de-CH" sz="1200" i="1" kern="0" smtClean="0">
                <a:solidFill>
                  <a:srgbClr val="0000FF"/>
                </a:solidFill>
              </a:rPr>
              <a:t> </a:t>
            </a:r>
            <a:r>
              <a:rPr lang="de-CH" sz="900" i="1" kern="0" smtClean="0">
                <a:solidFill>
                  <a:srgbClr val="0000FF"/>
                </a:solidFill>
              </a:rPr>
              <a:t> </a:t>
            </a:r>
            <a:r>
              <a:rPr lang="de-CH" sz="2800" kern="0" baseline="30000" smtClean="0">
                <a:solidFill>
                  <a:srgbClr val="0000FF"/>
                </a:solidFill>
              </a:rPr>
              <a:t>+</a:t>
            </a:r>
            <a:r>
              <a:rPr lang="de-CH" kern="0" baseline="30000" smtClean="0">
                <a:solidFill>
                  <a:srgbClr val="0000FF"/>
                </a:solidFill>
              </a:rPr>
              <a:t>  </a:t>
            </a:r>
            <a:r>
              <a:rPr lang="de-CH" b="1" kern="0" smtClean="0">
                <a:solidFill>
                  <a:srgbClr val="0000FF"/>
                </a:solidFill>
                <a:sym typeface="Symbol" pitchFamily="18" charset="2"/>
              </a:rPr>
              <a:t>  </a:t>
            </a:r>
            <a:r>
              <a:rPr lang="de-CH" b="1" i="1" kern="0" smtClean="0">
                <a:solidFill>
                  <a:srgbClr val="800000"/>
                </a:solidFill>
              </a:rPr>
              <a:t>id</a:t>
            </a:r>
            <a:r>
              <a:rPr lang="de-CH" i="1" kern="0" smtClean="0">
                <a:solidFill>
                  <a:srgbClr val="800000"/>
                </a:solidFill>
              </a:rPr>
              <a:t> </a:t>
            </a:r>
            <a:r>
              <a:rPr lang="de-CH" kern="0" smtClean="0">
                <a:solidFill>
                  <a:srgbClr val="800000"/>
                </a:solidFill>
              </a:rPr>
              <a:t>[</a:t>
            </a:r>
            <a:r>
              <a:rPr lang="de-CH" i="1" kern="0" smtClean="0">
                <a:solidFill>
                  <a:srgbClr val="800000"/>
                </a:solidFill>
              </a:rPr>
              <a:t>X</a:t>
            </a:r>
            <a:r>
              <a:rPr lang="de-CH" sz="1600" i="1" kern="0" smtClean="0">
                <a:solidFill>
                  <a:srgbClr val="800000"/>
                </a:solidFill>
              </a:rPr>
              <a:t> </a:t>
            </a:r>
            <a:r>
              <a:rPr lang="de-CH" kern="0" smtClean="0">
                <a:solidFill>
                  <a:srgbClr val="800000"/>
                </a:solidFill>
              </a:rPr>
              <a:t>]</a:t>
            </a:r>
            <a:r>
              <a:rPr lang="de-CH" kern="0" smtClean="0">
                <a:solidFill>
                  <a:srgbClr val="0000FF"/>
                </a:solidFill>
              </a:rPr>
              <a:t>   =   </a:t>
            </a:r>
            <a:r>
              <a:rPr lang="de-CH" b="1" kern="0" smtClean="0">
                <a:solidFill>
                  <a:srgbClr val="0000FF"/>
                </a:solidFill>
                <a:sym typeface="Symbol" pitchFamily="18" charset="2"/>
              </a:rPr>
              <a:t></a:t>
            </a:r>
            <a:endParaRPr lang="de-CH" b="1" kern="0" smtClean="0">
              <a:sym typeface="Symbol" pitchFamily="18" charset="2"/>
            </a:endParaRPr>
          </a:p>
          <a:p>
            <a:endParaRPr lang="de-CH" kern="0" smtClean="0"/>
          </a:p>
          <a:p>
            <a:endParaRPr lang="de-CH" kern="0" smtClean="0"/>
          </a:p>
          <a:p>
            <a:endParaRPr lang="de-CH" kern="0" dirty="0"/>
          </a:p>
        </p:txBody>
      </p:sp>
      <p:sp>
        <p:nvSpPr>
          <p:cNvPr id="41" name="Text Box 10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2495" y="5584872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vor</a:t>
            </a:r>
            <a:r>
              <a:rPr lang="en-US" sz="2400" b="1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3600" baseline="30000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+</a:t>
            </a:r>
            <a:endParaRPr lang="en-US" sz="2400" baseline="30000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42" name="Text Box 10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36690" y="5620750"/>
            <a:ext cx="128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 i="1" dirty="0">
                <a:solidFill>
                  <a:srgbClr val="A50021"/>
                </a:solidFill>
                <a:latin typeface="Constantia" panose="02030602050306030303" pitchFamily="18" charset="0"/>
              </a:rPr>
              <a:t>id</a:t>
            </a: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A50021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X</a:t>
            </a:r>
            <a:r>
              <a:rPr lang="en-US" sz="2400" dirty="0">
                <a:solidFill>
                  <a:srgbClr val="A50021"/>
                </a:solidFill>
                <a:latin typeface="Constantia" panose="02030602050306030303" pitchFamily="18" charset="0"/>
              </a:rPr>
              <a:t>]</a:t>
            </a:r>
          </a:p>
        </p:txBody>
      </p:sp>
      <p:sp>
        <p:nvSpPr>
          <p:cNvPr id="43" name="Text Box 1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89325" y="3498262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Ü</a:t>
            </a:r>
          </a:p>
        </p:txBody>
      </p:sp>
      <p:sp>
        <p:nvSpPr>
          <p:cNvPr id="44" name="Text Box 14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5350" y="4414250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M</a:t>
            </a:r>
          </a:p>
        </p:txBody>
      </p:sp>
      <p:sp>
        <p:nvSpPr>
          <p:cNvPr id="45" name="Text Box 14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76813" y="4274550"/>
            <a:ext cx="19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E</a:t>
            </a:r>
          </a:p>
        </p:txBody>
      </p:sp>
      <p:sp>
        <p:nvSpPr>
          <p:cNvPr id="46" name="Text Box 14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00825" y="4269787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47" name="Text Box 14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67738" y="3917362"/>
            <a:ext cx="37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</a:p>
        </p:txBody>
      </p:sp>
      <p:sp>
        <p:nvSpPr>
          <p:cNvPr id="48" name="Freeform 164"/>
          <p:cNvSpPr>
            <a:spLocks/>
          </p:cNvSpPr>
          <p:nvPr>
            <p:custDataLst>
              <p:tags r:id="rId11"/>
            </p:custDataLst>
          </p:nvPr>
        </p:nvSpPr>
        <p:spPr bwMode="auto">
          <a:xfrm rot="11515574">
            <a:off x="3421063" y="2872787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9" name="Freeform 165"/>
          <p:cNvSpPr>
            <a:spLocks/>
          </p:cNvSpPr>
          <p:nvPr>
            <p:custDataLst>
              <p:tags r:id="rId12"/>
            </p:custDataLst>
          </p:nvPr>
        </p:nvSpPr>
        <p:spPr bwMode="auto">
          <a:xfrm rot="5983419">
            <a:off x="3074194" y="4596019"/>
            <a:ext cx="425450" cy="417512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0" name="Freeform 166"/>
          <p:cNvSpPr>
            <a:spLocks/>
          </p:cNvSpPr>
          <p:nvPr>
            <p:custDataLst>
              <p:tags r:id="rId13"/>
            </p:custDataLst>
          </p:nvPr>
        </p:nvSpPr>
        <p:spPr bwMode="auto">
          <a:xfrm rot="11515574">
            <a:off x="4878388" y="3615737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1" name="Freeform 167"/>
          <p:cNvSpPr>
            <a:spLocks/>
          </p:cNvSpPr>
          <p:nvPr>
            <p:custDataLst>
              <p:tags r:id="rId14"/>
            </p:custDataLst>
          </p:nvPr>
        </p:nvSpPr>
        <p:spPr bwMode="auto">
          <a:xfrm rot="11515574">
            <a:off x="6599238" y="3590337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2" name="Freeform 168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1515574">
            <a:off x="8320088" y="3523662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grpSp>
        <p:nvGrpSpPr>
          <p:cNvPr id="53" name="Group 16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608388" y="3128375"/>
            <a:ext cx="4819650" cy="2133600"/>
            <a:chOff x="2273" y="1481"/>
            <a:chExt cx="3036" cy="1344"/>
          </a:xfrm>
        </p:grpSpPr>
        <p:grpSp>
          <p:nvGrpSpPr>
            <p:cNvPr id="54" name="Group 170"/>
            <p:cNvGrpSpPr>
              <a:grpSpLocks/>
            </p:cNvGrpSpPr>
            <p:nvPr/>
          </p:nvGrpSpPr>
          <p:grpSpPr bwMode="auto">
            <a:xfrm>
              <a:off x="2273" y="1636"/>
              <a:ext cx="2984" cy="926"/>
              <a:chOff x="2280" y="1550"/>
              <a:chExt cx="2984" cy="926"/>
            </a:xfrm>
          </p:grpSpPr>
          <p:sp>
            <p:nvSpPr>
              <p:cNvPr id="60" name="Line 171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297" y="1550"/>
                <a:ext cx="838" cy="44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  <p:sp>
            <p:nvSpPr>
              <p:cNvPr id="61" name="Line 172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2280" y="2035"/>
                <a:ext cx="838" cy="44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  <p:sp>
            <p:nvSpPr>
              <p:cNvPr id="62" name="Line 173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260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  <p:sp>
            <p:nvSpPr>
              <p:cNvPr id="63" name="Line 17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352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55" name="Freeform 17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310" y="1642"/>
              <a:ext cx="1883" cy="42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00" y="30"/>
                </a:cxn>
                <a:cxn ang="0">
                  <a:pos x="1678" y="188"/>
                </a:cxn>
                <a:cxn ang="0">
                  <a:pos x="1883" y="429"/>
                </a:cxn>
              </a:cxnLst>
              <a:rect l="0" t="0" r="r" b="b"/>
              <a:pathLst>
                <a:path w="1883" h="429">
                  <a:moveTo>
                    <a:pt x="0" y="10"/>
                  </a:moveTo>
                  <a:cubicBezTo>
                    <a:pt x="200" y="13"/>
                    <a:pt x="920" y="0"/>
                    <a:pt x="1200" y="30"/>
                  </a:cubicBezTo>
                  <a:cubicBezTo>
                    <a:pt x="1480" y="60"/>
                    <a:pt x="1565" y="121"/>
                    <a:pt x="1678" y="188"/>
                  </a:cubicBezTo>
                  <a:cubicBezTo>
                    <a:pt x="1792" y="255"/>
                    <a:pt x="1840" y="379"/>
                    <a:pt x="1883" y="429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56" name="Freeform 17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200" y="2115"/>
              <a:ext cx="2031" cy="5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4" y="486"/>
                </a:cxn>
                <a:cxn ang="0">
                  <a:pos x="1650" y="393"/>
                </a:cxn>
                <a:cxn ang="0">
                  <a:pos x="2031" y="41"/>
                </a:cxn>
              </a:cxnLst>
              <a:rect l="0" t="0" r="r" b="b"/>
              <a:pathLst>
                <a:path w="2031" h="551">
                  <a:moveTo>
                    <a:pt x="0" y="0"/>
                  </a:moveTo>
                  <a:cubicBezTo>
                    <a:pt x="125" y="81"/>
                    <a:pt x="479" y="421"/>
                    <a:pt x="754" y="486"/>
                  </a:cubicBezTo>
                  <a:cubicBezTo>
                    <a:pt x="1029" y="551"/>
                    <a:pt x="1437" y="467"/>
                    <a:pt x="1650" y="393"/>
                  </a:cubicBezTo>
                  <a:cubicBezTo>
                    <a:pt x="1863" y="319"/>
                    <a:pt x="1952" y="114"/>
                    <a:pt x="2031" y="41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57" name="Freeform 17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305" y="2182"/>
              <a:ext cx="2993" cy="643"/>
            </a:xfrm>
            <a:custGeom>
              <a:avLst/>
              <a:gdLst/>
              <a:ahLst/>
              <a:cxnLst>
                <a:cxn ang="0">
                  <a:pos x="0" y="411"/>
                </a:cxn>
                <a:cxn ang="0">
                  <a:pos x="509" y="560"/>
                </a:cxn>
                <a:cxn ang="0">
                  <a:pos x="1145" y="638"/>
                </a:cxn>
                <a:cxn ang="0">
                  <a:pos x="2101" y="590"/>
                </a:cxn>
                <a:cxn ang="0">
                  <a:pos x="2705" y="360"/>
                </a:cxn>
                <a:cxn ang="0">
                  <a:pos x="2993" y="0"/>
                </a:cxn>
              </a:cxnLst>
              <a:rect l="0" t="0" r="r" b="b"/>
              <a:pathLst>
                <a:path w="2993" h="643">
                  <a:moveTo>
                    <a:pt x="0" y="411"/>
                  </a:moveTo>
                  <a:cubicBezTo>
                    <a:pt x="85" y="436"/>
                    <a:pt x="318" y="522"/>
                    <a:pt x="509" y="560"/>
                  </a:cubicBezTo>
                  <a:cubicBezTo>
                    <a:pt x="700" y="598"/>
                    <a:pt x="880" y="633"/>
                    <a:pt x="1145" y="638"/>
                  </a:cubicBezTo>
                  <a:cubicBezTo>
                    <a:pt x="1410" y="643"/>
                    <a:pt x="1841" y="636"/>
                    <a:pt x="2101" y="590"/>
                  </a:cubicBezTo>
                  <a:cubicBezTo>
                    <a:pt x="2361" y="544"/>
                    <a:pt x="2556" y="458"/>
                    <a:pt x="2705" y="360"/>
                  </a:cubicBezTo>
                  <a:cubicBezTo>
                    <a:pt x="2854" y="262"/>
                    <a:pt x="2933" y="75"/>
                    <a:pt x="2993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58" name="Freeform 178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350" y="1481"/>
              <a:ext cx="2959" cy="572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1088" y="17"/>
                </a:cxn>
                <a:cxn ang="0">
                  <a:pos x="2078" y="68"/>
                </a:cxn>
                <a:cxn ang="0">
                  <a:pos x="2686" y="289"/>
                </a:cxn>
                <a:cxn ang="0">
                  <a:pos x="2959" y="572"/>
                </a:cxn>
              </a:cxnLst>
              <a:rect l="0" t="0" r="r" b="b"/>
              <a:pathLst>
                <a:path w="2959" h="572">
                  <a:moveTo>
                    <a:pt x="0" y="169"/>
                  </a:moveTo>
                  <a:cubicBezTo>
                    <a:pt x="370" y="102"/>
                    <a:pt x="742" y="34"/>
                    <a:pt x="1088" y="17"/>
                  </a:cubicBezTo>
                  <a:cubicBezTo>
                    <a:pt x="1435" y="0"/>
                    <a:pt x="1812" y="23"/>
                    <a:pt x="2078" y="68"/>
                  </a:cubicBezTo>
                  <a:cubicBezTo>
                    <a:pt x="2344" y="113"/>
                    <a:pt x="2539" y="205"/>
                    <a:pt x="2686" y="289"/>
                  </a:cubicBezTo>
                  <a:cubicBezTo>
                    <a:pt x="2833" y="373"/>
                    <a:pt x="2902" y="513"/>
                    <a:pt x="2959" y="57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59" name="Freeform 179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2333" y="2177"/>
              <a:ext cx="1861" cy="42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129" y="24"/>
                </a:cxn>
                <a:cxn ang="0">
                  <a:pos x="1587" y="173"/>
                </a:cxn>
                <a:cxn ang="0">
                  <a:pos x="1783" y="399"/>
                </a:cxn>
              </a:cxnLst>
              <a:rect l="0" t="0" r="r" b="b"/>
              <a:pathLst>
                <a:path w="1783" h="399">
                  <a:moveTo>
                    <a:pt x="0" y="26"/>
                  </a:moveTo>
                  <a:cubicBezTo>
                    <a:pt x="188" y="26"/>
                    <a:pt x="864" y="0"/>
                    <a:pt x="1129" y="24"/>
                  </a:cubicBezTo>
                  <a:cubicBezTo>
                    <a:pt x="1394" y="48"/>
                    <a:pt x="1478" y="110"/>
                    <a:pt x="1587" y="173"/>
                  </a:cubicBezTo>
                  <a:cubicBezTo>
                    <a:pt x="1696" y="236"/>
                    <a:pt x="1742" y="352"/>
                    <a:pt x="1783" y="399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64" name="Text Box 18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012" y="860425"/>
            <a:ext cx="768327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Eine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Relation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r</a:t>
            </a:r>
            <a:r>
              <a:rPr lang="en-US" sz="2400" dirty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dirty="0" smtClean="0">
                <a:latin typeface="Constantia" panose="02030602050306030303" pitchFamily="18" charset="0"/>
                <a:cs typeface="Arial" charset="0"/>
              </a:rPr>
              <a:t>auf </a:t>
            </a:r>
            <a:r>
              <a:rPr lang="en-US" dirty="0" err="1" smtClean="0">
                <a:latin typeface="Constantia" panose="02030602050306030303" pitchFamily="18" charset="0"/>
                <a:cs typeface="Arial" charset="0"/>
              </a:rPr>
              <a:t>einer</a:t>
            </a:r>
            <a:r>
              <a:rPr lang="en-US" dirty="0" smtClean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  <a:cs typeface="Arial" charset="0"/>
              </a:rPr>
              <a:t>Menge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X</a:t>
            </a:r>
            <a:r>
              <a:rPr lang="en-US" sz="2400" dirty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ist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azyklisch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genau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dann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,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wenn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:</a:t>
            </a:r>
            <a:endParaRPr lang="en-US" sz="2400" dirty="0"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65" name="Oval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82485" y="328441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6" name="Oval 7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19295" y="473035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7" name="Oval 7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4085" y="399437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8" name="Oval 7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63938" y="4016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9" name="Oval 7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96094" y="4016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sz="2600" noProof="0" dirty="0" smtClean="0"/>
              <a:t>Azyklische Relationen und partielle Ordnungen</a:t>
            </a:r>
            <a:endParaRPr lang="de-CH" sz="2600" noProof="0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2100" y="1217613"/>
            <a:ext cx="8501063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rgbClr val="0000FF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kern="0" dirty="0" smtClean="0">
                <a:solidFill>
                  <a:srgbClr val="800000"/>
                </a:solidFill>
              </a:rPr>
              <a:t>Theoreme</a:t>
            </a:r>
            <a:r>
              <a:rPr lang="de-CH" kern="0" dirty="0" smtClean="0"/>
              <a:t>:</a:t>
            </a:r>
          </a:p>
          <a:p>
            <a:pPr lvl="2">
              <a:buClr>
                <a:srgbClr val="9933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kern="0" dirty="0" smtClean="0"/>
              <a:t> </a:t>
            </a:r>
            <a:r>
              <a:rPr lang="de-CH" kern="0" dirty="0" smtClean="0">
                <a:solidFill>
                  <a:srgbClr val="0000FF"/>
                </a:solidFill>
              </a:rPr>
              <a:t>Jede (strikte) Ordnungsrelation ist azyklisch</a:t>
            </a:r>
          </a:p>
          <a:p>
            <a:pPr lvl="2">
              <a:buClr>
                <a:srgbClr val="993300"/>
              </a:buClr>
              <a:buSzPct val="80000"/>
              <a:buFont typeface="Wingdings" panose="05000000000000000000" pitchFamily="2" charset="2"/>
              <a:buChar char="Ø"/>
            </a:pPr>
            <a:endParaRPr lang="de-CH" kern="0" dirty="0" smtClean="0">
              <a:solidFill>
                <a:srgbClr val="0000FF"/>
              </a:solidFill>
            </a:endParaRPr>
          </a:p>
          <a:p>
            <a:pPr lvl="2">
              <a:buClr>
                <a:srgbClr val="9933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kern="0" dirty="0" smtClean="0">
                <a:solidFill>
                  <a:srgbClr val="0000FF"/>
                </a:solidFill>
              </a:rPr>
              <a:t> Eine Relation ist azyklisch genau dann wenn ihre transitive Hülle eine (strikte) Ordnung ist</a:t>
            </a:r>
            <a:br>
              <a:rPr lang="de-CH" kern="0" dirty="0" smtClean="0">
                <a:solidFill>
                  <a:srgbClr val="0000FF"/>
                </a:solidFill>
              </a:rPr>
            </a:br>
            <a:r>
              <a:rPr lang="de-CH" sz="2600" kern="0" dirty="0" smtClean="0">
                <a:solidFill>
                  <a:srgbClr val="0000FF"/>
                </a:solidFill>
              </a:rPr>
              <a:t/>
            </a:r>
            <a:br>
              <a:rPr lang="de-CH" sz="2600" kern="0" dirty="0" smtClean="0">
                <a:solidFill>
                  <a:srgbClr val="0000FF"/>
                </a:solidFill>
              </a:rPr>
            </a:br>
            <a:r>
              <a:rPr lang="de-CH" sz="2000" kern="0" dirty="0" smtClean="0">
                <a:solidFill>
                  <a:srgbClr val="0000FF"/>
                </a:solidFill>
              </a:rPr>
              <a:t>(auch: Genau dann, wenn ihre reflexive transitive Hülle eine nicht-strikte partielle Ordnung ist)</a:t>
            </a:r>
            <a:endParaRPr lang="de-CH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Von den Bedingungen zur partiellen Ordnung</a:t>
            </a:r>
            <a:endParaRPr lang="de-CH" noProof="0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z="2000" dirty="0" smtClean="0"/>
              <a:t>Unsere</a:t>
            </a:r>
            <a:r>
              <a:rPr lang="de-CH" sz="2000" noProof="0" dirty="0" smtClean="0"/>
              <a:t> partielle Ordnungsrelation ist </a:t>
            </a:r>
            <a:r>
              <a:rPr lang="de-CH" sz="2000" b="1" i="1" noProof="0" dirty="0" smtClean="0">
                <a:solidFill>
                  <a:srgbClr val="006600"/>
                </a:solidFill>
              </a:rPr>
              <a:t>vor</a:t>
            </a:r>
            <a:r>
              <a:rPr lang="de-CH" sz="1000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200" baseline="8000" noProof="0" dirty="0" smtClean="0">
                <a:solidFill>
                  <a:srgbClr val="0000FF"/>
                </a:solidFill>
              </a:rPr>
              <a:t>+</a:t>
            </a:r>
            <a:endParaRPr lang="de-CH" sz="2000" b="1" baseline="8000" noProof="0" dirty="0" smtClean="0">
              <a:solidFill>
                <a:srgbClr val="0000FF"/>
              </a:solidFill>
            </a:endParaRPr>
          </a:p>
          <a:p>
            <a:r>
              <a:rPr lang="de-CH" sz="2000" b="1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i="1" noProof="0" dirty="0" smtClean="0">
                <a:solidFill>
                  <a:srgbClr val="006600"/>
                </a:solidFill>
              </a:rPr>
              <a:t>vor</a:t>
            </a:r>
            <a:r>
              <a:rPr lang="de-CH" sz="2000" i="1" noProof="0" dirty="0" smtClean="0">
                <a:solidFill>
                  <a:srgbClr val="0000FF"/>
                </a:solidFill>
              </a:rPr>
              <a:t> =</a:t>
            </a:r>
            <a:br>
              <a:rPr lang="de-CH" sz="2000" i="1" noProof="0" dirty="0" smtClean="0">
                <a:solidFill>
                  <a:srgbClr val="0000FF"/>
                </a:solidFill>
              </a:rPr>
            </a:br>
            <a:r>
              <a:rPr lang="de-CH" sz="2000" i="1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0000FF"/>
                </a:solidFill>
              </a:rPr>
              <a:t>{[</a:t>
            </a:r>
            <a:r>
              <a:rPr lang="de-CH" sz="2000" i="1" noProof="0" dirty="0" smtClean="0">
                <a:solidFill>
                  <a:srgbClr val="0000FF"/>
                </a:solidFill>
              </a:rPr>
              <a:t>Abwaschen, Politik</a:t>
            </a:r>
            <a:r>
              <a:rPr lang="de-CH" sz="2000" noProof="0" dirty="0" smtClean="0">
                <a:solidFill>
                  <a:srgbClr val="0000FF"/>
                </a:solidFill>
              </a:rPr>
              <a:t>],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Üetliberg</a:t>
            </a:r>
            <a:r>
              <a:rPr lang="de-CH" sz="2000" i="1" noProof="0" dirty="0" smtClean="0">
                <a:solidFill>
                  <a:srgbClr val="0000FF"/>
                </a:solidFill>
              </a:rPr>
              <a:t>, Essen</a:t>
            </a:r>
            <a:r>
              <a:rPr lang="de-CH" sz="2000" noProof="0" dirty="0" smtClean="0">
                <a:solidFill>
                  <a:srgbClr val="0000FF"/>
                </a:solidFill>
              </a:rPr>
              <a:t>],				 [</a:t>
            </a:r>
            <a:r>
              <a:rPr lang="de-CH" sz="2000" i="1" noProof="0" dirty="0" smtClean="0">
                <a:solidFill>
                  <a:srgbClr val="0000FF"/>
                </a:solidFill>
              </a:rPr>
              <a:t>Medikament, Essen</a:t>
            </a:r>
            <a:r>
              <a:rPr lang="de-CH" sz="2000" noProof="0" dirty="0" smtClean="0">
                <a:solidFill>
                  <a:srgbClr val="0000FF"/>
                </a:solidFill>
              </a:rPr>
              <a:t>], [</a:t>
            </a:r>
            <a:r>
              <a:rPr lang="de-CH" sz="2000" i="1" noProof="0" dirty="0" smtClean="0">
                <a:solidFill>
                  <a:srgbClr val="0000FF"/>
                </a:solidFill>
              </a:rPr>
              <a:t>Essen, Abwaschen</a:t>
            </a:r>
            <a:r>
              <a:rPr lang="de-CH" sz="2000" noProof="0" dirty="0" smtClean="0">
                <a:solidFill>
                  <a:srgbClr val="0000FF"/>
                </a:solidFill>
              </a:rPr>
              <a:t>]}</a:t>
            </a:r>
          </a:p>
          <a:p>
            <a:endParaRPr lang="de-CH" sz="2000" noProof="0" dirty="0" smtClean="0"/>
          </a:p>
          <a:p>
            <a:endParaRPr lang="de-CH" sz="2000" noProof="0" dirty="0">
              <a:solidFill>
                <a:srgbClr val="0000FF"/>
              </a:solidFill>
            </a:endParaRPr>
          </a:p>
        </p:txBody>
      </p:sp>
      <p:sp>
        <p:nvSpPr>
          <p:cNvPr id="201775" name="Line 4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49438" y="3395663"/>
            <a:ext cx="1330325" cy="700087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76" name="Line 4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822450" y="4165600"/>
            <a:ext cx="1330325" cy="70008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77" name="Line 4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378200" y="4125913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78" name="Line 5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11750" y="4125913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grpSp>
        <p:nvGrpSpPr>
          <p:cNvPr id="2" name="Group 5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817688" y="3411538"/>
            <a:ext cx="4737100" cy="1470025"/>
            <a:chOff x="2280" y="1550"/>
            <a:chExt cx="2984" cy="926"/>
          </a:xfrm>
        </p:grpSpPr>
        <p:sp>
          <p:nvSpPr>
            <p:cNvPr id="201781" name="Line 5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201782" name="Line 5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201783" name="Line 5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201784" name="Line 56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201785" name="Freeform 57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092325" y="3452813"/>
            <a:ext cx="2619375" cy="588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5" y="48"/>
              </a:cxn>
              <a:cxn ang="0">
                <a:pos x="1530" y="287"/>
              </a:cxn>
              <a:cxn ang="0">
                <a:pos x="1578" y="334"/>
              </a:cxn>
            </a:cxnLst>
            <a:rect l="0" t="0" r="r" b="b"/>
            <a:pathLst>
              <a:path w="1665" h="335">
                <a:moveTo>
                  <a:pt x="0" y="0"/>
                </a:moveTo>
                <a:cubicBezTo>
                  <a:pt x="255" y="0"/>
                  <a:pt x="510" y="0"/>
                  <a:pt x="765" y="48"/>
                </a:cubicBezTo>
                <a:cubicBezTo>
                  <a:pt x="1020" y="96"/>
                  <a:pt x="1395" y="239"/>
                  <a:pt x="1530" y="287"/>
                </a:cubicBezTo>
                <a:cubicBezTo>
                  <a:pt x="1665" y="335"/>
                  <a:pt x="1621" y="334"/>
                  <a:pt x="1578" y="334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86" name="Freeform 58"/>
          <p:cNvSpPr>
            <a:spLocks/>
          </p:cNvSpPr>
          <p:nvPr>
            <p:custDataLst>
              <p:tags r:id="rId9"/>
            </p:custDataLst>
          </p:nvPr>
        </p:nvSpPr>
        <p:spPr bwMode="auto">
          <a:xfrm flipV="1">
            <a:off x="2166938" y="4337050"/>
            <a:ext cx="2544762" cy="663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5" y="48"/>
              </a:cxn>
              <a:cxn ang="0">
                <a:pos x="1530" y="287"/>
              </a:cxn>
              <a:cxn ang="0">
                <a:pos x="1578" y="334"/>
              </a:cxn>
            </a:cxnLst>
            <a:rect l="0" t="0" r="r" b="b"/>
            <a:pathLst>
              <a:path w="1665" h="335">
                <a:moveTo>
                  <a:pt x="0" y="0"/>
                </a:moveTo>
                <a:cubicBezTo>
                  <a:pt x="255" y="0"/>
                  <a:pt x="510" y="0"/>
                  <a:pt x="765" y="48"/>
                </a:cubicBezTo>
                <a:cubicBezTo>
                  <a:pt x="1020" y="96"/>
                  <a:pt x="1395" y="239"/>
                  <a:pt x="1530" y="287"/>
                </a:cubicBezTo>
                <a:cubicBezTo>
                  <a:pt x="1665" y="335"/>
                  <a:pt x="1621" y="334"/>
                  <a:pt x="1578" y="334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87" name="Freeform 59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513138" y="4337050"/>
            <a:ext cx="2919412" cy="665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2" y="383"/>
              </a:cxn>
              <a:cxn ang="0">
                <a:pos x="1530" y="287"/>
              </a:cxn>
              <a:cxn ang="0">
                <a:pos x="1865" y="0"/>
              </a:cxn>
            </a:cxnLst>
            <a:rect l="0" t="0" r="r" b="b"/>
            <a:pathLst>
              <a:path w="1865" h="431">
                <a:moveTo>
                  <a:pt x="0" y="0"/>
                </a:moveTo>
                <a:cubicBezTo>
                  <a:pt x="183" y="167"/>
                  <a:pt x="367" y="335"/>
                  <a:pt x="622" y="383"/>
                </a:cubicBezTo>
                <a:cubicBezTo>
                  <a:pt x="877" y="431"/>
                  <a:pt x="1323" y="351"/>
                  <a:pt x="1530" y="287"/>
                </a:cubicBezTo>
                <a:cubicBezTo>
                  <a:pt x="1737" y="223"/>
                  <a:pt x="1801" y="111"/>
                  <a:pt x="1865" y="0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88" name="Freeform 60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016125" y="4440238"/>
            <a:ext cx="4402138" cy="860425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1052" y="526"/>
              </a:cxn>
              <a:cxn ang="0">
                <a:pos x="2008" y="478"/>
              </a:cxn>
              <a:cxn ang="0">
                <a:pos x="2582" y="239"/>
              </a:cxn>
              <a:cxn ang="0">
                <a:pos x="2773" y="0"/>
              </a:cxn>
            </a:cxnLst>
            <a:rect l="0" t="0" r="r" b="b"/>
            <a:pathLst>
              <a:path w="2773" h="542">
                <a:moveTo>
                  <a:pt x="0" y="382"/>
                </a:moveTo>
                <a:cubicBezTo>
                  <a:pt x="358" y="446"/>
                  <a:pt x="717" y="510"/>
                  <a:pt x="1052" y="526"/>
                </a:cubicBezTo>
                <a:cubicBezTo>
                  <a:pt x="1387" y="542"/>
                  <a:pt x="1753" y="526"/>
                  <a:pt x="2008" y="478"/>
                </a:cubicBezTo>
                <a:cubicBezTo>
                  <a:pt x="2263" y="430"/>
                  <a:pt x="2455" y="319"/>
                  <a:pt x="2582" y="239"/>
                </a:cubicBezTo>
                <a:cubicBezTo>
                  <a:pt x="2709" y="159"/>
                  <a:pt x="2741" y="79"/>
                  <a:pt x="2773" y="0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89" name="Freeform 61"/>
          <p:cNvSpPr>
            <a:spLocks/>
          </p:cNvSpPr>
          <p:nvPr>
            <p:custDataLst>
              <p:tags r:id="rId12"/>
            </p:custDataLst>
          </p:nvPr>
        </p:nvSpPr>
        <p:spPr bwMode="auto">
          <a:xfrm flipV="1">
            <a:off x="1939925" y="3149600"/>
            <a:ext cx="4554538" cy="911225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1052" y="526"/>
              </a:cxn>
              <a:cxn ang="0">
                <a:pos x="2008" y="478"/>
              </a:cxn>
              <a:cxn ang="0">
                <a:pos x="2582" y="239"/>
              </a:cxn>
              <a:cxn ang="0">
                <a:pos x="2773" y="0"/>
              </a:cxn>
            </a:cxnLst>
            <a:rect l="0" t="0" r="r" b="b"/>
            <a:pathLst>
              <a:path w="2773" h="542">
                <a:moveTo>
                  <a:pt x="0" y="382"/>
                </a:moveTo>
                <a:cubicBezTo>
                  <a:pt x="358" y="446"/>
                  <a:pt x="717" y="510"/>
                  <a:pt x="1052" y="526"/>
                </a:cubicBezTo>
                <a:cubicBezTo>
                  <a:pt x="1387" y="542"/>
                  <a:pt x="1753" y="526"/>
                  <a:pt x="2008" y="478"/>
                </a:cubicBezTo>
                <a:cubicBezTo>
                  <a:pt x="2263" y="430"/>
                  <a:pt x="2455" y="319"/>
                  <a:pt x="2582" y="239"/>
                </a:cubicBezTo>
                <a:cubicBezTo>
                  <a:pt x="2709" y="159"/>
                  <a:pt x="2741" y="79"/>
                  <a:pt x="2773" y="0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90" name="Text Box 6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25033" y="3487738"/>
            <a:ext cx="1373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Üetliberg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01791" name="Text Box 6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5686" y="4524375"/>
            <a:ext cx="1748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Medikament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01792" name="Text Box 6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98750" y="4264025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Essen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01793" name="Text Box 6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25975" y="4195763"/>
            <a:ext cx="1578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Abwaschen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01794" name="Text Box 6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61150" y="4219575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Politik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3" name="Oval 7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709046" y="3300756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4" name="Oval 7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28302" y="4824567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" name="Oval 7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97066" y="405967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6" name="Oval 7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0630" y="4057108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7" name="Oval 7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595670" y="406655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6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85" grpId="0" animBg="1"/>
      <p:bldP spid="201786" grpId="0" animBg="1"/>
      <p:bldP spid="201787" grpId="0" animBg="1"/>
      <p:bldP spid="201788" grpId="0" animBg="1"/>
      <p:bldP spid="20178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Was wir gesehen haben</a:t>
            </a:r>
            <a:endParaRPr lang="de-CH" noProof="0" dirty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357188" indent="-357188">
              <a:lnSpc>
                <a:spcPct val="90000"/>
              </a:lnSpc>
            </a:pPr>
            <a:r>
              <a:rPr lang="de-CH" noProof="0" dirty="0" smtClean="0"/>
              <a:t>Das Problem des topologischen Sortierens und seine Anwendungen</a:t>
            </a:r>
          </a:p>
          <a:p>
            <a:pPr marL="357188" indent="-357188">
              <a:lnSpc>
                <a:spcPct val="90000"/>
              </a:lnSpc>
            </a:pPr>
            <a:endParaRPr lang="de-CH" sz="1600" noProof="0" dirty="0" smtClean="0"/>
          </a:p>
          <a:p>
            <a:pPr marL="357188" indent="-357188">
              <a:lnSpc>
                <a:spcPct val="90000"/>
              </a:lnSpc>
            </a:pPr>
            <a:r>
              <a:rPr lang="de-CH" noProof="0" dirty="0" smtClean="0"/>
              <a:t>Mathematischer Hintergrund: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Relationen als Mengen von Paaren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Eigenschaften einer Relation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Ordnungsrelationen: partiell/total, strikt/nicht-strikt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Transitive und reflexive transitive Hüllen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Die Beziehung zwischen </a:t>
            </a:r>
            <a:r>
              <a:rPr lang="de-CH" b="1" dirty="0" smtClean="0">
                <a:solidFill>
                  <a:srgbClr val="993300"/>
                </a:solidFill>
              </a:rPr>
              <a:t>azyklischen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dirty="0" smtClean="0"/>
              <a:t>und </a:t>
            </a:r>
            <a:r>
              <a:rPr lang="de-CH" b="1" dirty="0" smtClean="0">
                <a:solidFill>
                  <a:srgbClr val="993300"/>
                </a:solidFill>
              </a:rPr>
              <a:t>Ordnungs</a:t>
            </a:r>
            <a:r>
              <a:rPr lang="de-CH" dirty="0" smtClean="0"/>
              <a:t>relationen</a:t>
            </a:r>
            <a:endParaRPr lang="de-CH" noProof="0" dirty="0" smtClean="0"/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Die Grundidee des topologischen Sortierens</a:t>
            </a:r>
          </a:p>
          <a:p>
            <a:pPr marL="357188" lvl="1" indent="-357188">
              <a:lnSpc>
                <a:spcPct val="90000"/>
              </a:lnSpc>
            </a:pPr>
            <a:endParaRPr lang="de-CH" noProof="0" dirty="0" smtClean="0"/>
          </a:p>
          <a:p>
            <a:pPr marL="357188" indent="-357188">
              <a:lnSpc>
                <a:spcPct val="90000"/>
              </a:lnSpc>
            </a:pPr>
            <a:r>
              <a:rPr lang="de-CH" noProof="0" dirty="0" smtClean="0"/>
              <a:t>Als Nächstes: Wie man es implementiert: 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Effizient: </a:t>
            </a:r>
            <a:r>
              <a:rPr lang="de-CH" b="1" noProof="0" dirty="0" smtClean="0">
                <a:solidFill>
                  <a:srgbClr val="3333FF"/>
                </a:solidFill>
              </a:rPr>
              <a:t>O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m</a:t>
            </a:r>
            <a:r>
              <a:rPr lang="de-CH" noProof="0" dirty="0" smtClean="0">
                <a:solidFill>
                  <a:srgbClr val="3333FF"/>
                </a:solidFill>
              </a:rPr>
              <a:t> + 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>
                <a:solidFill>
                  <a:srgbClr val="3333FF"/>
                </a:solidFill>
              </a:rPr>
              <a:t>) </a:t>
            </a:r>
            <a:r>
              <a:rPr lang="de-CH" noProof="0" dirty="0" smtClean="0"/>
              <a:t>für </a:t>
            </a:r>
            <a:r>
              <a:rPr lang="de-CH" i="1" noProof="0" dirty="0" smtClean="0">
                <a:solidFill>
                  <a:srgbClr val="3333FF"/>
                </a:solidFill>
              </a:rPr>
              <a:t>m</a:t>
            </a:r>
            <a:r>
              <a:rPr lang="de-CH" noProof="0" dirty="0" smtClean="0"/>
              <a:t> Bedingungen </a:t>
            </a:r>
            <a:r>
              <a:rPr lang="de-CH" dirty="0" smtClean="0"/>
              <a:t>und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/>
              <a:t> </a:t>
            </a:r>
            <a:r>
              <a:rPr lang="de-CH" dirty="0" smtClean="0"/>
              <a:t>Elemente</a:t>
            </a:r>
            <a:endParaRPr lang="de-CH" noProof="0" dirty="0" smtClean="0"/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Gutes Software-Engineering: effektives API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2363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Die Problemstellung</a:t>
            </a:r>
            <a:endParaRPr lang="de-CH" noProof="0" dirty="0"/>
          </a:p>
        </p:txBody>
      </p:sp>
      <p:sp>
        <p:nvSpPr>
          <p:cNvPr id="153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062" y="784478"/>
            <a:ext cx="8768079" cy="18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de-CH" sz="2000" spc="-1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Partielle Ordnung</a:t>
            </a:r>
            <a:r>
              <a:rPr lang="de-CH" sz="2000" spc="-100" dirty="0" smtClean="0">
                <a:latin typeface="Constantia" panose="02030602050306030303" pitchFamily="18" charset="0"/>
              </a:rPr>
              <a:t>: Ordnungsbedingungen zwischen Elementen einer Menge, z.B.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nstantia" panose="02030602050306030303" pitchFamily="18" charset="0"/>
              </a:rPr>
              <a:t>“Das Abwaschen kommt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der politischen Diskussion”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>
                <a:latin typeface="Constantia" panose="02030602050306030303" pitchFamily="18" charset="0"/>
              </a:rPr>
              <a:t>“Die Wanderung auf den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kommt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>
                <a:latin typeface="Constantia" panose="02030602050306030303" pitchFamily="18" charset="0"/>
              </a:rPr>
              <a:t>“Das Medikament muss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 eingenommen werden”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>
                <a:latin typeface="Constantia" panose="02030602050306030303" pitchFamily="18" charset="0"/>
              </a:rPr>
              <a:t>“Das Essen kommt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Abwaschen”</a:t>
            </a:r>
          </a:p>
          <a:p>
            <a:pPr marL="342900" indent="-342900"/>
            <a:r>
              <a:rPr lang="de-CH" sz="2000" dirty="0" smtClean="0">
                <a:latin typeface="Constantia" panose="02030602050306030303" pitchFamily="18" charset="0"/>
              </a:rPr>
              <a:t> </a:t>
            </a:r>
            <a:endParaRPr lang="de-CH" sz="2000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2858" y="5410379"/>
            <a:ext cx="7421077" cy="105560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CH" sz="2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Aus einer gegebenen partiellen Ordnung eine kompatible totale Ordnung produzieren</a:t>
            </a:r>
            <a:endParaRPr lang="de-CH" sz="28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1965" y="2852175"/>
            <a:ext cx="8768079" cy="47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Totale Ordnung</a:t>
            </a:r>
            <a:r>
              <a:rPr lang="de-CH" sz="2000" dirty="0" smtClean="0">
                <a:latin typeface="Constantia" panose="02030602050306030303" pitchFamily="18" charset="0"/>
              </a:rPr>
              <a:t>: Eine Sequenz, die alle Elemente der Menge beinhaltet</a:t>
            </a:r>
          </a:p>
          <a:p>
            <a:pPr marL="342900" indent="-342900"/>
            <a:r>
              <a:rPr lang="de-CH" sz="2000" dirty="0" smtClean="0">
                <a:latin typeface="Constantia" panose="02030602050306030303" pitchFamily="18" charset="0"/>
              </a:rPr>
              <a:t> </a:t>
            </a:r>
            <a:endParaRPr lang="de-CH" sz="2000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6062" y="3486482"/>
            <a:ext cx="8768079" cy="162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Kompatibel</a:t>
            </a:r>
            <a:r>
              <a:rPr lang="de-CH" sz="2000" dirty="0" smtClean="0">
                <a:latin typeface="Constantia" panose="02030602050306030303" pitchFamily="18" charset="0"/>
              </a:rPr>
              <a:t>: Die Sequenz berücksichtigt alle Ordnungsbedingungen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, Medikament,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Medikament,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8000"/>
                </a:solidFill>
                <a:latin typeface="Constantia" panose="02030602050306030303" pitchFamily="18" charset="0"/>
              </a:rPr>
              <a:t>Politik, Medikament, Essen, Abwaschen, </a:t>
            </a:r>
            <a:r>
              <a:rPr lang="de-CH" sz="2000" i="1" dirty="0" err="1">
                <a:solidFill>
                  <a:srgbClr val="008000"/>
                </a:solidFill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: </a:t>
            </a:r>
            <a:r>
              <a:rPr lang="de-CH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not OK</a:t>
            </a:r>
            <a:endParaRPr lang="de-CH" sz="2000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noProof="0" dirty="0" smtClean="0">
                <a:solidFill>
                  <a:srgbClr val="990000"/>
                </a:solidFill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</a:rPr>
            </a:br>
            <a:r>
              <a:rPr lang="de-CH" noProof="0" dirty="0" smtClean="0">
                <a:solidFill>
                  <a:srgbClr val="990000"/>
                </a:solidFill>
              </a:rPr>
              <a:t/>
            </a:r>
            <a:br>
              <a:rPr lang="de-CH" noProof="0" dirty="0" smtClean="0">
                <a:solidFill>
                  <a:srgbClr val="990000"/>
                </a:solidFill>
              </a:rPr>
            </a:br>
            <a:r>
              <a:rPr lang="de-CH" sz="2800" noProof="0" dirty="0" smtClean="0"/>
              <a:t>Prof. Dr. Bertrand Meyer</a:t>
            </a:r>
            <a:endParaRPr lang="de-CH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</a:pPr>
            <a:endParaRPr lang="de-CH" noProof="0" dirty="0" smtClean="0">
              <a:solidFill>
                <a:srgbClr val="3E609E"/>
              </a:solidFill>
            </a:endParaRPr>
          </a:p>
          <a:p>
            <a:pPr>
              <a:spcBef>
                <a:spcPct val="50000"/>
              </a:spcBef>
            </a:pPr>
            <a:r>
              <a:rPr lang="de-CH" sz="4800" noProof="0" dirty="0" smtClean="0">
                <a:solidFill>
                  <a:srgbClr val="3E609E"/>
                </a:solidFill>
              </a:rPr>
              <a:t>Lektion 15: Topologisches Sortieren </a:t>
            </a:r>
          </a:p>
          <a:p>
            <a:pPr>
              <a:spcBef>
                <a:spcPct val="50000"/>
              </a:spcBef>
            </a:pPr>
            <a:r>
              <a:rPr lang="de-CH" sz="4800" noProof="0" dirty="0" smtClean="0">
                <a:solidFill>
                  <a:srgbClr val="3E609E"/>
                </a:solidFill>
              </a:rPr>
              <a:t>Teil 2: Algorithmus und </a:t>
            </a:r>
            <a:r>
              <a:rPr lang="de-CH" sz="4800" noProof="0" dirty="0" err="1" smtClean="0">
                <a:solidFill>
                  <a:srgbClr val="3E609E"/>
                </a:solidFill>
              </a:rPr>
              <a:t>Implementation</a:t>
            </a:r>
            <a:endParaRPr lang="de-CH" sz="4800" noProof="0" dirty="0">
              <a:solidFill>
                <a:srgbClr val="3E6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Zurück zu Software</a:t>
            </a:r>
            <a:endParaRPr lang="de-CH" noProof="0" dirty="0"/>
          </a:p>
        </p:txBody>
      </p:sp>
      <p:pic>
        <p:nvPicPr>
          <p:cNvPr id="6" name="Picture 3" descr="2sqzwbmb[1]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176338" y="412750"/>
            <a:ext cx="6527800" cy="6450013"/>
          </a:xfrm>
          <a:noFill/>
          <a:ln/>
        </p:spPr>
      </p:pic>
      <p:pic>
        <p:nvPicPr>
          <p:cNvPr id="7" name="Picture 4" descr="Edvard%20Munch%20The%20Scream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075935" y="536765"/>
            <a:ext cx="4687329" cy="632449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1007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92731" y="1357657"/>
            <a:ext cx="37221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p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8487" y="3112354"/>
            <a:ext cx="37061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q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3736" y="2223122"/>
            <a:ext cx="31771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r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2301" y="3213022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78339" y="2181177"/>
            <a:ext cx="304892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t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96239" y="3204634"/>
            <a:ext cx="37702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u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37569" y="2189564"/>
            <a:ext cx="34336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v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84616" y="2760016"/>
            <a:ext cx="42030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w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2256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73088" y="5464175"/>
            <a:ext cx="813117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453188" y="2378075"/>
            <a:ext cx="1055687" cy="4714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Die Grundidee des Algorithmus</a:t>
            </a:r>
            <a:endParaRPr lang="de-CH" noProof="0" dirty="0"/>
          </a:p>
        </p:txBody>
      </p:sp>
      <p:sp>
        <p:nvSpPr>
          <p:cNvPr id="3225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04163" y="496570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topsort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225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52488" y="1535113"/>
            <a:ext cx="1330325" cy="839787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5988" y="2457450"/>
            <a:ext cx="1239837" cy="8286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771775" y="2362200"/>
            <a:ext cx="1447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14875" y="2362200"/>
            <a:ext cx="1196975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7963" y="2447925"/>
            <a:ext cx="1406525" cy="9334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721225" y="3402013"/>
            <a:ext cx="1227138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559550" y="3063875"/>
            <a:ext cx="903288" cy="2952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875" y="13636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p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625" y="3116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q</a:t>
            </a:r>
          </a:p>
        </p:txBody>
      </p:sp>
      <p:sp>
        <p:nvSpPr>
          <p:cNvPr id="32257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54250" y="22447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r</a:t>
            </a:r>
          </a:p>
        </p:txBody>
      </p:sp>
      <p:sp>
        <p:nvSpPr>
          <p:cNvPr id="32257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40213" y="32242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s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4975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t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3243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u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21388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v</a:t>
            </a:r>
          </a:p>
        </p:txBody>
      </p:sp>
      <p:sp>
        <p:nvSpPr>
          <p:cNvPr id="32258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7775" y="27908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w</a:t>
            </a:r>
          </a:p>
        </p:txBody>
      </p:sp>
      <p:sp>
        <p:nvSpPr>
          <p:cNvPr id="32258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386045">
            <a:off x="1184429" y="1690434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29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2094640">
            <a:off x="1298909" y="2790364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31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466698">
            <a:off x="3202052" y="2697761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21156" y="214954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76521" y="3182788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51354" y="2142553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 rot="20234170">
            <a:off x="6729152" y="2989841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 rot="1222800">
            <a:off x="6796264" y="2419389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8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1983E-6 L 3.05556E-6 0.576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322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63215E-6 L 0.12031 0.3189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2087E-6 L -1.94444E-6 0.443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95274E-6 L -0.11319 0.2999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5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8082E-6 L -0.00382 0.4524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4461E-6 L -0.11545 0.29835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4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082E-6 L -1.11111E-6 0.45078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12717E-7 L 3.05556E-6 0.36738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22573" grpId="0" animBg="1"/>
      <p:bldP spid="322574" grpId="0" animBg="1"/>
      <p:bldP spid="322575" grpId="0" animBg="1"/>
      <p:bldP spid="322576" grpId="0" animBg="1"/>
      <p:bldP spid="322577" grpId="0" animBg="1"/>
      <p:bldP spid="322578" grpId="0" animBg="1"/>
      <p:bldP spid="322579" grpId="0" animBg="1"/>
      <p:bldP spid="322580" grpId="0" animBg="1"/>
      <p:bldP spid="322581" grpId="0"/>
      <p:bldP spid="29" grpId="0"/>
      <p:bldP spid="29" grpId="1"/>
      <p:bldP spid="31" grpId="0"/>
      <p:bldP spid="31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</a:t>
            </a:r>
            <a:r>
              <a:rPr lang="de-CH" dirty="0" smtClean="0"/>
              <a:t>erster Versuch</a:t>
            </a:r>
            <a:r>
              <a:rPr lang="de-CH" noProof="0" dirty="0" smtClean="0"/>
              <a:t>)</a:t>
            </a:r>
            <a:endParaRPr lang="de-CH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88769" y="1268413"/>
            <a:ext cx="2835662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1800" noProof="0" dirty="0" smtClean="0">
                <a:solidFill>
                  <a:srgbClr val="A50021"/>
                </a:solidFill>
              </a:rPr>
              <a:t>Gegeben</a:t>
            </a:r>
            <a:r>
              <a:rPr lang="de-CH" sz="1800" noProof="0" dirty="0" smtClean="0"/>
              <a:t>:</a:t>
            </a:r>
          </a:p>
          <a:p>
            <a:pPr>
              <a:lnSpc>
                <a:spcPct val="80000"/>
              </a:lnSpc>
            </a:pPr>
            <a:endParaRPr lang="de-CH" sz="1800" noProof="0" dirty="0" smtClean="0"/>
          </a:p>
          <a:p>
            <a:r>
              <a:rPr lang="de-CH" sz="1800" noProof="0" dirty="0" smtClean="0"/>
              <a:t>Ein Typ </a:t>
            </a:r>
            <a:r>
              <a:rPr lang="de-CH" sz="1800" i="1" noProof="0" dirty="0" smtClean="0">
                <a:solidFill>
                  <a:srgbClr val="0000FF"/>
                </a:solidFill>
              </a:rPr>
              <a:t>G</a:t>
            </a:r>
          </a:p>
          <a:p>
            <a:endParaRPr lang="de-CH" sz="1800" i="1" noProof="0" dirty="0" smtClean="0">
              <a:solidFill>
                <a:srgbClr val="0000FF"/>
              </a:solidFill>
            </a:endParaRPr>
          </a:p>
          <a:p>
            <a:r>
              <a:rPr lang="de-CH" sz="1800" noProof="0" dirty="0" smtClean="0"/>
              <a:t>Eine Menge von Elementen des Typs </a:t>
            </a:r>
            <a:r>
              <a:rPr lang="de-CH" sz="1800" i="1" noProof="0" dirty="0" smtClean="0">
                <a:solidFill>
                  <a:srgbClr val="0000FF"/>
                </a:solidFill>
              </a:rPr>
              <a:t>G</a:t>
            </a:r>
          </a:p>
          <a:p>
            <a:endParaRPr lang="de-CH" sz="1800" i="1" noProof="0" dirty="0" smtClean="0">
              <a:solidFill>
                <a:srgbClr val="0000FF"/>
              </a:solidFill>
            </a:endParaRPr>
          </a:p>
          <a:p>
            <a:r>
              <a:rPr lang="de-CH" sz="1800" noProof="0" dirty="0" smtClean="0"/>
              <a:t>Eine Relation </a:t>
            </a:r>
            <a:r>
              <a:rPr lang="de-CH" sz="18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1800" noProof="0" dirty="0" smtClean="0"/>
              <a:t>  </a:t>
            </a:r>
            <a:r>
              <a:rPr lang="de-CH" sz="1800" dirty="0" smtClean="0"/>
              <a:t>auf diesen Elemente</a:t>
            </a:r>
            <a:endParaRPr lang="de-CH" sz="1800" noProof="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</a:pPr>
            <a:endParaRPr lang="de-CH" sz="1800" noProof="0" dirty="0" smtClean="0">
              <a:solidFill>
                <a:srgbClr val="A50021"/>
              </a:solidFill>
            </a:endParaRPr>
          </a:p>
          <a:p>
            <a:r>
              <a:rPr lang="de-CH" sz="1800" noProof="0" dirty="0" smtClean="0">
                <a:solidFill>
                  <a:srgbClr val="A50021"/>
                </a:solidFill>
              </a:rPr>
              <a:t>Benötigt</a:t>
            </a:r>
            <a:r>
              <a:rPr lang="de-CH" sz="1800" noProof="0" dirty="0" smtClean="0"/>
              <a:t>:</a:t>
            </a:r>
          </a:p>
          <a:p>
            <a:endParaRPr lang="de-CH" sz="1800" noProof="0" dirty="0" smtClean="0"/>
          </a:p>
          <a:p>
            <a:r>
              <a:rPr lang="de-CH" sz="1800" noProof="0" dirty="0" smtClean="0"/>
              <a:t>Eine Aufzählung der Elemente, kompatibel mit </a:t>
            </a:r>
            <a:r>
              <a:rPr lang="de-CH" sz="1800" i="1" noProof="0" dirty="0" smtClean="0">
                <a:solidFill>
                  <a:srgbClr val="0000FF"/>
                </a:solidFill>
              </a:rPr>
              <a:t>bedingungen</a:t>
            </a:r>
            <a:endParaRPr lang="de-CH" sz="1800" noProof="0" dirty="0"/>
          </a:p>
        </p:txBody>
      </p:sp>
      <p:sp>
        <p:nvSpPr>
          <p:cNvPr id="7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858530" y="1268412"/>
            <a:ext cx="6150533" cy="5281243"/>
          </a:xfrm>
          <a:prstGeom prst="roundRect">
            <a:avLst>
              <a:gd name="adj" fmla="val 4425"/>
            </a:avLst>
          </a:prstGeom>
          <a:solidFill>
            <a:srgbClr val="99FF99"/>
          </a:solidFill>
          <a:ln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kern="0" smtClean="0">
                <a:solidFill>
                  <a:schemeClr val="accent2"/>
                </a:solidFill>
              </a:rPr>
              <a:t>class</a:t>
            </a: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kern="0" smtClean="0">
                <a:solidFill>
                  <a:srgbClr val="0000FF"/>
                </a:solidFill>
              </a:rPr>
              <a:t>	TOPOLOGISCH_SORTIER</a:t>
            </a:r>
            <a:r>
              <a:rPr lang="de-CH" sz="2000" b="1" i="1" kern="0" smtClean="0">
                <a:solidFill>
                  <a:srgbClr val="A50021"/>
                </a:solidFill>
              </a:rPr>
              <a:t>BAR</a:t>
            </a:r>
            <a:r>
              <a:rPr lang="de-CH" sz="2000" i="1" kern="0" smtClean="0">
                <a:solidFill>
                  <a:srgbClr val="0000FF"/>
                </a:solidFill>
              </a:rPr>
              <a:t> </a:t>
            </a:r>
            <a:r>
              <a:rPr lang="de-CH" sz="2000" kern="0" smtClean="0">
                <a:solidFill>
                  <a:srgbClr val="0000FF"/>
                </a:solidFill>
              </a:rPr>
              <a:t>[</a:t>
            </a:r>
            <a:r>
              <a:rPr lang="de-CH" sz="2000" i="1" kern="0" smtClean="0">
                <a:solidFill>
                  <a:srgbClr val="0000FF"/>
                </a:solidFill>
              </a:rPr>
              <a:t>G </a:t>
            </a:r>
            <a:r>
              <a:rPr lang="de-CH" sz="2000" kern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kern="0" smtClean="0">
                <a:solidFill>
                  <a:schemeClr val="accent2"/>
                </a:solidFill>
              </a:rPr>
              <a:t>feature</a:t>
            </a: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kern="0" smtClean="0"/>
              <a:t>	</a:t>
            </a:r>
            <a:r>
              <a:rPr lang="de-CH" sz="2000" i="1" kern="0" smtClean="0">
                <a:solidFill>
                  <a:srgbClr val="0000FF"/>
                </a:solidFill>
              </a:rPr>
              <a:t>bedingungen</a:t>
            </a:r>
            <a:r>
              <a:rPr lang="de-CH" sz="1000" i="1" kern="0" smtClean="0">
                <a:solidFill>
                  <a:srgbClr val="0000FF"/>
                </a:solidFill>
              </a:rPr>
              <a:t> </a:t>
            </a:r>
            <a:r>
              <a:rPr lang="de-CH" sz="2000" kern="0" smtClean="0">
                <a:solidFill>
                  <a:srgbClr val="0000FF"/>
                </a:solidFill>
              </a:rPr>
              <a:t>:</a:t>
            </a:r>
            <a:r>
              <a:rPr lang="de-CH" sz="2000" i="1" kern="0" smtClean="0">
                <a:solidFill>
                  <a:srgbClr val="0000FF"/>
                </a:solidFill>
              </a:rPr>
              <a:t> LINKED_LIST  </a:t>
            </a:r>
            <a:r>
              <a:rPr lang="de-CH" sz="2000" kern="0" smtClean="0">
                <a:solidFill>
                  <a:srgbClr val="0000FF"/>
                </a:solidFill>
              </a:rPr>
              <a:t>[</a:t>
            </a:r>
            <a:r>
              <a:rPr lang="de-CH" sz="2000" i="1" kern="0" smtClean="0">
                <a:solidFill>
                  <a:srgbClr val="0000FF"/>
                </a:solidFill>
              </a:rPr>
              <a:t>TUPLE</a:t>
            </a:r>
            <a:r>
              <a:rPr lang="de-CH" sz="2000" kern="0" smtClean="0">
                <a:solidFill>
                  <a:srgbClr val="0000FF"/>
                </a:solidFill>
              </a:rPr>
              <a:t> [</a:t>
            </a:r>
            <a:r>
              <a:rPr lang="de-CH" sz="2000" i="1" kern="0" smtClean="0">
                <a:solidFill>
                  <a:srgbClr val="0000FF"/>
                </a:solidFill>
              </a:rPr>
              <a:t>G, G </a:t>
            </a:r>
            <a:r>
              <a:rPr lang="de-CH" sz="2000" kern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kern="0" smtClean="0">
              <a:solidFill>
                <a:srgbClr val="0000FF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kern="0" smtClean="0">
                <a:solidFill>
                  <a:srgbClr val="0000FF"/>
                </a:solidFill>
              </a:rPr>
              <a:t>	</a:t>
            </a:r>
            <a:r>
              <a:rPr lang="de-CH" sz="2000" i="1" kern="0" smtClean="0">
                <a:solidFill>
                  <a:srgbClr val="0000FF"/>
                </a:solidFill>
              </a:rPr>
              <a:t>elemente </a:t>
            </a:r>
            <a:r>
              <a:rPr lang="de-CH" sz="2000" kern="0" smtClean="0">
                <a:solidFill>
                  <a:srgbClr val="0000FF"/>
                </a:solidFill>
              </a:rPr>
              <a:t>:</a:t>
            </a:r>
            <a:r>
              <a:rPr lang="de-CH" sz="2000" i="1" kern="0" smtClean="0">
                <a:solidFill>
                  <a:srgbClr val="0000FF"/>
                </a:solidFill>
              </a:rPr>
              <a:t> LINKED_LIST </a:t>
            </a:r>
            <a:r>
              <a:rPr lang="de-CH" sz="2000" kern="0" smtClean="0">
                <a:solidFill>
                  <a:srgbClr val="0000FF"/>
                </a:solidFill>
              </a:rPr>
              <a:t>[</a:t>
            </a:r>
            <a:r>
              <a:rPr lang="de-CH" sz="2000" i="1" kern="0" smtClean="0">
                <a:solidFill>
                  <a:srgbClr val="0000FF"/>
                </a:solidFill>
              </a:rPr>
              <a:t>G </a:t>
            </a:r>
            <a:r>
              <a:rPr lang="de-CH" sz="2000" kern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kern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kern="0" smtClean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kern="0" smtClean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kern="0" smtClean="0">
                <a:solidFill>
                  <a:srgbClr val="0000FF"/>
                </a:solidFill>
              </a:rPr>
              <a:t>	topologisch_sortiert </a:t>
            </a:r>
            <a:r>
              <a:rPr lang="de-CH" sz="2000" kern="0" smtClean="0">
                <a:solidFill>
                  <a:srgbClr val="0000FF"/>
                </a:solidFill>
              </a:rPr>
              <a:t>:</a:t>
            </a:r>
            <a:r>
              <a:rPr lang="de-CH" sz="2000" i="1" kern="0" smtClean="0">
                <a:solidFill>
                  <a:srgbClr val="0000FF"/>
                </a:solidFill>
              </a:rPr>
              <a:t> LINKED_LIST </a:t>
            </a:r>
            <a:r>
              <a:rPr lang="de-CH" sz="2000" kern="0" smtClean="0">
                <a:solidFill>
                  <a:srgbClr val="0000FF"/>
                </a:solidFill>
              </a:rPr>
              <a:t>[</a:t>
            </a:r>
            <a:r>
              <a:rPr lang="de-CH" sz="2000" i="1" kern="0" smtClean="0">
                <a:solidFill>
                  <a:srgbClr val="0000FF"/>
                </a:solidFill>
              </a:rPr>
              <a:t>G </a:t>
            </a:r>
            <a:r>
              <a:rPr lang="de-CH" sz="2000" kern="0" smtClean="0">
                <a:solidFill>
                  <a:srgbClr val="0000FF"/>
                </a:solidFill>
              </a:rPr>
              <a:t>]</a:t>
            </a:r>
            <a:endParaRPr lang="de-CH" sz="2000" b="1" kern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kern="0" smtClean="0">
                <a:solidFill>
                  <a:schemeClr val="accent2"/>
                </a:solidFill>
              </a:rPr>
              <a:t>		require</a:t>
            </a:r>
            <a:endParaRPr lang="de-CH" sz="2000" kern="0" smtClean="0"/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kern="0" smtClean="0"/>
              <a:t>			 </a:t>
            </a:r>
            <a:r>
              <a:rPr lang="de-CH" sz="2000" i="1" kern="0" smtClean="0">
                <a:solidFill>
                  <a:srgbClr val="0000FF"/>
                </a:solidFill>
              </a:rPr>
              <a:t>zyklus_frei</a:t>
            </a:r>
            <a:r>
              <a:rPr lang="de-CH" sz="2000" kern="0" smtClean="0">
                <a:solidFill>
                  <a:srgbClr val="0000FF"/>
                </a:solidFill>
              </a:rPr>
              <a:t> (</a:t>
            </a:r>
            <a:r>
              <a:rPr lang="de-CH" sz="2000" i="1" kern="0" smtClean="0">
                <a:solidFill>
                  <a:srgbClr val="0000FF"/>
                </a:solidFill>
              </a:rPr>
              <a:t>bedingungen</a:t>
            </a:r>
            <a:r>
              <a:rPr lang="de-CH" sz="2000" kern="0" smtClean="0">
                <a:solidFill>
                  <a:srgbClr val="0000FF"/>
                </a:solidFill>
              </a:rPr>
              <a:t>)</a:t>
            </a:r>
            <a:endParaRPr lang="de-CH" sz="2000" i="1" kern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kern="0" smtClean="0">
                <a:solidFill>
                  <a:srgbClr val="0000FF"/>
                </a:solidFill>
              </a:rPr>
              <a:t>		</a:t>
            </a:r>
            <a:r>
              <a:rPr lang="de-CH" sz="2000" b="1" kern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kern="0" smtClean="0">
                <a:solidFill>
                  <a:srgbClr val="0000FF"/>
                </a:solidFill>
              </a:rPr>
              <a:t>			...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kern="0" smtClean="0">
                <a:solidFill>
                  <a:schemeClr val="accent2"/>
                </a:solidFill>
              </a:rPr>
              <a:t>		ensure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kern="0" smtClean="0">
                <a:solidFill>
                  <a:srgbClr val="0000FF"/>
                </a:solidFill>
              </a:rPr>
              <a:t>			 kompatibel</a:t>
            </a:r>
            <a:r>
              <a:rPr lang="de-CH" sz="2000" kern="0" smtClean="0">
                <a:solidFill>
                  <a:srgbClr val="0000FF"/>
                </a:solidFill>
              </a:rPr>
              <a:t> (</a:t>
            </a:r>
            <a:r>
              <a:rPr lang="de-CH" sz="2000" b="1" kern="0" smtClean="0">
                <a:solidFill>
                  <a:schemeClr val="accent2"/>
                </a:solidFill>
              </a:rPr>
              <a:t>Result</a:t>
            </a:r>
            <a:r>
              <a:rPr lang="de-CH" sz="2000" kern="0" smtClean="0">
                <a:solidFill>
                  <a:srgbClr val="0000FF"/>
                </a:solidFill>
              </a:rPr>
              <a:t>, </a:t>
            </a:r>
            <a:r>
              <a:rPr lang="de-CH" sz="2000" i="1" kern="0" smtClean="0">
                <a:solidFill>
                  <a:srgbClr val="0000FF"/>
                </a:solidFill>
              </a:rPr>
              <a:t>bedingungen</a:t>
            </a:r>
            <a:r>
              <a:rPr lang="de-CH" sz="2000" kern="0" smtClean="0">
                <a:solidFill>
                  <a:srgbClr val="0000FF"/>
                </a:solidFill>
              </a:rPr>
              <a:t>)</a:t>
            </a:r>
            <a:endParaRPr lang="de-CH" sz="2000" i="1" kern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kern="0" smtClean="0">
                <a:solidFill>
                  <a:srgbClr val="0000FF"/>
                </a:solidFill>
              </a:rPr>
              <a:t>		</a:t>
            </a:r>
            <a:r>
              <a:rPr lang="de-CH" sz="2000" b="1" kern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kern="0" smtClean="0">
                <a:solidFill>
                  <a:schemeClr val="accent2"/>
                </a:solidFill>
              </a:rPr>
              <a:t>end</a:t>
            </a:r>
            <a:endParaRPr lang="de-CH" sz="2000" b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(verbessert)</a:t>
            </a:r>
            <a:endParaRPr lang="de-CH" noProof="0" dirty="0"/>
          </a:p>
        </p:txBody>
      </p:sp>
      <p:sp>
        <p:nvSpPr>
          <p:cNvPr id="8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57" y="2422524"/>
            <a:ext cx="2814418" cy="3222902"/>
          </a:xfrm>
          <a:prstGeom prst="roundRect">
            <a:avLst>
              <a:gd name="adj" fmla="val 9641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 smtClean="0">
              <a:latin typeface="Constantia" panose="02030602050306030303" pitchFamily="18" charset="0"/>
            </a:endParaRPr>
          </a:p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sz="half" idx="1"/>
            <p:custDataLst>
              <p:tags r:id="rId3"/>
            </p:custDataLst>
          </p:nvPr>
        </p:nvSpPr>
        <p:spPr>
          <a:xfrm>
            <a:off x="2949147" y="1268413"/>
            <a:ext cx="6104238" cy="5228080"/>
          </a:xfrm>
          <a:prstGeom prst="roundRect">
            <a:avLst>
              <a:gd name="adj" fmla="val 4840"/>
            </a:avLst>
          </a:prstGeom>
          <a:solidFill>
            <a:srgbClr val="99FF99"/>
          </a:solidFill>
          <a:ln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class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TOPOLOGISCH_SORTIER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ER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feature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TUPLE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G, 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noProof="0" dirty="0" smtClean="0">
              <a:solidFill>
                <a:srgbClr val="0000FF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elemente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noProof="0" dirty="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i="1" noProof="0" dirty="0" err="1" smtClean="0">
                <a:solidFill>
                  <a:srgbClr val="A50021"/>
                </a:solidFill>
              </a:rPr>
              <a:t>sequenz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 </a:t>
            </a:r>
            <a:r>
              <a:rPr lang="de-CH" sz="2000" b="1" noProof="0" dirty="0" smtClean="0">
                <a:solidFill>
                  <a:srgbClr val="A50021"/>
                </a:solidFill>
              </a:rPr>
              <a:t>: 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LINKED_LIST</a:t>
            </a:r>
            <a:r>
              <a:rPr lang="de-CH" sz="2000" b="1" noProof="0" dirty="0" smtClean="0">
                <a:solidFill>
                  <a:srgbClr val="A50021"/>
                </a:solidFill>
              </a:rPr>
              <a:t> [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G</a:t>
            </a:r>
            <a:r>
              <a:rPr lang="de-CH" sz="1400" b="1" i="1" noProof="0" dirty="0" smtClean="0">
                <a:solidFill>
                  <a:srgbClr val="A50021"/>
                </a:solidFill>
              </a:rPr>
              <a:t> </a:t>
            </a:r>
            <a:r>
              <a:rPr lang="de-CH" sz="2000" b="1" noProof="0" dirty="0" smtClean="0">
                <a:solidFill>
                  <a:srgbClr val="A50021"/>
                </a:solidFill>
              </a:rPr>
              <a:t>]</a:t>
            </a:r>
            <a:endParaRPr lang="de-CH" sz="2000" b="1" i="1" noProof="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sortiere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2000" noProof="0" dirty="0" smtClean="0"/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		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zyklus_frei</a:t>
            </a:r>
            <a:r>
              <a:rPr lang="de-CH" sz="2000" noProof="0" dirty="0" smtClean="0">
                <a:solidFill>
                  <a:srgbClr val="0000FF"/>
                </a:solidFill>
              </a:rPr>
              <a:t> (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2000" noProof="0" dirty="0" smtClean="0">
                <a:solidFill>
                  <a:srgbClr val="0000FF"/>
                </a:solidFill>
              </a:rPr>
              <a:t>)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	...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ensure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 kompatibel</a:t>
            </a:r>
            <a:r>
              <a:rPr lang="de-CH" sz="2000" noProof="0" dirty="0" smtClean="0">
                <a:solidFill>
                  <a:srgbClr val="0000FF"/>
                </a:solidFill>
              </a:rPr>
              <a:t> (</a:t>
            </a:r>
            <a:r>
              <a:rPr lang="de-CH" sz="2000" b="1" i="1" noProof="0" dirty="0" err="1" smtClean="0">
                <a:solidFill>
                  <a:srgbClr val="A50021"/>
                </a:solidFill>
              </a:rPr>
              <a:t>sequenz</a:t>
            </a:r>
            <a:r>
              <a:rPr lang="de-CH" sz="2000" noProof="0" dirty="0" smtClean="0">
                <a:solidFill>
                  <a:srgbClr val="0000FF"/>
                </a:solidFill>
              </a:rPr>
              <a:t>, 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2000" noProof="0" dirty="0" smtClean="0">
                <a:solidFill>
                  <a:srgbClr val="0000FF"/>
                </a:solidFill>
              </a:rPr>
              <a:t>)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7325" y="2500313"/>
            <a:ext cx="266065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900" dirty="0" err="1" smtClean="0">
                <a:latin typeface="Constantia" panose="02030602050306030303" pitchFamily="18" charset="0"/>
              </a:rPr>
              <a:t>Wir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benutzen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statt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einer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Funktion</a:t>
            </a:r>
            <a:r>
              <a:rPr lang="en-US" sz="1900" dirty="0" smtClean="0">
                <a:latin typeface="Constantia" panose="02030602050306030303" pitchFamily="18" charset="0"/>
              </a:rPr>
              <a:t>  </a:t>
            </a:r>
            <a:r>
              <a:rPr lang="en-US" sz="19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topologisch_sortiert</a:t>
            </a:r>
            <a:r>
              <a:rPr lang="en-US" sz="7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900" dirty="0" smtClean="0">
                <a:latin typeface="Constantia" panose="02030602050306030303" pitchFamily="18" charset="0"/>
              </a:rPr>
              <a:t>:</a:t>
            </a:r>
            <a:endParaRPr lang="en-US" sz="1900" dirty="0">
              <a:latin typeface="Constantia" panose="02030602050306030303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570288"/>
            <a:ext cx="3026229" cy="170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900" dirty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Eine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Prozedur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i="1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sortiere</a:t>
            </a:r>
            <a:endParaRPr lang="en-US" sz="1900" dirty="0">
              <a:latin typeface="Constantia" panose="02030602050306030303" pitchFamily="18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900" dirty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Ein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Attribut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b="1" i="1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sequenz</a:t>
            </a:r>
            <a:r>
              <a:rPr lang="en-US" sz="1900" dirty="0" smtClean="0">
                <a:latin typeface="Constantia" panose="02030602050306030303" pitchFamily="18" charset="0"/>
              </a:rPr>
              <a:t> (</a:t>
            </a:r>
            <a:r>
              <a:rPr lang="en-US" sz="1900" dirty="0" err="1" smtClean="0">
                <a:latin typeface="Constantia" panose="02030602050306030303" pitchFamily="18" charset="0"/>
              </a:rPr>
              <a:t>gesetzt</a:t>
            </a:r>
            <a:r>
              <a:rPr lang="en-US" sz="1900" dirty="0" smtClean="0">
                <a:latin typeface="Constantia" panose="02030602050306030303" pitchFamily="18" charset="0"/>
              </a:rPr>
              <a:t> von </a:t>
            </a:r>
            <a:r>
              <a:rPr lang="en-US" sz="1900" b="1" i="1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sortiere</a:t>
            </a:r>
            <a:r>
              <a:rPr lang="en-US" sz="1900" dirty="0" smtClean="0">
                <a:latin typeface="Constantia" panose="02030602050306030303" pitchFamily="18" charset="0"/>
              </a:rPr>
              <a:t>), welches das </a:t>
            </a:r>
            <a:r>
              <a:rPr lang="en-US" sz="1900" dirty="0" err="1" smtClean="0">
                <a:latin typeface="Constantia" panose="02030602050306030303" pitchFamily="18" charset="0"/>
              </a:rPr>
              <a:t>Resultat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enthält</a:t>
            </a:r>
            <a:endParaRPr lang="en-US" sz="19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Fehlende Eindeutigkeit</a:t>
            </a:r>
            <a:endParaRPr lang="de-CH" noProof="0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sz="2000" noProof="0" dirty="0" smtClean="0"/>
              <a:t>Im Allgemeinen gibt es mehrere </a:t>
            </a:r>
            <a:r>
              <a:rPr lang="de-CH" sz="2000" dirty="0" smtClean="0"/>
              <a:t>L</a:t>
            </a:r>
            <a:r>
              <a:rPr lang="de-CH" sz="2000" noProof="0" dirty="0" err="1" smtClean="0"/>
              <a:t>ösungen</a:t>
            </a:r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>
              <a:sym typeface="Wingdings" pitchFamily="2" charset="2"/>
            </a:endParaRPr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r>
              <a:rPr lang="de-CH" sz="2000" noProof="0" dirty="0" smtClean="0"/>
              <a:t>In der Praxis benutzt das topologische Sortieren ein Optimierungskriterium, um zwischen möglichen Lösungen zu entscheiden.</a:t>
            </a:r>
            <a:endParaRPr lang="de-CH" sz="2000" noProof="0" dirty="0"/>
          </a:p>
        </p:txBody>
      </p:sp>
      <p:sp>
        <p:nvSpPr>
          <p:cNvPr id="43" name="Line 2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84500" y="1717093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4" name="Line 2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02063" y="1717093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5" name="Line 3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19625" y="1717093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6" name="Line 3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037188" y="1717093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7" name="Line 3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68525" y="1682168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8" name="Line 3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1525" y="2167943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9" name="Rectangle 3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5788" y="2950581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50" name="Rectangle 3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5788" y="2047293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51" name="Line 3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97100" y="3036306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2" name="Line 3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20900" y="2169531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0813" y="2293356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4" name="Rectangle 4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3613" y="303789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5663" y="1398006"/>
            <a:ext cx="86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85950" y="3993568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7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537000" y="399356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8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565450" y="3976106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9" name="Line 4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383013" y="3976106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0" name="Rectangle 4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8188" y="3979281"/>
            <a:ext cx="1041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nstantia" panose="02030602050306030303" pitchFamily="18" charset="0"/>
              </a:rPr>
              <a:t>0</a:t>
            </a:r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61" name="Rectangle 4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16238" y="4145968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33800" y="4145968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63" name="Rectangle 5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51363" y="4145968"/>
            <a:ext cx="70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3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64" name="Rectangle 5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41863" y="3933243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65" name="Rectangle 5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35613" y="2201281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66" name="Freeform 55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835200" y="1672643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7" name="Freeform 56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835200" y="1661531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19050" cap="rnd" cmpd="sng">
            <a:solidFill>
              <a:srgbClr val="0080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8" name="Freeform 58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801863" y="3085518"/>
            <a:ext cx="2419350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0" y="146"/>
              </a:cxn>
              <a:cxn ang="0">
                <a:pos x="758" y="357"/>
              </a:cxn>
              <a:cxn ang="0">
                <a:pos x="1254" y="547"/>
              </a:cxn>
              <a:cxn ang="0">
                <a:pos x="1465" y="583"/>
              </a:cxn>
              <a:cxn ang="0">
                <a:pos x="1524" y="554"/>
              </a:cxn>
            </a:cxnLst>
            <a:rect l="0" t="0" r="r" b="b"/>
            <a:pathLst>
              <a:path w="1524" h="585">
                <a:moveTo>
                  <a:pt x="0" y="0"/>
                </a:moveTo>
                <a:cubicBezTo>
                  <a:pt x="97" y="43"/>
                  <a:pt x="194" y="87"/>
                  <a:pt x="320" y="146"/>
                </a:cubicBezTo>
                <a:cubicBezTo>
                  <a:pt x="446" y="205"/>
                  <a:pt x="602" y="290"/>
                  <a:pt x="758" y="357"/>
                </a:cubicBezTo>
                <a:cubicBezTo>
                  <a:pt x="914" y="424"/>
                  <a:pt x="1136" y="509"/>
                  <a:pt x="1254" y="547"/>
                </a:cubicBezTo>
                <a:cubicBezTo>
                  <a:pt x="1372" y="585"/>
                  <a:pt x="1420" y="582"/>
                  <a:pt x="1465" y="583"/>
                </a:cubicBezTo>
                <a:cubicBezTo>
                  <a:pt x="1510" y="584"/>
                  <a:pt x="1516" y="559"/>
                  <a:pt x="1524" y="554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9" name="Freeform 59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1621013" y="2013956"/>
            <a:ext cx="1603375" cy="1960562"/>
          </a:xfrm>
          <a:custGeom>
            <a:avLst/>
            <a:gdLst/>
            <a:ahLst/>
            <a:cxnLst>
              <a:cxn ang="0">
                <a:pos x="1005" y="1235"/>
              </a:cxn>
              <a:cxn ang="0">
                <a:pos x="937" y="1107"/>
              </a:cxn>
              <a:cxn ang="0">
                <a:pos x="569" y="763"/>
              </a:cxn>
              <a:cxn ang="0">
                <a:pos x="269" y="483"/>
              </a:cxn>
              <a:cxn ang="0">
                <a:pos x="85" y="291"/>
              </a:cxn>
              <a:cxn ang="0">
                <a:pos x="1" y="135"/>
              </a:cxn>
              <a:cxn ang="0">
                <a:pos x="77" y="47"/>
              </a:cxn>
              <a:cxn ang="0">
                <a:pos x="193" y="19"/>
              </a:cxn>
              <a:cxn ang="0">
                <a:pos x="337" y="3"/>
              </a:cxn>
              <a:cxn ang="0">
                <a:pos x="401" y="3"/>
              </a:cxn>
            </a:cxnLst>
            <a:rect l="0" t="0" r="r" b="b"/>
            <a:pathLst>
              <a:path w="1010" h="1235">
                <a:moveTo>
                  <a:pt x="1005" y="1235"/>
                </a:moveTo>
                <a:cubicBezTo>
                  <a:pt x="1007" y="1210"/>
                  <a:pt x="1010" y="1186"/>
                  <a:pt x="937" y="1107"/>
                </a:cubicBezTo>
                <a:cubicBezTo>
                  <a:pt x="864" y="1028"/>
                  <a:pt x="680" y="867"/>
                  <a:pt x="569" y="763"/>
                </a:cubicBezTo>
                <a:cubicBezTo>
                  <a:pt x="458" y="659"/>
                  <a:pt x="350" y="562"/>
                  <a:pt x="269" y="483"/>
                </a:cubicBezTo>
                <a:cubicBezTo>
                  <a:pt x="188" y="404"/>
                  <a:pt x="130" y="349"/>
                  <a:pt x="85" y="291"/>
                </a:cubicBezTo>
                <a:cubicBezTo>
                  <a:pt x="40" y="233"/>
                  <a:pt x="2" y="176"/>
                  <a:pt x="1" y="135"/>
                </a:cubicBezTo>
                <a:cubicBezTo>
                  <a:pt x="0" y="94"/>
                  <a:pt x="45" y="66"/>
                  <a:pt x="77" y="47"/>
                </a:cubicBezTo>
                <a:cubicBezTo>
                  <a:pt x="109" y="28"/>
                  <a:pt x="150" y="26"/>
                  <a:pt x="193" y="19"/>
                </a:cubicBezTo>
                <a:cubicBezTo>
                  <a:pt x="236" y="12"/>
                  <a:pt x="302" y="6"/>
                  <a:pt x="337" y="3"/>
                </a:cubicBezTo>
                <a:cubicBezTo>
                  <a:pt x="372" y="0"/>
                  <a:pt x="386" y="1"/>
                  <a:pt x="401" y="3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0" name="Freeform 60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2238550" y="2018718"/>
            <a:ext cx="3627438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0" y="20"/>
              </a:cxn>
              <a:cxn ang="0">
                <a:pos x="1020" y="84"/>
              </a:cxn>
              <a:cxn ang="0">
                <a:pos x="1316" y="116"/>
              </a:cxn>
              <a:cxn ang="0">
                <a:pos x="1600" y="172"/>
              </a:cxn>
              <a:cxn ang="0">
                <a:pos x="1844" y="236"/>
              </a:cxn>
              <a:cxn ang="0">
                <a:pos x="2212" y="340"/>
              </a:cxn>
              <a:cxn ang="0">
                <a:pos x="2280" y="360"/>
              </a:cxn>
            </a:cxnLst>
            <a:rect l="0" t="0" r="r" b="b"/>
            <a:pathLst>
              <a:path w="2285" h="361">
                <a:moveTo>
                  <a:pt x="0" y="0"/>
                </a:moveTo>
                <a:cubicBezTo>
                  <a:pt x="115" y="3"/>
                  <a:pt x="230" y="6"/>
                  <a:pt x="400" y="20"/>
                </a:cubicBezTo>
                <a:cubicBezTo>
                  <a:pt x="570" y="34"/>
                  <a:pt x="867" y="68"/>
                  <a:pt x="1020" y="84"/>
                </a:cubicBezTo>
                <a:cubicBezTo>
                  <a:pt x="1173" y="100"/>
                  <a:pt x="1219" y="101"/>
                  <a:pt x="1316" y="116"/>
                </a:cubicBezTo>
                <a:cubicBezTo>
                  <a:pt x="1413" y="131"/>
                  <a:pt x="1512" y="152"/>
                  <a:pt x="1600" y="172"/>
                </a:cubicBezTo>
                <a:cubicBezTo>
                  <a:pt x="1688" y="192"/>
                  <a:pt x="1742" y="208"/>
                  <a:pt x="1844" y="236"/>
                </a:cubicBezTo>
                <a:cubicBezTo>
                  <a:pt x="1946" y="264"/>
                  <a:pt x="2139" y="319"/>
                  <a:pt x="2212" y="340"/>
                </a:cubicBezTo>
                <a:cubicBezTo>
                  <a:pt x="2285" y="361"/>
                  <a:pt x="2282" y="360"/>
                  <a:pt x="2280" y="360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1" name="Freeform 61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436738" y="1963156"/>
            <a:ext cx="4616450" cy="1973262"/>
          </a:xfrm>
          <a:custGeom>
            <a:avLst/>
            <a:gdLst/>
            <a:ahLst/>
            <a:cxnLst>
              <a:cxn ang="0">
                <a:pos x="1761" y="1243"/>
              </a:cxn>
              <a:cxn ang="0">
                <a:pos x="183" y="669"/>
              </a:cxn>
              <a:cxn ang="0">
                <a:pos x="661" y="96"/>
              </a:cxn>
              <a:cxn ang="0">
                <a:pos x="2239" y="96"/>
              </a:cxn>
              <a:cxn ang="0">
                <a:pos x="2908" y="574"/>
              </a:cxn>
            </a:cxnLst>
            <a:rect l="0" t="0" r="r" b="b"/>
            <a:pathLst>
              <a:path w="2908" h="1243">
                <a:moveTo>
                  <a:pt x="1761" y="1243"/>
                </a:moveTo>
                <a:cubicBezTo>
                  <a:pt x="1063" y="1051"/>
                  <a:pt x="366" y="860"/>
                  <a:pt x="183" y="669"/>
                </a:cubicBezTo>
                <a:cubicBezTo>
                  <a:pt x="0" y="478"/>
                  <a:pt x="318" y="192"/>
                  <a:pt x="661" y="96"/>
                </a:cubicBezTo>
                <a:cubicBezTo>
                  <a:pt x="1004" y="0"/>
                  <a:pt x="1865" y="16"/>
                  <a:pt x="2239" y="96"/>
                </a:cubicBezTo>
                <a:cubicBezTo>
                  <a:pt x="2613" y="176"/>
                  <a:pt x="2797" y="494"/>
                  <a:pt x="2908" y="57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2" name="Freeform 65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32000" y="2023481"/>
            <a:ext cx="2579688" cy="1901825"/>
          </a:xfrm>
          <a:custGeom>
            <a:avLst/>
            <a:gdLst/>
            <a:ahLst/>
            <a:cxnLst>
              <a:cxn ang="0">
                <a:pos x="1625" y="1198"/>
              </a:cxn>
              <a:cxn ang="0">
                <a:pos x="1296" y="1111"/>
              </a:cxn>
              <a:cxn ang="0">
                <a:pos x="711" y="938"/>
              </a:cxn>
              <a:cxn ang="0">
                <a:pos x="317" y="778"/>
              </a:cxn>
              <a:cxn ang="0">
                <a:pos x="75" y="654"/>
              </a:cxn>
              <a:cxn ang="0">
                <a:pos x="11" y="563"/>
              </a:cxn>
              <a:cxn ang="0">
                <a:pos x="11" y="448"/>
              </a:cxn>
              <a:cxn ang="0">
                <a:pos x="71" y="330"/>
              </a:cxn>
              <a:cxn ang="0">
                <a:pos x="276" y="170"/>
              </a:cxn>
              <a:cxn ang="0">
                <a:pos x="433" y="95"/>
              </a:cxn>
              <a:cxn ang="0">
                <a:pos x="575" y="63"/>
              </a:cxn>
              <a:cxn ang="0">
                <a:pos x="758" y="22"/>
              </a:cxn>
              <a:cxn ang="0">
                <a:pos x="944" y="0"/>
              </a:cxn>
            </a:cxnLst>
            <a:rect l="0" t="0" r="r" b="b"/>
            <a:pathLst>
              <a:path w="1625" h="1198">
                <a:moveTo>
                  <a:pt x="1625" y="1198"/>
                </a:moveTo>
                <a:cubicBezTo>
                  <a:pt x="1536" y="1176"/>
                  <a:pt x="1448" y="1154"/>
                  <a:pt x="1296" y="1111"/>
                </a:cubicBezTo>
                <a:cubicBezTo>
                  <a:pt x="1144" y="1068"/>
                  <a:pt x="874" y="993"/>
                  <a:pt x="711" y="938"/>
                </a:cubicBezTo>
                <a:cubicBezTo>
                  <a:pt x="548" y="883"/>
                  <a:pt x="423" y="825"/>
                  <a:pt x="317" y="778"/>
                </a:cubicBezTo>
                <a:cubicBezTo>
                  <a:pt x="211" y="731"/>
                  <a:pt x="126" y="690"/>
                  <a:pt x="75" y="654"/>
                </a:cubicBezTo>
                <a:cubicBezTo>
                  <a:pt x="24" y="618"/>
                  <a:pt x="22" y="597"/>
                  <a:pt x="11" y="563"/>
                </a:cubicBezTo>
                <a:cubicBezTo>
                  <a:pt x="0" y="529"/>
                  <a:pt x="1" y="487"/>
                  <a:pt x="11" y="448"/>
                </a:cubicBezTo>
                <a:cubicBezTo>
                  <a:pt x="21" y="409"/>
                  <a:pt x="27" y="376"/>
                  <a:pt x="71" y="330"/>
                </a:cubicBezTo>
                <a:cubicBezTo>
                  <a:pt x="115" y="284"/>
                  <a:pt x="216" y="209"/>
                  <a:pt x="276" y="170"/>
                </a:cubicBezTo>
                <a:cubicBezTo>
                  <a:pt x="336" y="131"/>
                  <a:pt x="383" y="113"/>
                  <a:pt x="433" y="95"/>
                </a:cubicBezTo>
                <a:cubicBezTo>
                  <a:pt x="483" y="77"/>
                  <a:pt x="521" y="75"/>
                  <a:pt x="575" y="63"/>
                </a:cubicBezTo>
                <a:cubicBezTo>
                  <a:pt x="629" y="51"/>
                  <a:pt x="697" y="32"/>
                  <a:pt x="758" y="22"/>
                </a:cubicBezTo>
                <a:cubicBezTo>
                  <a:pt x="819" y="12"/>
                  <a:pt x="905" y="5"/>
                  <a:pt x="944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3" name="Freeform 67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2114725" y="2002843"/>
            <a:ext cx="2906713" cy="8826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53" y="11"/>
              </a:cxn>
              <a:cxn ang="0">
                <a:pos x="1198" y="80"/>
              </a:cxn>
              <a:cxn ang="0">
                <a:pos x="1534" y="250"/>
              </a:cxn>
              <a:cxn ang="0">
                <a:pos x="1712" y="410"/>
              </a:cxn>
              <a:cxn ang="0">
                <a:pos x="1831" y="556"/>
              </a:cxn>
            </a:cxnLst>
            <a:rect l="0" t="0" r="r" b="b"/>
            <a:pathLst>
              <a:path w="1831" h="556">
                <a:moveTo>
                  <a:pt x="0" y="16"/>
                </a:moveTo>
                <a:cubicBezTo>
                  <a:pt x="176" y="8"/>
                  <a:pt x="353" y="0"/>
                  <a:pt x="553" y="11"/>
                </a:cubicBezTo>
                <a:cubicBezTo>
                  <a:pt x="753" y="22"/>
                  <a:pt x="1035" y="40"/>
                  <a:pt x="1198" y="80"/>
                </a:cubicBezTo>
                <a:cubicBezTo>
                  <a:pt x="1361" y="120"/>
                  <a:pt x="1448" y="195"/>
                  <a:pt x="1534" y="250"/>
                </a:cubicBezTo>
                <a:cubicBezTo>
                  <a:pt x="1620" y="305"/>
                  <a:pt x="1662" y="359"/>
                  <a:pt x="1712" y="410"/>
                </a:cubicBezTo>
                <a:cubicBezTo>
                  <a:pt x="1762" y="461"/>
                  <a:pt x="1806" y="526"/>
                  <a:pt x="1831" y="55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" name="Oval 7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492775" y="205910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5" name="Oval 7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84737" y="293064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6" name="Oval 8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150705" y="388163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7" name="Oval 8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959750" y="205910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8" name="Rectangle 5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29210" y="1725904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79" name="Rectangle 5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181986" y="1725904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80" name="Rectangle 5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636366" y="1725904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81" name="Rectangle 5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114791" y="1725904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82" name="Rectangle 5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38997" y="2381643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83" name="Rectangle 5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191773" y="238164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84" name="Rectangle 5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646153" y="238164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85" name="Rectangle 5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124578" y="2381643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86" name="Rectangle 5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797720" y="3069541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  <p:sp>
        <p:nvSpPr>
          <p:cNvPr id="87" name="Rectangle 5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250496" y="3069541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  <p:sp>
        <p:nvSpPr>
          <p:cNvPr id="88" name="Rectangle 5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704876" y="3069541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  <p:sp>
        <p:nvSpPr>
          <p:cNvPr id="89" name="Rectangle 5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8183301" y="3069541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6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2" grpId="1" animBg="1"/>
      <p:bldP spid="73" grpId="0" animBg="1"/>
      <p:bldP spid="73" grpId="1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Eine partielle Ordnung ist azyklisch</a:t>
            </a:r>
            <a:endParaRPr lang="de-CH" noProof="0" dirty="0"/>
          </a:p>
        </p:txBody>
      </p:sp>
      <p:sp>
        <p:nvSpPr>
          <p:cNvPr id="3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2087563"/>
            <a:ext cx="8713787" cy="3803650"/>
          </a:xfrm>
        </p:spPr>
        <p:txBody>
          <a:bodyPr/>
          <a:lstStyle/>
          <a:p>
            <a:endParaRPr lang="de-CH" sz="2000" baseline="-25000" noProof="0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1"/>
            <a:r>
              <a:rPr lang="de-CH" noProof="0" dirty="0" smtClean="0">
                <a:solidFill>
                  <a:schemeClr val="tx1"/>
                </a:solidFill>
              </a:rPr>
              <a:t>Muss eine Partielle Ordnung sein: Keine Zyklen in der transitiven Hülle von</a:t>
            </a:r>
            <a:r>
              <a:rPr lang="de-CH" noProof="0" dirty="0" smtClean="0">
                <a:sym typeface="Wingdings" pitchFamily="2" charset="2"/>
              </a:rPr>
              <a:t> </a:t>
            </a:r>
            <a:r>
              <a:rPr lang="de-CH" b="1" i="1" noProof="0" dirty="0" smtClean="0">
                <a:solidFill>
                  <a:srgbClr val="0000FF"/>
                </a:solidFill>
                <a:sym typeface="Wingdings" pitchFamily="2" charset="2"/>
              </a:rPr>
              <a:t>bedingungen</a:t>
            </a:r>
          </a:p>
          <a:p>
            <a:pPr lvl="1"/>
            <a:r>
              <a:rPr lang="de-CH" noProof="0" dirty="0" smtClean="0">
                <a:solidFill>
                  <a:schemeClr val="tx1"/>
                </a:solidFill>
              </a:rPr>
              <a:t>Das heisst es gibt keine zirkuläre Liste der Form</a:t>
            </a:r>
          </a:p>
          <a:p>
            <a:pPr lvl="2">
              <a:buFont typeface="Wingdings" pitchFamily="2" charset="2"/>
              <a:buNone/>
            </a:pPr>
            <a:r>
              <a:rPr lang="de-CH" i="1" noProof="0" dirty="0" smtClean="0">
                <a:solidFill>
                  <a:srgbClr val="A50021"/>
                </a:solidFill>
              </a:rPr>
              <a:t>		e</a:t>
            </a:r>
            <a:r>
              <a:rPr lang="de-CH" baseline="-25000" noProof="0" dirty="0" smtClean="0">
                <a:solidFill>
                  <a:srgbClr val="A50021"/>
                </a:solidFill>
              </a:rPr>
              <a:t>0</a:t>
            </a:r>
            <a:r>
              <a:rPr lang="de-CH" noProof="0" dirty="0" smtClean="0">
                <a:solidFill>
                  <a:srgbClr val="A50021"/>
                </a:solidFill>
              </a:rPr>
              <a:t>  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     </a:t>
            </a:r>
            <a:r>
              <a:rPr lang="de-CH" i="1" noProof="0" dirty="0" smtClean="0">
                <a:solidFill>
                  <a:srgbClr val="A50021"/>
                </a:solidFill>
              </a:rPr>
              <a:t>e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1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        …       </a:t>
            </a:r>
            <a:r>
              <a:rPr lang="de-CH" i="1" noProof="0" dirty="0" smtClean="0">
                <a:solidFill>
                  <a:srgbClr val="A50021"/>
                </a:solidFill>
              </a:rPr>
              <a:t>e</a:t>
            </a:r>
            <a:r>
              <a:rPr lang="de-CH" i="1" baseline="-25000" noProof="0" dirty="0" smtClean="0">
                <a:solidFill>
                  <a:srgbClr val="A50021"/>
                </a:solidFill>
                <a:sym typeface="Wingdings" pitchFamily="2" charset="2"/>
              </a:rPr>
              <a:t>n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        </a:t>
            </a:r>
            <a:r>
              <a:rPr lang="de-CH" i="1" noProof="0" dirty="0" smtClean="0">
                <a:solidFill>
                  <a:srgbClr val="A50021"/>
                </a:solidFill>
              </a:rPr>
              <a:t>e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0</a:t>
            </a:r>
            <a:endParaRPr lang="de-CH" b="1" i="1" noProof="0" dirty="0" smtClean="0">
              <a:solidFill>
                <a:srgbClr val="A50021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None/>
            </a:pPr>
            <a:endParaRPr lang="de-CH" baseline="-25000" noProof="0" dirty="0" smtClean="0">
              <a:solidFill>
                <a:srgbClr val="A50021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None/>
            </a:pPr>
            <a:endParaRPr lang="de-CH" sz="2000" baseline="-25000" noProof="0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1"/>
            <a:endParaRPr lang="de-CH" sz="2000" noProof="0" dirty="0" smtClean="0"/>
          </a:p>
          <a:p>
            <a:r>
              <a:rPr lang="de-CH" noProof="0" dirty="0" smtClean="0"/>
              <a:t>Falls es einen solchen Zyklus gibt, existiert keine </a:t>
            </a:r>
            <a:r>
              <a:rPr lang="de-CH" dirty="0" smtClean="0"/>
              <a:t>Lösung für das Problem!</a:t>
            </a:r>
            <a:endParaRPr lang="de-CH" noProof="0" dirty="0"/>
          </a:p>
        </p:txBody>
      </p:sp>
      <p:grpSp>
        <p:nvGrpSpPr>
          <p:cNvPr id="34" name="Group 6"/>
          <p:cNvGrpSpPr/>
          <p:nvPr/>
        </p:nvGrpSpPr>
        <p:grpSpPr>
          <a:xfrm>
            <a:off x="2425778" y="3615944"/>
            <a:ext cx="361950" cy="457200"/>
            <a:chOff x="7491346" y="841571"/>
            <a:chExt cx="361950" cy="457200"/>
          </a:xfrm>
        </p:grpSpPr>
        <p:sp>
          <p:nvSpPr>
            <p:cNvPr id="35" name="Text Box 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1346" y="841571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36" name="Oval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528580" y="948078"/>
              <a:ext cx="280988" cy="29845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3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738" y="142875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latin typeface="Constantia" panose="02030602050306030303" pitchFamily="18" charset="0"/>
              </a:rPr>
              <a:t>Die Relation</a:t>
            </a:r>
            <a:r>
              <a:rPr lang="en-US" sz="2400" dirty="0" smtClean="0">
                <a:latin typeface="Constantia" panose="02030602050306030303" pitchFamily="18" charset="0"/>
              </a:rPr>
              <a:t>     :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grpSp>
        <p:nvGrpSpPr>
          <p:cNvPr id="38" name="Group 20"/>
          <p:cNvGrpSpPr/>
          <p:nvPr/>
        </p:nvGrpSpPr>
        <p:grpSpPr>
          <a:xfrm>
            <a:off x="2063828" y="1398928"/>
            <a:ext cx="361950" cy="457200"/>
            <a:chOff x="7491346" y="841571"/>
            <a:chExt cx="361950" cy="457200"/>
          </a:xfrm>
        </p:grpSpPr>
        <p:sp>
          <p:nvSpPr>
            <p:cNvPr id="39" name="Text Box 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491346" y="841571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40" name="Oval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28580" y="948078"/>
              <a:ext cx="280988" cy="29845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41" name="Group 23"/>
          <p:cNvGrpSpPr/>
          <p:nvPr/>
        </p:nvGrpSpPr>
        <p:grpSpPr>
          <a:xfrm>
            <a:off x="3244927" y="3615944"/>
            <a:ext cx="361950" cy="457200"/>
            <a:chOff x="7491346" y="841571"/>
            <a:chExt cx="361950" cy="457200"/>
          </a:xfrm>
        </p:grpSpPr>
        <p:sp>
          <p:nvSpPr>
            <p:cNvPr id="42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91346" y="841571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43" name="Oval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528580" y="948078"/>
              <a:ext cx="280988" cy="29845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44" name="Group 26"/>
          <p:cNvGrpSpPr/>
          <p:nvPr/>
        </p:nvGrpSpPr>
        <p:grpSpPr>
          <a:xfrm>
            <a:off x="4039394" y="3612099"/>
            <a:ext cx="361950" cy="457200"/>
            <a:chOff x="7491346" y="841571"/>
            <a:chExt cx="361950" cy="457200"/>
          </a:xfrm>
        </p:grpSpPr>
        <p:sp>
          <p:nvSpPr>
            <p:cNvPr id="45" name="Text Box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491346" y="841571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46" name="Oval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528580" y="948078"/>
              <a:ext cx="280988" cy="29845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47" name="Group 29"/>
          <p:cNvGrpSpPr/>
          <p:nvPr/>
        </p:nvGrpSpPr>
        <p:grpSpPr>
          <a:xfrm>
            <a:off x="4890050" y="3611811"/>
            <a:ext cx="361950" cy="457200"/>
            <a:chOff x="7491346" y="841571"/>
            <a:chExt cx="361950" cy="457200"/>
          </a:xfrm>
        </p:grpSpPr>
        <p:sp>
          <p:nvSpPr>
            <p:cNvPr id="48" name="Text Box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491346" y="841571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49" name="Oval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528580" y="948078"/>
              <a:ext cx="280988" cy="29845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9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Zyklen</a:t>
            </a:r>
            <a:endParaRPr lang="de-CH" noProof="0" dirty="0"/>
          </a:p>
        </p:txBody>
      </p:sp>
      <p:sp>
        <p:nvSpPr>
          <p:cNvPr id="19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41612" y="2916753"/>
            <a:ext cx="3140203" cy="5175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5902" y="678242"/>
            <a:ext cx="9078097" cy="6273800"/>
          </a:xfrm>
        </p:spPr>
        <p:txBody>
          <a:bodyPr/>
          <a:lstStyle/>
          <a:p>
            <a:r>
              <a:rPr lang="de-CH" dirty="0" smtClean="0"/>
              <a:t>Bei der topologischen Sortierung erhalten wir nicht die eigentliche Relation     , sondern eine Relation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bedingungen</a:t>
            </a:r>
            <a:r>
              <a:rPr lang="de-CH" noProof="0" dirty="0" smtClean="0"/>
              <a:t>, durch eine Menge von Paaren wie</a:t>
            </a:r>
          </a:p>
          <a:p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sz="1800" noProof="0" dirty="0" smtClean="0">
                <a:solidFill>
                  <a:srgbClr val="008000"/>
                </a:solidFill>
              </a:rPr>
              <a:t>{[</a:t>
            </a:r>
            <a:r>
              <a:rPr lang="de-CH" sz="1800" i="1" noProof="0" dirty="0" smtClean="0">
                <a:solidFill>
                  <a:srgbClr val="008000"/>
                </a:solidFill>
              </a:rPr>
              <a:t>Abwaschen,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Hinaus</a:t>
            </a:r>
            <a:r>
              <a:rPr lang="de-CH" sz="1800" noProof="0" dirty="0" smtClean="0">
                <a:solidFill>
                  <a:srgbClr val="008000"/>
                </a:solidFill>
              </a:rPr>
              <a:t>],</a:t>
            </a:r>
            <a:r>
              <a:rPr lang="de-CH" sz="18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noProof="0" dirty="0" smtClean="0">
                <a:solidFill>
                  <a:srgbClr val="008000"/>
                </a:solidFill>
              </a:rPr>
              <a:t>[</a:t>
            </a:r>
            <a:r>
              <a:rPr lang="de-CH" sz="1800" i="1" noProof="0" dirty="0" smtClean="0">
                <a:solidFill>
                  <a:srgbClr val="008000"/>
                </a:solidFill>
              </a:rPr>
              <a:t>Museum,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Essen</a:t>
            </a:r>
            <a:r>
              <a:rPr lang="de-CH" sz="1800" noProof="0" dirty="0" smtClean="0">
                <a:solidFill>
                  <a:srgbClr val="008000"/>
                </a:solidFill>
              </a:rPr>
              <a:t>], [</a:t>
            </a:r>
            <a:r>
              <a:rPr lang="de-CH" sz="1800" i="1" noProof="0" dirty="0" smtClean="0">
                <a:solidFill>
                  <a:srgbClr val="008000"/>
                </a:solidFill>
              </a:rPr>
              <a:t>Medikament,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Essen</a:t>
            </a:r>
            <a:r>
              <a:rPr lang="de-CH" sz="1800" noProof="0" dirty="0" smtClean="0">
                <a:solidFill>
                  <a:srgbClr val="008000"/>
                </a:solidFill>
              </a:rPr>
              <a:t>], [</a:t>
            </a:r>
            <a:r>
              <a:rPr lang="de-CH" sz="1800" i="1" noProof="0" dirty="0" smtClean="0">
                <a:solidFill>
                  <a:srgbClr val="008000"/>
                </a:solidFill>
              </a:rPr>
              <a:t>Essen,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Abwaschen</a:t>
            </a:r>
            <a:r>
              <a:rPr lang="de-CH" sz="1800" noProof="0" dirty="0" smtClean="0">
                <a:solidFill>
                  <a:srgbClr val="008000"/>
                </a:solidFill>
              </a:rPr>
              <a:t>]}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CH" noProof="0" dirty="0" smtClean="0"/>
              <a:t>Die Relation, an der wir interessiert sind, ist:</a:t>
            </a:r>
          </a:p>
          <a:p>
            <a:pPr>
              <a:lnSpc>
                <a:spcPct val="60000"/>
              </a:lnSpc>
            </a:pPr>
            <a:r>
              <a:rPr lang="de-CH" noProof="0" dirty="0" smtClean="0"/>
              <a:t>  			      </a:t>
            </a:r>
            <a:r>
              <a:rPr lang="de-CH" noProof="0" dirty="0" smtClean="0">
                <a:solidFill>
                  <a:srgbClr val="0000FF"/>
                </a:solidFill>
                <a:sym typeface="Wingdings" pitchFamily="2" charset="2"/>
              </a:rPr>
              <a:t>=</a:t>
            </a:r>
            <a:r>
              <a:rPr lang="de-CH" i="1" noProof="0" dirty="0" smtClean="0">
                <a:solidFill>
                  <a:srgbClr val="0000FF"/>
                </a:solidFill>
                <a:sym typeface="Wingdings" pitchFamily="2" charset="2"/>
              </a:rPr>
              <a:t>   bedingungen</a:t>
            </a:r>
            <a:r>
              <a:rPr lang="de-CH" sz="1600" i="1" noProof="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CH" sz="3600" baseline="30000" noProof="0" dirty="0" smtClean="0">
                <a:solidFill>
                  <a:srgbClr val="0000FF"/>
                </a:solidFill>
                <a:sym typeface="Wingdings" pitchFamily="2" charset="2"/>
              </a:rPr>
              <a:t>+</a:t>
            </a:r>
            <a:endParaRPr lang="de-CH" noProof="0" dirty="0" smtClean="0"/>
          </a:p>
          <a:p>
            <a:pPr>
              <a:lnSpc>
                <a:spcPct val="30000"/>
              </a:lnSpc>
            </a:pPr>
            <a:endParaRPr lang="de-CH" noProof="0" dirty="0" smtClean="0"/>
          </a:p>
          <a:p>
            <a:r>
              <a:rPr lang="de-CH" noProof="0" dirty="0" smtClean="0"/>
              <a:t> </a:t>
            </a:r>
          </a:p>
          <a:p>
            <a:endParaRPr lang="de-CH" dirty="0" smtClean="0"/>
          </a:p>
          <a:p>
            <a:pPr>
              <a:spcBef>
                <a:spcPts val="0"/>
              </a:spcBef>
            </a:pPr>
            <a:r>
              <a:rPr lang="de-CH" noProof="0" dirty="0" smtClean="0"/>
              <a:t>     ist azyklisch </a:t>
            </a:r>
            <a:r>
              <a:rPr lang="de-CH" noProof="0" dirty="0" err="1" smtClean="0"/>
              <a:t>gdw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  <a:sym typeface="Wingdings" pitchFamily="2" charset="2"/>
              </a:rPr>
              <a:t>bedingungen</a:t>
            </a:r>
            <a:r>
              <a:rPr lang="de-CH" noProof="0" dirty="0" smtClean="0"/>
              <a:t> keine Paare der Form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de-CH" i="1" noProof="0" dirty="0" smtClean="0">
                <a:solidFill>
                  <a:srgbClr val="A50021"/>
                </a:solidFill>
              </a:rPr>
              <a:t>     </a:t>
            </a:r>
            <a:r>
              <a:rPr lang="de-CH" noProof="0" dirty="0" smtClean="0">
                <a:solidFill>
                  <a:srgbClr val="A50021"/>
                </a:solidFill>
              </a:rPr>
              <a:t>{[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</a:rPr>
              <a:t>0</a:t>
            </a:r>
            <a:r>
              <a:rPr lang="de-CH" noProof="0" dirty="0" smtClean="0">
                <a:solidFill>
                  <a:srgbClr val="A50021"/>
                </a:solidFill>
              </a:rPr>
              <a:t>, 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1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],  </a:t>
            </a:r>
            <a:r>
              <a:rPr lang="de-CH" noProof="0" dirty="0" smtClean="0">
                <a:solidFill>
                  <a:srgbClr val="A50021"/>
                </a:solidFill>
              </a:rPr>
              <a:t>[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</a:rPr>
              <a:t>1</a:t>
            </a:r>
            <a:r>
              <a:rPr lang="de-CH" noProof="0" dirty="0" smtClean="0">
                <a:solidFill>
                  <a:srgbClr val="A50021"/>
                </a:solidFill>
              </a:rPr>
              <a:t>, 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2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],  …,  </a:t>
            </a:r>
            <a:r>
              <a:rPr lang="de-CH" noProof="0" dirty="0" smtClean="0">
                <a:solidFill>
                  <a:srgbClr val="A50021"/>
                </a:solidFill>
              </a:rPr>
              <a:t>[</a:t>
            </a:r>
            <a:r>
              <a:rPr lang="de-CH" i="1" noProof="0" dirty="0" err="1" smtClean="0">
                <a:solidFill>
                  <a:srgbClr val="A50021"/>
                </a:solidFill>
              </a:rPr>
              <a:t>f</a:t>
            </a:r>
            <a:r>
              <a:rPr lang="de-CH" i="1" baseline="-25000" noProof="0" dirty="0" err="1" smtClean="0">
                <a:solidFill>
                  <a:srgbClr val="A50021"/>
                </a:solidFill>
              </a:rPr>
              <a:t>m</a:t>
            </a:r>
            <a:r>
              <a:rPr lang="de-CH" noProof="0" dirty="0" smtClean="0">
                <a:solidFill>
                  <a:srgbClr val="A50021"/>
                </a:solidFill>
              </a:rPr>
              <a:t>, 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0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]}</a:t>
            </a:r>
            <a:endParaRPr lang="de-CH" noProof="0" dirty="0" smtClean="0"/>
          </a:p>
          <a:p>
            <a:pPr>
              <a:spcBef>
                <a:spcPts val="1200"/>
              </a:spcBef>
            </a:pPr>
            <a:r>
              <a:rPr lang="de-CH" dirty="0" smtClean="0"/>
              <a:t>e</a:t>
            </a:r>
            <a:r>
              <a:rPr lang="de-CH" noProof="0" dirty="0" err="1" smtClean="0"/>
              <a:t>nthält</a:t>
            </a:r>
            <a:endParaRPr lang="de-CH" dirty="0"/>
          </a:p>
          <a:p>
            <a:pPr>
              <a:spcBef>
                <a:spcPts val="1200"/>
              </a:spcBef>
            </a:pPr>
            <a:r>
              <a:rPr lang="de-CH" noProof="0" dirty="0" smtClean="0"/>
              <a:t>Falls ein solcher Zyklus existiert, kann es keine mit </a:t>
            </a:r>
            <a:r>
              <a:rPr lang="de-CH" i="1" dirty="0" smtClean="0">
                <a:solidFill>
                  <a:srgbClr val="0000FF"/>
                </a:solidFill>
                <a:sym typeface="Wingdings" pitchFamily="2" charset="2"/>
              </a:rPr>
              <a:t>bedingungen</a:t>
            </a:r>
            <a:r>
              <a:rPr lang="de-CH" noProof="0" dirty="0" smtClean="0"/>
              <a:t> kompatible Ordnung geben</a:t>
            </a:r>
            <a:endParaRPr lang="de-CH" noProof="0" dirty="0"/>
          </a:p>
        </p:txBody>
      </p:sp>
      <p:grpSp>
        <p:nvGrpSpPr>
          <p:cNvPr id="21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813049" y="2959616"/>
            <a:ext cx="355293" cy="461963"/>
            <a:chOff x="865" y="703"/>
            <a:chExt cx="215" cy="291"/>
          </a:xfrm>
        </p:grpSpPr>
        <p:sp>
          <p:nvSpPr>
            <p:cNvPr id="22" name="Text Box 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65" y="703"/>
              <a:ext cx="2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23" name="Oval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24" name="Group 1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6795" y="4345386"/>
            <a:ext cx="361950" cy="457200"/>
            <a:chOff x="865" y="703"/>
            <a:chExt cx="228" cy="288"/>
          </a:xfrm>
        </p:grpSpPr>
        <p:sp>
          <p:nvSpPr>
            <p:cNvPr id="25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26" name="Oval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27" name="AutoShap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21604" y="3477305"/>
            <a:ext cx="1478869" cy="682625"/>
          </a:xfrm>
          <a:prstGeom prst="wedgeRoundRectCallout">
            <a:avLst>
              <a:gd name="adj1" fmla="val -175717"/>
              <a:gd name="adj2" fmla="val -63023"/>
              <a:gd name="adj3" fmla="val 16667"/>
            </a:avLst>
          </a:prstGeom>
          <a:solidFill>
            <a:srgbClr val="99FF99">
              <a:alpha val="4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144000" tIns="0" rIns="0" bIns="0"/>
          <a:lstStyle/>
          <a:p>
            <a:r>
              <a:rPr lang="en-US" sz="2000" dirty="0" err="1" smtClean="0">
                <a:latin typeface="Constantia" panose="02030602050306030303" pitchFamily="18" charset="0"/>
              </a:rPr>
              <a:t>Partielle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Ordnung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28" name="AutoShap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700" y="3611449"/>
            <a:ext cx="1384299" cy="414338"/>
          </a:xfrm>
          <a:prstGeom prst="wedgeRoundRectCallout">
            <a:avLst>
              <a:gd name="adj1" fmla="val 106238"/>
              <a:gd name="adj2" fmla="val -125685"/>
              <a:gd name="adj3" fmla="val 16667"/>
            </a:avLst>
          </a:prstGeom>
          <a:solidFill>
            <a:srgbClr val="99FF99">
              <a:alpha val="4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144000" tIns="0" rIns="0" bIns="0"/>
          <a:lstStyle/>
          <a:p>
            <a:r>
              <a:rPr lang="en-US" sz="2000" dirty="0" err="1" smtClean="0">
                <a:latin typeface="Constantia" panose="02030602050306030303" pitchFamily="18" charset="0"/>
              </a:rPr>
              <a:t>Azyklisch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grpSp>
        <p:nvGrpSpPr>
          <p:cNvPr id="29" name="Group 15"/>
          <p:cNvGrpSpPr/>
          <p:nvPr/>
        </p:nvGrpSpPr>
        <p:grpSpPr>
          <a:xfrm>
            <a:off x="1328221" y="1038998"/>
            <a:ext cx="361950" cy="457200"/>
            <a:chOff x="7491346" y="841571"/>
            <a:chExt cx="361950" cy="457200"/>
          </a:xfrm>
        </p:grpSpPr>
        <p:sp>
          <p:nvSpPr>
            <p:cNvPr id="30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91346" y="841571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31" name="Oval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528580" y="948078"/>
              <a:ext cx="280988" cy="29845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59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(Erinnerung)</a:t>
            </a:r>
            <a:endParaRPr lang="de-CH" noProof="0" dirty="0"/>
          </a:p>
        </p:txBody>
      </p:sp>
      <p:sp>
        <p:nvSpPr>
          <p:cNvPr id="6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83244" y="1268413"/>
            <a:ext cx="6125820" cy="5228080"/>
          </a:xfrm>
          <a:prstGeom prst="roundRect">
            <a:avLst>
              <a:gd name="adj" fmla="val 4840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class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TOPOLOGISCH_SORTIER</a:t>
            </a:r>
            <a:r>
              <a:rPr lang="en-US" sz="2000" b="1" i="1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ER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feature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	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bedingungen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: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LINKED_LIST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TUPLE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G, G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]]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: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LINKED_LIST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sequenz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: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LINKED_LIST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[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G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]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sortiere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	require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			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zyklus_frei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(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bedingungen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)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do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...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	ensure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kompatibel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(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sequenz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,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bedingungen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)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end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end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Ursprüngliche Annahme</a:t>
            </a:r>
            <a:endParaRPr lang="de-CH" noProof="0" dirty="0"/>
          </a:p>
        </p:txBody>
      </p:sp>
      <p:sp>
        <p:nvSpPr>
          <p:cNvPr id="7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77900" y="1484228"/>
            <a:ext cx="4632068" cy="83060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3363" y="1035050"/>
            <a:ext cx="8713787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rgbClr val="0000FF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i="1" kern="0" smtClean="0">
                <a:solidFill>
                  <a:srgbClr val="0000FF"/>
                </a:solidFill>
              </a:rPr>
              <a:t>sortiere</a:t>
            </a:r>
            <a:endParaRPr lang="de-CH" b="1" kern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b="1" kern="0" smtClean="0">
                <a:solidFill>
                  <a:schemeClr val="accent2"/>
                </a:solidFill>
              </a:rPr>
              <a:t>	require</a:t>
            </a:r>
            <a:endParaRPr lang="de-CH" kern="0" smtClean="0"/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kern="0" smtClean="0"/>
              <a:t>		 </a:t>
            </a:r>
            <a:r>
              <a:rPr lang="de-CH" i="1" kern="0" smtClean="0">
                <a:solidFill>
                  <a:srgbClr val="A50021"/>
                </a:solidFill>
              </a:rPr>
              <a:t>zyklus_frei</a:t>
            </a:r>
            <a:r>
              <a:rPr lang="de-CH" kern="0" smtClean="0">
                <a:solidFill>
                  <a:srgbClr val="A50021"/>
                </a:solidFill>
              </a:rPr>
              <a:t> (</a:t>
            </a:r>
            <a:r>
              <a:rPr lang="de-CH" i="1" kern="0" smtClean="0">
                <a:solidFill>
                  <a:srgbClr val="A50021"/>
                </a:solidFill>
              </a:rPr>
              <a:t>bedingungen</a:t>
            </a:r>
            <a:r>
              <a:rPr lang="de-CH" kern="0" smtClean="0">
                <a:solidFill>
                  <a:srgbClr val="A50021"/>
                </a:solidFill>
              </a:rPr>
              <a:t>)</a:t>
            </a:r>
            <a:endParaRPr lang="de-CH" i="1" kern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kern="0" smtClean="0">
                <a:solidFill>
                  <a:srgbClr val="0000FF"/>
                </a:solidFill>
              </a:rPr>
              <a:t>	</a:t>
            </a:r>
            <a:br>
              <a:rPr lang="de-CH" kern="0" smtClean="0">
                <a:solidFill>
                  <a:srgbClr val="0000FF"/>
                </a:solidFill>
              </a:rPr>
            </a:br>
            <a:r>
              <a:rPr lang="de-CH" kern="0" smtClean="0">
                <a:solidFill>
                  <a:srgbClr val="0000FF"/>
                </a:solidFill>
              </a:rPr>
              <a:t>	</a:t>
            </a:r>
            <a:r>
              <a:rPr lang="de-CH" b="1" kern="0" smtClean="0">
                <a:solidFill>
                  <a:schemeClr val="accent2"/>
                </a:solidFill>
              </a:rPr>
              <a:t>do</a:t>
            </a: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kern="0" smtClean="0">
                <a:solidFill>
                  <a:srgbClr val="0000FF"/>
                </a:solidFill>
              </a:rPr>
              <a:t>		...</a:t>
            </a: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b="1" kern="0" smtClean="0">
                <a:solidFill>
                  <a:schemeClr val="accent2"/>
                </a:solidFill>
              </a:rPr>
              <a:t>	ensure</a:t>
            </a: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i="1" kern="0" smtClean="0">
                <a:solidFill>
                  <a:srgbClr val="0000FF"/>
                </a:solidFill>
              </a:rPr>
              <a:t>		 kompatibel</a:t>
            </a:r>
            <a:r>
              <a:rPr lang="de-CH" kern="0" smtClean="0">
                <a:solidFill>
                  <a:srgbClr val="0000FF"/>
                </a:solidFill>
              </a:rPr>
              <a:t> (</a:t>
            </a:r>
            <a:r>
              <a:rPr lang="de-CH" i="1" kern="0" smtClean="0">
                <a:solidFill>
                  <a:srgbClr val="0000FF"/>
                </a:solidFill>
              </a:rPr>
              <a:t>sequenz</a:t>
            </a:r>
            <a:r>
              <a:rPr lang="de-CH" kern="0" smtClean="0">
                <a:solidFill>
                  <a:srgbClr val="0000FF"/>
                </a:solidFill>
              </a:rPr>
              <a:t>, </a:t>
            </a:r>
            <a:r>
              <a:rPr lang="de-CH" i="1" kern="0" smtClean="0">
                <a:solidFill>
                  <a:srgbClr val="0000FF"/>
                </a:solidFill>
              </a:rPr>
              <a:t>bedingungen</a:t>
            </a:r>
            <a:r>
              <a:rPr lang="de-CH" kern="0" smtClean="0">
                <a:solidFill>
                  <a:srgbClr val="0000FF"/>
                </a:solidFill>
              </a:rPr>
              <a:t>)</a:t>
            </a:r>
            <a:endParaRPr lang="de-CH" i="1" kern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kern="0" smtClean="0">
                <a:solidFill>
                  <a:srgbClr val="0000FF"/>
                </a:solidFill>
              </a:rPr>
              <a:t>	</a:t>
            </a:r>
            <a:r>
              <a:rPr lang="de-CH" b="1" kern="0" smtClean="0">
                <a:solidFill>
                  <a:schemeClr val="accent2"/>
                </a:solidFill>
              </a:rPr>
              <a:t>end</a:t>
            </a: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endParaRPr lang="de-CH" kern="0" smtClean="0"/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kern="0" smtClean="0"/>
              <a:t>Dies nimmt an, dass der Input keine Zyklen beinhaltet</a:t>
            </a: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endParaRPr lang="de-CH" kern="0" dirty="0"/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2" y="5074617"/>
            <a:ext cx="8671558" cy="1438573"/>
          </a:xfrm>
          <a:prstGeom prst="roundRect">
            <a:avLst>
              <a:gd name="adj" fmla="val 7647"/>
            </a:avLst>
          </a:prstGeom>
          <a:solidFill>
            <a:srgbClr val="FFFF66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2400" dirty="0" err="1" smtClean="0">
                <a:latin typeface="Constantia" panose="02030602050306030303" pitchFamily="18" charset="0"/>
              </a:rPr>
              <a:t>Eine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solche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Annahme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ist</a:t>
            </a:r>
            <a:r>
              <a:rPr lang="en-US" dirty="0" smtClean="0">
                <a:latin typeface="Constantia" panose="02030602050306030303" pitchFamily="18" charset="0"/>
              </a:rPr>
              <a:t> in der Praxis </a:t>
            </a:r>
            <a:r>
              <a:rPr lang="en-US" dirty="0" err="1" smtClean="0">
                <a:latin typeface="Constantia" panose="02030602050306030303" pitchFamily="18" charset="0"/>
              </a:rPr>
              <a:t>nicht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durchsetzbar</a:t>
            </a:r>
            <a:endParaRPr lang="en-US" sz="2400" dirty="0">
              <a:latin typeface="Constantia" panose="02030602050306030303" pitchFamily="18" charset="0"/>
            </a:endParaRPr>
          </a:p>
          <a:p>
            <a:pPr algn="l">
              <a:buFont typeface="Wingdings" pitchFamily="2" charset="2"/>
              <a:buNone/>
            </a:pPr>
            <a:r>
              <a:rPr lang="en-US" sz="2400" b="1" dirty="0" err="1" smtClean="0">
                <a:latin typeface="Constantia" panose="02030602050306030303" pitchFamily="18" charset="0"/>
              </a:rPr>
              <a:t>Im</a:t>
            </a:r>
            <a:r>
              <a:rPr lang="en-US" sz="2400" b="1" dirty="0" smtClean="0">
                <a:latin typeface="Constantia" panose="02030602050306030303" pitchFamily="18" charset="0"/>
              </a:rPr>
              <a:t> </a:t>
            </a:r>
            <a:r>
              <a:rPr lang="en-US" sz="2400" b="1" dirty="0" err="1" smtClean="0">
                <a:latin typeface="Constantia" panose="02030602050306030303" pitchFamily="18" charset="0"/>
              </a:rPr>
              <a:t>Speziellen</a:t>
            </a:r>
            <a:r>
              <a:rPr lang="en-US" sz="2400" b="1" dirty="0" smtClean="0">
                <a:latin typeface="Constantia" panose="02030602050306030303" pitchFamily="18" charset="0"/>
              </a:rPr>
              <a:t>: Das </a:t>
            </a:r>
            <a:r>
              <a:rPr lang="en-US" b="1" dirty="0" err="1" smtClean="0">
                <a:latin typeface="Constantia" panose="02030602050306030303" pitchFamily="18" charset="0"/>
              </a:rPr>
              <a:t>Finden</a:t>
            </a:r>
            <a:r>
              <a:rPr lang="en-US" b="1" dirty="0" smtClean="0">
                <a:latin typeface="Constantia" panose="02030602050306030303" pitchFamily="18" charset="0"/>
              </a:rPr>
              <a:t> von </a:t>
            </a:r>
            <a:r>
              <a:rPr lang="en-US" b="1" dirty="0" err="1" smtClean="0">
                <a:latin typeface="Constantia" panose="02030602050306030303" pitchFamily="18" charset="0"/>
              </a:rPr>
              <a:t>Zyklen</a:t>
            </a:r>
            <a:r>
              <a:rPr lang="en-US" b="1" dirty="0" smtClean="0">
                <a:latin typeface="Constantia" panose="02030602050306030303" pitchFamily="18" charset="0"/>
              </a:rPr>
              <a:t> </a:t>
            </a:r>
            <a:r>
              <a:rPr lang="en-US" b="1" dirty="0" err="1" smtClean="0">
                <a:latin typeface="Constantia" panose="02030602050306030303" pitchFamily="18" charset="0"/>
              </a:rPr>
              <a:t>ist</a:t>
            </a:r>
            <a:r>
              <a:rPr lang="en-US" b="1" dirty="0" smtClean="0">
                <a:latin typeface="Constantia" panose="02030602050306030303" pitchFamily="18" charset="0"/>
              </a:rPr>
              <a:t> in </a:t>
            </a:r>
            <a:r>
              <a:rPr lang="en-US" b="1" dirty="0" err="1" smtClean="0">
                <a:latin typeface="Constantia" panose="02030602050306030303" pitchFamily="18" charset="0"/>
              </a:rPr>
              <a:t>Wirklichkeit</a:t>
            </a:r>
            <a:r>
              <a:rPr lang="en-US" b="1" dirty="0" smtClean="0">
                <a:latin typeface="Constantia" panose="02030602050306030303" pitchFamily="18" charset="0"/>
              </a:rPr>
              <a:t> </a:t>
            </a:r>
            <a:r>
              <a:rPr lang="en-US" b="1" dirty="0" err="1" smtClean="0">
                <a:latin typeface="Constantia" panose="02030602050306030303" pitchFamily="18" charset="0"/>
              </a:rPr>
              <a:t>gleich</a:t>
            </a:r>
            <a:r>
              <a:rPr lang="en-US" b="1" dirty="0" smtClean="0">
                <a:latin typeface="Constantia" panose="02030602050306030303" pitchFamily="18" charset="0"/>
              </a:rPr>
              <a:t> </a:t>
            </a:r>
            <a:r>
              <a:rPr lang="en-US" b="1" dirty="0" err="1" smtClean="0">
                <a:latin typeface="Constantia" panose="02030602050306030303" pitchFamily="18" charset="0"/>
              </a:rPr>
              <a:t>schwierig</a:t>
            </a:r>
            <a:r>
              <a:rPr lang="en-US" b="1" dirty="0" smtClean="0">
                <a:latin typeface="Constantia" panose="02030602050306030303" pitchFamily="18" charset="0"/>
              </a:rPr>
              <a:t> </a:t>
            </a:r>
            <a:r>
              <a:rPr lang="en-US" b="1" dirty="0" err="1" smtClean="0">
                <a:latin typeface="Constantia" panose="02030602050306030303" pitchFamily="18" charset="0"/>
              </a:rPr>
              <a:t>wie</a:t>
            </a:r>
            <a:r>
              <a:rPr lang="en-US" b="1" dirty="0" smtClean="0">
                <a:latin typeface="Constantia" panose="02030602050306030303" pitchFamily="18" charset="0"/>
              </a:rPr>
              <a:t> das </a:t>
            </a:r>
            <a:r>
              <a:rPr lang="en-US" b="1" dirty="0" err="1" smtClean="0">
                <a:latin typeface="Constantia" panose="02030602050306030303" pitchFamily="18" charset="0"/>
              </a:rPr>
              <a:t>topologische</a:t>
            </a:r>
            <a:r>
              <a:rPr lang="en-US" b="1" dirty="0" smtClean="0">
                <a:latin typeface="Constantia" panose="02030602050306030303" pitchFamily="18" charset="0"/>
              </a:rPr>
              <a:t> </a:t>
            </a:r>
            <a:r>
              <a:rPr lang="en-US" b="1" dirty="0" err="1" smtClean="0">
                <a:latin typeface="Constantia" panose="02030602050306030303" pitchFamily="18" charset="0"/>
              </a:rPr>
              <a:t>Sortieren</a:t>
            </a:r>
            <a:r>
              <a:rPr lang="en-US" b="1" dirty="0" smtClean="0">
                <a:latin typeface="Constantia" panose="02030602050306030303" pitchFamily="18" charset="0"/>
              </a:rPr>
              <a:t>!</a:t>
            </a:r>
            <a:endParaRPr lang="en-US" sz="24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Warum dieses Beispiel wichtig ist</a:t>
            </a:r>
            <a:endParaRPr lang="de-CH" noProof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Häufiges Problem, präsent in vielen verschiedenen Gebieten 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Interessanter, nicht trivialer (aber auch nicht zu komplizierter) Algorithmus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Erläutert die Techniken von Algorithmen, Datenstrukturen, Komplexität und anderen Themen der letzten Lektion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Erklärt Techniken des Software-Engineerings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Beschreibt wichtige mathematische Konzepte: binäre Relationen und im Speziellen Ordnungsrelationen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Es ist einfach schön!</a:t>
            </a:r>
          </a:p>
          <a:p>
            <a:endParaRPr lang="de-CH" noProof="0" dirty="0" smtClean="0">
              <a:solidFill>
                <a:srgbClr val="990000"/>
              </a:solidFill>
            </a:endParaRPr>
          </a:p>
          <a:p>
            <a:r>
              <a:rPr lang="de-CH" noProof="0" dirty="0" smtClean="0">
                <a:solidFill>
                  <a:srgbClr val="993300"/>
                </a:solidFill>
              </a:rPr>
              <a:t>Heute: Problemstellung und mathematische Basis</a:t>
            </a:r>
          </a:p>
          <a:p>
            <a:r>
              <a:rPr lang="de-CH" noProof="0" dirty="0" smtClean="0">
                <a:solidFill>
                  <a:srgbClr val="993300"/>
                </a:solidFill>
              </a:rPr>
              <a:t>Nächstes Mal: Algorithmus und Konzept im Detail</a:t>
            </a:r>
            <a:endParaRPr lang="de-CH" noProof="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Der Umgang mit Zyklen</a:t>
            </a:r>
            <a:endParaRPr lang="de-CH" noProof="0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Wir nehmen </a:t>
            </a:r>
            <a:r>
              <a:rPr lang="de-CH" dirty="0" smtClean="0"/>
              <a:t>gar nichts an, sondern </a:t>
            </a:r>
            <a:r>
              <a:rPr lang="de-CH" noProof="0" dirty="0" smtClean="0"/>
              <a:t>finden die Zyklen als Nebenprodukt beim </a:t>
            </a:r>
            <a:r>
              <a:rPr lang="de-CH" noProof="0" smtClean="0"/>
              <a:t>topologischen Sortieren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smtClean="0"/>
              <a:t>Das Schema </a:t>
            </a:r>
            <a:r>
              <a:rPr lang="de-CH" dirty="0" smtClean="0"/>
              <a:t>für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sortiere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dirty="0" smtClean="0"/>
              <a:t>ergibt sich also zu:</a:t>
            </a:r>
            <a:endParaRPr lang="de-CH" noProof="0" dirty="0"/>
          </a:p>
        </p:txBody>
      </p:sp>
      <p:sp>
        <p:nvSpPr>
          <p:cNvPr id="14438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60487" y="3173413"/>
            <a:ext cx="5366884" cy="2556605"/>
          </a:xfrm>
          <a:prstGeom prst="roundRect">
            <a:avLst>
              <a:gd name="adj" fmla="val 11403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--“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Versuche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topologische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Sortierung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;</a:t>
            </a:r>
            <a:r>
              <a:rPr lang="en-US" sz="2200" dirty="0">
                <a:solidFill>
                  <a:srgbClr val="990000"/>
                </a:solidFill>
                <a:latin typeface="Constantia" panose="02030602050306030303" pitchFamily="18" charset="0"/>
              </a:rPr>
              <a:t/>
            </a:r>
            <a:br>
              <a:rPr lang="en-US" sz="2200" dirty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-- 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Zyklen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werden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berücksichtigt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.”</a:t>
            </a:r>
            <a:endParaRPr lang="en-US" sz="2200" dirty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solidFill>
                <a:srgbClr val="CC0000"/>
              </a:solidFill>
              <a:latin typeface="Constantia" panose="02030602050306030303" pitchFamily="18" charset="0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b="1" kern="0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if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“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Zyklen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gefunden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” </a:t>
            </a:r>
            <a:r>
              <a:rPr lang="en-US" sz="2200" b="1" kern="0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then</a:t>
            </a:r>
            <a:endParaRPr lang="en-US" sz="2200" b="1" kern="0" dirty="0">
              <a:solidFill>
                <a:schemeClr val="accent2"/>
              </a:solidFill>
              <a:latin typeface="Constantia" panose="02030602050306030303" pitchFamily="18" charset="0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>
                <a:latin typeface="Constantia" panose="02030602050306030303" pitchFamily="18" charset="0"/>
              </a:rPr>
              <a:t>	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”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Zyklen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ausgeben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”</a:t>
            </a:r>
            <a:endParaRPr lang="en-US" sz="2200" dirty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b="1" kern="0" dirty="0">
                <a:solidFill>
                  <a:schemeClr val="accent2"/>
                </a:solidFill>
                <a:latin typeface="Constantia" panose="02030602050306030303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0725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(vorher)</a:t>
            </a:r>
            <a:endParaRPr lang="de-CH" noProof="0" dirty="0"/>
          </a:p>
        </p:txBody>
      </p:sp>
      <p:sp>
        <p:nvSpPr>
          <p:cNvPr id="7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7213" y="822407"/>
            <a:ext cx="7927975" cy="5580000"/>
          </a:xfrm>
          <a:prstGeom prst="roundRect">
            <a:avLst>
              <a:gd name="adj" fmla="val 3476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Constantia" panose="02030602050306030303" pitchFamily="18" charset="0"/>
              </a:rPr>
              <a:t>class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TOPOLOGISCH_SORTIERER </a:t>
            </a:r>
            <a:r>
              <a:rPr lang="en-US" sz="2000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Constantia" panose="02030602050306030303" pitchFamily="18" charset="0"/>
              </a:rPr>
              <a:t>feature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 LINKED_LIST 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TUPLE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G, 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Constantia" panose="02030602050306030303" pitchFamily="18" charset="0"/>
              </a:rPr>
              <a:t>elemente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 LINKED_LIST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Constantia" panose="02030602050306030303" pitchFamily="18" charset="0"/>
              </a:rPr>
              <a:t>sequenz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: 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LINKED_LIST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i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180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Constantia" panose="02030602050306030303" pitchFamily="18" charset="0"/>
              </a:rPr>
              <a:t>end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5630" y="822407"/>
            <a:ext cx="7927975" cy="5580000"/>
          </a:xfrm>
          <a:prstGeom prst="roundRect">
            <a:avLst>
              <a:gd name="adj" fmla="val 308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rgbClr val="0000FF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kern="0" smtClean="0">
                <a:solidFill>
                  <a:schemeClr val="accent2"/>
                </a:solidFill>
              </a:rPr>
              <a:t>class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kern="0" smtClean="0">
                <a:solidFill>
                  <a:srgbClr val="0000FF"/>
                </a:solidFill>
              </a:rPr>
              <a:t>	TOPOLOGISCH_SORTIERER </a:t>
            </a:r>
            <a:r>
              <a:rPr lang="de-CH" sz="2000" kern="0" smtClean="0">
                <a:solidFill>
                  <a:srgbClr val="0000FF"/>
                </a:solidFill>
              </a:rPr>
              <a:t>[</a:t>
            </a:r>
            <a:r>
              <a:rPr lang="de-CH" sz="2000" i="1" kern="0" smtClean="0">
                <a:solidFill>
                  <a:srgbClr val="0000FF"/>
                </a:solidFill>
              </a:rPr>
              <a:t>G </a:t>
            </a:r>
            <a:r>
              <a:rPr lang="de-CH" sz="2000" kern="0" smtClean="0">
                <a:solidFill>
                  <a:srgbClr val="0000FF"/>
                </a:solidFill>
              </a:rPr>
              <a:t>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kern="0" smtClean="0">
                <a:solidFill>
                  <a:schemeClr val="accent2"/>
                </a:solidFill>
              </a:rPr>
              <a:t>feature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kern="0" smtClean="0"/>
              <a:t>	</a:t>
            </a:r>
            <a:r>
              <a:rPr lang="de-CH" sz="2000" i="1" kern="0" smtClean="0">
                <a:solidFill>
                  <a:srgbClr val="0000FF"/>
                </a:solidFill>
              </a:rPr>
              <a:t>bedingungen </a:t>
            </a:r>
            <a:r>
              <a:rPr lang="de-CH" sz="2000" kern="0" smtClean="0">
                <a:solidFill>
                  <a:srgbClr val="0000FF"/>
                </a:solidFill>
              </a:rPr>
              <a:t>:</a:t>
            </a:r>
            <a:r>
              <a:rPr lang="de-CH" sz="2000" i="1" kern="0" smtClean="0">
                <a:solidFill>
                  <a:srgbClr val="0000FF"/>
                </a:solidFill>
              </a:rPr>
              <a:t> LINKED_LIST  </a:t>
            </a:r>
            <a:r>
              <a:rPr lang="de-CH" sz="2000" kern="0" smtClean="0">
                <a:solidFill>
                  <a:srgbClr val="0000FF"/>
                </a:solidFill>
              </a:rPr>
              <a:t>[</a:t>
            </a:r>
            <a:r>
              <a:rPr lang="de-CH" sz="2000" i="1" kern="0" smtClean="0">
                <a:solidFill>
                  <a:srgbClr val="0000FF"/>
                </a:solidFill>
              </a:rPr>
              <a:t>TUPLE</a:t>
            </a:r>
            <a:r>
              <a:rPr lang="de-CH" sz="2000" kern="0" smtClean="0">
                <a:solidFill>
                  <a:srgbClr val="0000FF"/>
                </a:solidFill>
              </a:rPr>
              <a:t> [</a:t>
            </a:r>
            <a:r>
              <a:rPr lang="de-CH" sz="2000" i="1" kern="0" smtClean="0">
                <a:solidFill>
                  <a:srgbClr val="0000FF"/>
                </a:solidFill>
              </a:rPr>
              <a:t>G, G </a:t>
            </a:r>
            <a:r>
              <a:rPr lang="de-CH" sz="2000" kern="0" smtClean="0">
                <a:solidFill>
                  <a:srgbClr val="0000FF"/>
                </a:solidFill>
              </a:rPr>
              <a:t>]]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kern="0" smtClean="0">
                <a:solidFill>
                  <a:srgbClr val="0000FF"/>
                </a:solidFill>
              </a:rPr>
              <a:t>	</a:t>
            </a:r>
            <a:r>
              <a:rPr lang="de-CH" sz="2000" i="1" kern="0" smtClean="0">
                <a:solidFill>
                  <a:srgbClr val="0000FF"/>
                </a:solidFill>
              </a:rPr>
              <a:t>elemente </a:t>
            </a:r>
            <a:r>
              <a:rPr lang="de-CH" sz="2000" kern="0" smtClean="0">
                <a:solidFill>
                  <a:srgbClr val="0000FF"/>
                </a:solidFill>
              </a:rPr>
              <a:t>:</a:t>
            </a:r>
            <a:r>
              <a:rPr lang="de-CH" sz="2000" i="1" kern="0" smtClean="0">
                <a:solidFill>
                  <a:srgbClr val="0000FF"/>
                </a:solidFill>
              </a:rPr>
              <a:t> LINKED_LIST </a:t>
            </a:r>
            <a:r>
              <a:rPr lang="de-CH" sz="2000" kern="0" smtClean="0">
                <a:solidFill>
                  <a:srgbClr val="0000FF"/>
                </a:solidFill>
              </a:rPr>
              <a:t>[</a:t>
            </a:r>
            <a:r>
              <a:rPr lang="de-CH" sz="2000" i="1" kern="0" smtClean="0">
                <a:solidFill>
                  <a:srgbClr val="0000FF"/>
                </a:solidFill>
              </a:rPr>
              <a:t>G </a:t>
            </a:r>
            <a:r>
              <a:rPr lang="de-CH" sz="2000" kern="0" smtClean="0">
                <a:solidFill>
                  <a:srgbClr val="0000FF"/>
                </a:solidFill>
              </a:rPr>
              <a:t>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kern="0" smtClean="0">
                <a:solidFill>
                  <a:srgbClr val="0000FF"/>
                </a:solidFill>
              </a:rPr>
              <a:t>	sequenz </a:t>
            </a:r>
            <a:r>
              <a:rPr lang="de-CH" sz="2000" kern="0" smtClean="0">
                <a:solidFill>
                  <a:srgbClr val="0000FF"/>
                </a:solidFill>
              </a:rPr>
              <a:t>: </a:t>
            </a:r>
            <a:r>
              <a:rPr lang="de-CH" sz="2000" i="1" kern="0" smtClean="0">
                <a:solidFill>
                  <a:srgbClr val="0000FF"/>
                </a:solidFill>
              </a:rPr>
              <a:t>LINKED_LIST</a:t>
            </a:r>
            <a:r>
              <a:rPr lang="de-CH" sz="2000" kern="0" smtClean="0">
                <a:solidFill>
                  <a:srgbClr val="0000FF"/>
                </a:solidFill>
              </a:rPr>
              <a:t> [</a:t>
            </a:r>
            <a:r>
              <a:rPr lang="de-CH" sz="2000" i="1" kern="0" smtClean="0">
                <a:solidFill>
                  <a:srgbClr val="0000FF"/>
                </a:solidFill>
              </a:rPr>
              <a:t>G </a:t>
            </a:r>
            <a:r>
              <a:rPr lang="de-CH" sz="2000" kern="0" smtClean="0">
                <a:solidFill>
                  <a:srgbClr val="0000FF"/>
                </a:solidFill>
              </a:rPr>
              <a:t>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i="1" kern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kern="0" smtClean="0">
                <a:solidFill>
                  <a:srgbClr val="0000FF"/>
                </a:solidFill>
              </a:rPr>
              <a:t>	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kern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kern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kern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kern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kern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kern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kern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kern="0" smtClean="0">
              <a:solidFill>
                <a:schemeClr val="accent2"/>
              </a:solidFill>
            </a:endParaRPr>
          </a:p>
          <a:p>
            <a:pPr>
              <a:spcBef>
                <a:spcPts val="180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kern="0" smtClean="0">
                <a:solidFill>
                  <a:schemeClr val="accent2"/>
                </a:solidFill>
              </a:rPr>
              <a:t>end</a:t>
            </a:r>
            <a:endParaRPr lang="de-CH" sz="2000" b="1" kern="0" dirty="0">
              <a:solidFill>
                <a:schemeClr val="accent2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5988" y="2952000"/>
            <a:ext cx="7560000" cy="300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sortiere</a:t>
            </a:r>
            <a:endParaRPr lang="en-US" sz="2000" b="1" dirty="0">
              <a:solidFill>
                <a:schemeClr val="accent2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	require</a:t>
            </a:r>
            <a:endParaRPr lang="en-US" sz="2000" dirty="0">
              <a:latin typeface="Constantia" panose="02030602050306030303" pitchFamily="18" charset="0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latin typeface="Constantia" panose="02030602050306030303" pitchFamily="18" charset="0"/>
              </a:rPr>
              <a:t>		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zyklus_frei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(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do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	...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	ensure</a:t>
            </a:r>
          </a:p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		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kompatibel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(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sequenz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A50021"/>
                </a:solidFill>
                <a:latin typeface="Constantia" panose="02030602050306030303" pitchFamily="18" charset="0"/>
              </a:rPr>
              <a:t>		“</a:t>
            </a:r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sequenz</a:t>
            </a:r>
            <a:r>
              <a:rPr lang="en-US" sz="2000" dirty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Constantia" panose="02030602050306030303" pitchFamily="18" charset="0"/>
              </a:rPr>
              <a:t>enthält</a:t>
            </a:r>
            <a:r>
              <a:rPr lang="en-US" sz="2000" dirty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Constantia" panose="02030602050306030303" pitchFamily="18" charset="0"/>
              </a:rPr>
              <a:t>alle</a:t>
            </a:r>
            <a:r>
              <a:rPr lang="en-US" sz="2000" dirty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Elemente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”</a:t>
            </a:r>
            <a:endParaRPr lang="en-US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70000"/>
              </a:lnSpc>
              <a:spcBef>
                <a:spcPts val="28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end</a:t>
            </a:r>
            <a:endParaRPr lang="en-US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7213" y="822407"/>
            <a:ext cx="7927975" cy="5580000"/>
          </a:xfrm>
          <a:prstGeom prst="roundRect">
            <a:avLst>
              <a:gd name="adj" fmla="val 3476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Constantia" panose="02030602050306030303" pitchFamily="18" charset="0"/>
              </a:rPr>
              <a:t>class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TOPOLOGISCH_SORTIERER </a:t>
            </a:r>
            <a:r>
              <a:rPr lang="en-US" sz="2000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Constantia" panose="02030602050306030303" pitchFamily="18" charset="0"/>
              </a:rPr>
              <a:t>feature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 LINKED_LIST 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TUPLE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G, 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Constantia" panose="02030602050306030303" pitchFamily="18" charset="0"/>
              </a:rPr>
              <a:t>elemente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 LINKED_LIST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Constantia" panose="02030602050306030303" pitchFamily="18" charset="0"/>
              </a:rPr>
              <a:t>sequenz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: 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LINKED_LIST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i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</a:p>
          <a:p>
            <a:pPr algn="l">
              <a:lnSpc>
                <a:spcPct val="70000"/>
              </a:lnSpc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300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Constantia" panose="02030602050306030303" pitchFamily="18" charset="0"/>
              </a:rPr>
              <a:t>end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725675" y="5062388"/>
            <a:ext cx="5449496" cy="687659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888272" y="3233854"/>
            <a:ext cx="5904448" cy="57986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(endgültig)</a:t>
            </a:r>
            <a:endParaRPr lang="de-CH" noProof="0" dirty="0"/>
          </a:p>
        </p:txBody>
      </p:sp>
      <p:sp>
        <p:nvSpPr>
          <p:cNvPr id="5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5988" y="2952000"/>
            <a:ext cx="7560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sortiere</a:t>
            </a:r>
            <a:endParaRPr lang="en-US" sz="2000" b="1" dirty="0">
              <a:solidFill>
                <a:schemeClr val="accent2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	require</a:t>
            </a:r>
            <a:endParaRPr lang="en-US" sz="2000" dirty="0">
              <a:latin typeface="Constantia" panose="02030602050306030303" pitchFamily="18" charset="0"/>
            </a:endParaRPr>
          </a:p>
          <a:p>
            <a:pPr>
              <a:lnSpc>
                <a:spcPct val="40000"/>
              </a:lnSpc>
            </a:pPr>
            <a:r>
              <a:rPr lang="en-US" sz="2000" dirty="0">
                <a:latin typeface="Constantia" panose="02030602050306030303" pitchFamily="18" charset="0"/>
              </a:rPr>
              <a:t>		</a:t>
            </a:r>
            <a:r>
              <a:rPr lang="en-US" sz="2000" dirty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--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Keine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Vorbedingung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in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dieser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Version</a:t>
            </a:r>
            <a:endParaRPr lang="en-US" sz="2000" dirty="0">
              <a:solidFill>
                <a:srgbClr val="A50021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do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	...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	ensure</a:t>
            </a:r>
          </a:p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		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kompatibel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(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sequenz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		“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sequenz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enthält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alle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Elemente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, die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zu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Beginn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			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nicht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in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einen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Zyklus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involviert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sind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.”</a:t>
            </a:r>
            <a:endParaRPr lang="en-US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7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sz="2000" b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end</a:t>
            </a:r>
            <a:endParaRPr lang="en-US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92731" y="1357657"/>
            <a:ext cx="37221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p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8487" y="3112354"/>
            <a:ext cx="37061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q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3736" y="2223122"/>
            <a:ext cx="31771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r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2301" y="3213022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78339" y="2181177"/>
            <a:ext cx="304892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t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96239" y="3204634"/>
            <a:ext cx="37702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u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37569" y="2189564"/>
            <a:ext cx="34336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v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84616" y="2760016"/>
            <a:ext cx="42030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w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2256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73088" y="5464175"/>
            <a:ext cx="813117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453188" y="2378075"/>
            <a:ext cx="1055687" cy="4714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Erinnerung: Die Grundidee</a:t>
            </a:r>
            <a:endParaRPr lang="de-CH" noProof="0" dirty="0"/>
          </a:p>
        </p:txBody>
      </p:sp>
      <p:sp>
        <p:nvSpPr>
          <p:cNvPr id="3225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04163" y="496570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topsort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225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52488" y="1535113"/>
            <a:ext cx="1330325" cy="839787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5988" y="2457450"/>
            <a:ext cx="1239837" cy="8286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771775" y="2362200"/>
            <a:ext cx="1447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14875" y="2362200"/>
            <a:ext cx="1196975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7963" y="2447925"/>
            <a:ext cx="1406525" cy="9334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721225" y="3402013"/>
            <a:ext cx="1227138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559550" y="3063875"/>
            <a:ext cx="903288" cy="2952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875" y="13636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p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625" y="3116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q</a:t>
            </a:r>
          </a:p>
        </p:txBody>
      </p:sp>
      <p:sp>
        <p:nvSpPr>
          <p:cNvPr id="32257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54250" y="22447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r</a:t>
            </a:r>
          </a:p>
        </p:txBody>
      </p:sp>
      <p:sp>
        <p:nvSpPr>
          <p:cNvPr id="32257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40213" y="32242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s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4975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t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3243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u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21388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v</a:t>
            </a:r>
          </a:p>
        </p:txBody>
      </p:sp>
      <p:sp>
        <p:nvSpPr>
          <p:cNvPr id="32258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7775" y="27908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w</a:t>
            </a:r>
          </a:p>
        </p:txBody>
      </p:sp>
      <p:sp>
        <p:nvSpPr>
          <p:cNvPr id="32258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386045">
            <a:off x="1184429" y="1690436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29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2094640">
            <a:off x="1298909" y="2790367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31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466698">
            <a:off x="3219305" y="2718847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21156" y="214954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76521" y="3182788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51354" y="2142553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 rot="20234170">
            <a:off x="6729152" y="2989841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 rot="1222800">
            <a:off x="6796264" y="2419389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1983E-6 L 3.05556E-6 0.57679 " pathEditMode="relative" rAng="0" ptsTypes="AA">
                                      <p:cBhvr>
                                        <p:cTn id="6" dur="3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6" presetClass="emph" presetSubtype="0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322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3.63215E-6 L 0.12031 0.31897 " pathEditMode="relative" rAng="0" ptsTypes="AA">
                                      <p:cBhvr>
                                        <p:cTn id="18" dur="3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-4.72087E-6 L -1.94444E-6 0.4436 " pathEditMode="relative" rAng="0" ptsTypes="AA">
                                      <p:cBhvr>
                                        <p:cTn id="30" dur="3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00"/>
                            </p:stCondLst>
                            <p:childTnLst>
                              <p:par>
                                <p:cTn id="44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1.95274E-6 L -0.11319 0.29997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5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00"/>
                            </p:stCondLst>
                            <p:childTnLst>
                              <p:par>
                                <p:cTn id="56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7 -3.8082E-6 L -0.00382 0.4524 " pathEditMode="relative" rAng="0" ptsTypes="AA">
                                      <p:cBhvr>
                                        <p:cTn id="61" dur="3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2.24461E-6 L -0.11545 0.29835 " pathEditMode="relative" rAng="0" ptsTypes="AA">
                                      <p:cBhvr>
                                        <p:cTn id="73" dur="3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4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00"/>
                            </p:stCondLst>
                            <p:childTnLst>
                              <p:par>
                                <p:cTn id="80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0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3.8082E-6 L -1.11111E-6 0.45078 " pathEditMode="relative" rAng="0" ptsTypes="AA">
                                      <p:cBhvr>
                                        <p:cTn id="85" dur="300" fill="hold"/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6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700"/>
                            </p:stCondLst>
                            <p:childTnLst>
                              <p:par>
                                <p:cTn id="92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30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3.12717E-7 L 3.05556E-6 0.36738 " pathEditMode="relative" rAng="0" ptsTypes="AA">
                                      <p:cBhvr>
                                        <p:cTn id="97" dur="300" fill="hold"/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22573" grpId="0" animBg="1"/>
      <p:bldP spid="322574" grpId="0" animBg="1"/>
      <p:bldP spid="322575" grpId="0" animBg="1"/>
      <p:bldP spid="322576" grpId="0" animBg="1"/>
      <p:bldP spid="322577" grpId="0" animBg="1"/>
      <p:bldP spid="322578" grpId="0" animBg="1"/>
      <p:bldP spid="322579" grpId="0" animBg="1"/>
      <p:bldP spid="322580" grpId="0" animBg="1"/>
      <p:bldP spid="322581" grpId="0"/>
      <p:bldP spid="29" grpId="0"/>
      <p:bldP spid="29" grpId="1"/>
      <p:bldP spid="31" grpId="0"/>
      <p:bldP spid="31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Das grundsätzliche Schleifenschema</a:t>
            </a:r>
            <a:endParaRPr lang="de-CH" noProof="0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…</a:t>
            </a:r>
          </a:p>
          <a:p>
            <a:pPr defTabSz="538163">
              <a:tabLst>
                <a:tab pos="447675" algn="l"/>
              </a:tabLst>
            </a:pPr>
            <a:r>
              <a:rPr lang="de-CH" b="1" noProof="0" dirty="0" err="1" smtClean="0"/>
              <a:t>loop</a:t>
            </a:r>
            <a:endParaRPr lang="de-CH" b="1" noProof="0" dirty="0" smtClean="0"/>
          </a:p>
          <a:p>
            <a:pPr defTabSz="538163">
              <a:tabLst>
                <a:tab pos="447675" algn="l"/>
              </a:tabLst>
            </a:pPr>
            <a:r>
              <a:rPr lang="de-CH" noProof="0" dirty="0" smtClean="0"/>
              <a:t>	</a:t>
            </a:r>
            <a:r>
              <a:rPr lang="de-CH" spc="-100" noProof="0" dirty="0" smtClean="0">
                <a:solidFill>
                  <a:srgbClr val="993300"/>
                </a:solidFill>
              </a:rPr>
              <a:t>“Finde ein Element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i="1" spc="-100" noProof="0" dirty="0" err="1" smtClean="0">
                <a:solidFill>
                  <a:srgbClr val="0000FF"/>
                </a:solidFill>
              </a:rPr>
              <a:t>next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spc="-100" dirty="0" smtClean="0">
                <a:solidFill>
                  <a:srgbClr val="A50021"/>
                </a:solidFill>
              </a:rPr>
              <a:t>in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i="1" spc="-100" noProof="0" dirty="0" err="1" smtClean="0">
                <a:solidFill>
                  <a:srgbClr val="0000FF"/>
                </a:solidFill>
              </a:rPr>
              <a:t>elemente</a:t>
            </a:r>
            <a:r>
              <a:rPr lang="de-CH" spc="-100" noProof="0" dirty="0" smtClean="0">
                <a:solidFill>
                  <a:srgbClr val="993300"/>
                </a:solidFill>
              </a:rPr>
              <a:t>, </a:t>
            </a:r>
            <a:r>
              <a:rPr lang="de-CH" spc="-100" dirty="0" smtClean="0">
                <a:solidFill>
                  <a:srgbClr val="993300"/>
                </a:solidFill>
              </a:rPr>
              <a:t>für das </a:t>
            </a:r>
            <a:r>
              <a:rPr lang="de-CH" i="1" spc="-100" noProof="0" dirty="0" smtClean="0">
                <a:solidFill>
                  <a:srgbClr val="0000FF"/>
                </a:solidFill>
              </a:rPr>
              <a:t>bedingungen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br>
              <a:rPr lang="de-CH" spc="-100" noProof="0" dirty="0" smtClean="0">
                <a:solidFill>
                  <a:srgbClr val="CC0000"/>
                </a:solidFill>
              </a:rPr>
            </a:br>
            <a:r>
              <a:rPr lang="de-CH" spc="-100" noProof="0" dirty="0" smtClean="0">
                <a:solidFill>
                  <a:srgbClr val="CC0000"/>
                </a:solidFill>
              </a:rPr>
              <a:t>	</a:t>
            </a:r>
            <a:r>
              <a:rPr lang="de-CH" spc="-100" noProof="0" dirty="0" smtClean="0">
                <a:solidFill>
                  <a:srgbClr val="993300"/>
                </a:solidFill>
              </a:rPr>
              <a:t>keine P</a:t>
            </a:r>
            <a:r>
              <a:rPr lang="de-CH" spc="-100" dirty="0" err="1" smtClean="0">
                <a:solidFill>
                  <a:srgbClr val="993300"/>
                </a:solidFill>
              </a:rPr>
              <a:t>aare</a:t>
            </a:r>
            <a:r>
              <a:rPr lang="de-CH" spc="-100" dirty="0" smtClean="0">
                <a:solidFill>
                  <a:srgbClr val="993300"/>
                </a:solidFill>
              </a:rPr>
              <a:t> der Form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spc="-100" noProof="0" dirty="0" smtClean="0">
                <a:solidFill>
                  <a:srgbClr val="0000FF"/>
                </a:solidFill>
              </a:rPr>
              <a:t>[</a:t>
            </a:r>
            <a:r>
              <a:rPr lang="de-CH" i="1" spc="-100" noProof="0" dirty="0" smtClean="0">
                <a:solidFill>
                  <a:srgbClr val="0000FF"/>
                </a:solidFill>
              </a:rPr>
              <a:t>x</a:t>
            </a:r>
            <a:r>
              <a:rPr lang="de-CH" spc="-100" noProof="0" dirty="0" smtClean="0">
                <a:solidFill>
                  <a:srgbClr val="0000FF"/>
                </a:solidFill>
              </a:rPr>
              <a:t>, </a:t>
            </a:r>
            <a:r>
              <a:rPr lang="de-CH" i="1" spc="-100" noProof="0" dirty="0" smtClean="0">
                <a:solidFill>
                  <a:srgbClr val="0000FF"/>
                </a:solidFill>
              </a:rPr>
              <a:t>next</a:t>
            </a:r>
            <a:r>
              <a:rPr lang="de-CH" spc="-100" noProof="0" dirty="0" smtClean="0">
                <a:solidFill>
                  <a:srgbClr val="0000FF"/>
                </a:solidFill>
              </a:rPr>
              <a:t>]</a:t>
            </a:r>
            <a:r>
              <a:rPr lang="de-CH" spc="-100" dirty="0" smtClean="0">
                <a:solidFill>
                  <a:srgbClr val="CC0000"/>
                </a:solidFill>
              </a:rPr>
              <a:t> </a:t>
            </a:r>
            <a:r>
              <a:rPr lang="de-CH" spc="-100" dirty="0" smtClean="0">
                <a:solidFill>
                  <a:srgbClr val="993300"/>
                </a:solidFill>
              </a:rPr>
              <a:t>beinhaltet</a:t>
            </a:r>
            <a:r>
              <a:rPr lang="de-CH" dirty="0" smtClean="0">
                <a:solidFill>
                  <a:srgbClr val="A50021"/>
                </a:solidFill>
              </a:rPr>
              <a:t>”</a:t>
            </a:r>
            <a:endParaRPr lang="de-CH" spc="-100" dirty="0" smtClean="0">
              <a:solidFill>
                <a:srgbClr val="993300"/>
              </a:solidFill>
            </a:endParaRPr>
          </a:p>
          <a:p>
            <a:pPr defTabSz="538163">
              <a:tabLst>
                <a:tab pos="447675" algn="l"/>
              </a:tabLst>
            </a:pPr>
            <a:endParaRPr lang="de-CH" noProof="0" dirty="0" smtClean="0">
              <a:solidFill>
                <a:srgbClr val="CC0000"/>
              </a:solidFill>
            </a:endParaRPr>
          </a:p>
          <a:p>
            <a:pPr defTabSz="538163">
              <a:lnSpc>
                <a:spcPct val="80000"/>
              </a:lnSpc>
              <a:tabLst>
                <a:tab pos="447675" algn="l"/>
              </a:tabLst>
            </a:pPr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sz="3200" noProof="0" dirty="0" err="1" smtClean="0">
                <a:solidFill>
                  <a:srgbClr val="0000FF"/>
                </a:solidFill>
              </a:rPr>
              <a:t>.</a:t>
            </a:r>
            <a:r>
              <a:rPr lang="de-CH" i="1" noProof="0" dirty="0" err="1" smtClean="0">
                <a:solidFill>
                  <a:srgbClr val="0000FF"/>
                </a:solidFill>
              </a:rPr>
              <a:t>extend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0000FF"/>
                </a:solidFill>
              </a:rPr>
              <a:t>next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</a:p>
          <a:p>
            <a:pPr defTabSz="538163">
              <a:lnSpc>
                <a:spcPct val="80000"/>
              </a:lnSpc>
              <a:tabLst>
                <a:tab pos="447675" algn="l"/>
              </a:tabLst>
            </a:pPr>
            <a:endParaRPr lang="de-CH" i="1" noProof="0" dirty="0" smtClean="0">
              <a:solidFill>
                <a:srgbClr val="0000FF"/>
              </a:solidFill>
            </a:endParaRPr>
          </a:p>
          <a:p>
            <a:pPr defTabSz="538163">
              <a:tabLst>
                <a:tab pos="447675" algn="l"/>
              </a:tabLst>
            </a:pPr>
            <a:r>
              <a:rPr lang="de-CH" noProof="0" dirty="0" smtClean="0">
                <a:solidFill>
                  <a:srgbClr val="CC0000"/>
                </a:solidFill>
              </a:rPr>
              <a:t>	</a:t>
            </a:r>
            <a:r>
              <a:rPr lang="de-CH" noProof="0" dirty="0" smtClean="0">
                <a:solidFill>
                  <a:srgbClr val="993300"/>
                </a:solidFill>
              </a:rPr>
              <a:t>“Lösche</a:t>
            </a:r>
            <a:r>
              <a:rPr lang="de-CH" noProof="0" dirty="0" smtClean="0">
                <a:solidFill>
                  <a:srgbClr val="CC0000"/>
                </a:solidFill>
              </a:rPr>
              <a:t> </a:t>
            </a:r>
            <a:r>
              <a:rPr lang="de-CH" i="1" noProof="0" dirty="0" err="1" smtClean="0">
                <a:solidFill>
                  <a:srgbClr val="0000FF"/>
                </a:solidFill>
              </a:rPr>
              <a:t>next</a:t>
            </a:r>
            <a:r>
              <a:rPr lang="de-CH" noProof="0" dirty="0" smtClean="0">
                <a:solidFill>
                  <a:srgbClr val="CC0000"/>
                </a:solidFill>
              </a:rPr>
              <a:t> </a:t>
            </a:r>
            <a:r>
              <a:rPr lang="de-CH" dirty="0" smtClean="0">
                <a:solidFill>
                  <a:srgbClr val="993300"/>
                </a:solidFill>
              </a:rPr>
              <a:t>aus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elemente</a:t>
            </a:r>
            <a:r>
              <a:rPr lang="de-CH" noProof="0" dirty="0" smtClean="0">
                <a:solidFill>
                  <a:srgbClr val="A50021"/>
                </a:solidFill>
              </a:rPr>
              <a:t>,</a:t>
            </a:r>
            <a:r>
              <a:rPr lang="de-CH" noProof="0" dirty="0" smtClean="0">
                <a:solidFill>
                  <a:srgbClr val="993300"/>
                </a:solidFill>
              </a:rPr>
              <a:t> und entferne alle Paare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der Form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next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y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r>
              <a:rPr lang="de-CH" dirty="0" smtClean="0">
                <a:solidFill>
                  <a:srgbClr val="A50021"/>
                </a:solidFill>
              </a:rPr>
              <a:t> </a:t>
            </a:r>
            <a:r>
              <a:rPr lang="de-CH" dirty="0" smtClean="0">
                <a:solidFill>
                  <a:srgbClr val="993300"/>
                </a:solidFill>
              </a:rPr>
              <a:t>aus</a:t>
            </a:r>
            <a:r>
              <a:rPr lang="de-CH" dirty="0" smtClean="0">
                <a:solidFill>
                  <a:srgbClr val="A50021"/>
                </a:solidFill>
              </a:rPr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noProof="0" dirty="0" smtClean="0">
                <a:solidFill>
                  <a:srgbClr val="CC0000"/>
                </a:solidFill>
              </a:rPr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”</a:t>
            </a:r>
          </a:p>
          <a:p>
            <a:pPr defTabSz="538163">
              <a:tabLst>
                <a:tab pos="447675" algn="l"/>
              </a:tabLst>
            </a:pPr>
            <a:r>
              <a:rPr lang="de-CH" b="1" noProof="0" dirty="0" smtClean="0"/>
              <a:t>end</a:t>
            </a:r>
            <a:endParaRPr lang="de-CH" sz="3200" noProof="0" dirty="0"/>
          </a:p>
        </p:txBody>
      </p:sp>
    </p:spTree>
    <p:extLst>
      <p:ext uri="{BB962C8B-B14F-4D97-AF65-F5344CB8AC3E}">
        <p14:creationId xmlns:p14="http://schemas.microsoft.com/office/powerpoint/2010/main" val="36806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Die Schleifeninvariante</a:t>
            </a:r>
            <a:endParaRPr lang="de-CH" noProof="0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de-CH" noProof="0" dirty="0" smtClean="0"/>
          </a:p>
          <a:p>
            <a:r>
              <a:rPr lang="de-CH" noProof="0" dirty="0" smtClean="0"/>
              <a:t>Invariante in unserem ersten Versuch:</a:t>
            </a:r>
          </a:p>
          <a:p>
            <a:r>
              <a:rPr lang="de-CH" noProof="0" dirty="0" smtClean="0">
                <a:solidFill>
                  <a:srgbClr val="A50021"/>
                </a:solidFill>
              </a:rPr>
              <a:t>	“</a:t>
            </a:r>
            <a:r>
              <a:rPr lang="de-CH" i="1" dirty="0">
                <a:solidFill>
                  <a:srgbClr val="0000FF"/>
                </a:solidFill>
              </a:rPr>
              <a:t>bedingungen</a:t>
            </a:r>
            <a:r>
              <a:rPr lang="de-CH" sz="1050" i="1" dirty="0">
                <a:solidFill>
                  <a:srgbClr val="0000FF"/>
                </a:solidFill>
              </a:rPr>
              <a:t> </a:t>
            </a:r>
            <a:r>
              <a:rPr lang="de-CH" sz="3600" baseline="20000" dirty="0">
                <a:solidFill>
                  <a:srgbClr val="0000FF"/>
                </a:solidFill>
              </a:rPr>
              <a:t>+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3300"/>
                </a:solidFill>
              </a:rPr>
              <a:t>enthält keine Zyklen”</a:t>
            </a:r>
          </a:p>
          <a:p>
            <a:endParaRPr lang="de-CH" noProof="0" dirty="0" smtClean="0"/>
          </a:p>
          <a:p>
            <a:r>
              <a:rPr lang="de-CH" noProof="0" dirty="0" smtClean="0"/>
              <a:t>Invariante in der verbesserten Architektur:</a:t>
            </a:r>
          </a:p>
          <a:p>
            <a:r>
              <a:rPr lang="de-CH" noProof="0" dirty="0" smtClean="0">
                <a:solidFill>
                  <a:srgbClr val="A50021"/>
                </a:solidFill>
              </a:rPr>
              <a:t>	“</a:t>
            </a:r>
            <a:r>
              <a:rPr lang="de-CH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1050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aseline="20000" noProof="0" dirty="0" smtClean="0">
                <a:solidFill>
                  <a:srgbClr val="0000FF"/>
                </a:solidFill>
              </a:rPr>
              <a:t>+</a:t>
            </a:r>
            <a:r>
              <a:rPr lang="de-CH" noProof="0" dirty="0" smtClean="0"/>
              <a:t> </a:t>
            </a:r>
            <a:r>
              <a:rPr lang="de-CH" dirty="0" smtClean="0">
                <a:solidFill>
                  <a:srgbClr val="993300"/>
                </a:solidFill>
              </a:rPr>
              <a:t>enthält keine Zyklen, die nicht 	ursprünglich schon enthalten waren</a:t>
            </a:r>
            <a:r>
              <a:rPr lang="de-CH" noProof="0" dirty="0" smtClean="0">
                <a:solidFill>
                  <a:srgbClr val="993300"/>
                </a:solidFill>
              </a:rPr>
              <a:t>”</a:t>
            </a:r>
          </a:p>
          <a:p>
            <a:endParaRPr lang="de-CH" noProof="0" dirty="0" smtClean="0">
              <a:solidFill>
                <a:srgbClr val="A5002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531" y="4330087"/>
            <a:ext cx="8560966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en-US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Allgemeiner</a:t>
            </a:r>
            <a:r>
              <a:rPr lang="en-US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: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en-US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	</a:t>
            </a:r>
            <a:r>
              <a:rPr lang="de-CH" i="1" dirty="0">
                <a:solidFill>
                  <a:srgbClr val="0000FF"/>
                </a:solidFill>
                <a:latin typeface="Constantia" panose="02030602050306030303" pitchFamily="18" charset="0"/>
              </a:rPr>
              <a:t> bedingungen</a:t>
            </a:r>
            <a:r>
              <a:rPr lang="de-CH" sz="105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3600" baseline="20000" dirty="0">
                <a:solidFill>
                  <a:srgbClr val="0000FF"/>
                </a:solidFill>
                <a:latin typeface="Constantia" panose="02030602050306030303" pitchFamily="18" charset="0"/>
              </a:rPr>
              <a:t>+</a:t>
            </a:r>
            <a:r>
              <a:rPr lang="en-US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kern="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ist</a:t>
            </a:r>
            <a:r>
              <a:rPr lang="en-US" kern="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</a:t>
            </a:r>
            <a:r>
              <a:rPr lang="en-US" kern="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eine</a:t>
            </a:r>
            <a:r>
              <a:rPr lang="en-US" kern="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</a:t>
            </a:r>
            <a:r>
              <a:rPr lang="en-US" kern="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Teilmenge</a:t>
            </a:r>
            <a:r>
              <a:rPr lang="en-US" kern="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des</a:t>
            </a:r>
            <a:br>
              <a:rPr lang="en-US" kern="0" dirty="0" smtClean="0">
                <a:solidFill>
                  <a:srgbClr val="993300"/>
                </a:solidFill>
                <a:latin typeface="Constantia" panose="02030602050306030303" pitchFamily="18" charset="0"/>
              </a:rPr>
            </a:br>
            <a:r>
              <a:rPr lang="en-US" kern="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	</a:t>
            </a:r>
            <a:r>
              <a:rPr lang="en-US" i="1" kern="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ursprünglichen</a:t>
            </a:r>
            <a:r>
              <a:rPr lang="en-US" i="1" kern="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</a:t>
            </a:r>
            <a:r>
              <a:rPr lang="en-US" kern="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</a:t>
            </a:r>
            <a:r>
              <a:rPr lang="en-US" i="1" kern="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16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3600" kern="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+</a:t>
            </a:r>
            <a:endParaRPr lang="en-US" kern="0" dirty="0" smtClean="0">
              <a:solidFill>
                <a:srgbClr val="A5002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1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Terminologie</a:t>
            </a:r>
            <a:endParaRPr lang="de-CH" noProof="0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Falls </a:t>
            </a:r>
            <a:r>
              <a:rPr lang="de-CH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noProof="0" dirty="0" smtClean="0"/>
              <a:t> </a:t>
            </a:r>
            <a:r>
              <a:rPr lang="de-CH" dirty="0" smtClean="0"/>
              <a:t>ein Paar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x, y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, beinhaltet, sagen wir</a:t>
            </a:r>
          </a:p>
          <a:p>
            <a:endParaRPr lang="de-CH" noProof="0" dirty="0" smtClean="0"/>
          </a:p>
          <a:p>
            <a:pPr lvl="1"/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r>
              <a:rPr lang="de-CH" noProof="0" dirty="0" smtClean="0"/>
              <a:t> ist ein </a:t>
            </a:r>
            <a:r>
              <a:rPr lang="de-CH" b="1" dirty="0" smtClean="0">
                <a:solidFill>
                  <a:srgbClr val="993300"/>
                </a:solidFill>
              </a:rPr>
              <a:t>Vorgänger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noProof="0" dirty="0" smtClean="0"/>
              <a:t>von </a:t>
            </a:r>
            <a:r>
              <a:rPr lang="de-CH" i="1" noProof="0" dirty="0" smtClean="0">
                <a:solidFill>
                  <a:srgbClr val="0000FF"/>
                </a:solidFill>
              </a:rPr>
              <a:t>y</a:t>
            </a:r>
          </a:p>
          <a:p>
            <a:pPr lvl="1">
              <a:buFont typeface="Wingdings" pitchFamily="2" charset="2"/>
              <a:buNone/>
            </a:pPr>
            <a:endParaRPr lang="de-CH" i="1" noProof="0" dirty="0" smtClean="0">
              <a:solidFill>
                <a:srgbClr val="0000FF"/>
              </a:solidFill>
            </a:endParaRPr>
          </a:p>
          <a:p>
            <a:pPr lvl="1"/>
            <a:r>
              <a:rPr lang="de-CH" i="1" noProof="0" dirty="0" smtClean="0">
                <a:solidFill>
                  <a:srgbClr val="0000FF"/>
                </a:solidFill>
              </a:rPr>
              <a:t>y</a:t>
            </a:r>
            <a:r>
              <a:rPr lang="de-CH" noProof="0" dirty="0" smtClean="0"/>
              <a:t> ist </a:t>
            </a:r>
            <a:r>
              <a:rPr lang="de-CH" dirty="0" smtClean="0"/>
              <a:t>ein</a:t>
            </a:r>
            <a:r>
              <a:rPr lang="de-CH" noProof="0" dirty="0" smtClean="0"/>
              <a:t> </a:t>
            </a:r>
            <a:r>
              <a:rPr lang="de-CH" b="1" dirty="0" smtClean="0">
                <a:solidFill>
                  <a:srgbClr val="993300"/>
                </a:solidFill>
              </a:rPr>
              <a:t>Nachfolger </a:t>
            </a:r>
            <a:r>
              <a:rPr lang="de-CH" dirty="0" err="1" smtClean="0"/>
              <a:t>vo</a:t>
            </a:r>
            <a:r>
              <a:rPr lang="de-CH" noProof="0" dirty="0" smtClean="0"/>
              <a:t>n 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endParaRPr lang="de-CH" i="1" noProof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32995" y="3459864"/>
            <a:ext cx="6149975" cy="128111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Das Schema des </a:t>
            </a:r>
            <a:r>
              <a:rPr lang="de-CH" noProof="0" dirty="0" smtClean="0"/>
              <a:t>Algorithmus</a:t>
            </a:r>
            <a:endParaRPr lang="de-CH" noProof="0" dirty="0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850" y="845503"/>
            <a:ext cx="8772979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sortiere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do</a:t>
            </a: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		from</a:t>
            </a: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en-US" sz="1800" b="1" kern="0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	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create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{...}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sequenz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.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make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en-US" sz="1800" b="1" kern="0" dirty="0" smtClean="0">
                <a:latin typeface="Constantia" panose="02030602050306030303" pitchFamily="18" charset="0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invariant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</a:t>
            </a:r>
            <a:r>
              <a:rPr lang="en-US" sz="18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bedingungen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enthält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nur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ursprüngliche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Zyklen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and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lang="en-US" sz="1800" i="1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”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sequenz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ist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kompatibel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mit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bedingungen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and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Clr>
                <a:srgbClr val="8B0000"/>
              </a:buClr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”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Alle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ursprünglichen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Elemente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sind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sequenz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oder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until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lang="en-US" sz="1800" kern="0" noProof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Jedes</a:t>
            </a:r>
            <a:r>
              <a:rPr lang="en-US" sz="1800" kern="0" noProof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Element von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hat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einen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Vorgänger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next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:=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Ein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Element von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ohne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Vorgängern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sequenz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.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extend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next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”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Lösche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next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aus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buClr>
                <a:srgbClr val="8B0000"/>
              </a:buClr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”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Lösche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alle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Paare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[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next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,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]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aus</a:t>
            </a:r>
            <a:r>
              <a:rPr lang="en-US" sz="18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i="1" kern="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18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		variant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				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Grösse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von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end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		if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Keine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übrig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then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”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Berichte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,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dass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das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topologische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Sortieren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abgeschlossen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ist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		else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”</a:t>
            </a:r>
            <a:r>
              <a:rPr lang="de-CH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Melde Zyklen in den übrigen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bedingungen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und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		end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end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Den Algorithmus implementieren</a:t>
            </a:r>
            <a:endParaRPr lang="de-CH" noProof="0" dirty="0"/>
          </a:p>
        </p:txBody>
      </p:sp>
      <p:sp>
        <p:nvSpPr>
          <p:cNvPr id="3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727700" y="1879568"/>
            <a:ext cx="3273425" cy="828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1800" noProof="0" dirty="0" smtClean="0"/>
              <a:t>(Anzahl Elemente: </a:t>
            </a:r>
            <a:r>
              <a:rPr lang="de-CH" sz="1800" i="1" noProof="0" dirty="0" smtClean="0">
                <a:solidFill>
                  <a:srgbClr val="0000FF"/>
                </a:solidFill>
              </a:rPr>
              <a:t>n</a:t>
            </a:r>
          </a:p>
          <a:p>
            <a:pPr>
              <a:lnSpc>
                <a:spcPct val="80000"/>
              </a:lnSpc>
            </a:pPr>
            <a:r>
              <a:rPr lang="de-CH" sz="1800" noProof="0" dirty="0" smtClean="0"/>
              <a:t>Anzahl Bedingungen: </a:t>
            </a:r>
            <a:r>
              <a:rPr lang="de-CH" sz="1800" i="1" noProof="0" dirty="0" smtClean="0">
                <a:solidFill>
                  <a:srgbClr val="0000FF"/>
                </a:solidFill>
              </a:rPr>
              <a:t>m</a:t>
            </a:r>
            <a:r>
              <a:rPr lang="de-CH" sz="1800" noProof="0" dirty="0" smtClean="0"/>
              <a:t>)</a:t>
            </a:r>
          </a:p>
          <a:p>
            <a:pPr>
              <a:lnSpc>
                <a:spcPct val="80000"/>
              </a:lnSpc>
            </a:pPr>
            <a:endParaRPr lang="de-CH" sz="1800" noProof="0" dirty="0"/>
          </a:p>
        </p:txBody>
      </p:sp>
      <p:sp>
        <p:nvSpPr>
          <p:cNvPr id="39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803" y="1900983"/>
            <a:ext cx="5417677" cy="8350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grpSp>
        <p:nvGrpSpPr>
          <p:cNvPr id="40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91278" y="1907516"/>
            <a:ext cx="6294437" cy="828675"/>
            <a:chOff x="2689" y="865"/>
            <a:chExt cx="2771" cy="522"/>
          </a:xfrm>
        </p:grpSpPr>
        <p:sp>
          <p:nvSpPr>
            <p:cNvPr id="41" name="Rectangle 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689" y="1126"/>
              <a:ext cx="277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 i="1" dirty="0" err="1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bedingungen</a:t>
              </a:r>
              <a:r>
                <a:rPr lang="en-US" sz="12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:</a:t>
              </a:r>
              <a:r>
                <a:rPr lang="en-US" sz="18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 LINKED_LIST </a:t>
              </a:r>
              <a:r>
                <a:rPr lang="en-US" sz="18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1800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[</a:t>
              </a:r>
              <a:r>
                <a:rPr lang="en-US" sz="18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TUPLE</a:t>
              </a:r>
              <a:r>
                <a:rPr lang="en-US" sz="1800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 [</a:t>
              </a:r>
              <a:r>
                <a:rPr lang="en-US" sz="18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G, G</a:t>
              </a:r>
              <a:r>
                <a:rPr lang="en-US" sz="12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]]</a:t>
              </a:r>
              <a:endParaRPr lang="en-US" sz="1800" b="1" i="1" dirty="0">
                <a:solidFill>
                  <a:schemeClr val="accent2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2" name="Rectangle 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689" y="865"/>
              <a:ext cx="277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 i="1" dirty="0" err="1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elemente</a:t>
              </a:r>
              <a:r>
                <a:rPr lang="en-US" sz="12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:</a:t>
              </a:r>
              <a:r>
                <a:rPr lang="en-US" sz="18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1800" i="1">
                  <a:solidFill>
                    <a:srgbClr val="0000FF"/>
                  </a:solidFill>
                  <a:latin typeface="Constantia" panose="02030602050306030303" pitchFamily="18" charset="0"/>
                </a:rPr>
                <a:t>LINKED_LIST </a:t>
              </a:r>
              <a:r>
                <a:rPr lang="en-US" sz="1800" i="1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180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[</a:t>
              </a:r>
              <a:r>
                <a:rPr lang="en-US" sz="18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G</a:t>
              </a:r>
              <a:r>
                <a:rPr lang="en-US" sz="12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]</a:t>
              </a:r>
              <a:endParaRPr lang="en-US" sz="1800" b="1" i="1" dirty="0">
                <a:solidFill>
                  <a:schemeClr val="accent2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4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663" y="1000125"/>
            <a:ext cx="8651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 smtClean="0">
                <a:latin typeface="Constantia" panose="02030602050306030303" pitchFamily="18" charset="0"/>
              </a:rPr>
              <a:t>Wir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beginnen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mit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diesen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Datenstrukturen</a:t>
            </a:r>
            <a:r>
              <a:rPr lang="en-US" dirty="0" smtClean="0">
                <a:latin typeface="Constantia" panose="02030602050306030303" pitchFamily="18" charset="0"/>
              </a:rPr>
              <a:t>, die den Input </a:t>
            </a:r>
            <a:r>
              <a:rPr lang="en-US" dirty="0" err="1" smtClean="0">
                <a:latin typeface="Constantia" panose="02030602050306030303" pitchFamily="18" charset="0"/>
              </a:rPr>
              <a:t>direkt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widerspiegeln</a:t>
            </a:r>
            <a:r>
              <a:rPr lang="en-US" dirty="0" smtClean="0">
                <a:latin typeface="Constantia" panose="02030602050306030303" pitchFamily="18" charset="0"/>
              </a:rPr>
              <a:t>: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58405" y="3938588"/>
            <a:ext cx="424104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latin typeface="Constantia" panose="02030602050306030303" pitchFamily="18" charset="0"/>
              </a:rPr>
              <a:t>Beispiel:</a:t>
            </a:r>
            <a:endParaRPr lang="en-US" sz="2000" dirty="0">
              <a:latin typeface="Constantia" panose="02030602050306030303" pitchFamily="18" charset="0"/>
            </a:endParaRPr>
          </a:p>
          <a:p>
            <a:pPr lvl="1" algn="l"/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= {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b, c, 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}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lvl="1" algn="l"/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</a:p>
          <a:p>
            <a:pPr lvl="1" algn="l"/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a, d</a:t>
            </a:r>
            <a:r>
              <a:rPr lang="en-US" sz="12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b, d</a:t>
            </a:r>
            <a:r>
              <a:rPr lang="en-US" sz="12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c, 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2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45" name="Line 6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450975" y="32924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6" name="Line 6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68538" y="32924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7" name="Line 6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086100" y="32924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8" name="Line 6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03663" y="32924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9" name="Line 6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35000" y="32575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0" name="Line 6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08000" y="37433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1" name="Rectangle 6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2263" y="4525963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52" name="Rectangle 7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2263" y="3622675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53" name="Line 7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63575" y="46116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4" name="Line 7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87375" y="37449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5" name="Oval 7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35088" y="363537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6" name="Oval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7050" y="450691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7" name="Rectangle 7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33488" y="3778250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endParaRPr lang="en-US" sz="2400">
              <a:latin typeface="Constantia" panose="02030602050306030303" pitchFamily="18" charset="0"/>
            </a:endParaRPr>
          </a:p>
        </p:txBody>
      </p:sp>
      <p:sp>
        <p:nvSpPr>
          <p:cNvPr id="58" name="Rectangle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0088" y="461327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9" name="Rectangle 7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2138" y="2973388"/>
            <a:ext cx="86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de-CH" sz="1400" i="1" smtClean="0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endParaRPr lang="de-CH" sz="1400" i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60" name="Line 7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52425" y="55689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1" name="Line 7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403475" y="55689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2" name="Line 8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431925" y="55514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3" name="Line 8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2249488" y="55514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4" name="Rectangle 8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4663" y="5554663"/>
            <a:ext cx="1041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>
                <a:solidFill>
                  <a:srgbClr val="000000"/>
                </a:solidFill>
                <a:latin typeface="Constantia" panose="02030602050306030303" pitchFamily="18" charset="0"/>
              </a:rPr>
              <a:t>0</a:t>
            </a:r>
            <a:endParaRPr lang="en-US" sz="1800">
              <a:latin typeface="Constantia" panose="02030602050306030303" pitchFamily="18" charset="0"/>
            </a:endParaRPr>
          </a:p>
        </p:txBody>
      </p:sp>
      <p:sp>
        <p:nvSpPr>
          <p:cNvPr id="65" name="Rectangle 8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382713" y="5721350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66" name="Rectangle 8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200275" y="5721350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67" name="Rectangle 8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017838" y="5721350"/>
            <a:ext cx="70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3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68" name="Oval 8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93018" y="545790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9" name="Rectangle 8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11513" y="5508625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endParaRPr lang="en-US" sz="2400">
              <a:latin typeface="Constantia" panose="02030602050306030303" pitchFamily="18" charset="0"/>
            </a:endParaRPr>
          </a:p>
        </p:txBody>
      </p:sp>
      <p:sp>
        <p:nvSpPr>
          <p:cNvPr id="70" name="Oval 8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02063" y="363537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1" name="Rectangle 8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002088" y="3776663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endParaRPr lang="en-US" sz="240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29" name="Line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41463" y="476213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30" name="Line 4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190875" y="476213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31" name="Line 4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829175" y="476213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26" name="Rectangle 4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80038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20" name="Rectangle 3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14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87563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04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1325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Datenstrukturen </a:t>
            </a:r>
            <a:r>
              <a:rPr lang="de-CH" sz="2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CH" noProof="0" dirty="0" smtClean="0"/>
              <a:t>: ursprünglich</a:t>
            </a:r>
            <a:endParaRPr lang="de-CH" noProof="0" dirty="0"/>
          </a:p>
        </p:txBody>
      </p:sp>
      <p:sp>
        <p:nvSpPr>
          <p:cNvPr id="221201" name="AutoShap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36663" y="989012"/>
            <a:ext cx="6886575" cy="919401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= {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b, c,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}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=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r>
              <a:rPr lang="en-US" sz="1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2119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073" y="451945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221205" name="Rectangle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8927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09" name="Text 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59841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221212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85481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221215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45165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16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06079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221218" name="Text Box 3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89773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221221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91402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22" name="Text Box 3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52316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221224" name="Text Box 4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57564" y="4525938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221227" name="Rectangl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37640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28" name="Text Box 4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98554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221232" name="Text Box 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225" y="5484813"/>
            <a:ext cx="8207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>
                <a:latin typeface="Constantia" panose="02030602050306030303" pitchFamily="18" charset="0"/>
              </a:rPr>
              <a:t>Effizienz</a:t>
            </a:r>
            <a:r>
              <a:rPr lang="en-US" sz="2400" dirty="0" smtClean="0">
                <a:latin typeface="Constantia" panose="02030602050306030303" pitchFamily="18" charset="0"/>
              </a:rPr>
              <a:t>: Das </a:t>
            </a:r>
            <a:r>
              <a:rPr lang="en-US" sz="2400" dirty="0" err="1" smtClean="0">
                <a:latin typeface="Constantia" panose="02030602050306030303" pitchFamily="18" charset="0"/>
              </a:rPr>
              <a:t>Beste</a:t>
            </a:r>
            <a:r>
              <a:rPr lang="en-US" sz="2400" dirty="0" smtClean="0">
                <a:latin typeface="Constantia" panose="02030602050306030303" pitchFamily="18" charset="0"/>
              </a:rPr>
              <a:t>, </a:t>
            </a:r>
            <a:r>
              <a:rPr lang="en-US" dirty="0" smtClean="0">
                <a:latin typeface="Constantia" panose="02030602050306030303" pitchFamily="18" charset="0"/>
              </a:rPr>
              <a:t>das </a:t>
            </a:r>
            <a:r>
              <a:rPr lang="en-US" dirty="0" err="1" smtClean="0">
                <a:latin typeface="Constantia" panose="02030602050306030303" pitchFamily="18" charset="0"/>
              </a:rPr>
              <a:t>wir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uns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erhoffen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können</a:t>
            </a:r>
            <a:r>
              <a:rPr lang="en-US" dirty="0" smtClean="0">
                <a:latin typeface="Constantia" panose="02030602050306030303" pitchFamily="18" charset="0"/>
              </a:rPr>
              <a:t>, </a:t>
            </a:r>
            <a:r>
              <a:rPr lang="en-US" dirty="0" err="1" smtClean="0">
                <a:latin typeface="Constantia" panose="02030602050306030303" pitchFamily="18" charset="0"/>
              </a:rPr>
              <a:t>ist</a:t>
            </a:r>
            <a:r>
              <a:rPr lang="en-US" sz="2400" dirty="0" smtClean="0">
                <a:latin typeface="Constantia" panose="02030602050306030303" pitchFamily="18" charset="0"/>
              </a:rPr>
              <a:t>: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O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m </a:t>
            </a:r>
            <a:r>
              <a:rPr lang="en-US" sz="2400" dirty="0">
                <a:solidFill>
                  <a:srgbClr val="A50021"/>
                </a:solidFill>
                <a:latin typeface="Constantia" panose="02030602050306030303" pitchFamily="18" charset="0"/>
              </a:rPr>
              <a:t>+</a:t>
            </a: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221233" name="Text Box 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4650" y="4522788"/>
            <a:ext cx="2419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m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221235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46088" y="327183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37" name="Rectangle 5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4638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38" name="Rectangle 5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84173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39" name="Rectangle 5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93708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40" name="Rectangle 5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603244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41" name="Text Box 5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07237" y="300022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221242" name="Text Box 5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98507" y="297791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221243" name="Text Box 5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98218" y="299220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221244" name="Text Box 6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3315" y="300022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221245" name="Text Box 6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10375" y="3065463"/>
            <a:ext cx="1930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221246" name="Text Box 6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00025" y="24892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221247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1938" y="3903663"/>
            <a:ext cx="304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Topologisches Sortieren: </a:t>
            </a:r>
            <a:r>
              <a:rPr lang="de-CH" dirty="0" smtClean="0"/>
              <a:t>Anwendungsbeispiele</a:t>
            </a:r>
            <a:endParaRPr lang="de-CH" noProof="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noProof="0" dirty="0" smtClean="0"/>
              <a:t>„</a:t>
            </a:r>
            <a:r>
              <a:rPr lang="de-CH" dirty="0" smtClean="0"/>
              <a:t>Erzeuge aus einem Wörterbuch eine Liste von Definitionen („Glossar“), so dass kein Wort vor seiner Definition steht“</a:t>
            </a:r>
            <a:endParaRPr lang="de-CH" noProof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noProof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noProof="0" dirty="0" smtClean="0"/>
              <a:t>Erstellung eines kompletten Zeitablaufs für die Ausführung </a:t>
            </a:r>
            <a:r>
              <a:rPr lang="de-CH" dirty="0" smtClean="0"/>
              <a:t>von Aufgaben mit Ordnungsbedingungen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	</a:t>
            </a:r>
            <a:r>
              <a:rPr lang="de-CH" noProof="0" dirty="0" smtClean="0">
                <a:solidFill>
                  <a:srgbClr val="993300"/>
                </a:solidFill>
              </a:rPr>
              <a:t>(Häufige Anwendung: „</a:t>
            </a:r>
            <a:r>
              <a:rPr lang="de-CH" noProof="0" dirty="0" err="1" smtClean="0">
                <a:solidFill>
                  <a:srgbClr val="993300"/>
                </a:solidFill>
              </a:rPr>
              <a:t>Scheduling</a:t>
            </a:r>
            <a:r>
              <a:rPr lang="de-CH" noProof="0" dirty="0" smtClean="0">
                <a:solidFill>
                  <a:srgbClr val="993300"/>
                </a:solidFill>
              </a:rPr>
              <a:t>“ von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Unterhaltsarbeiten in der Industrie,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oft mit tausenden von Einschränkungen)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noProof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noProof="0" dirty="0" smtClean="0"/>
              <a:t>Eine neue Version einer Klasse mit neuer Reihenfolge der Features generieren, so dass kein Feature ein anderes, vor ihm deklariertes aufruft</a:t>
            </a:r>
          </a:p>
          <a:p>
            <a:pPr lvl="1"/>
            <a:endParaRPr lang="de-CH" sz="2000" noProof="0" dirty="0"/>
          </a:p>
        </p:txBody>
      </p:sp>
    </p:spTree>
    <p:extLst>
      <p:ext uri="{BB962C8B-B14F-4D97-AF65-F5344CB8AC3E}">
        <p14:creationId xmlns:p14="http://schemas.microsoft.com/office/powerpoint/2010/main" val="39782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Grundoperationen</a:t>
            </a:r>
            <a:endParaRPr lang="de-CH" noProof="0" dirty="0"/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1879332" y="5280210"/>
            <a:ext cx="2355786" cy="200443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6351" y="3366321"/>
            <a:ext cx="4634120" cy="3429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97988" y="4295644"/>
            <a:ext cx="4505444" cy="317500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77982" y="4028355"/>
            <a:ext cx="2726901" cy="27364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45424" y="2874831"/>
            <a:ext cx="5045195" cy="32226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7194" y="727025"/>
            <a:ext cx="872680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rgbClr val="0000FF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smtClean="0">
                <a:solidFill>
                  <a:srgbClr val="0000FF"/>
                </a:solidFill>
              </a:rPr>
              <a:t>sortiere</a:t>
            </a:r>
            <a:endParaRPr lang="de-CH" sz="1800" b="1" kern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smtClean="0">
                <a:solidFill>
                  <a:schemeClr val="accent2"/>
                </a:solidFill>
              </a:rPr>
              <a:t>			from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smtClean="0">
                <a:solidFill>
                  <a:schemeClr val="accent2"/>
                </a:solidFill>
              </a:rPr>
              <a:t>				create </a:t>
            </a:r>
            <a:r>
              <a:rPr lang="de-CH" sz="1800" kern="0" smtClean="0">
                <a:solidFill>
                  <a:srgbClr val="0000FF"/>
                </a:solidFill>
              </a:rPr>
              <a:t>{...} </a:t>
            </a:r>
            <a:r>
              <a:rPr lang="de-CH" sz="1800" i="1" kern="0" smtClean="0">
                <a:solidFill>
                  <a:srgbClr val="0000FF"/>
                </a:solidFill>
              </a:rPr>
              <a:t>sequenz</a:t>
            </a:r>
            <a:r>
              <a:rPr lang="de-CH" sz="3200" kern="0" smtClean="0">
                <a:solidFill>
                  <a:srgbClr val="0000FF"/>
                </a:solidFill>
              </a:rPr>
              <a:t>.</a:t>
            </a:r>
            <a:r>
              <a:rPr lang="de-CH" sz="1800" i="1" kern="0" smtClean="0">
                <a:solidFill>
                  <a:srgbClr val="0000FF"/>
                </a:solidFill>
              </a:rPr>
              <a:t>make</a:t>
            </a:r>
            <a:r>
              <a:rPr lang="de-CH" sz="1800" b="1" kern="0" smtClean="0"/>
              <a:t> 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lang="de-CH" sz="1800" b="1" kern="0" smtClean="0"/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smtClean="0"/>
              <a:t>			</a:t>
            </a:r>
            <a:r>
              <a:rPr lang="de-CH" sz="1800" b="1" kern="0" smtClean="0">
                <a:solidFill>
                  <a:schemeClr val="accent2"/>
                </a:solidFill>
              </a:rPr>
              <a:t>invariant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smtClean="0">
                <a:solidFill>
                  <a:srgbClr val="0000FF"/>
                </a:solidFill>
              </a:rPr>
              <a:t>				</a:t>
            </a:r>
            <a:r>
              <a:rPr lang="de-CH" sz="1800" i="1" kern="0" smtClean="0">
                <a:solidFill>
                  <a:srgbClr val="A50021"/>
                </a:solidFill>
              </a:rPr>
              <a:t>”</a:t>
            </a:r>
            <a:r>
              <a:rPr lang="de-CH" sz="1800" i="1" kern="0" smtClean="0">
                <a:solidFill>
                  <a:srgbClr val="0000FF"/>
                </a:solidFill>
              </a:rPr>
              <a:t>bedingungen </a:t>
            </a:r>
            <a:r>
              <a:rPr lang="de-CH" sz="1800" kern="0" smtClean="0">
                <a:solidFill>
                  <a:srgbClr val="A50021"/>
                </a:solidFill>
              </a:rPr>
              <a:t> enthält nur ursprüngliche Zyklen”</a:t>
            </a:r>
            <a:r>
              <a:rPr lang="de-CH" sz="1800" i="1" kern="0" smtClean="0">
                <a:solidFill>
                  <a:srgbClr val="0000FF"/>
                </a:solidFill>
              </a:rPr>
              <a:t> </a:t>
            </a:r>
            <a:r>
              <a:rPr lang="de-CH" sz="1800" b="1" kern="0" smtClean="0">
                <a:solidFill>
                  <a:srgbClr val="0000FF"/>
                </a:solidFill>
              </a:rPr>
              <a:t>and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smtClean="0">
                <a:solidFill>
                  <a:srgbClr val="0000FF"/>
                </a:solidFill>
              </a:rPr>
              <a:t>				</a:t>
            </a:r>
            <a:r>
              <a:rPr lang="de-CH" sz="1800" i="1" kern="0" smtClean="0">
                <a:solidFill>
                  <a:srgbClr val="A50021"/>
                </a:solidFill>
              </a:rPr>
              <a:t>”</a:t>
            </a:r>
            <a:r>
              <a:rPr lang="de-CH" sz="1800" i="1" kern="0" smtClean="0">
                <a:solidFill>
                  <a:srgbClr val="0000FF"/>
                </a:solidFill>
              </a:rPr>
              <a:t>sequenz</a:t>
            </a:r>
            <a:r>
              <a:rPr lang="de-CH" sz="1800" kern="0" smtClean="0">
                <a:solidFill>
                  <a:srgbClr val="A50021"/>
                </a:solidFill>
              </a:rPr>
              <a:t>  ist kompatibel mit </a:t>
            </a:r>
            <a:r>
              <a:rPr lang="de-CH" sz="1800" i="1" kern="0" smtClean="0">
                <a:solidFill>
                  <a:srgbClr val="0000FF"/>
                </a:solidFill>
              </a:rPr>
              <a:t>bedingungen</a:t>
            </a:r>
            <a:r>
              <a:rPr lang="de-CH" sz="1800" i="1" kern="0" smtClean="0">
                <a:solidFill>
                  <a:srgbClr val="A50021"/>
                </a:solidFill>
              </a:rPr>
              <a:t>”</a:t>
            </a:r>
            <a:r>
              <a:rPr lang="de-CH" sz="1800" kern="0" smtClean="0">
                <a:solidFill>
                  <a:srgbClr val="0000FF"/>
                </a:solidFill>
              </a:rPr>
              <a:t> </a:t>
            </a:r>
            <a:r>
              <a:rPr lang="de-CH" sz="1800" b="1" kern="0" smtClean="0">
                <a:solidFill>
                  <a:srgbClr val="0000FF"/>
                </a:solidFill>
              </a:rPr>
              <a:t>and 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smtClean="0">
                <a:solidFill>
                  <a:srgbClr val="0000FF"/>
                </a:solidFill>
              </a:rPr>
              <a:t>				</a:t>
            </a:r>
            <a:r>
              <a:rPr lang="de-CH" sz="1800" kern="0" smtClean="0">
                <a:solidFill>
                  <a:srgbClr val="A50021"/>
                </a:solidFill>
              </a:rPr>
              <a:t>”Alle ursprünglichen Elemente sind in </a:t>
            </a:r>
            <a:r>
              <a:rPr lang="de-CH" sz="1800" i="1" kern="0" smtClean="0">
                <a:solidFill>
                  <a:srgbClr val="0000FF"/>
                </a:solidFill>
              </a:rPr>
              <a:t>sequenz</a:t>
            </a:r>
            <a:r>
              <a:rPr lang="de-CH" sz="1800" kern="0" smtClean="0">
                <a:solidFill>
                  <a:srgbClr val="A50021"/>
                </a:solidFill>
              </a:rPr>
              <a:t> oder </a:t>
            </a:r>
            <a:r>
              <a:rPr lang="de-CH" sz="1800" i="1" kern="0" smtClean="0">
                <a:solidFill>
                  <a:srgbClr val="0000FF"/>
                </a:solidFill>
              </a:rPr>
              <a:t>elemente</a:t>
            </a:r>
            <a:r>
              <a:rPr lang="de-CH" sz="1800" i="1" kern="0" smtClean="0">
                <a:solidFill>
                  <a:srgbClr val="A50021"/>
                </a:solidFill>
              </a:rPr>
              <a:t>”</a:t>
            </a:r>
            <a:r>
              <a:rPr lang="de-CH" sz="1800" kern="0" smtClean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smtClean="0"/>
              <a:t>			</a:t>
            </a:r>
            <a:r>
              <a:rPr lang="de-CH" sz="1800" b="1" kern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smtClean="0">
                <a:solidFill>
                  <a:srgbClr val="0000FF"/>
                </a:solidFill>
              </a:rPr>
              <a:t>				</a:t>
            </a:r>
            <a:r>
              <a:rPr lang="de-CH" sz="1800" kern="0" smtClean="0">
                <a:solidFill>
                  <a:srgbClr val="A50021"/>
                </a:solidFill>
              </a:rPr>
              <a:t>Jedes Element von </a:t>
            </a:r>
            <a:r>
              <a:rPr lang="de-CH" sz="1800" i="1" kern="0" smtClean="0">
                <a:solidFill>
                  <a:srgbClr val="0000FF"/>
                </a:solidFill>
              </a:rPr>
              <a:t>elemente</a:t>
            </a:r>
            <a:r>
              <a:rPr lang="de-CH" sz="1800" i="1" kern="0" smtClean="0">
                <a:solidFill>
                  <a:srgbClr val="A50021"/>
                </a:solidFill>
              </a:rPr>
              <a:t> </a:t>
            </a:r>
            <a:r>
              <a:rPr lang="de-CH" sz="1800" kern="0" smtClean="0">
                <a:solidFill>
                  <a:srgbClr val="A50021"/>
                </a:solidFill>
              </a:rPr>
              <a:t>hat einen Vorgänger</a:t>
            </a:r>
            <a:r>
              <a:rPr lang="de-CH" sz="1800" i="1" kern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smtClean="0"/>
              <a:t>			</a:t>
            </a:r>
            <a:r>
              <a:rPr lang="de-CH" sz="1800" b="1" kern="0" smtClean="0">
                <a:solidFill>
                  <a:schemeClr val="accent2"/>
                </a:solidFill>
              </a:rPr>
              <a:t>loop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smtClean="0">
                <a:solidFill>
                  <a:srgbClr val="0000FF"/>
                </a:solidFill>
              </a:rPr>
              <a:t>				next </a:t>
            </a:r>
            <a:r>
              <a:rPr lang="de-CH" sz="1800" kern="0" smtClean="0">
                <a:solidFill>
                  <a:srgbClr val="0000FF"/>
                </a:solidFill>
              </a:rPr>
              <a:t>:=</a:t>
            </a:r>
            <a:r>
              <a:rPr lang="de-CH" sz="1800" i="1" kern="0" smtClean="0">
                <a:solidFill>
                  <a:srgbClr val="0000FF"/>
                </a:solidFill>
              </a:rPr>
              <a:t>  </a:t>
            </a:r>
            <a:r>
              <a:rPr lang="de-CH" sz="1800" kern="0" smtClean="0">
                <a:solidFill>
                  <a:srgbClr val="A50021"/>
                </a:solidFill>
              </a:rPr>
              <a:t>“Ein Element von</a:t>
            </a:r>
            <a:r>
              <a:rPr lang="de-CH" sz="1800" i="1" kern="0" smtClean="0">
                <a:solidFill>
                  <a:srgbClr val="A50021"/>
                </a:solidFill>
              </a:rPr>
              <a:t> </a:t>
            </a:r>
            <a:r>
              <a:rPr lang="de-CH" sz="1800" i="1" kern="0" smtClean="0">
                <a:solidFill>
                  <a:srgbClr val="0000FF"/>
                </a:solidFill>
              </a:rPr>
              <a:t>elemente </a:t>
            </a:r>
            <a:r>
              <a:rPr lang="de-CH" sz="1800" kern="0" smtClean="0">
                <a:solidFill>
                  <a:srgbClr val="A50021"/>
                </a:solidFill>
              </a:rPr>
              <a:t> ohne Vorgängern</a:t>
            </a:r>
            <a:r>
              <a:rPr lang="de-CH" sz="1800" i="1" kern="0" smtClean="0">
                <a:solidFill>
                  <a:srgbClr val="A50021"/>
                </a:solidFill>
              </a:rPr>
              <a:t>”</a:t>
            </a:r>
            <a:endParaRPr lang="de-CH" sz="1800" i="1" kern="0" smtClean="0">
              <a:solidFill>
                <a:srgbClr val="0000FF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smtClean="0">
                <a:solidFill>
                  <a:srgbClr val="0000FF"/>
                </a:solidFill>
              </a:rPr>
              <a:t>				sequenz</a:t>
            </a:r>
            <a:r>
              <a:rPr lang="de-CH" sz="3600" kern="0" smtClean="0">
                <a:solidFill>
                  <a:srgbClr val="0000FF"/>
                </a:solidFill>
              </a:rPr>
              <a:t>.</a:t>
            </a:r>
            <a:r>
              <a:rPr lang="de-CH" sz="1800" i="1" kern="0" smtClean="0">
                <a:solidFill>
                  <a:srgbClr val="0000FF"/>
                </a:solidFill>
              </a:rPr>
              <a:t>extend </a:t>
            </a:r>
            <a:r>
              <a:rPr lang="de-CH" sz="1800" kern="0" smtClean="0">
                <a:solidFill>
                  <a:srgbClr val="0000FF"/>
                </a:solidFill>
              </a:rPr>
              <a:t>(</a:t>
            </a:r>
            <a:r>
              <a:rPr lang="de-CH" sz="1800" i="1" kern="0" smtClean="0">
                <a:solidFill>
                  <a:srgbClr val="0000FF"/>
                </a:solidFill>
              </a:rPr>
              <a:t>next</a:t>
            </a:r>
            <a:r>
              <a:rPr lang="de-CH" sz="1100" i="1" kern="0" smtClean="0">
                <a:solidFill>
                  <a:srgbClr val="0000FF"/>
                </a:solidFill>
              </a:rPr>
              <a:t> </a:t>
            </a:r>
            <a:r>
              <a:rPr lang="de-CH" sz="1800" kern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smtClean="0">
                <a:solidFill>
                  <a:srgbClr val="0000FF"/>
                </a:solidFill>
              </a:rPr>
              <a:t>				</a:t>
            </a:r>
            <a:r>
              <a:rPr lang="de-CH" sz="1800" kern="0" smtClean="0">
                <a:solidFill>
                  <a:srgbClr val="A50021"/>
                </a:solidFill>
              </a:rPr>
              <a:t>”Lösche </a:t>
            </a:r>
            <a:r>
              <a:rPr lang="de-CH" sz="1800" i="1" kern="0" smtClean="0">
                <a:solidFill>
                  <a:srgbClr val="0000FF"/>
                </a:solidFill>
              </a:rPr>
              <a:t>next</a:t>
            </a:r>
            <a:r>
              <a:rPr lang="de-CH" sz="1800" kern="0" smtClean="0">
                <a:solidFill>
                  <a:srgbClr val="A50021"/>
                </a:solidFill>
              </a:rPr>
              <a:t> aus</a:t>
            </a:r>
            <a:r>
              <a:rPr lang="de-CH" sz="1800" i="1" kern="0" smtClean="0">
                <a:solidFill>
                  <a:srgbClr val="0000FF"/>
                </a:solidFill>
              </a:rPr>
              <a:t> elemente</a:t>
            </a:r>
            <a:r>
              <a:rPr lang="de-CH" sz="1400" i="1" kern="0" smtClean="0">
                <a:solidFill>
                  <a:srgbClr val="0000FF"/>
                </a:solidFill>
              </a:rPr>
              <a:t> </a:t>
            </a:r>
            <a:r>
              <a:rPr lang="de-CH" sz="1800" kern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smtClean="0">
                <a:solidFill>
                  <a:srgbClr val="0000FF"/>
                </a:solidFill>
              </a:rPr>
              <a:t>				</a:t>
            </a:r>
            <a:r>
              <a:rPr lang="de-CH" sz="1800" kern="0" smtClean="0">
                <a:solidFill>
                  <a:srgbClr val="A50021"/>
                </a:solidFill>
              </a:rPr>
              <a:t>”Lösche alle Paare </a:t>
            </a:r>
            <a:r>
              <a:rPr lang="de-CH" sz="1800" kern="0" smtClean="0">
                <a:solidFill>
                  <a:srgbClr val="0000FF"/>
                </a:solidFill>
              </a:rPr>
              <a:t>[</a:t>
            </a:r>
            <a:r>
              <a:rPr lang="de-CH" sz="1800" i="1" kern="0" smtClean="0">
                <a:solidFill>
                  <a:srgbClr val="0000FF"/>
                </a:solidFill>
              </a:rPr>
              <a:t>next</a:t>
            </a:r>
            <a:r>
              <a:rPr lang="de-CH" sz="1800" kern="0" smtClean="0">
                <a:solidFill>
                  <a:srgbClr val="0000FF"/>
                </a:solidFill>
              </a:rPr>
              <a:t>, </a:t>
            </a:r>
            <a:r>
              <a:rPr lang="de-CH" sz="1800" i="1" kern="0" smtClean="0">
                <a:solidFill>
                  <a:srgbClr val="0000FF"/>
                </a:solidFill>
              </a:rPr>
              <a:t>y</a:t>
            </a:r>
            <a:r>
              <a:rPr lang="de-CH" sz="1800" kern="0" smtClean="0">
                <a:solidFill>
                  <a:srgbClr val="0000FF"/>
                </a:solidFill>
              </a:rPr>
              <a:t>] </a:t>
            </a:r>
            <a:r>
              <a:rPr lang="de-CH" sz="1800" kern="0" smtClean="0">
                <a:solidFill>
                  <a:srgbClr val="A50021"/>
                </a:solidFill>
              </a:rPr>
              <a:t>aus</a:t>
            </a:r>
            <a:r>
              <a:rPr lang="de-CH" sz="1800" i="1" kern="0" smtClean="0">
                <a:solidFill>
                  <a:srgbClr val="0000FF"/>
                </a:solidFill>
              </a:rPr>
              <a:t> bedingungen </a:t>
            </a:r>
            <a:r>
              <a:rPr lang="de-CH" sz="1800" kern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smtClean="0">
                <a:solidFill>
                  <a:schemeClr val="accent2"/>
                </a:solidFill>
              </a:rPr>
              <a:t>			variant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smtClean="0"/>
              <a:t>				 </a:t>
            </a:r>
            <a:r>
              <a:rPr lang="de-CH" sz="1800" i="1" kern="0" smtClean="0">
                <a:solidFill>
                  <a:srgbClr val="A50021"/>
                </a:solidFill>
              </a:rPr>
              <a:t>“</a:t>
            </a:r>
            <a:r>
              <a:rPr lang="de-CH" sz="1800" kern="0" smtClean="0">
                <a:solidFill>
                  <a:srgbClr val="A50021"/>
                </a:solidFill>
              </a:rPr>
              <a:t>Grösse von </a:t>
            </a:r>
            <a:r>
              <a:rPr lang="de-CH" sz="1800" i="1" kern="0" smtClean="0">
                <a:solidFill>
                  <a:srgbClr val="0000FF"/>
                </a:solidFill>
              </a:rPr>
              <a:t>elemente</a:t>
            </a:r>
            <a:r>
              <a:rPr lang="de-CH" sz="1800" i="1" kern="0" smtClean="0">
                <a:solidFill>
                  <a:srgbClr val="A50021"/>
                </a:solidFill>
              </a:rPr>
              <a:t>”</a:t>
            </a:r>
            <a:endParaRPr lang="de-CH" sz="1800" kern="0" smtClean="0">
              <a:solidFill>
                <a:srgbClr val="A50021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smtClean="0"/>
              <a:t>			</a:t>
            </a:r>
            <a:r>
              <a:rPr lang="de-CH" sz="1800" b="1" kern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smtClean="0">
                <a:solidFill>
                  <a:schemeClr val="accent2"/>
                </a:solidFill>
              </a:rPr>
              <a:t>			if</a:t>
            </a:r>
            <a:r>
              <a:rPr lang="de-CH" sz="1800" b="1" kern="0" smtClean="0"/>
              <a:t> </a:t>
            </a:r>
            <a:r>
              <a:rPr lang="de-CH" sz="1800" kern="0" smtClean="0">
                <a:solidFill>
                  <a:srgbClr val="A50021"/>
                </a:solidFill>
              </a:rPr>
              <a:t>“Keine Elemente übrig”</a:t>
            </a:r>
            <a:r>
              <a:rPr lang="de-CH" sz="1800" i="1" kern="0" smtClean="0"/>
              <a:t> </a:t>
            </a:r>
            <a:r>
              <a:rPr lang="de-CH" sz="1800" b="1" kern="0" smtClean="0">
                <a:solidFill>
                  <a:schemeClr val="accent2"/>
                </a:solidFill>
              </a:rPr>
              <a:t>then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smtClean="0"/>
              <a:t>				</a:t>
            </a:r>
            <a:r>
              <a:rPr lang="de-CH" sz="1800" kern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smtClean="0">
                <a:solidFill>
                  <a:schemeClr val="accent2"/>
                </a:solidFill>
              </a:rPr>
              <a:t>			else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smtClean="0">
                <a:solidFill>
                  <a:srgbClr val="0000FF"/>
                </a:solidFill>
              </a:rPr>
              <a:t>				</a:t>
            </a:r>
            <a:r>
              <a:rPr lang="de-CH" sz="1800" kern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1800" i="1" kern="0" smtClean="0">
                <a:solidFill>
                  <a:srgbClr val="0000FF"/>
                </a:solidFill>
              </a:rPr>
              <a:t>bedingungen</a:t>
            </a:r>
            <a:r>
              <a:rPr lang="de-CH" sz="1800" kern="0" smtClean="0">
                <a:solidFill>
                  <a:srgbClr val="A50021"/>
                </a:solidFill>
              </a:rPr>
              <a:t> und </a:t>
            </a:r>
            <a:r>
              <a:rPr lang="de-CH" sz="1800" i="1" kern="0" smtClean="0">
                <a:solidFill>
                  <a:srgbClr val="0000FF"/>
                </a:solidFill>
              </a:rPr>
              <a:t>elemente</a:t>
            </a:r>
            <a:r>
              <a:rPr lang="de-CH" sz="1800" kern="0" smtClean="0">
                <a:solidFill>
                  <a:srgbClr val="A50021"/>
                </a:solidFill>
              </a:rPr>
              <a:t>” 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smtClean="0">
                <a:solidFill>
                  <a:schemeClr val="accent2"/>
                </a:solidFill>
              </a:rPr>
              <a:t>	end</a:t>
            </a:r>
            <a:endParaRPr lang="de-CH" sz="1800" b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4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184636" y="4553855"/>
            <a:ext cx="7095763" cy="518887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4636" y="2068286"/>
            <a:ext cx="7560219" cy="92891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4637" y="3257233"/>
            <a:ext cx="7560219" cy="930138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15377" y="856706"/>
            <a:ext cx="7502530" cy="993865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Die </a:t>
            </a:r>
            <a:r>
              <a:rPr lang="de-CH" dirty="0" smtClean="0"/>
              <a:t>Operationen, die wir brauchen </a:t>
            </a:r>
            <a:r>
              <a:rPr lang="de-CH" noProof="0" dirty="0" smtClean="0"/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/>
              <a:t> mal)</a:t>
            </a:r>
            <a:endParaRPr lang="de-CH" noProof="0" dirty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de-CH" dirty="0" smtClean="0"/>
              <a:t>Herausfinden, ob es ein Element ohne Vorgängern gibt. (Und dann eines davon nehmen)</a:t>
            </a:r>
            <a:endParaRPr lang="de-CH" noProof="0" dirty="0" smtClean="0"/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Ein gegebenes Element von der Menge der Elemente entfernen</a:t>
            </a:r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Alle </a:t>
            </a:r>
            <a:r>
              <a:rPr lang="de-CH" dirty="0" smtClean="0"/>
              <a:t>Bedingungen, die mit einem gegebenen Element beginnen, aus der Menge der Bedingungen entfernen</a:t>
            </a:r>
            <a:endParaRPr lang="de-CH" noProof="0" dirty="0" smtClean="0"/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Herausfinden, ob </a:t>
            </a:r>
            <a:r>
              <a:rPr lang="de-CH" dirty="0" smtClean="0"/>
              <a:t>noch ein Element vorhanden ist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24686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Effizienz</a:t>
            </a:r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Das Beste, das wir uns erhoffen können</a:t>
            </a:r>
          </a:p>
          <a:p>
            <a:endParaRPr lang="de-CH" b="1" noProof="0" dirty="0" smtClean="0">
              <a:solidFill>
                <a:srgbClr val="0000FF"/>
              </a:solidFill>
            </a:endParaRPr>
          </a:p>
          <a:p>
            <a:r>
              <a:rPr lang="de-CH" b="1" noProof="0" dirty="0" smtClean="0">
                <a:solidFill>
                  <a:srgbClr val="0000FF"/>
                </a:solidFill>
              </a:rPr>
              <a:t>		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m </a:t>
            </a:r>
            <a:r>
              <a:rPr lang="de-CH" noProof="0" dirty="0" smtClean="0">
                <a:solidFill>
                  <a:srgbClr val="A50021"/>
                </a:solidFill>
              </a:rPr>
              <a:t>+ 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</a:p>
          <a:p>
            <a:endParaRPr lang="de-CH" noProof="0" dirty="0" smtClean="0">
              <a:solidFill>
                <a:srgbClr val="0000FF"/>
              </a:solidFill>
            </a:endParaRPr>
          </a:p>
          <a:p>
            <a:r>
              <a:rPr lang="de-CH" noProof="0" dirty="0" smtClean="0"/>
              <a:t>(da wir jede Bedingung und jedes Element mindestens einmal betrachten müssen)</a:t>
            </a:r>
            <a:endParaRPr lang="de-CH" noProof="0" dirty="0" smtClean="0">
              <a:solidFill>
                <a:srgbClr val="0000FF"/>
              </a:solidFill>
            </a:endParaRPr>
          </a:p>
          <a:p>
            <a:endParaRPr lang="de-CH" b="1" noProof="0" dirty="0"/>
          </a:p>
        </p:txBody>
      </p:sp>
    </p:spTree>
    <p:extLst>
      <p:ext uri="{BB962C8B-B14F-4D97-AF65-F5344CB8AC3E}">
        <p14:creationId xmlns:p14="http://schemas.microsoft.com/office/powerpoint/2010/main" val="34089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Grundoperationen</a:t>
            </a:r>
            <a:endParaRPr lang="de-CH" noProof="0" dirty="0"/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1864611" y="5135507"/>
            <a:ext cx="2356675" cy="231150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9875" y="3191510"/>
            <a:ext cx="4634120" cy="3429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72947" y="4171167"/>
            <a:ext cx="4543708" cy="317500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85477" y="3876358"/>
            <a:ext cx="2779107" cy="25082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45018" y="2724734"/>
            <a:ext cx="5016078" cy="32226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7194" y="584872"/>
            <a:ext cx="8726805" cy="57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rgbClr val="0000FF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dirty="0" smtClean="0">
                <a:solidFill>
                  <a:srgbClr val="0000FF"/>
                </a:solidFill>
              </a:rPr>
              <a:t>sortiere</a:t>
            </a:r>
            <a:endParaRPr lang="de-CH" sz="1800" b="1" kern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dirty="0" smtClean="0">
                <a:solidFill>
                  <a:schemeClr val="accent2"/>
                </a:solidFill>
              </a:rPr>
              <a:t>			</a:t>
            </a:r>
            <a:r>
              <a:rPr lang="de-CH" sz="1800" b="1" kern="0" dirty="0" err="1" smtClean="0">
                <a:solidFill>
                  <a:schemeClr val="accent2"/>
                </a:solidFill>
              </a:rPr>
              <a:t>from</a:t>
            </a:r>
            <a:endParaRPr lang="de-CH" sz="1800" b="1" kern="0" dirty="0" smtClean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dirty="0" smtClean="0">
                <a:solidFill>
                  <a:schemeClr val="accent2"/>
                </a:solidFill>
              </a:rPr>
              <a:t>				</a:t>
            </a:r>
            <a:r>
              <a:rPr lang="de-CH" sz="1800" b="1" kern="0" dirty="0" err="1" smtClean="0">
                <a:solidFill>
                  <a:schemeClr val="accent2"/>
                </a:solidFill>
              </a:rPr>
              <a:t>create</a:t>
            </a:r>
            <a:r>
              <a:rPr lang="de-CH" sz="1800" b="1" kern="0" dirty="0" smtClean="0">
                <a:solidFill>
                  <a:schemeClr val="accent2"/>
                </a:solidFill>
              </a:rPr>
              <a:t> </a:t>
            </a:r>
            <a:r>
              <a:rPr lang="de-CH" sz="1800" kern="0" dirty="0" smtClean="0">
                <a:solidFill>
                  <a:srgbClr val="0000FF"/>
                </a:solidFill>
              </a:rPr>
              <a:t>{...} 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sequenz</a:t>
            </a:r>
            <a:r>
              <a:rPr lang="de-CH" sz="3200" kern="0" dirty="0" err="1" smtClean="0">
                <a:solidFill>
                  <a:srgbClr val="0000FF"/>
                </a:solidFill>
              </a:rPr>
              <a:t>.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make</a:t>
            </a:r>
            <a:r>
              <a:rPr lang="de-CH" sz="1800" b="1" kern="0" dirty="0" smtClean="0"/>
              <a:t> 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lang="de-CH" sz="1800" b="1" kern="0" dirty="0" smtClean="0"/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dirty="0" smtClean="0"/>
              <a:t>			</a:t>
            </a:r>
            <a:r>
              <a:rPr lang="de-CH" sz="1800" b="1" kern="0" dirty="0" smtClean="0">
                <a:solidFill>
                  <a:schemeClr val="accent2"/>
                </a:solidFill>
              </a:rPr>
              <a:t>invariant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dirty="0" smtClean="0">
                <a:solidFill>
                  <a:srgbClr val="0000FF"/>
                </a:solidFill>
              </a:rPr>
              <a:t>				</a:t>
            </a:r>
            <a:r>
              <a:rPr lang="de-CH" sz="1800" i="1" kern="0" dirty="0" smtClean="0">
                <a:solidFill>
                  <a:srgbClr val="A50021"/>
                </a:solidFill>
              </a:rPr>
              <a:t>”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bedingungen</a:t>
            </a:r>
            <a:r>
              <a:rPr lang="de-CH" sz="1800" i="1" kern="0" dirty="0" smtClean="0">
                <a:solidFill>
                  <a:srgbClr val="0000FF"/>
                </a:solidFill>
              </a:rPr>
              <a:t> </a:t>
            </a:r>
            <a:r>
              <a:rPr lang="de-CH" sz="1800" kern="0" dirty="0" smtClean="0">
                <a:solidFill>
                  <a:srgbClr val="A50021"/>
                </a:solidFill>
              </a:rPr>
              <a:t> enthält nur ursprüngliche Zyklen”</a:t>
            </a:r>
            <a:r>
              <a:rPr lang="de-CH" sz="1800" i="1" kern="0" dirty="0" smtClean="0">
                <a:solidFill>
                  <a:srgbClr val="0000FF"/>
                </a:solidFill>
              </a:rPr>
              <a:t> </a:t>
            </a:r>
            <a:r>
              <a:rPr lang="de-CH" sz="1800" b="1" kern="0" dirty="0" err="1" smtClean="0">
                <a:solidFill>
                  <a:srgbClr val="0000FF"/>
                </a:solidFill>
              </a:rPr>
              <a:t>and</a:t>
            </a:r>
            <a:endParaRPr lang="de-CH" sz="1800" b="1" kern="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dirty="0" smtClean="0">
                <a:solidFill>
                  <a:srgbClr val="0000FF"/>
                </a:solidFill>
              </a:rPr>
              <a:t>				</a:t>
            </a:r>
            <a:r>
              <a:rPr lang="de-CH" sz="1800" i="1" kern="0" dirty="0" smtClean="0">
                <a:solidFill>
                  <a:srgbClr val="A50021"/>
                </a:solidFill>
              </a:rPr>
              <a:t>”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sequenz</a:t>
            </a:r>
            <a:r>
              <a:rPr lang="de-CH" sz="1800" kern="0" dirty="0" smtClean="0">
                <a:solidFill>
                  <a:srgbClr val="A50021"/>
                </a:solidFill>
              </a:rPr>
              <a:t>  ist kompatibel mit 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bedingungen</a:t>
            </a:r>
            <a:r>
              <a:rPr lang="de-CH" sz="1800" i="1" kern="0" dirty="0" smtClean="0">
                <a:solidFill>
                  <a:srgbClr val="A50021"/>
                </a:solidFill>
              </a:rPr>
              <a:t>”</a:t>
            </a:r>
            <a:r>
              <a:rPr lang="de-CH" sz="1800" kern="0" dirty="0" smtClean="0">
                <a:solidFill>
                  <a:srgbClr val="0000FF"/>
                </a:solidFill>
              </a:rPr>
              <a:t> </a:t>
            </a:r>
            <a:r>
              <a:rPr lang="de-CH" sz="1800" b="1" kern="0" dirty="0" err="1" smtClean="0">
                <a:solidFill>
                  <a:srgbClr val="0000FF"/>
                </a:solidFill>
              </a:rPr>
              <a:t>and</a:t>
            </a:r>
            <a:r>
              <a:rPr lang="de-CH" sz="1800" b="1" kern="0" dirty="0" smtClean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dirty="0" smtClean="0">
                <a:solidFill>
                  <a:srgbClr val="0000FF"/>
                </a:solidFill>
              </a:rPr>
              <a:t>				</a:t>
            </a:r>
            <a:r>
              <a:rPr lang="de-CH" sz="1800" kern="0" dirty="0" smtClean="0">
                <a:solidFill>
                  <a:srgbClr val="A50021"/>
                </a:solidFill>
              </a:rPr>
              <a:t>”Alle ursprünglichen Elemente sind in 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sequenz</a:t>
            </a:r>
            <a:r>
              <a:rPr lang="de-CH" sz="1800" kern="0" dirty="0" smtClean="0">
                <a:solidFill>
                  <a:srgbClr val="A50021"/>
                </a:solidFill>
              </a:rPr>
              <a:t> oder 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elemente</a:t>
            </a:r>
            <a:r>
              <a:rPr lang="de-CH" sz="1800" i="1" kern="0" dirty="0" smtClean="0">
                <a:solidFill>
                  <a:srgbClr val="A50021"/>
                </a:solidFill>
              </a:rPr>
              <a:t>”</a:t>
            </a:r>
            <a:r>
              <a:rPr lang="de-CH" sz="1800" kern="0" dirty="0" smtClean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dirty="0" smtClean="0"/>
              <a:t>			</a:t>
            </a:r>
            <a:r>
              <a:rPr lang="de-CH" sz="1800" b="1" kern="0" dirty="0" err="1" smtClean="0">
                <a:solidFill>
                  <a:schemeClr val="accent2"/>
                </a:solidFill>
              </a:rPr>
              <a:t>until</a:t>
            </a:r>
            <a:endParaRPr lang="de-CH" sz="1800" b="1" kern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dirty="0" smtClean="0">
                <a:solidFill>
                  <a:srgbClr val="0000FF"/>
                </a:solidFill>
              </a:rPr>
              <a:t>				</a:t>
            </a:r>
            <a:r>
              <a:rPr lang="de-CH" sz="1800" kern="0" dirty="0" smtClean="0">
                <a:solidFill>
                  <a:srgbClr val="A50021"/>
                </a:solidFill>
              </a:rPr>
              <a:t>Jedes Element von 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elemente</a:t>
            </a:r>
            <a:r>
              <a:rPr lang="de-CH" sz="1800" i="1" kern="0" dirty="0" smtClean="0">
                <a:solidFill>
                  <a:srgbClr val="A50021"/>
                </a:solidFill>
              </a:rPr>
              <a:t> </a:t>
            </a:r>
            <a:r>
              <a:rPr lang="de-CH" sz="1800" kern="0" dirty="0" smtClean="0">
                <a:solidFill>
                  <a:srgbClr val="A50021"/>
                </a:solidFill>
              </a:rPr>
              <a:t>hat einen Vorgänger</a:t>
            </a:r>
            <a:r>
              <a:rPr lang="de-CH" sz="1800" i="1" kern="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dirty="0" smtClean="0"/>
              <a:t>			</a:t>
            </a:r>
            <a:r>
              <a:rPr lang="de-CH" sz="1800" b="1" kern="0" dirty="0" err="1" smtClean="0">
                <a:solidFill>
                  <a:schemeClr val="accent2"/>
                </a:solidFill>
              </a:rPr>
              <a:t>loop</a:t>
            </a:r>
            <a:endParaRPr lang="de-CH" sz="1800" b="1" kern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dirty="0" smtClean="0">
                <a:solidFill>
                  <a:srgbClr val="0000FF"/>
                </a:solidFill>
              </a:rPr>
              <a:t>				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next</a:t>
            </a:r>
            <a:r>
              <a:rPr lang="de-CH" sz="1800" i="1" kern="0" dirty="0" smtClean="0">
                <a:solidFill>
                  <a:srgbClr val="0000FF"/>
                </a:solidFill>
              </a:rPr>
              <a:t> </a:t>
            </a:r>
            <a:r>
              <a:rPr lang="de-CH" sz="1800" kern="0" dirty="0" smtClean="0">
                <a:solidFill>
                  <a:srgbClr val="0000FF"/>
                </a:solidFill>
              </a:rPr>
              <a:t>:=</a:t>
            </a:r>
            <a:r>
              <a:rPr lang="de-CH" sz="1800" i="1" kern="0" dirty="0" smtClean="0">
                <a:solidFill>
                  <a:srgbClr val="0000FF"/>
                </a:solidFill>
              </a:rPr>
              <a:t>  </a:t>
            </a:r>
            <a:r>
              <a:rPr lang="de-CH" sz="1800" kern="0" dirty="0" smtClean="0">
                <a:solidFill>
                  <a:srgbClr val="A50021"/>
                </a:solidFill>
              </a:rPr>
              <a:t>“Ein Element von</a:t>
            </a:r>
            <a:r>
              <a:rPr lang="de-CH" sz="1800" i="1" kern="0" dirty="0" smtClean="0">
                <a:solidFill>
                  <a:srgbClr val="A50021"/>
                </a:solidFill>
              </a:rPr>
              <a:t> 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elemente</a:t>
            </a:r>
            <a:r>
              <a:rPr lang="de-CH" sz="1800" i="1" kern="0" dirty="0" smtClean="0">
                <a:solidFill>
                  <a:srgbClr val="0000FF"/>
                </a:solidFill>
              </a:rPr>
              <a:t> </a:t>
            </a:r>
            <a:r>
              <a:rPr lang="de-CH" sz="1800" kern="0" dirty="0" smtClean="0">
                <a:solidFill>
                  <a:srgbClr val="A50021"/>
                </a:solidFill>
              </a:rPr>
              <a:t> ohne Vorgängern</a:t>
            </a:r>
            <a:r>
              <a:rPr lang="de-CH" sz="1800" i="1" kern="0" dirty="0" smtClean="0">
                <a:solidFill>
                  <a:srgbClr val="A50021"/>
                </a:solidFill>
              </a:rPr>
              <a:t>”</a:t>
            </a:r>
            <a:endParaRPr lang="de-CH" sz="1800" i="1" kern="0" dirty="0" smtClean="0">
              <a:solidFill>
                <a:srgbClr val="0000FF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dirty="0" smtClean="0">
                <a:solidFill>
                  <a:srgbClr val="0000FF"/>
                </a:solidFill>
              </a:rPr>
              <a:t>				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sequenz</a:t>
            </a:r>
            <a:r>
              <a:rPr lang="de-CH" sz="3600" kern="0" dirty="0" err="1" smtClean="0">
                <a:solidFill>
                  <a:srgbClr val="0000FF"/>
                </a:solidFill>
              </a:rPr>
              <a:t>.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extend</a:t>
            </a:r>
            <a:r>
              <a:rPr lang="de-CH" sz="1800" i="1" kern="0" dirty="0" smtClean="0">
                <a:solidFill>
                  <a:srgbClr val="0000FF"/>
                </a:solidFill>
              </a:rPr>
              <a:t> </a:t>
            </a:r>
            <a:r>
              <a:rPr lang="de-CH" sz="1800" kern="0" dirty="0" smtClean="0">
                <a:solidFill>
                  <a:srgbClr val="0000FF"/>
                </a:solidFill>
              </a:rPr>
              <a:t>(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next</a:t>
            </a:r>
            <a:r>
              <a:rPr lang="de-CH" sz="1100" i="1" kern="0" dirty="0" smtClean="0">
                <a:solidFill>
                  <a:srgbClr val="0000FF"/>
                </a:solidFill>
              </a:rPr>
              <a:t> </a:t>
            </a:r>
            <a:r>
              <a:rPr lang="de-CH" sz="1800" kern="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dirty="0" smtClean="0">
                <a:solidFill>
                  <a:srgbClr val="0000FF"/>
                </a:solidFill>
              </a:rPr>
              <a:t>				</a:t>
            </a:r>
            <a:r>
              <a:rPr lang="de-CH" sz="1800" kern="0" dirty="0" smtClean="0">
                <a:solidFill>
                  <a:srgbClr val="A50021"/>
                </a:solidFill>
              </a:rPr>
              <a:t>”Lösche 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next</a:t>
            </a:r>
            <a:r>
              <a:rPr lang="de-CH" sz="1800" kern="0" dirty="0" smtClean="0">
                <a:solidFill>
                  <a:srgbClr val="A50021"/>
                </a:solidFill>
              </a:rPr>
              <a:t> aus</a:t>
            </a:r>
            <a:r>
              <a:rPr lang="de-CH" sz="1800" i="1" kern="0" dirty="0" smtClean="0">
                <a:solidFill>
                  <a:srgbClr val="0000FF"/>
                </a:solidFill>
              </a:rPr>
              <a:t> 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elemente</a:t>
            </a:r>
            <a:r>
              <a:rPr lang="de-CH" sz="1400" i="1" kern="0" dirty="0" smtClean="0">
                <a:solidFill>
                  <a:srgbClr val="0000FF"/>
                </a:solidFill>
              </a:rPr>
              <a:t> </a:t>
            </a:r>
            <a:r>
              <a:rPr lang="de-CH" sz="1800" kern="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dirty="0" smtClean="0">
                <a:solidFill>
                  <a:srgbClr val="0000FF"/>
                </a:solidFill>
              </a:rPr>
              <a:t>				</a:t>
            </a:r>
            <a:r>
              <a:rPr lang="de-CH" sz="1800" kern="0" dirty="0" smtClean="0">
                <a:solidFill>
                  <a:srgbClr val="A50021"/>
                </a:solidFill>
              </a:rPr>
              <a:t>”Lösche alle Paare </a:t>
            </a:r>
            <a:r>
              <a:rPr lang="de-CH" sz="1800" kern="0" dirty="0" smtClean="0">
                <a:solidFill>
                  <a:srgbClr val="0000FF"/>
                </a:solidFill>
              </a:rPr>
              <a:t>[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next</a:t>
            </a:r>
            <a:r>
              <a:rPr lang="de-CH" sz="1800" kern="0" dirty="0" smtClean="0">
                <a:solidFill>
                  <a:srgbClr val="0000FF"/>
                </a:solidFill>
              </a:rPr>
              <a:t>, </a:t>
            </a:r>
            <a:r>
              <a:rPr lang="de-CH" sz="1800" i="1" kern="0" dirty="0" smtClean="0">
                <a:solidFill>
                  <a:srgbClr val="0000FF"/>
                </a:solidFill>
              </a:rPr>
              <a:t>y</a:t>
            </a:r>
            <a:r>
              <a:rPr lang="de-CH" sz="1800" kern="0" dirty="0" smtClean="0">
                <a:solidFill>
                  <a:srgbClr val="0000FF"/>
                </a:solidFill>
              </a:rPr>
              <a:t>] </a:t>
            </a:r>
            <a:r>
              <a:rPr lang="de-CH" sz="1800" kern="0" dirty="0" smtClean="0">
                <a:solidFill>
                  <a:srgbClr val="A50021"/>
                </a:solidFill>
              </a:rPr>
              <a:t>aus</a:t>
            </a:r>
            <a:r>
              <a:rPr lang="de-CH" sz="1800" i="1" kern="0" dirty="0" smtClean="0">
                <a:solidFill>
                  <a:srgbClr val="0000FF"/>
                </a:solidFill>
              </a:rPr>
              <a:t> 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bedingungen</a:t>
            </a:r>
            <a:r>
              <a:rPr lang="de-CH" sz="1800" i="1" kern="0" dirty="0" smtClean="0">
                <a:solidFill>
                  <a:srgbClr val="0000FF"/>
                </a:solidFill>
              </a:rPr>
              <a:t> </a:t>
            </a:r>
            <a:r>
              <a:rPr lang="de-CH" sz="1800" kern="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dirty="0" smtClean="0">
                <a:solidFill>
                  <a:schemeClr val="accent2"/>
                </a:solidFill>
              </a:rPr>
              <a:t>			variant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dirty="0" smtClean="0"/>
              <a:t>				 </a:t>
            </a:r>
            <a:r>
              <a:rPr lang="de-CH" sz="1800" i="1" kern="0" dirty="0" smtClean="0">
                <a:solidFill>
                  <a:srgbClr val="A50021"/>
                </a:solidFill>
              </a:rPr>
              <a:t>“</a:t>
            </a:r>
            <a:r>
              <a:rPr lang="de-CH" sz="1800" kern="0" dirty="0" smtClean="0">
                <a:solidFill>
                  <a:srgbClr val="A50021"/>
                </a:solidFill>
              </a:rPr>
              <a:t>Grösse von 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elemente</a:t>
            </a:r>
            <a:r>
              <a:rPr lang="de-CH" sz="1800" i="1" kern="0" dirty="0" smtClean="0">
                <a:solidFill>
                  <a:srgbClr val="A50021"/>
                </a:solidFill>
              </a:rPr>
              <a:t>”</a:t>
            </a:r>
            <a:endParaRPr lang="de-CH" sz="1800" kern="0" dirty="0" smtClean="0">
              <a:solidFill>
                <a:srgbClr val="A50021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dirty="0" smtClean="0"/>
              <a:t>			</a:t>
            </a:r>
            <a:r>
              <a:rPr lang="de-CH" sz="1800" b="1" kern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dirty="0" smtClean="0">
                <a:solidFill>
                  <a:schemeClr val="accent2"/>
                </a:solidFill>
              </a:rPr>
              <a:t>			</a:t>
            </a:r>
            <a:r>
              <a:rPr lang="de-CH" sz="1800" b="1" kern="0" dirty="0" err="1" smtClean="0">
                <a:solidFill>
                  <a:schemeClr val="accent2"/>
                </a:solidFill>
              </a:rPr>
              <a:t>if</a:t>
            </a:r>
            <a:r>
              <a:rPr lang="de-CH" sz="1800" b="1" kern="0" dirty="0" smtClean="0"/>
              <a:t> </a:t>
            </a:r>
            <a:r>
              <a:rPr lang="de-CH" sz="1800" kern="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1800" i="1" kern="0" dirty="0" smtClean="0"/>
              <a:t> </a:t>
            </a:r>
            <a:r>
              <a:rPr lang="de-CH" sz="1800" b="1" kern="0" dirty="0" err="1" smtClean="0">
                <a:solidFill>
                  <a:schemeClr val="accent2"/>
                </a:solidFill>
              </a:rPr>
              <a:t>then</a:t>
            </a:r>
            <a:endParaRPr lang="de-CH" sz="1800" b="1" kern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dirty="0" smtClean="0"/>
              <a:t>				</a:t>
            </a:r>
            <a:r>
              <a:rPr lang="de-CH" sz="1800" kern="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dirty="0" smtClean="0">
                <a:solidFill>
                  <a:schemeClr val="accent2"/>
                </a:solidFill>
              </a:rPr>
              <a:t>			</a:t>
            </a:r>
            <a:r>
              <a:rPr lang="de-CH" sz="1800" b="1" kern="0" dirty="0" err="1" smtClean="0">
                <a:solidFill>
                  <a:schemeClr val="accent2"/>
                </a:solidFill>
              </a:rPr>
              <a:t>else</a:t>
            </a:r>
            <a:endParaRPr lang="de-CH" sz="1800" b="1" kern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kern="0" dirty="0" smtClean="0">
                <a:solidFill>
                  <a:srgbClr val="0000FF"/>
                </a:solidFill>
              </a:rPr>
              <a:t>				</a:t>
            </a:r>
            <a:r>
              <a:rPr lang="de-CH" sz="1800" kern="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bedingungen</a:t>
            </a:r>
            <a:r>
              <a:rPr lang="de-CH" sz="1800" kern="0" dirty="0" smtClean="0">
                <a:solidFill>
                  <a:srgbClr val="A50021"/>
                </a:solidFill>
              </a:rPr>
              <a:t>  und </a:t>
            </a:r>
            <a:r>
              <a:rPr lang="de-CH" sz="1800" i="1" kern="0" dirty="0" err="1" smtClean="0">
                <a:solidFill>
                  <a:srgbClr val="0000FF"/>
                </a:solidFill>
              </a:rPr>
              <a:t>elemente</a:t>
            </a:r>
            <a:r>
              <a:rPr lang="de-CH" sz="1800" kern="0" dirty="0" smtClean="0">
                <a:solidFill>
                  <a:srgbClr val="A50021"/>
                </a:solidFill>
              </a:rPr>
              <a:t>” 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kern="0" dirty="0" smtClean="0">
                <a:solidFill>
                  <a:schemeClr val="accent2"/>
                </a:solidFill>
              </a:rPr>
              <a:t>	end</a:t>
            </a:r>
            <a:endParaRPr lang="de-CH" sz="1800" b="1" kern="0" dirty="0">
              <a:solidFill>
                <a:schemeClr val="accent2"/>
              </a:solidFill>
            </a:endParaRPr>
          </a:p>
        </p:txBody>
      </p:sp>
      <p:sp>
        <p:nvSpPr>
          <p:cNvPr id="22" name="Rounded Rectangular Callout 8"/>
          <p:cNvSpPr/>
          <p:nvPr/>
        </p:nvSpPr>
        <p:spPr bwMode="auto">
          <a:xfrm>
            <a:off x="109057" y="2751589"/>
            <a:ext cx="1264627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23" name="Rounded Rectangular Callout 9"/>
          <p:cNvSpPr/>
          <p:nvPr/>
        </p:nvSpPr>
        <p:spPr bwMode="auto">
          <a:xfrm>
            <a:off x="169178" y="3877112"/>
            <a:ext cx="1216403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24" name="Rounded Rectangular Callout 10"/>
          <p:cNvSpPr/>
          <p:nvPr/>
        </p:nvSpPr>
        <p:spPr bwMode="auto">
          <a:xfrm>
            <a:off x="159390" y="4414008"/>
            <a:ext cx="1216403" cy="385894"/>
          </a:xfrm>
          <a:prstGeom prst="wedgeRoundRectCallout">
            <a:avLst>
              <a:gd name="adj1" fmla="val 110202"/>
              <a:gd name="adj2" fmla="val -55235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m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25" name="Rounded Rectangular Callout 13"/>
          <p:cNvSpPr/>
          <p:nvPr/>
        </p:nvSpPr>
        <p:spPr bwMode="auto">
          <a:xfrm>
            <a:off x="7773849" y="2646094"/>
            <a:ext cx="1216403" cy="303923"/>
          </a:xfrm>
          <a:prstGeom prst="wedgeRoundRectCallout">
            <a:avLst>
              <a:gd name="adj1" fmla="val -51306"/>
              <a:gd name="adj2" fmla="val 111026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26" name="Rounded Rectangular Callout 14"/>
          <p:cNvSpPr/>
          <p:nvPr/>
        </p:nvSpPr>
        <p:spPr bwMode="auto">
          <a:xfrm>
            <a:off x="4851456" y="4635386"/>
            <a:ext cx="1216403" cy="303923"/>
          </a:xfrm>
          <a:prstGeom prst="wedgeRoundRectCallout">
            <a:avLst>
              <a:gd name="adj1" fmla="val -86615"/>
              <a:gd name="adj2" fmla="val 95495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Datenstrukturen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CH" noProof="0" dirty="0" smtClean="0"/>
              <a:t>: ursprünglich</a:t>
            </a:r>
            <a:endParaRPr lang="de-CH" noProof="0" dirty="0"/>
          </a:p>
        </p:txBody>
      </p:sp>
      <p:sp>
        <p:nvSpPr>
          <p:cNvPr id="439300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6663" y="989013"/>
            <a:ext cx="6886575" cy="9144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= {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b, c,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}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=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439327" name="Text Box 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125" y="5040313"/>
            <a:ext cx="874077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>
                <a:latin typeface="Constantia" panose="02030602050306030303" pitchFamily="18" charset="0"/>
              </a:rPr>
              <a:t>Effizienz</a:t>
            </a:r>
            <a:r>
              <a:rPr lang="en-US" sz="2400" dirty="0" smtClean="0">
                <a:latin typeface="Constantia" panose="02030602050306030303" pitchFamily="18" charset="0"/>
              </a:rPr>
              <a:t>:</a:t>
            </a: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w</a:t>
            </a:r>
            <a:r>
              <a:rPr lang="en-US" sz="2400" dirty="0" err="1" smtClean="0">
                <a:latin typeface="Constantia" panose="02030602050306030303" pitchFamily="18" charset="0"/>
              </a:rPr>
              <a:t>enn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wir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400" dirty="0" smtClean="0">
                <a:latin typeface="Constantia" panose="02030602050306030303" pitchFamily="18" charset="0"/>
              </a:rPr>
              <a:t> und </a:t>
            </a: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wie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gegeben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verwenden</a:t>
            </a:r>
            <a:r>
              <a:rPr lang="en-US" sz="2400" dirty="0" smtClean="0">
                <a:latin typeface="Constantia" panose="02030602050306030303" pitchFamily="18" charset="0"/>
              </a:rPr>
              <a:t>, </a:t>
            </a:r>
            <a:r>
              <a:rPr lang="en-US" sz="2400" dirty="0" err="1" smtClean="0">
                <a:latin typeface="Constantia" panose="02030602050306030303" pitchFamily="18" charset="0"/>
              </a:rPr>
              <a:t>können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wir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O</a:t>
            </a:r>
            <a:r>
              <a:rPr lang="en-US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m </a:t>
            </a:r>
            <a:r>
              <a:rPr lang="en-US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+ </a:t>
            </a: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nicht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erreichen</a:t>
            </a:r>
            <a:r>
              <a:rPr lang="en-US" dirty="0" smtClean="0">
                <a:latin typeface="Constantia" panose="02030602050306030303" pitchFamily="18" charset="0"/>
              </a:rPr>
              <a:t>!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41463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6" name="Line 4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1908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7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8291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8" name="Rectangle 4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80038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9" name="Rectangle 3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80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0" name="Rectangl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87563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1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32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2073" y="425926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3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8927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4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5984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65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8548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6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4516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7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06079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68" name="Text Box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31718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69" name="Rectangle 3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91402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0" name="Text Box 3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5231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71" name="Text Box 4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4078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7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3764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3" name="Text Box 4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8554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74" name="Text Box 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4650" y="4262598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m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5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46088" y="301164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6" name="Rectangle 5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463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7" name="Rectangle 5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84173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8" name="Rectangle 5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9370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9" name="Rectangle 5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603244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0" name="Text Box 5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07237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81" name="Text Box 5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98507" y="271772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82" name="Text Box 5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98218" y="273201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83" name="Text Box 6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3315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84" name="Text Box 6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10375" y="2805273"/>
            <a:ext cx="1996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5" name="Text Box 6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00025" y="222901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6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1938" y="3643473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Grundoperationen</a:t>
            </a:r>
            <a:endParaRPr lang="de-CH" noProof="0" dirty="0"/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1896133" y="5102848"/>
            <a:ext cx="2347577" cy="252922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32987" y="3191510"/>
            <a:ext cx="4680461" cy="3429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63824" y="4171167"/>
            <a:ext cx="4575660" cy="317500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67522" y="3876358"/>
            <a:ext cx="2806898" cy="25082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66013" y="2724734"/>
            <a:ext cx="5016078" cy="32226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idx="1"/>
            <p:custDataLst>
              <p:tags r:id="rId7"/>
            </p:custDataLst>
          </p:nvPr>
        </p:nvSpPr>
        <p:spPr>
          <a:xfrm>
            <a:off x="417194" y="584872"/>
            <a:ext cx="8726805" cy="578885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sortiere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do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from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	create </a:t>
            </a:r>
            <a:r>
              <a:rPr lang="de-CH" sz="1800" dirty="0" smtClean="0">
                <a:solidFill>
                  <a:srgbClr val="0000FF"/>
                </a:solidFill>
              </a:rPr>
              <a:t>{...}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2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make</a:t>
            </a:r>
            <a:r>
              <a:rPr lang="de-CH" sz="1800" b="1" dirty="0" smtClean="0"/>
              <a:t> 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lang="de-CH" sz="1800" b="1" dirty="0" smtClean="0"/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smtClean="0">
                <a:solidFill>
                  <a:srgbClr val="0000FF"/>
                </a:solidFill>
              </a:rPr>
              <a:t>bedingungen </a:t>
            </a:r>
            <a:r>
              <a:rPr lang="de-CH" sz="1800" dirty="0" smtClean="0">
                <a:solidFill>
                  <a:srgbClr val="A50021"/>
                </a:solidFill>
              </a:rPr>
              <a:t> enthält nur ursprüngliche Zyklen”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 ist kompatibel mit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”Alle ursprünglichen Elemente sind in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oder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Jedes Element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hat einen Vorgänger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next </a:t>
            </a:r>
            <a:r>
              <a:rPr lang="de-CH" sz="1800" dirty="0" smtClean="0">
                <a:solidFill>
                  <a:srgbClr val="0000FF"/>
                </a:solidFill>
              </a:rPr>
              <a:t>:=</a:t>
            </a:r>
            <a:r>
              <a:rPr lang="de-CH" sz="1800" i="1" dirty="0" smtClean="0">
                <a:solidFill>
                  <a:srgbClr val="0000FF"/>
                </a:solidFill>
              </a:rPr>
              <a:t>  </a:t>
            </a:r>
            <a:r>
              <a:rPr lang="de-CH" sz="1800" dirty="0" smtClean="0">
                <a:solidFill>
                  <a:srgbClr val="A50021"/>
                </a:solidFill>
              </a:rPr>
              <a:t>“Ein Element von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i="1" dirty="0" err="1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 ohne Vorgängern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extend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(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1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A50021"/>
                </a:solidFill>
              </a:rPr>
              <a:t> aus</a:t>
            </a:r>
            <a:r>
              <a:rPr lang="de-CH" sz="1800" i="1" dirty="0" smtClean="0">
                <a:solidFill>
                  <a:srgbClr val="0000FF"/>
                </a:solidFill>
              </a:rPr>
              <a:t> elemente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alle Paare </a:t>
            </a:r>
            <a:r>
              <a:rPr lang="de-CH" sz="1800" dirty="0" smtClean="0">
                <a:solidFill>
                  <a:srgbClr val="0000FF"/>
                </a:solidFill>
              </a:rPr>
              <a:t>[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0000FF"/>
                </a:solidFill>
              </a:rPr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y</a:t>
            </a:r>
            <a:r>
              <a:rPr lang="de-CH" sz="1800" dirty="0" smtClean="0">
                <a:solidFill>
                  <a:srgbClr val="0000FF"/>
                </a:solidFill>
              </a:rPr>
              <a:t>] </a:t>
            </a:r>
            <a:r>
              <a:rPr lang="de-CH" sz="1800" dirty="0" smtClean="0">
                <a:solidFill>
                  <a:srgbClr val="A50021"/>
                </a:solidFill>
              </a:rPr>
              <a:t>aus</a:t>
            </a:r>
            <a:r>
              <a:rPr lang="de-CH" sz="1800" i="1" dirty="0" smtClean="0">
                <a:solidFill>
                  <a:srgbClr val="0000FF"/>
                </a:solidFill>
              </a:rPr>
              <a:t> bedingungen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 </a:t>
            </a:r>
            <a:r>
              <a:rPr lang="de-CH" sz="1800" i="1" dirty="0" smtClean="0">
                <a:solidFill>
                  <a:srgbClr val="A50021"/>
                </a:solidFill>
              </a:rPr>
              <a:t>“</a:t>
            </a:r>
            <a:r>
              <a:rPr lang="de-CH" sz="1800" dirty="0" smtClean="0">
                <a:solidFill>
                  <a:srgbClr val="A50021"/>
                </a:solidFill>
              </a:rPr>
              <a:t>Grösse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dirty="0" smtClean="0">
              <a:solidFill>
                <a:srgbClr val="A50021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if</a:t>
            </a:r>
            <a:r>
              <a:rPr lang="de-CH" sz="1800" b="1" dirty="0" smtClean="0"/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1800" i="1" dirty="0" smtClean="0"/>
              <a:t>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dirty="0" smtClean="0">
                <a:solidFill>
                  <a:srgbClr val="A50021"/>
                </a:solidFill>
              </a:rPr>
              <a:t> und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dirty="0" smtClean="0">
                <a:solidFill>
                  <a:srgbClr val="A50021"/>
                </a:solidFill>
              </a:rPr>
              <a:t>” 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end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end</a:t>
            </a:r>
            <a:endParaRPr lang="de-CH" sz="1800" b="1" dirty="0">
              <a:solidFill>
                <a:schemeClr val="accent2"/>
              </a:solidFill>
            </a:endParaRPr>
          </a:p>
        </p:txBody>
      </p:sp>
      <p:sp>
        <p:nvSpPr>
          <p:cNvPr id="22" name="Rounded Rectangular Callout 8"/>
          <p:cNvSpPr/>
          <p:nvPr/>
        </p:nvSpPr>
        <p:spPr bwMode="auto">
          <a:xfrm>
            <a:off x="109057" y="2751589"/>
            <a:ext cx="1267182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23" name="Rounded Rectangular Callout 9"/>
          <p:cNvSpPr/>
          <p:nvPr/>
        </p:nvSpPr>
        <p:spPr bwMode="auto">
          <a:xfrm>
            <a:off x="169178" y="3877112"/>
            <a:ext cx="1216403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24" name="Rounded Rectangular Callout 10"/>
          <p:cNvSpPr/>
          <p:nvPr/>
        </p:nvSpPr>
        <p:spPr bwMode="auto">
          <a:xfrm>
            <a:off x="159390" y="4414008"/>
            <a:ext cx="1216403" cy="385894"/>
          </a:xfrm>
          <a:prstGeom prst="wedgeRoundRectCallout">
            <a:avLst>
              <a:gd name="adj1" fmla="val 110202"/>
              <a:gd name="adj2" fmla="val -55235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m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25" name="Rounded Rectangular Callout 13"/>
          <p:cNvSpPr/>
          <p:nvPr/>
        </p:nvSpPr>
        <p:spPr bwMode="auto">
          <a:xfrm>
            <a:off x="7773849" y="2646094"/>
            <a:ext cx="1216403" cy="303923"/>
          </a:xfrm>
          <a:prstGeom prst="wedgeRoundRectCallout">
            <a:avLst>
              <a:gd name="adj1" fmla="val -51306"/>
              <a:gd name="adj2" fmla="val 111026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26" name="Rounded Rectangular Callout 14"/>
          <p:cNvSpPr/>
          <p:nvPr/>
        </p:nvSpPr>
        <p:spPr bwMode="auto">
          <a:xfrm>
            <a:off x="4932736" y="4594746"/>
            <a:ext cx="1216403" cy="303923"/>
          </a:xfrm>
          <a:prstGeom prst="wedgeRoundRectCallout">
            <a:avLst>
              <a:gd name="adj1" fmla="val -84110"/>
              <a:gd name="adj2" fmla="val 10552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Den Algorithmus implementieren</a:t>
            </a:r>
            <a:endParaRPr lang="de-CH" noProof="0" dirty="0"/>
          </a:p>
        </p:txBody>
      </p:sp>
      <p:sp>
        <p:nvSpPr>
          <p:cNvPr id="219145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6063" y="1000125"/>
            <a:ext cx="8575675" cy="493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CH" sz="2400" dirty="0" smtClean="0">
                <a:latin typeface="Constantia" panose="02030602050306030303" pitchFamily="18" charset="0"/>
              </a:rPr>
              <a:t>Eine bessere interne Repräsentation wählen</a:t>
            </a:r>
          </a:p>
          <a:p>
            <a:pPr marL="339725" lvl="1" indent="-114300" algn="l">
              <a:spcBef>
                <a:spcPct val="5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latin typeface="Constantia" panose="02030602050306030303" pitchFamily="18" charset="0"/>
              </a:rPr>
              <a:t> Jedes Element hat eine Nummer (Dies erlaubt uns, Arrays zu benutzen)</a:t>
            </a:r>
          </a:p>
          <a:p>
            <a:pPr marL="339725" lvl="1" indent="-114300" algn="l">
              <a:spcBef>
                <a:spcPct val="5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endParaRPr lang="de-CH" sz="2400" dirty="0" smtClean="0">
              <a:latin typeface="Constantia" panose="02030602050306030303" pitchFamily="18" charset="0"/>
            </a:endParaRPr>
          </a:p>
          <a:p>
            <a:pPr marL="339725" lvl="1" indent="-114300" algn="l">
              <a:lnSpc>
                <a:spcPct val="120000"/>
              </a:lnSpc>
              <a:spcBef>
                <a:spcPct val="5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latin typeface="Constantia" panose="02030602050306030303" pitchFamily="18" charset="0"/>
              </a:rPr>
              <a:t> </a:t>
            </a:r>
            <a:r>
              <a:rPr lang="de-CH" dirty="0" smtClean="0">
                <a:latin typeface="Constantia" panose="02030602050306030303" pitchFamily="18" charset="0"/>
              </a:rPr>
              <a:t>Wir r</a:t>
            </a:r>
            <a:r>
              <a:rPr lang="de-CH" sz="2400" dirty="0" smtClean="0">
                <a:latin typeface="Constantia" panose="02030602050306030303" pitchFamily="18" charset="0"/>
              </a:rPr>
              <a:t>epräsentieren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de-CH" sz="2400" dirty="0" smtClean="0">
                <a:latin typeface="Constantia" panose="02030602050306030303" pitchFamily="18" charset="0"/>
              </a:rPr>
              <a:t> in einer Form, die dem entspricht, was wir von der Struktur wollen</a:t>
            </a:r>
            <a:r>
              <a:rPr lang="de-CH" dirty="0" smtClean="0">
                <a:latin typeface="Constantia" panose="02030602050306030303" pitchFamily="18" charset="0"/>
              </a:rPr>
              <a:t>:</a:t>
            </a:r>
            <a:endParaRPr lang="de-CH" sz="2400" dirty="0" smtClean="0">
              <a:latin typeface="Constantia" panose="02030602050306030303" pitchFamily="18" charset="0"/>
            </a:endParaRPr>
          </a:p>
          <a:p>
            <a:pPr marL="1027113" lvl="2" indent="-449263" algn="l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4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“Finde  </a:t>
            </a:r>
            <a:r>
              <a:rPr lang="de-CH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next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, so dass</a:t>
            </a:r>
            <a:r>
              <a:rPr lang="de-CH" sz="2400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 </a:t>
            </a:r>
            <a:r>
              <a:rPr lang="de-CH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kein Paar der Form</a:t>
            </a:r>
            <a:r>
              <a:rPr lang="de-CH" sz="2400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y, </a:t>
            </a:r>
            <a:r>
              <a:rPr lang="de-CH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next</a:t>
            </a:r>
            <a:r>
              <a:rPr lang="de-CH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  <a:r>
              <a:rPr lang="de-CH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beinhaltet.”</a:t>
            </a:r>
          </a:p>
          <a:p>
            <a:pPr marL="1027113" lvl="2" indent="-449263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4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“Gegeben </a:t>
            </a:r>
            <a:r>
              <a:rPr lang="de-CH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next</a:t>
            </a:r>
            <a:r>
              <a:rPr lang="de-CH" sz="2400" dirty="0" smtClean="0"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, lösche alle Paare der Form</a:t>
            </a:r>
            <a:br>
              <a:rPr lang="de-CH" sz="2400" dirty="0" smtClean="0">
                <a:solidFill>
                  <a:srgbClr val="A50021"/>
                </a:solidFill>
                <a:latin typeface="Constantia" panose="02030602050306030303" pitchFamily="18" charset="0"/>
              </a:rPr>
            </a:br>
            <a:r>
              <a:rPr lang="de-CH" sz="24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de-CH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next</a:t>
            </a:r>
            <a:r>
              <a:rPr lang="de-CH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de-CH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  <a:r>
              <a:rPr lang="de-CH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aus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de-CH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.</a:t>
            </a:r>
            <a:endParaRPr lang="de-CH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8894762" cy="435655"/>
          </a:xfrm>
        </p:spPr>
        <p:txBody>
          <a:bodyPr>
            <a:noAutofit/>
          </a:bodyPr>
          <a:lstStyle/>
          <a:p>
            <a:r>
              <a:rPr lang="de-CH" sz="2700" noProof="0" dirty="0" smtClean="0"/>
              <a:t>Schema des Algorithmus (</a:t>
            </a:r>
            <a:r>
              <a:rPr lang="de-CH" sz="2700" dirty="0" smtClean="0"/>
              <a:t>ohne Invariante und Variante)</a:t>
            </a:r>
            <a:endParaRPr lang="de-CH" sz="2700" noProof="0" dirty="0"/>
          </a:p>
        </p:txBody>
      </p:sp>
      <p:sp>
        <p:nvSpPr>
          <p:cNvPr id="45158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sortiere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from create </a:t>
            </a:r>
            <a:r>
              <a:rPr lang="de-CH" sz="2000" noProof="0" dirty="0" smtClean="0">
                <a:solidFill>
                  <a:srgbClr val="0000FF"/>
                </a:solidFill>
              </a:rPr>
              <a:t>{...}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sz="3600" noProof="0" dirty="0" err="1" smtClean="0">
                <a:solidFill>
                  <a:srgbClr val="0000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make</a:t>
            </a:r>
            <a:r>
              <a:rPr lang="de-CH" sz="2000" b="1" noProof="0" dirty="0" smtClean="0"/>
              <a:t> 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noProof="0" dirty="0" smtClean="0">
                <a:solidFill>
                  <a:srgbClr val="A50021"/>
                </a:solidFill>
              </a:rPr>
              <a:t>“ </a:t>
            </a:r>
            <a:r>
              <a:rPr lang="de-CH" sz="2000" noProof="0" dirty="0" smtClean="0">
                <a:solidFill>
                  <a:srgbClr val="A50021"/>
                </a:solidFill>
              </a:rPr>
              <a:t>Jedes Element </a:t>
            </a:r>
            <a:r>
              <a:rPr lang="de-CH" sz="2000" dirty="0" smtClean="0">
                <a:solidFill>
                  <a:srgbClr val="A50021"/>
                </a:solidFill>
              </a:rPr>
              <a:t>von </a:t>
            </a: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2000" i="1" noProof="0" dirty="0" smtClean="0">
                <a:solidFill>
                  <a:srgbClr val="A50021"/>
                </a:solidFill>
              </a:rPr>
              <a:t> </a:t>
            </a:r>
            <a:r>
              <a:rPr lang="de-CH" sz="2000" noProof="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noProof="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loop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0000FF"/>
                </a:solidFill>
              </a:rPr>
              <a:t>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noProof="0" dirty="0" smtClean="0"/>
              <a:t> </a:t>
            </a:r>
            <a:r>
              <a:rPr lang="de-CH" sz="2000" noProof="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noProof="0" dirty="0" smtClean="0"/>
              <a:t>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then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/>
              <a:t>			</a:t>
            </a:r>
            <a:r>
              <a:rPr lang="de-CH" sz="2000" i="1" dirty="0" smtClean="0"/>
              <a:t>	</a:t>
            </a:r>
            <a:r>
              <a:rPr lang="de-CH" sz="2000" dirty="0" smtClean="0">
                <a:solidFill>
                  <a:srgbClr val="A50021"/>
                </a:solidFill>
              </a:rPr>
              <a:t>”Berichte, dass das topologische Sortieren abgeschlossen ist”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else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 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1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sz="2800" noProof="0" dirty="0" smtClean="0"/>
              <a:t>Datenstruktur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CH" sz="2800" noProof="0" dirty="0" smtClean="0"/>
              <a:t>: </a:t>
            </a:r>
            <a:r>
              <a:rPr lang="de-CH" sz="2800" i="1" noProof="0" dirty="0" smtClean="0">
                <a:solidFill>
                  <a:srgbClr val="0000FF"/>
                </a:solidFill>
              </a:rPr>
              <a:t>elemente </a:t>
            </a:r>
            <a:r>
              <a:rPr lang="de-CH" noProof="0" dirty="0" smtClean="0"/>
              <a:t>repräsentieren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r>
              <a:rPr lang="de-CH" sz="2000" noProof="0" dirty="0" smtClean="0">
                <a:solidFill>
                  <a:srgbClr val="A50021"/>
                </a:solidFill>
              </a:rPr>
              <a:t>		-- (Ersetzt die ursprüngliche Liste)</a:t>
            </a:r>
            <a:endParaRPr lang="de-CH" sz="2000" noProof="0" dirty="0">
              <a:solidFill>
                <a:srgbClr val="A50021"/>
              </a:solidFill>
            </a:endParaRPr>
          </a:p>
        </p:txBody>
      </p:sp>
      <p:sp>
        <p:nvSpPr>
          <p:cNvPr id="2201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27337" y="1919830"/>
            <a:ext cx="668337" cy="45561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01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28924" y="2373855"/>
            <a:ext cx="668338" cy="45561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01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8924" y="2829468"/>
            <a:ext cx="668338" cy="45561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016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28924" y="3285080"/>
            <a:ext cx="668338" cy="45561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0177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19412" y="2828733"/>
            <a:ext cx="554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220178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19412" y="3267618"/>
            <a:ext cx="554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220179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19412" y="2375443"/>
            <a:ext cx="554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220180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09887" y="1919830"/>
            <a:ext cx="554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220183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38362" y="2918368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20184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51062" y="3373980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20185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51062" y="2481805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20186" name="Text Box 2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41537" y="2026193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20189" name="Text Box 2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5812" y="3731168"/>
            <a:ext cx="210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20190" name="AutoShape 3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62338" y="5357812"/>
            <a:ext cx="4984976" cy="86832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 {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b, c, d</a:t>
            </a:r>
            <a:r>
              <a:rPr lang="en-US" sz="1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}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d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b, d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c, d</a:t>
            </a:r>
            <a:r>
              <a:rPr lang="en-US" sz="1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756023" y="2532102"/>
            <a:ext cx="581025" cy="1757400"/>
            <a:chOff x="3756023" y="2532102"/>
            <a:chExt cx="581025" cy="1644651"/>
          </a:xfrm>
        </p:grpSpPr>
        <p:sp>
          <p:nvSpPr>
            <p:cNvPr id="31" name="Rectangle 2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757611" y="3765590"/>
              <a:ext cx="579437" cy="411163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56023" y="2532102"/>
              <a:ext cx="579437" cy="411163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757611" y="2941677"/>
              <a:ext cx="579437" cy="412750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757611" y="3325852"/>
              <a:ext cx="579437" cy="411163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Line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040188" y="2736890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4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4431214" y="2619492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de-CH" sz="2800" noProof="0" dirty="0" smtClean="0"/>
              <a:t>Datenstruktur 2: </a:t>
            </a:r>
            <a:r>
              <a:rPr lang="de-CH" sz="2800" i="1" noProof="0" dirty="0" smtClean="0">
                <a:solidFill>
                  <a:srgbClr val="0000FF"/>
                </a:solidFill>
              </a:rPr>
              <a:t>bedingungen </a:t>
            </a:r>
            <a:r>
              <a:rPr lang="de-CH" dirty="0" smtClean="0"/>
              <a:t>repräsentieren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i="1" noProof="0" dirty="0" smtClean="0">
                <a:solidFill>
                  <a:srgbClr val="A50021"/>
                </a:solidFill>
              </a:rPr>
              <a:t>nach</a:t>
            </a:r>
            <a:r>
              <a:rPr lang="de-CH" sz="2000" noProof="0" dirty="0" smtClean="0">
                <a:solidFill>
                  <a:srgbClr val="A50021"/>
                </a:solidFill>
              </a:rPr>
              <a:t> einem bestimmten Element </a:t>
            </a:r>
          </a:p>
          <a:p>
            <a:r>
              <a:rPr lang="de-CH" sz="2000" dirty="0" smtClean="0">
                <a:solidFill>
                  <a:srgbClr val="A50021"/>
                </a:solidFill>
              </a:rPr>
              <a:t>		-- vor</a:t>
            </a:r>
            <a:r>
              <a:rPr lang="de-CH" sz="2000" noProof="0" dirty="0" smtClean="0">
                <a:solidFill>
                  <a:srgbClr val="A50021"/>
                </a:solidFill>
              </a:rPr>
              <a:t>kommen müssen.</a:t>
            </a:r>
            <a:endParaRPr lang="de-CH" sz="2000" noProof="0" dirty="0">
              <a:solidFill>
                <a:srgbClr val="A50021"/>
              </a:solidFill>
            </a:endParaRPr>
          </a:p>
        </p:txBody>
      </p:sp>
      <p:sp>
        <p:nvSpPr>
          <p:cNvPr id="225292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08313" y="3406390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5293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08313" y="3897313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5294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08313" y="3005138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5295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8788" y="2549525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5299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40188" y="4056063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297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71328" y="386873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0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04678" y="384197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5298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01526" y="3883606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1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58689" y="3856839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5308" name="Line 2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040188" y="3602038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9" name="Rectangle 2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60293" y="3414713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1" name="Text Box 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93643" y="3394252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5313" name="Line 3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040188" y="3084513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4" name="Rectangle 3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54600" y="289718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5" name="Text Box 3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7950" y="287672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5326" name="Text Box 4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16238" y="4370388"/>
            <a:ext cx="210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nachfolger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8" name="AutoShape 3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62338" y="5357812"/>
            <a:ext cx="4984976" cy="86832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 {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b, c, d</a:t>
            </a:r>
            <a:r>
              <a:rPr lang="en-US" sz="1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}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d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b, d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c, d</a:t>
            </a:r>
            <a:r>
              <a:rPr lang="en-US" sz="1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Das Glossar (Wörterbuch)-Beispiel</a:t>
            </a:r>
            <a:endParaRPr lang="de-CH" noProof="0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9934" y="1413013"/>
            <a:ext cx="6791039" cy="489936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rgbClr val="0000FF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kern="0" smtClean="0"/>
              <a:t>Ein </a:t>
            </a:r>
            <a:r>
              <a:rPr lang="de-CH" b="1" kern="0" smtClean="0">
                <a:solidFill>
                  <a:srgbClr val="993300"/>
                </a:solidFill>
              </a:rPr>
              <a:t>Lehrer</a:t>
            </a:r>
            <a:r>
              <a:rPr lang="de-CH" kern="0" smtClean="0"/>
              <a:t> ist eine Person, die </a:t>
            </a:r>
            <a:r>
              <a:rPr lang="de-CH" i="1" kern="0" smtClean="0"/>
              <a:t>Studenten</a:t>
            </a:r>
            <a:r>
              <a:rPr lang="de-CH" kern="0" smtClean="0"/>
              <a:t> lehrt</a:t>
            </a:r>
            <a:endParaRPr lang="de-CH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766" y="2726948"/>
            <a:ext cx="8005667" cy="489936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latin typeface="Constantia" panose="02030602050306030303" pitchFamily="18" charset="0"/>
              </a:rPr>
              <a:t>Ein </a:t>
            </a:r>
            <a:r>
              <a:rPr lang="de-CH" b="1" dirty="0">
                <a:solidFill>
                  <a:srgbClr val="993300"/>
                </a:solidFill>
                <a:latin typeface="Constantia" panose="02030602050306030303" pitchFamily="18" charset="0"/>
              </a:rPr>
              <a:t>Student</a:t>
            </a:r>
            <a:r>
              <a:rPr lang="de-CH" dirty="0" smtClean="0">
                <a:latin typeface="Constantia" panose="02030602050306030303" pitchFamily="18" charset="0"/>
              </a:rPr>
              <a:t> ist eine Person, die in einer </a:t>
            </a:r>
            <a:r>
              <a:rPr lang="de-CH" i="1" dirty="0" smtClean="0">
                <a:latin typeface="Constantia" panose="02030602050306030303" pitchFamily="18" charset="0"/>
              </a:rPr>
              <a:t>Universität</a:t>
            </a:r>
            <a:r>
              <a:rPr lang="de-CH" dirty="0" smtClean="0">
                <a:latin typeface="Constantia" panose="02030602050306030303" pitchFamily="18" charset="0"/>
              </a:rPr>
              <a:t> studiert</a:t>
            </a:r>
            <a:endParaRPr lang="de-CH" sz="2000" dirty="0" smtClean="0">
              <a:latin typeface="Constantia" panose="02030602050306030303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766" y="3925553"/>
            <a:ext cx="7787553" cy="489936"/>
          </a:xfrm>
          <a:prstGeom prst="roundRect">
            <a:avLst/>
          </a:prstGeom>
          <a:solidFill>
            <a:srgbClr val="FFC0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latin typeface="Constantia" panose="02030602050306030303" pitchFamily="18" charset="0"/>
              </a:rPr>
              <a:t>Eine </a:t>
            </a:r>
            <a:r>
              <a:rPr lang="de-CH" b="1" dirty="0">
                <a:solidFill>
                  <a:srgbClr val="993300"/>
                </a:solidFill>
                <a:latin typeface="Constantia" panose="02030602050306030303" pitchFamily="18" charset="0"/>
              </a:rPr>
              <a:t>Universität</a:t>
            </a:r>
            <a:r>
              <a:rPr lang="de-CH" dirty="0" smtClean="0">
                <a:latin typeface="Constantia" panose="02030602050306030303" pitchFamily="18" charset="0"/>
              </a:rPr>
              <a:t> ist eine Lehr- und Forschungsinstitution</a:t>
            </a:r>
            <a:endParaRPr lang="de-CH" sz="2000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6204E-7 L -5.55556E-7 0.37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5378E-6 L 2.77778E-6 0.38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045E-7 L 2.5E-6 -0.380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86125" y="3883025"/>
            <a:ext cx="658813" cy="455613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sz="2800" noProof="0" dirty="0" smtClean="0"/>
              <a:t>Datenstruktur 3: </a:t>
            </a:r>
            <a:r>
              <a:rPr lang="de-CH" sz="2800" i="1" noProof="0" dirty="0" smtClean="0">
                <a:solidFill>
                  <a:srgbClr val="0000FF"/>
                </a:solidFill>
              </a:rPr>
              <a:t>bedingungen </a:t>
            </a:r>
            <a:r>
              <a:rPr lang="de-CH" dirty="0" smtClean="0"/>
              <a:t>repräsentieren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226308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der Elemente, die </a:t>
            </a:r>
            <a:r>
              <a:rPr lang="de-CH" sz="2000" i="1" noProof="0" dirty="0" smtClean="0">
                <a:solidFill>
                  <a:srgbClr val="A50021"/>
                </a:solidFill>
              </a:rPr>
              <a:t>vor</a:t>
            </a:r>
            <a:r>
              <a:rPr lang="de-CH" sz="2000" noProof="0" dirty="0" smtClean="0">
                <a:solidFill>
                  <a:srgbClr val="A50021"/>
                </a:solidFill>
              </a:rPr>
              <a:t> einem </a:t>
            </a:r>
            <a:r>
              <a:rPr lang="de-CH" sz="2000" dirty="0" smtClean="0">
                <a:solidFill>
                  <a:srgbClr val="A50021"/>
                </a:solidFill>
              </a:rPr>
              <a:t>bestimmten </a:t>
            </a:r>
          </a:p>
          <a:p>
            <a:r>
              <a:rPr lang="de-CH" sz="2000" dirty="0" smtClean="0">
                <a:solidFill>
                  <a:srgbClr val="A50021"/>
                </a:solidFill>
              </a:rPr>
              <a:t>		-- Element vorkommen müssen.</a:t>
            </a:r>
            <a:endParaRPr lang="de-CH" sz="2000" noProof="0" dirty="0">
              <a:solidFill>
                <a:srgbClr val="A50021"/>
              </a:solidFill>
            </a:endParaRPr>
          </a:p>
        </p:txBody>
      </p:sp>
      <p:sp>
        <p:nvSpPr>
          <p:cNvPr id="2263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84538" y="2517775"/>
            <a:ext cx="658812" cy="455613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3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6125" y="2971800"/>
            <a:ext cx="658813" cy="455613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31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86125" y="3427413"/>
            <a:ext cx="658813" cy="455612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3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6675" y="3525607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631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6675" y="3971925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631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06675" y="3079750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631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7150" y="2624138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6330" name="Text Box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30588" y="3473450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6331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30588" y="3910013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6332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30588" y="3017838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6333" name="Text Box 2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21063" y="2562225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6336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90750" y="4338638"/>
            <a:ext cx="275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vorgänger_zahl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AutoShape 3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62338" y="5357812"/>
            <a:ext cx="4984976" cy="86832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 {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b, c, d</a:t>
            </a:r>
            <a:r>
              <a:rPr lang="en-US" sz="1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}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d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b, d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c, d</a:t>
            </a:r>
            <a:r>
              <a:rPr lang="en-US" sz="1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30" grpId="0"/>
      <p:bldP spid="226331" grpId="0"/>
      <p:bldP spid="226332" grpId="0"/>
      <p:bldP spid="22633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92731" y="1357657"/>
            <a:ext cx="37221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p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8487" y="3112354"/>
            <a:ext cx="37061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q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3736" y="2223122"/>
            <a:ext cx="31771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r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2301" y="3213022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78339" y="2181177"/>
            <a:ext cx="304892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t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96239" y="3204634"/>
            <a:ext cx="37702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u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37569" y="2189564"/>
            <a:ext cx="34336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v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84616" y="2760016"/>
            <a:ext cx="42030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w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2256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73088" y="5464175"/>
            <a:ext cx="813117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453188" y="2378075"/>
            <a:ext cx="1055687" cy="4714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Die Grundidee (nochmals)</a:t>
            </a:r>
            <a:endParaRPr lang="de-CH" noProof="0" dirty="0"/>
          </a:p>
        </p:txBody>
      </p:sp>
      <p:sp>
        <p:nvSpPr>
          <p:cNvPr id="3225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04163" y="496570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topsort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225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52488" y="1535113"/>
            <a:ext cx="1330325" cy="839787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5988" y="2457450"/>
            <a:ext cx="1239837" cy="8286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771775" y="2362200"/>
            <a:ext cx="1447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14875" y="2362200"/>
            <a:ext cx="1196975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7963" y="2447925"/>
            <a:ext cx="1406525" cy="9334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721225" y="3402013"/>
            <a:ext cx="1227138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559550" y="3063875"/>
            <a:ext cx="903288" cy="2952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875" y="13636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p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625" y="3116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q</a:t>
            </a:r>
          </a:p>
        </p:txBody>
      </p:sp>
      <p:sp>
        <p:nvSpPr>
          <p:cNvPr id="32257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54250" y="22447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r</a:t>
            </a:r>
          </a:p>
        </p:txBody>
      </p:sp>
      <p:sp>
        <p:nvSpPr>
          <p:cNvPr id="32257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40213" y="32242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s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4975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t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3243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u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21388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v</a:t>
            </a:r>
          </a:p>
        </p:txBody>
      </p:sp>
      <p:sp>
        <p:nvSpPr>
          <p:cNvPr id="32258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7775" y="27908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w</a:t>
            </a:r>
          </a:p>
        </p:txBody>
      </p:sp>
      <p:sp>
        <p:nvSpPr>
          <p:cNvPr id="32258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386045">
            <a:off x="1184429" y="1649794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29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2094640">
            <a:off x="1298909" y="2771496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31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466698">
            <a:off x="3202052" y="2707921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21156" y="214954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76521" y="3182788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51354" y="2142553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 rot="20234170">
            <a:off x="6729152" y="2989841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 rot="1222800">
            <a:off x="6796264" y="2419389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-3.21983E-6 L 3.05556E-6 0.57679 " pathEditMode="relative" rAng="0" ptsTypes="AA">
                                      <p:cBhvr>
                                        <p:cTn id="6" dur="3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322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3.63215E-6 L 0.12031 0.31897 " pathEditMode="relative" rAng="0" ptsTypes="AA">
                                      <p:cBhvr>
                                        <p:cTn id="18" dur="3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-4.72087E-6 L -1.94444E-6 0.4436 " pathEditMode="relative" rAng="0" ptsTypes="AA">
                                      <p:cBhvr>
                                        <p:cTn id="30" dur="3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1.95274E-6 L -0.11319 0.29997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5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7 -3.8082E-6 L -0.00382 0.4524 " pathEditMode="relative" rAng="0" ptsTypes="AA">
                                      <p:cBhvr>
                                        <p:cTn id="61" dur="3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00"/>
                            </p:stCondLst>
                            <p:childTnLst>
                              <p:par>
                                <p:cTn id="68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2.24461E-6 L -0.11545 0.29835 " pathEditMode="relative" rAng="0" ptsTypes="AA">
                                      <p:cBhvr>
                                        <p:cTn id="73" dur="3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4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6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00"/>
                            </p:stCondLst>
                            <p:childTnLst>
                              <p:par>
                                <p:cTn id="80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30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3.8082E-6 L -1.11111E-6 0.45078 " pathEditMode="relative" rAng="0" ptsTypes="AA">
                                      <p:cBhvr>
                                        <p:cTn id="85" dur="300" fill="hold"/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7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800"/>
                            </p:stCondLst>
                            <p:childTnLst>
                              <p:par>
                                <p:cTn id="92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40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3.12717E-7 L 3.05556E-6 0.36738 " pathEditMode="relative" rAng="0" ptsTypes="AA">
                                      <p:cBhvr>
                                        <p:cTn id="97" dur="300" fill="hold"/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22573" grpId="0" animBg="1"/>
      <p:bldP spid="322574" grpId="0" animBg="1"/>
      <p:bldP spid="322575" grpId="0" animBg="1"/>
      <p:bldP spid="322576" grpId="0" animBg="1"/>
      <p:bldP spid="322577" grpId="0" animBg="1"/>
      <p:bldP spid="322578" grpId="0" animBg="1"/>
      <p:bldP spid="322579" grpId="0" animBg="1"/>
      <p:bldP spid="322580" grpId="0" animBg="1"/>
      <p:bldP spid="322581" grpId="0"/>
      <p:bldP spid="29" grpId="0"/>
      <p:bldP spid="29" grpId="1"/>
      <p:bldP spid="31" grpId="0"/>
      <p:bldP spid="31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13993" y="2471523"/>
            <a:ext cx="5238036" cy="36663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55683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87508" y="1870682"/>
            <a:ext cx="5711337" cy="36637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5568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9238" y="115888"/>
            <a:ext cx="8793162" cy="435655"/>
          </a:xfrm>
        </p:spPr>
        <p:txBody>
          <a:bodyPr>
            <a:noAutofit/>
          </a:bodyPr>
          <a:lstStyle/>
          <a:p>
            <a:r>
              <a:rPr lang="de-CH" noProof="0" dirty="0" smtClean="0"/>
              <a:t>Einen „Kandidaten“ finden (Element ohne Vorgängern)</a:t>
            </a:r>
            <a:endParaRPr lang="de-CH" noProof="0" dirty="0"/>
          </a:p>
        </p:txBody>
      </p:sp>
      <p:sp>
        <p:nvSpPr>
          <p:cNvPr id="455685" name="Rectangle 5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sortiere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from create </a:t>
            </a:r>
            <a:r>
              <a:rPr lang="de-CH" sz="2000" noProof="0" dirty="0" smtClean="0">
                <a:solidFill>
                  <a:srgbClr val="0000FF"/>
                </a:solidFill>
              </a:rPr>
              <a:t>{...}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sz="3600" noProof="0" dirty="0" err="1" smtClean="0">
                <a:solidFill>
                  <a:srgbClr val="0000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make</a:t>
            </a:r>
            <a:r>
              <a:rPr lang="de-CH" sz="2000" b="1" noProof="0" dirty="0" smtClean="0"/>
              <a:t> 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loop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0000FF"/>
                </a:solidFill>
              </a:rPr>
              <a:t>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dirty="0" smtClean="0"/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”Berichte, dass das topologische Sortieren 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spc="-100" dirty="0" smtClean="0">
                <a:solidFill>
                  <a:srgbClr val="0000FF"/>
                </a:solidFill>
              </a:rPr>
              <a:t>bedingungen </a:t>
            </a:r>
            <a:r>
              <a:rPr lang="de-CH" sz="2000" spc="-100" dirty="0" smtClean="0">
                <a:solidFill>
                  <a:srgbClr val="A50021"/>
                </a:solidFill>
              </a:rPr>
              <a:t> und </a:t>
            </a:r>
            <a:r>
              <a:rPr lang="de-CH" sz="2000" i="1" spc="-100" dirty="0" err="1" smtClean="0">
                <a:solidFill>
                  <a:srgbClr val="0000FF"/>
                </a:solidFill>
              </a:rPr>
              <a:t>elemente</a:t>
            </a:r>
            <a:r>
              <a:rPr lang="de-CH" sz="2000" spc="-100" dirty="0" smtClean="0">
                <a:solidFill>
                  <a:srgbClr val="A50021"/>
                </a:solidFill>
              </a:rPr>
              <a:t>”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animBg="1"/>
      <p:bldP spid="45568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Einen Kandidaten finden (1)</a:t>
            </a:r>
            <a:endParaRPr lang="de-CH" noProof="0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dirty="0" smtClean="0"/>
              <a:t>Wir i</a:t>
            </a:r>
            <a:r>
              <a:rPr lang="de-CH" noProof="0" dirty="0" err="1" smtClean="0"/>
              <a:t>mplementieren</a:t>
            </a:r>
            <a:endParaRPr lang="de-CH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endParaRPr lang="de-CH" i="1" noProof="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i="1" noProof="0" dirty="0" smtClean="0">
                <a:solidFill>
                  <a:srgbClr val="0000FF"/>
                </a:solidFill>
              </a:rPr>
              <a:t>	next </a:t>
            </a:r>
            <a:r>
              <a:rPr lang="de-CH" noProof="0" dirty="0" smtClean="0">
                <a:solidFill>
                  <a:srgbClr val="0000FF"/>
                </a:solidFill>
              </a:rPr>
              <a:t>:=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“</a:t>
            </a:r>
            <a:r>
              <a:rPr lang="de-CH" dirty="0" smtClean="0">
                <a:solidFill>
                  <a:srgbClr val="A50021"/>
                </a:solidFill>
              </a:rPr>
              <a:t>Ein Element von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elemente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 ohne Vorgängern</a:t>
            </a:r>
            <a:r>
              <a:rPr lang="de-CH" i="1" dirty="0" smtClean="0">
                <a:solidFill>
                  <a:srgbClr val="A50021"/>
                </a:solidFill>
              </a:rPr>
              <a:t>“</a:t>
            </a:r>
            <a:endParaRPr lang="de-CH" sz="2800" noProof="0" dirty="0" smtClean="0"/>
          </a:p>
          <a:p>
            <a:pPr>
              <a:lnSpc>
                <a:spcPct val="30000"/>
              </a:lnSpc>
              <a:tabLst>
                <a:tab pos="447675" algn="l"/>
                <a:tab pos="630238" algn="l"/>
              </a:tabLst>
            </a:pPr>
            <a:endParaRPr lang="de-CH" sz="2800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noProof="0" dirty="0" smtClean="0"/>
              <a:t>als:</a:t>
            </a:r>
          </a:p>
          <a:p>
            <a:pPr>
              <a:lnSpc>
                <a:spcPct val="40000"/>
              </a:lnSpc>
              <a:tabLst>
                <a:tab pos="447675" algn="l"/>
                <a:tab pos="630238" algn="l"/>
              </a:tabLst>
            </a:pPr>
            <a:endParaRPr lang="de-CH" noProof="0" dirty="0" smtClean="0"/>
          </a:p>
          <a:p>
            <a:pPr>
              <a:lnSpc>
                <a:spcPct val="120000"/>
              </a:lnSpc>
              <a:tabLst>
                <a:tab pos="447675" algn="l"/>
                <a:tab pos="630238" algn="l"/>
              </a:tabLst>
            </a:pPr>
            <a:r>
              <a:rPr lang="de-CH" noProof="0" dirty="0" smtClean="0"/>
              <a:t>	Sei </a:t>
            </a:r>
            <a:r>
              <a:rPr lang="de-CH" i="1" noProof="0" dirty="0" smtClean="0">
                <a:solidFill>
                  <a:srgbClr val="0000FF"/>
                </a:solidFill>
              </a:rPr>
              <a:t>next </a:t>
            </a:r>
            <a:r>
              <a:rPr lang="de-CH" dirty="0" smtClean="0"/>
              <a:t>ein noch nicht abgearbeiteter Integer</a:t>
            </a:r>
            <a:r>
              <a:rPr lang="de-CH" noProof="0" dirty="0" smtClean="0"/>
              <a:t>, so dass</a:t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noProof="0" dirty="0" smtClean="0">
                <a:solidFill>
                  <a:srgbClr val="0000FF"/>
                </a:solidFill>
              </a:rPr>
              <a:t> [</a:t>
            </a:r>
            <a:r>
              <a:rPr lang="de-CH" i="1" noProof="0" dirty="0" smtClean="0">
                <a:solidFill>
                  <a:srgbClr val="0000FF"/>
                </a:solidFill>
              </a:rPr>
              <a:t>next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 = </a:t>
            </a:r>
            <a:r>
              <a:rPr lang="de-CH" sz="20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</a:t>
            </a:r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endParaRPr lang="de-CH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dirty="0" smtClean="0"/>
              <a:t>Dies benötigt</a:t>
            </a:r>
            <a:r>
              <a:rPr lang="de-CH" noProof="0" dirty="0" smtClean="0"/>
              <a:t> </a:t>
            </a:r>
            <a:r>
              <a:rPr lang="de-CH" b="1" noProof="0" dirty="0" smtClean="0">
                <a:solidFill>
                  <a:srgbClr val="0000FF"/>
                </a:solidFill>
              </a:rPr>
              <a:t>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r>
              <a:rPr lang="de-CH" noProof="0" dirty="0" smtClean="0"/>
              <a:t> </a:t>
            </a:r>
            <a:r>
              <a:rPr lang="de-CH" dirty="0" smtClean="0"/>
              <a:t>zum Suchen durch alle Indices: schlecht!</a:t>
            </a:r>
            <a:endParaRPr lang="de-CH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b="1" noProof="0" dirty="0" smtClean="0"/>
              <a:t>	</a:t>
            </a:r>
            <a:r>
              <a:rPr lang="de-CH" b="1" noProof="0" dirty="0" smtClean="0">
                <a:solidFill>
                  <a:srgbClr val="A50021"/>
                </a:solidFill>
              </a:rPr>
              <a:t>Aber Moment...</a:t>
            </a:r>
            <a:endParaRPr lang="de-CH" b="1" noProof="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9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6574" y="3173011"/>
            <a:ext cx="5074963" cy="70240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sz="2800" noProof="0" dirty="0" smtClean="0"/>
              <a:t>Nachfolger löschen</a:t>
            </a:r>
            <a:endParaRPr lang="de-CH" sz="2800" noProof="0" dirty="0"/>
          </a:p>
        </p:txBody>
      </p:sp>
      <p:sp>
        <p:nvSpPr>
          <p:cNvPr id="459781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3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77" name="Rectangle 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Nachfolger löschen</a:t>
            </a:r>
            <a:endParaRPr lang="de-CH" noProof="0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9219" y="1578473"/>
            <a:ext cx="8594725" cy="4323057"/>
          </a:xfrm>
        </p:spPr>
        <p:txBody>
          <a:bodyPr/>
          <a:lstStyle/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 </a:t>
            </a: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dirty="0">
              <a:solidFill>
                <a:schemeClr val="bg1"/>
              </a:solidFill>
            </a:endParaRP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noProof="0" dirty="0" smtClean="0">
              <a:solidFill>
                <a:schemeClr val="bg1"/>
              </a:solidFill>
            </a:endParaRP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dirty="0">
              <a:solidFill>
                <a:schemeClr val="bg1"/>
              </a:solidFill>
            </a:endParaRP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noProof="0" dirty="0" smtClean="0">
              <a:solidFill>
                <a:schemeClr val="bg1"/>
              </a:solidFill>
            </a:endParaRP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i="1" noProof="0" dirty="0" smtClean="0">
              <a:solidFill>
                <a:srgbClr val="0000FF"/>
              </a:solidFill>
            </a:endParaRPr>
          </a:p>
          <a:p>
            <a:pPr defTabSz="360363">
              <a:lnSpc>
                <a:spcPct val="50000"/>
              </a:lnSpc>
              <a:tabLst>
                <a:tab pos="361950" algn="l"/>
                <a:tab pos="808038" algn="l"/>
              </a:tabLst>
            </a:pPr>
            <a:endParaRPr lang="de-CH" sz="1800" i="1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ziele</a:t>
            </a:r>
            <a:r>
              <a:rPr lang="de-CH" sz="2000" noProof="0" dirty="0" smtClean="0">
                <a:solidFill>
                  <a:srgbClr val="0000FF"/>
                </a:solidFill>
              </a:rPr>
              <a:t> := </a:t>
            </a:r>
            <a:r>
              <a:rPr lang="de-CH" sz="2000" i="1" noProof="0" dirty="0" smtClean="0">
                <a:solidFill>
                  <a:srgbClr val="0000FF"/>
                </a:solidFill>
              </a:rPr>
              <a:t>nachfolger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next</a:t>
            </a:r>
            <a:r>
              <a:rPr lang="de-CH" sz="18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across </a:t>
            </a:r>
            <a:r>
              <a:rPr lang="de-CH" sz="2000" i="1" noProof="0" dirty="0" smtClean="0">
                <a:solidFill>
                  <a:srgbClr val="0000FF"/>
                </a:solidFill>
              </a:rPr>
              <a:t>ziele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as</a:t>
            </a:r>
            <a:r>
              <a:rPr lang="de-CH" sz="2000" noProof="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loop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 	</a:t>
            </a:r>
            <a:r>
              <a:rPr lang="de-CH" sz="2000" i="1" noProof="0" dirty="0" smtClean="0">
                <a:solidFill>
                  <a:srgbClr val="0000FF"/>
                </a:solidFill>
              </a:rPr>
              <a:t>x </a:t>
            </a:r>
            <a:r>
              <a:rPr lang="de-CH" sz="2000" noProof="0" dirty="0" smtClean="0">
                <a:solidFill>
                  <a:srgbClr val="0000FF"/>
                </a:solidFill>
              </a:rPr>
              <a:t>:=</a:t>
            </a:r>
            <a:r>
              <a:rPr lang="de-CH" sz="2000" i="1" noProof="0" dirty="0" smtClean="0">
                <a:solidFill>
                  <a:srgbClr val="0000FF"/>
                </a:solidFill>
              </a:rPr>
              <a:t> c</a:t>
            </a:r>
            <a:r>
              <a:rPr lang="de-CH" sz="2000" noProof="0" dirty="0" smtClean="0">
                <a:solidFill>
                  <a:srgbClr val="0000FF"/>
                </a:solidFill>
              </a:rPr>
              <a:t>.</a:t>
            </a:r>
            <a:r>
              <a:rPr lang="de-CH" sz="2000" i="1" noProof="0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x </a:t>
            </a:r>
            <a:r>
              <a:rPr lang="de-CH" sz="2000" noProof="0" dirty="0" smtClean="0">
                <a:solidFill>
                  <a:srgbClr val="0000FF"/>
                </a:solidFill>
              </a:rPr>
              <a:t>] :=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x </a:t>
            </a:r>
            <a:r>
              <a:rPr lang="de-CH" sz="2000" noProof="0" dirty="0" smtClean="0">
                <a:solidFill>
                  <a:srgbClr val="0000FF"/>
                </a:solidFill>
              </a:rPr>
              <a:t>] − </a:t>
            </a:r>
            <a:r>
              <a:rPr lang="de-CH" sz="20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  <p:sp>
        <p:nvSpPr>
          <p:cNvPr id="230457" name="Text Box 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75588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0458" name="Text Box 5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0459" name="Text Box 5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0460" name="Text Box 6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0500" name="Text Box 10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48263" y="3484681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0501" name="Text Box 10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502" name="Text Box 10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8263" y="3045021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0503" name="Text Box 10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0325" y="2663594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0518" name="Text Box 1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vorgänger_zahl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63" name="Line 4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6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01110" y="387283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255121" y="390031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1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90075" y="3418812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" name="Rectangle 3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Box 3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84382" y="290128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1" name="Text Box 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" name="Text Box 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Text Box 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4" name="Text 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564" y="1084332"/>
            <a:ext cx="7347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r>
              <a:rPr lang="en-US" sz="2000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Wir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implementieren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endParaRPr lang="en-US" sz="2000" kern="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r>
              <a:rPr lang="en-US" sz="20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	“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Lösche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alle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Paare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next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aus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”</a:t>
            </a: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endParaRPr lang="en-US" sz="2000" kern="0" dirty="0" smtClean="0">
              <a:solidFill>
                <a:srgbClr val="A50021"/>
              </a:solidFill>
              <a:latin typeface="Constantia" panose="02030602050306030303" pitchFamily="18" charset="0"/>
            </a:endParaRP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r>
              <a:rPr lang="en-US" sz="2000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als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Schleife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über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alle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Nachfolger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von </a:t>
            </a:r>
            <a:r>
              <a:rPr lang="en-US" sz="20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next</a:t>
            </a:r>
            <a:r>
              <a:rPr lang="en-US" sz="16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:</a:t>
            </a:r>
            <a:endParaRPr lang="en-US" sz="2000" kern="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Text Box 7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sp>
        <p:nvSpPr>
          <p:cNvPr id="68" name="Rounded Rectangle 81"/>
          <p:cNvSpPr/>
          <p:nvPr/>
        </p:nvSpPr>
        <p:spPr bwMode="auto">
          <a:xfrm>
            <a:off x="458710" y="3542177"/>
            <a:ext cx="2907945" cy="34637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69" name="Rounded Rectangle 40"/>
          <p:cNvSpPr/>
          <p:nvPr/>
        </p:nvSpPr>
        <p:spPr bwMode="auto">
          <a:xfrm>
            <a:off x="5739468" y="3843557"/>
            <a:ext cx="3119306" cy="4935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41"/>
          <p:cNvSpPr/>
          <p:nvPr/>
        </p:nvSpPr>
        <p:spPr bwMode="auto">
          <a:xfrm>
            <a:off x="880844" y="4758113"/>
            <a:ext cx="5646802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grpSp>
        <p:nvGrpSpPr>
          <p:cNvPr id="71" name="Group 49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72" name="Rectangle 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Rectangle 2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2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75588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1" name="Text Box 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2" name="Text Box 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3" name="Text Box 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94" name="Group 76"/>
          <p:cNvGrpSpPr/>
          <p:nvPr/>
        </p:nvGrpSpPr>
        <p:grpSpPr>
          <a:xfrm>
            <a:off x="7986320" y="1988191"/>
            <a:ext cx="92278" cy="167780"/>
            <a:chOff x="7968114" y="702446"/>
            <a:chExt cx="146050" cy="207962"/>
          </a:xfrm>
        </p:grpSpPr>
        <p:sp>
          <p:nvSpPr>
            <p:cNvPr id="95" name="Line 3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Line 40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Text Box 4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8" name="Text Box 4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9" name="Text Box 4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0" name="Text Box 5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1" name="Text Box 5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" name="Text Box 7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vorgänger_zahl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Line 4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01110" y="391067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8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255121" y="392554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90075" y="3431424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3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Box 3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84382" y="2906465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Line 4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7530790" y="2041525"/>
            <a:ext cx="305110" cy="198034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 Box 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Text Box 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9" name="Text Box 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0" name="Text Box 1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1" name="Text Box 7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22" name="Text Box 7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172956" y="3490351"/>
            <a:ext cx="865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ziele</a:t>
            </a:r>
            <a:endParaRPr lang="en-US" sz="1800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23" name="Group 80"/>
          <p:cNvGrpSpPr/>
          <p:nvPr/>
        </p:nvGrpSpPr>
        <p:grpSpPr>
          <a:xfrm>
            <a:off x="6748759" y="4369700"/>
            <a:ext cx="756407" cy="387200"/>
            <a:chOff x="6748759" y="4369700"/>
            <a:chExt cx="756407" cy="387200"/>
          </a:xfrm>
        </p:grpSpPr>
        <p:sp>
          <p:nvSpPr>
            <p:cNvPr id="124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 flipV="1">
              <a:off x="7501317" y="4369700"/>
              <a:ext cx="3849" cy="38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5" name="Text Box 7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748759" y="4453248"/>
              <a:ext cx="7363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i="1" dirty="0" smtClean="0">
                  <a:solidFill>
                    <a:srgbClr val="0000FF"/>
                  </a:solidFill>
                  <a:latin typeface="Constantia" panose="02030602050306030303" pitchFamily="18" charset="0"/>
                  <a:cs typeface="Arial" panose="020B0604020202020204" pitchFamily="34" charset="0"/>
                </a:rPr>
                <a:t>x</a:t>
              </a:r>
              <a:endParaRPr lang="en-US" sz="1800" i="1" dirty="0">
                <a:solidFill>
                  <a:srgbClr val="0000FF"/>
                </a:solidFill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26" name="Rectangle 77"/>
          <p:cNvSpPr>
            <a:spLocks noGrp="1" noChangeArrowheads="1"/>
          </p:cNvSpPr>
          <p:nvPr>
            <p:ph idx="1"/>
            <p:custDataLst>
              <p:tags r:id="rId36"/>
            </p:custDataLst>
          </p:nvPr>
        </p:nvSpPr>
        <p:spPr>
          <a:xfrm>
            <a:off x="100800" y="1421101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I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dirty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dirty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dirty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C00000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</a:t>
            </a:r>
            <a:r>
              <a:rPr lang="de-CH" sz="20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27117E-6 L -4.72222E-6 0.044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9" grpId="0" animBg="1"/>
      <p:bldP spid="70" grpId="0" animBg="1"/>
      <p:bldP spid="70" grpId="1" animBg="1"/>
      <p:bldP spid="11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sp>
        <p:nvSpPr>
          <p:cNvPr id="76" name="Rounded Rectangle 93"/>
          <p:cNvSpPr/>
          <p:nvPr/>
        </p:nvSpPr>
        <p:spPr bwMode="auto">
          <a:xfrm>
            <a:off x="887587" y="5120951"/>
            <a:ext cx="5748009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77" name="Rounded Rectangle 80"/>
          <p:cNvSpPr/>
          <p:nvPr/>
        </p:nvSpPr>
        <p:spPr bwMode="auto">
          <a:xfrm>
            <a:off x="5739468" y="3843557"/>
            <a:ext cx="3119306" cy="4935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82" name="Rounded Rectangle 51"/>
          <p:cNvSpPr/>
          <p:nvPr/>
        </p:nvSpPr>
        <p:spPr bwMode="auto">
          <a:xfrm>
            <a:off x="880844" y="4733882"/>
            <a:ext cx="5754752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grpSp>
        <p:nvGrpSpPr>
          <p:cNvPr id="87" name="Group 53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88" name="Rectangle 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2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97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98" name="Rectangle 2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99" name="Rectangle 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00" name="Rectangle 59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>
          <a:xfrm>
            <a:off x="100013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rgbClr val="FEF4D9"/>
                </a:solidFill>
              </a:rPr>
              <a:t>Implement</a:t>
            </a:r>
            <a:endParaRPr lang="de-CH" sz="2000" noProof="0" dirty="0" smtClean="0">
              <a:solidFill>
                <a:srgbClr val="FEF4D9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rgbClr val="FEF4D9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rgbClr val="FEF4D9"/>
                </a:solidFill>
              </a:rPr>
              <a:t>	“Remove </a:t>
            </a:r>
            <a:r>
              <a:rPr lang="de-CH" sz="2000" noProof="0" dirty="0" err="1" smtClean="0">
                <a:solidFill>
                  <a:srgbClr val="FEF4D9"/>
                </a:solidFill>
              </a:rPr>
              <a:t>from</a:t>
            </a:r>
            <a:r>
              <a:rPr lang="de-CH" sz="2000" i="1" noProof="0" dirty="0" smtClean="0">
                <a:solidFill>
                  <a:srgbClr val="FEF4D9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FEF4D9"/>
                </a:solidFill>
              </a:rPr>
              <a:t>bedingungen</a:t>
            </a:r>
            <a:r>
              <a:rPr lang="de-CH" sz="2000" i="1" noProof="0" dirty="0" smtClean="0">
                <a:solidFill>
                  <a:srgbClr val="FEF4D9"/>
                </a:solidFill>
              </a:rPr>
              <a:t> </a:t>
            </a:r>
            <a:r>
              <a:rPr lang="de-CH" sz="2000" noProof="0" dirty="0" smtClean="0">
                <a:solidFill>
                  <a:srgbClr val="FEF4D9"/>
                </a:solidFill>
              </a:rPr>
              <a:t>all </a:t>
            </a:r>
            <a:r>
              <a:rPr lang="de-CH" sz="2000" noProof="0" dirty="0" err="1" smtClean="0">
                <a:solidFill>
                  <a:srgbClr val="FEF4D9"/>
                </a:solidFill>
              </a:rPr>
              <a:t>pairs</a:t>
            </a:r>
            <a:r>
              <a:rPr lang="de-CH" sz="2000" noProof="0" dirty="0" smtClean="0">
                <a:solidFill>
                  <a:srgbClr val="FEF4D9"/>
                </a:solidFill>
              </a:rPr>
              <a:t> [</a:t>
            </a:r>
            <a:r>
              <a:rPr lang="de-CH" sz="2000" i="1" noProof="0" dirty="0" err="1" smtClean="0">
                <a:solidFill>
                  <a:srgbClr val="FEF4D9"/>
                </a:solidFill>
              </a:rPr>
              <a:t>next</a:t>
            </a:r>
            <a:r>
              <a:rPr lang="de-CH" sz="2000" noProof="0" dirty="0" smtClean="0">
                <a:solidFill>
                  <a:srgbClr val="FEF4D9"/>
                </a:solidFill>
              </a:rPr>
              <a:t>, </a:t>
            </a:r>
            <a:r>
              <a:rPr lang="de-CH" sz="2000" i="1" noProof="0" dirty="0" smtClean="0">
                <a:solidFill>
                  <a:srgbClr val="FEF4D9"/>
                </a:solidFill>
              </a:rPr>
              <a:t>y</a:t>
            </a:r>
            <a:r>
              <a:rPr lang="de-CH" sz="2000" noProof="0" dirty="0" smtClean="0">
                <a:solidFill>
                  <a:srgbClr val="FEF4D9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rgbClr val="FEF4D9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rgbClr val="FEF4D9"/>
                </a:solidFill>
              </a:rPr>
              <a:t>as</a:t>
            </a:r>
            <a:r>
              <a:rPr lang="de-CH" sz="2000" noProof="0" dirty="0" smtClean="0">
                <a:solidFill>
                  <a:srgbClr val="FEF4D9"/>
                </a:solidFill>
              </a:rPr>
              <a:t> a </a:t>
            </a:r>
            <a:r>
              <a:rPr lang="de-CH" sz="2000" noProof="0" dirty="0" err="1" smtClean="0">
                <a:solidFill>
                  <a:srgbClr val="FEF4D9"/>
                </a:solidFill>
              </a:rPr>
              <a:t>loop</a:t>
            </a:r>
            <a:r>
              <a:rPr lang="de-CH" sz="2000" noProof="0" dirty="0" smtClean="0">
                <a:solidFill>
                  <a:srgbClr val="FEF4D9"/>
                </a:solidFill>
              </a:rPr>
              <a:t> </a:t>
            </a:r>
            <a:r>
              <a:rPr lang="de-CH" sz="2000" noProof="0" dirty="0" err="1" smtClean="0">
                <a:solidFill>
                  <a:srgbClr val="FEF4D9"/>
                </a:solidFill>
              </a:rPr>
              <a:t>over</a:t>
            </a:r>
            <a:r>
              <a:rPr lang="de-CH" sz="2000" noProof="0" dirty="0" smtClean="0">
                <a:solidFill>
                  <a:srgbClr val="FEF4D9"/>
                </a:solidFill>
              </a:rPr>
              <a:t> the </a:t>
            </a:r>
            <a:r>
              <a:rPr lang="de-CH" sz="2000" noProof="0" dirty="0" err="1" smtClean="0">
                <a:solidFill>
                  <a:srgbClr val="FEF4D9"/>
                </a:solidFill>
              </a:rPr>
              <a:t>nachfolger</a:t>
            </a:r>
            <a:r>
              <a:rPr lang="de-CH" sz="2000" noProof="0" dirty="0" smtClean="0">
                <a:solidFill>
                  <a:srgbClr val="FEF4D9"/>
                </a:solidFill>
              </a:rPr>
              <a:t> </a:t>
            </a:r>
            <a:r>
              <a:rPr lang="de-CH" sz="2000" noProof="0" dirty="0" err="1" smtClean="0">
                <a:solidFill>
                  <a:srgbClr val="FEF4D9"/>
                </a:solidFill>
              </a:rPr>
              <a:t>of</a:t>
            </a:r>
            <a:r>
              <a:rPr lang="de-CH" sz="2000" noProof="0" dirty="0" smtClean="0">
                <a:solidFill>
                  <a:srgbClr val="FEF4D9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FEF4D9"/>
                </a:solidFill>
              </a:rPr>
              <a:t>next</a:t>
            </a:r>
            <a:r>
              <a:rPr lang="de-CH" sz="1600" i="1" noProof="0" dirty="0" smtClean="0">
                <a:solidFill>
                  <a:srgbClr val="FEF4D9"/>
                </a:solidFill>
              </a:rPr>
              <a:t> </a:t>
            </a:r>
            <a:r>
              <a:rPr lang="de-CH" sz="2000" noProof="0" dirty="0" smtClean="0">
                <a:solidFill>
                  <a:srgbClr val="FEF4D9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</a:t>
            </a:r>
            <a:r>
              <a:rPr lang="de-CH" sz="20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101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102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03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05" name="Text Box 3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75588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6" name="Text Box 3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7" name="Text Box 3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8" name="Text Box 3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9" name="Text Box 4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0" name="Text Box 4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51800" y="12366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1" name="Text Box 6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vorgänger_zahl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3" name="Line 4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4" name="Line 1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5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Box 2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01110" y="387914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7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Box 2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255121" y="3887705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9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20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90075" y="3425118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2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23" name="Rectangle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 Box 3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284382" y="290759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reeform 47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8553281" y="1441450"/>
            <a:ext cx="493882" cy="2568575"/>
          </a:xfrm>
          <a:custGeom>
            <a:avLst/>
            <a:gdLst>
              <a:gd name="connsiteX0" fmla="*/ 0 w 367"/>
              <a:gd name="connsiteY0" fmla="*/ 1618 h 1618"/>
              <a:gd name="connsiteX1" fmla="*/ 265 w 367"/>
              <a:gd name="connsiteY1" fmla="*/ 1336 h 1618"/>
              <a:gd name="connsiteX2" fmla="*/ 332 w 367"/>
              <a:gd name="connsiteY2" fmla="*/ 291 h 1618"/>
              <a:gd name="connsiteX3" fmla="*/ 56 w 367"/>
              <a:gd name="connsiteY3" fmla="*/ 0 h 1618"/>
              <a:gd name="connsiteX0" fmla="*/ 0 w 367"/>
              <a:gd name="connsiteY0" fmla="*/ 1618 h 1618"/>
              <a:gd name="connsiteX1" fmla="*/ 265 w 367"/>
              <a:gd name="connsiteY1" fmla="*/ 1336 h 1618"/>
              <a:gd name="connsiteX2" fmla="*/ 332 w 367"/>
              <a:gd name="connsiteY2" fmla="*/ 291 h 1618"/>
              <a:gd name="connsiteX3" fmla="*/ 56 w 367"/>
              <a:gd name="connsiteY3" fmla="*/ 0 h 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" h="1618">
                <a:moveTo>
                  <a:pt x="0" y="1618"/>
                </a:moveTo>
                <a:cubicBezTo>
                  <a:pt x="177" y="1562"/>
                  <a:pt x="180" y="1568"/>
                  <a:pt x="265" y="1336"/>
                </a:cubicBezTo>
                <a:cubicBezTo>
                  <a:pt x="349" y="1105"/>
                  <a:pt x="367" y="514"/>
                  <a:pt x="332" y="291"/>
                </a:cubicBezTo>
                <a:cubicBezTo>
                  <a:pt x="297" y="68"/>
                  <a:pt x="113" y="61"/>
                  <a:pt x="56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 Box 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18741" y="2017286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7" name="Text Box 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718741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8" name="Text Box 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12391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9" name="Text Box 1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15566" y="12568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30" name="Group 77"/>
          <p:cNvGrpSpPr/>
          <p:nvPr/>
        </p:nvGrpSpPr>
        <p:grpSpPr>
          <a:xfrm>
            <a:off x="7986320" y="1988191"/>
            <a:ext cx="92278" cy="167780"/>
            <a:chOff x="7968114" y="702446"/>
            <a:chExt cx="146050" cy="207962"/>
          </a:xfrm>
        </p:grpSpPr>
        <p:sp>
          <p:nvSpPr>
            <p:cNvPr id="131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Line 4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Group 82"/>
          <p:cNvGrpSpPr/>
          <p:nvPr/>
        </p:nvGrpSpPr>
        <p:grpSpPr>
          <a:xfrm>
            <a:off x="8001155" y="1331387"/>
            <a:ext cx="92278" cy="167780"/>
            <a:chOff x="7968114" y="702446"/>
            <a:chExt cx="146050" cy="207962"/>
          </a:xfrm>
        </p:grpSpPr>
        <p:sp>
          <p:nvSpPr>
            <p:cNvPr id="134" name="Line 3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Line 40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6" name="Text Box 7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37" name="Group 90"/>
          <p:cNvGrpSpPr/>
          <p:nvPr/>
        </p:nvGrpSpPr>
        <p:grpSpPr>
          <a:xfrm>
            <a:off x="6748759" y="4369700"/>
            <a:ext cx="756407" cy="387200"/>
            <a:chOff x="6748759" y="4369700"/>
            <a:chExt cx="756407" cy="387200"/>
          </a:xfrm>
        </p:grpSpPr>
        <p:sp>
          <p:nvSpPr>
            <p:cNvPr id="138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 flipV="1">
              <a:off x="7501317" y="4369700"/>
              <a:ext cx="3849" cy="38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39" name="Text Box 7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748759" y="4453248"/>
              <a:ext cx="7363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x</a:t>
              </a:r>
              <a:endParaRPr lang="en-US" sz="1800" i="1" dirty="0">
                <a:solidFill>
                  <a:srgbClr val="0000FF"/>
                </a:solidFill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5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1412 L 0.00053 0.0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0007E-6 L 0.10226 3.9000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0087 0.0423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6" grpId="2" animBg="1"/>
      <p:bldP spid="77" grpId="0" animBg="1"/>
      <p:bldP spid="82" grpId="0" animBg="1"/>
      <p:bldP spid="82" grpId="1" animBg="1"/>
      <p:bldP spid="110" grpId="0"/>
      <p:bldP spid="12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grpSp>
        <p:nvGrpSpPr>
          <p:cNvPr id="56" name="Group 57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76" name="Rectangle 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Rectangle 2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2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88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>
          <a:xfrm>
            <a:off x="100013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rgbClr val="FBF0DA"/>
                </a:solidFill>
              </a:rPr>
              <a:t>Implement</a:t>
            </a:r>
            <a:endParaRPr lang="de-CH" sz="2000" noProof="0" dirty="0" smtClean="0">
              <a:solidFill>
                <a:srgbClr val="FBF0DA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rgbClr val="FBF0DA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rgbClr val="FBF0DA"/>
                </a:solidFill>
              </a:rPr>
              <a:t>	“Remove </a:t>
            </a:r>
            <a:r>
              <a:rPr lang="de-CH" sz="2000" noProof="0" dirty="0" err="1" smtClean="0">
                <a:solidFill>
                  <a:srgbClr val="FBF0DA"/>
                </a:solidFill>
              </a:rPr>
              <a:t>from</a:t>
            </a:r>
            <a:r>
              <a:rPr lang="de-CH" sz="2000" i="1" noProof="0" dirty="0" smtClean="0">
                <a:solidFill>
                  <a:srgbClr val="FBF0DA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FBF0DA"/>
                </a:solidFill>
              </a:rPr>
              <a:t>bedingungen</a:t>
            </a:r>
            <a:r>
              <a:rPr lang="de-CH" sz="2000" i="1" noProof="0" dirty="0" smtClean="0">
                <a:solidFill>
                  <a:srgbClr val="FBF0DA"/>
                </a:solidFill>
              </a:rPr>
              <a:t> </a:t>
            </a:r>
            <a:r>
              <a:rPr lang="de-CH" sz="2000" noProof="0" dirty="0" smtClean="0">
                <a:solidFill>
                  <a:srgbClr val="FBF0DA"/>
                </a:solidFill>
              </a:rPr>
              <a:t>all </a:t>
            </a:r>
            <a:r>
              <a:rPr lang="de-CH" sz="2000" noProof="0" dirty="0" err="1" smtClean="0">
                <a:solidFill>
                  <a:srgbClr val="FBF0DA"/>
                </a:solidFill>
              </a:rPr>
              <a:t>pairs</a:t>
            </a:r>
            <a:r>
              <a:rPr lang="de-CH" sz="2000" noProof="0" dirty="0" smtClean="0">
                <a:solidFill>
                  <a:srgbClr val="FBF0DA"/>
                </a:solidFill>
              </a:rPr>
              <a:t> [</a:t>
            </a:r>
            <a:r>
              <a:rPr lang="de-CH" sz="2000" i="1" noProof="0" dirty="0" err="1" smtClean="0">
                <a:solidFill>
                  <a:srgbClr val="FBF0DA"/>
                </a:solidFill>
              </a:rPr>
              <a:t>next</a:t>
            </a:r>
            <a:r>
              <a:rPr lang="de-CH" sz="2000" noProof="0" dirty="0" smtClean="0">
                <a:solidFill>
                  <a:srgbClr val="FBF0DA"/>
                </a:solidFill>
              </a:rPr>
              <a:t>, </a:t>
            </a:r>
            <a:r>
              <a:rPr lang="de-CH" sz="2000" i="1" noProof="0" dirty="0" smtClean="0">
                <a:solidFill>
                  <a:srgbClr val="FBF0DA"/>
                </a:solidFill>
              </a:rPr>
              <a:t>y</a:t>
            </a:r>
            <a:r>
              <a:rPr lang="de-CH" sz="2000" noProof="0" dirty="0" smtClean="0">
                <a:solidFill>
                  <a:srgbClr val="FBF0DA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rgbClr val="FBF0DA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rgbClr val="FBF0DA"/>
                </a:solidFill>
              </a:rPr>
              <a:t>as</a:t>
            </a:r>
            <a:r>
              <a:rPr lang="de-CH" sz="2000" noProof="0" dirty="0" smtClean="0">
                <a:solidFill>
                  <a:srgbClr val="FBF0DA"/>
                </a:solidFill>
              </a:rPr>
              <a:t> a </a:t>
            </a:r>
            <a:r>
              <a:rPr lang="de-CH" sz="2000" noProof="0" dirty="0" err="1" smtClean="0">
                <a:solidFill>
                  <a:srgbClr val="FBF0DA"/>
                </a:solidFill>
              </a:rPr>
              <a:t>loop</a:t>
            </a:r>
            <a:r>
              <a:rPr lang="de-CH" sz="2000" noProof="0" dirty="0" smtClean="0">
                <a:solidFill>
                  <a:srgbClr val="FBF0DA"/>
                </a:solidFill>
              </a:rPr>
              <a:t> </a:t>
            </a:r>
            <a:r>
              <a:rPr lang="de-CH" sz="2000" noProof="0" dirty="0" err="1" smtClean="0">
                <a:solidFill>
                  <a:srgbClr val="FBF0DA"/>
                </a:solidFill>
              </a:rPr>
              <a:t>over</a:t>
            </a:r>
            <a:r>
              <a:rPr lang="de-CH" sz="2000" noProof="0" dirty="0" smtClean="0">
                <a:solidFill>
                  <a:srgbClr val="FBF0DA"/>
                </a:solidFill>
              </a:rPr>
              <a:t> the </a:t>
            </a:r>
            <a:r>
              <a:rPr lang="de-CH" sz="2000" noProof="0" dirty="0" err="1" smtClean="0">
                <a:solidFill>
                  <a:srgbClr val="FBF0DA"/>
                </a:solidFill>
              </a:rPr>
              <a:t>nachfolger</a:t>
            </a:r>
            <a:r>
              <a:rPr lang="de-CH" sz="2000" noProof="0" dirty="0" smtClean="0">
                <a:solidFill>
                  <a:srgbClr val="FBF0DA"/>
                </a:solidFill>
              </a:rPr>
              <a:t> </a:t>
            </a:r>
            <a:r>
              <a:rPr lang="de-CH" sz="2000" noProof="0" dirty="0" err="1" smtClean="0">
                <a:solidFill>
                  <a:srgbClr val="FBF0DA"/>
                </a:solidFill>
              </a:rPr>
              <a:t>of</a:t>
            </a:r>
            <a:r>
              <a:rPr lang="de-CH" sz="2000" noProof="0" dirty="0" smtClean="0">
                <a:solidFill>
                  <a:srgbClr val="FBF0DA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FBF0DA"/>
                </a:solidFill>
              </a:rPr>
              <a:t>next</a:t>
            </a:r>
            <a:r>
              <a:rPr lang="de-CH" sz="1600" i="1" noProof="0" dirty="0" smtClean="0">
                <a:solidFill>
                  <a:srgbClr val="FBF0DA"/>
                </a:solidFill>
              </a:rPr>
              <a:t> </a:t>
            </a:r>
            <a:r>
              <a:rPr lang="de-CH" sz="2000" noProof="0" dirty="0" smtClean="0">
                <a:solidFill>
                  <a:srgbClr val="FBF0DA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  <a:endParaRPr lang="de-CH" sz="1800" i="1" noProof="0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</a:t>
            </a:r>
            <a:r>
              <a:rPr lang="de-CH" sz="20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95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21613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6" name="Text Box 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0" name="Text Box 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1" name="Text Box 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2" name="Text Box 4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3" name="Text Box 4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23225" y="12366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4" name="Text Box 5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81975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5" name="Text Box 5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6" name="Text Box 5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7" name="Text Box 5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8" name="Text Box 5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9" name="Text Box 8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vorgänger_zahl</a:t>
            </a:r>
            <a:endParaRPr lang="en-US" sz="18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Line 4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Line 4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Box 2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01110" y="384832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5" name="Rectangle 1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Box 2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17285" y="3871722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ectangle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90075" y="3394302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0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 Box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84382" y="287677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3" name="Freeform 46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830149" y="1442616"/>
            <a:ext cx="1022538" cy="2187997"/>
          </a:xfrm>
          <a:custGeom>
            <a:avLst/>
            <a:gdLst>
              <a:gd name="connsiteX0" fmla="*/ 0 w 7619"/>
              <a:gd name="connsiteY0" fmla="*/ 10000 h 10000"/>
              <a:gd name="connsiteX1" fmla="*/ 6441 w 7619"/>
              <a:gd name="connsiteY1" fmla="*/ 7938 h 10000"/>
              <a:gd name="connsiteX2" fmla="*/ 7071 w 7619"/>
              <a:gd name="connsiteY2" fmla="*/ 1886 h 10000"/>
              <a:gd name="connsiteX3" fmla="*/ 5138 w 7619"/>
              <a:gd name="connsiteY3" fmla="*/ 0 h 10000"/>
              <a:gd name="connsiteX0" fmla="*/ 0 w 10000"/>
              <a:gd name="connsiteY0" fmla="*/ 10000 h 10000"/>
              <a:gd name="connsiteX1" fmla="*/ 8454 w 10000"/>
              <a:gd name="connsiteY1" fmla="*/ 7938 h 10000"/>
              <a:gd name="connsiteX2" fmla="*/ 9281 w 10000"/>
              <a:gd name="connsiteY2" fmla="*/ 1886 h 10000"/>
              <a:gd name="connsiteX3" fmla="*/ 7466 w 10000"/>
              <a:gd name="connsiteY3" fmla="*/ 0 h 10000"/>
              <a:gd name="connsiteX0" fmla="*/ 0 w 10000"/>
              <a:gd name="connsiteY0" fmla="*/ 10112 h 10112"/>
              <a:gd name="connsiteX1" fmla="*/ 8454 w 10000"/>
              <a:gd name="connsiteY1" fmla="*/ 8050 h 10112"/>
              <a:gd name="connsiteX2" fmla="*/ 9281 w 10000"/>
              <a:gd name="connsiteY2" fmla="*/ 1998 h 10112"/>
              <a:gd name="connsiteX3" fmla="*/ 8099 w 10000"/>
              <a:gd name="connsiteY3" fmla="*/ 0 h 1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112">
                <a:moveTo>
                  <a:pt x="0" y="10112"/>
                </a:moveTo>
                <a:cubicBezTo>
                  <a:pt x="4481" y="9775"/>
                  <a:pt x="6908" y="9402"/>
                  <a:pt x="8454" y="8050"/>
                </a:cubicBezTo>
                <a:cubicBezTo>
                  <a:pt x="10000" y="6698"/>
                  <a:pt x="9340" y="3340"/>
                  <a:pt x="9281" y="1998"/>
                </a:cubicBezTo>
                <a:cubicBezTo>
                  <a:pt x="9222" y="656"/>
                  <a:pt x="8624" y="396"/>
                  <a:pt x="8099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 Box 7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5" name="Group 79"/>
          <p:cNvGrpSpPr/>
          <p:nvPr/>
        </p:nvGrpSpPr>
        <p:grpSpPr>
          <a:xfrm>
            <a:off x="7930715" y="1314486"/>
            <a:ext cx="92278" cy="167780"/>
            <a:chOff x="7968114" y="702446"/>
            <a:chExt cx="146050" cy="207962"/>
          </a:xfrm>
        </p:grpSpPr>
        <p:sp>
          <p:nvSpPr>
            <p:cNvPr id="126" name="Line 3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Line 4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8" name="Text Box 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9" name="Text Box 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0" name="Text Box 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1" name="Text Box 1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32" name="Group 90"/>
          <p:cNvGrpSpPr/>
          <p:nvPr/>
        </p:nvGrpSpPr>
        <p:grpSpPr>
          <a:xfrm>
            <a:off x="7955147" y="2040146"/>
            <a:ext cx="92278" cy="167780"/>
            <a:chOff x="7968114" y="702446"/>
            <a:chExt cx="146050" cy="207962"/>
          </a:xfrm>
        </p:grpSpPr>
        <p:sp>
          <p:nvSpPr>
            <p:cNvPr id="133" name="Line 3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Line 4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Group 96"/>
          <p:cNvGrpSpPr/>
          <p:nvPr/>
        </p:nvGrpSpPr>
        <p:grpSpPr>
          <a:xfrm>
            <a:off x="8111635" y="1330516"/>
            <a:ext cx="92278" cy="167780"/>
            <a:chOff x="7968114" y="702446"/>
            <a:chExt cx="146050" cy="207962"/>
          </a:xfrm>
        </p:grpSpPr>
        <p:sp>
          <p:nvSpPr>
            <p:cNvPr id="136" name="Line 3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Line 40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8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2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grpSp>
        <p:nvGrpSpPr>
          <p:cNvPr id="80" name="Group 61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81" name="Rectangle 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angle 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0" name="Rectangle 2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01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02" name="Rectangle 2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03" name="Rectangle 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04" name="Rectangle 8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500" y="1313547"/>
            <a:ext cx="84248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rgbClr val="0000FF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kern="0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kern="0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kern="0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kern="0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kern="0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kern="0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kern="0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kern="0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kern="0" dirty="0" smtClean="0">
                <a:solidFill>
                  <a:srgbClr val="0000FF"/>
                </a:solidFill>
              </a:rPr>
              <a:t>	</a:t>
            </a:r>
            <a:r>
              <a:rPr lang="de-CH" sz="2000" i="1" kern="0" dirty="0" smtClean="0">
                <a:solidFill>
                  <a:srgbClr val="0000FF"/>
                </a:solidFill>
              </a:rPr>
              <a:t>ziele</a:t>
            </a:r>
            <a:r>
              <a:rPr lang="de-CH" sz="2000" kern="0" dirty="0" smtClean="0">
                <a:solidFill>
                  <a:srgbClr val="0000FF"/>
                </a:solidFill>
              </a:rPr>
              <a:t> := </a:t>
            </a:r>
            <a:r>
              <a:rPr lang="de-CH" sz="2000" i="1" kern="0" dirty="0" err="1" smtClean="0">
                <a:solidFill>
                  <a:srgbClr val="0000FF"/>
                </a:solidFill>
              </a:rPr>
              <a:t>nachfolger</a:t>
            </a:r>
            <a:r>
              <a:rPr lang="de-CH" sz="2000" kern="0" dirty="0" smtClean="0">
                <a:solidFill>
                  <a:srgbClr val="0000FF"/>
                </a:solidFill>
              </a:rPr>
              <a:t> [</a:t>
            </a:r>
            <a:r>
              <a:rPr lang="de-CH" sz="2000" i="1" kern="0" dirty="0" err="1" smtClean="0">
                <a:solidFill>
                  <a:srgbClr val="0000FF"/>
                </a:solidFill>
              </a:rPr>
              <a:t>next</a:t>
            </a:r>
            <a:r>
              <a:rPr lang="de-CH" sz="1800" i="1" kern="0" dirty="0" smtClean="0">
                <a:solidFill>
                  <a:srgbClr val="0000FF"/>
                </a:solidFill>
              </a:rPr>
              <a:t> </a:t>
            </a:r>
            <a:r>
              <a:rPr lang="de-CH" sz="2000" kern="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kern="0" dirty="0" smtClean="0">
                <a:solidFill>
                  <a:schemeClr val="accent2"/>
                </a:solidFill>
              </a:rPr>
              <a:t>	</a:t>
            </a:r>
            <a:r>
              <a:rPr lang="de-CH" sz="2000" b="1" kern="0" dirty="0" err="1" smtClean="0">
                <a:solidFill>
                  <a:schemeClr val="accent2"/>
                </a:solidFill>
              </a:rPr>
              <a:t>across</a:t>
            </a:r>
            <a:r>
              <a:rPr lang="de-CH" sz="2000" b="1" kern="0" dirty="0" smtClean="0">
                <a:solidFill>
                  <a:schemeClr val="accent2"/>
                </a:solidFill>
              </a:rPr>
              <a:t> </a:t>
            </a:r>
            <a:r>
              <a:rPr lang="de-CH" sz="2000" i="1" kern="0" dirty="0" smtClean="0">
                <a:solidFill>
                  <a:srgbClr val="0000FF"/>
                </a:solidFill>
              </a:rPr>
              <a:t>ziele </a:t>
            </a:r>
            <a:r>
              <a:rPr lang="de-CH" sz="2000" b="1" kern="0" dirty="0" err="1" smtClean="0">
                <a:solidFill>
                  <a:schemeClr val="accent2"/>
                </a:solidFill>
              </a:rPr>
              <a:t>as</a:t>
            </a:r>
            <a:r>
              <a:rPr lang="de-CH" sz="2000" kern="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kern="0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kern="0" dirty="0" smtClean="0">
                <a:solidFill>
                  <a:schemeClr val="accent2"/>
                </a:solidFill>
              </a:rPr>
              <a:t>	</a:t>
            </a:r>
            <a:r>
              <a:rPr lang="de-CH" sz="2000" b="1" kern="0" dirty="0" err="1" smtClean="0">
                <a:solidFill>
                  <a:schemeClr val="accent2"/>
                </a:solidFill>
              </a:rPr>
              <a:t>loop</a:t>
            </a:r>
            <a:endParaRPr lang="de-CH" sz="2000" b="1" kern="0" dirty="0" smtClean="0">
              <a:solidFill>
                <a:schemeClr val="accent2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kern="0" dirty="0" smtClean="0">
                <a:solidFill>
                  <a:srgbClr val="0000FF"/>
                </a:solidFill>
              </a:rPr>
              <a:t>	 	</a:t>
            </a:r>
            <a:r>
              <a:rPr lang="de-CH" sz="2000" i="1" kern="0" dirty="0" smtClean="0">
                <a:solidFill>
                  <a:srgbClr val="0000FF"/>
                </a:solidFill>
              </a:rPr>
              <a:t>x </a:t>
            </a:r>
            <a:r>
              <a:rPr lang="de-CH" sz="2000" kern="0" dirty="0" smtClean="0">
                <a:solidFill>
                  <a:srgbClr val="0000FF"/>
                </a:solidFill>
              </a:rPr>
              <a:t>:=</a:t>
            </a:r>
            <a:r>
              <a:rPr lang="de-CH" sz="2000" i="1" kern="0" dirty="0" smtClean="0">
                <a:solidFill>
                  <a:srgbClr val="0000FF"/>
                </a:solidFill>
              </a:rPr>
              <a:t> </a:t>
            </a:r>
            <a:r>
              <a:rPr lang="de-CH" sz="2000" i="1" kern="0" dirty="0" err="1" smtClean="0">
                <a:solidFill>
                  <a:srgbClr val="0000FF"/>
                </a:solidFill>
              </a:rPr>
              <a:t>c</a:t>
            </a:r>
            <a:r>
              <a:rPr lang="de-CH" sz="2000" kern="0" dirty="0" err="1" smtClean="0">
                <a:solidFill>
                  <a:srgbClr val="0000FF"/>
                </a:solidFill>
              </a:rPr>
              <a:t>.</a:t>
            </a:r>
            <a:r>
              <a:rPr lang="de-CH" sz="2000" i="1" kern="0" dirty="0" err="1" smtClean="0">
                <a:solidFill>
                  <a:srgbClr val="0000FF"/>
                </a:solidFill>
              </a:rPr>
              <a:t>item</a:t>
            </a:r>
            <a:endParaRPr lang="de-CH" sz="2000" i="1" kern="0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kern="0" dirty="0" smtClean="0">
                <a:solidFill>
                  <a:srgbClr val="0000FF"/>
                </a:solidFill>
              </a:rPr>
              <a:t>		</a:t>
            </a:r>
            <a:r>
              <a:rPr lang="de-CH" sz="2000" i="1" kern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kern="0" dirty="0" smtClean="0">
                <a:solidFill>
                  <a:srgbClr val="0000FF"/>
                </a:solidFill>
              </a:rPr>
              <a:t> </a:t>
            </a:r>
            <a:r>
              <a:rPr lang="de-CH" sz="2000" kern="0" dirty="0" smtClean="0">
                <a:solidFill>
                  <a:srgbClr val="0000FF"/>
                </a:solidFill>
              </a:rPr>
              <a:t>[</a:t>
            </a:r>
            <a:r>
              <a:rPr lang="de-CH" sz="2000" i="1" kern="0" dirty="0" smtClean="0">
                <a:solidFill>
                  <a:srgbClr val="0000FF"/>
                </a:solidFill>
              </a:rPr>
              <a:t>x </a:t>
            </a:r>
            <a:r>
              <a:rPr lang="de-CH" sz="2000" kern="0" dirty="0" smtClean="0">
                <a:solidFill>
                  <a:srgbClr val="0000FF"/>
                </a:solidFill>
              </a:rPr>
              <a:t>] := </a:t>
            </a:r>
            <a:r>
              <a:rPr lang="de-CH" sz="2000" i="1" kern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kern="0" dirty="0" smtClean="0">
                <a:solidFill>
                  <a:srgbClr val="0000FF"/>
                </a:solidFill>
              </a:rPr>
              <a:t> </a:t>
            </a:r>
            <a:r>
              <a:rPr lang="de-CH" sz="2000" kern="0" dirty="0" smtClean="0">
                <a:solidFill>
                  <a:srgbClr val="0000FF"/>
                </a:solidFill>
              </a:rPr>
              <a:t>[</a:t>
            </a:r>
            <a:r>
              <a:rPr lang="de-CH" sz="2000" i="1" kern="0" dirty="0" smtClean="0">
                <a:solidFill>
                  <a:srgbClr val="0000FF"/>
                </a:solidFill>
              </a:rPr>
              <a:t>x </a:t>
            </a:r>
            <a:r>
              <a:rPr lang="de-CH" sz="2000" kern="0" dirty="0" smtClean="0">
                <a:solidFill>
                  <a:srgbClr val="0000FF"/>
                </a:solidFill>
              </a:rPr>
              <a:t>] − </a:t>
            </a:r>
            <a:r>
              <a:rPr lang="de-CH" sz="20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kern="0" dirty="0" smtClean="0">
                <a:solidFill>
                  <a:srgbClr val="0000FF"/>
                </a:solidFill>
              </a:rPr>
              <a:t>	</a:t>
            </a:r>
            <a:r>
              <a:rPr lang="de-CH" sz="2000" b="1" kern="0" dirty="0" smtClean="0">
                <a:solidFill>
                  <a:schemeClr val="accent2"/>
                </a:solidFill>
              </a:rPr>
              <a:t>end</a:t>
            </a:r>
            <a:endParaRPr lang="de-CH" sz="2000" b="1" kern="0" dirty="0">
              <a:solidFill>
                <a:schemeClr val="accent2"/>
              </a:solidFill>
            </a:endParaRPr>
          </a:p>
        </p:txBody>
      </p:sp>
      <p:sp>
        <p:nvSpPr>
          <p:cNvPr id="105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05738" y="1233488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6" name="Text Box 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7" name="Text Box 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156051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8" name="Text Box 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9" name="Text Box 4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0" name="Text Box 4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07350" y="1233488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1" name="Text Box 5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66100" y="1233488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2" name="Text Box 5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37418" y="1288962"/>
            <a:ext cx="339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en-US" sz="18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 Box 6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114" name="Text Box 6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15" name="Text Box 6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16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17" name="Text Box 8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vorgänger_zahl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18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9" name="Line 4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Line 1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21" name="Rectangle 1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67760" y="3868074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 Box 2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01110" y="387283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" name="Rectangle 1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 Box 2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255121" y="387509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26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90075" y="3418812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8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29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84382" y="290128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1" name="Freeform 46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7828162" y="1424904"/>
            <a:ext cx="1282453" cy="1712306"/>
          </a:xfrm>
          <a:custGeom>
            <a:avLst/>
            <a:gdLst>
              <a:gd name="connsiteX0" fmla="*/ 0 w 7533"/>
              <a:gd name="connsiteY0" fmla="*/ 10000 h 10000"/>
              <a:gd name="connsiteX1" fmla="*/ 6387 w 7533"/>
              <a:gd name="connsiteY1" fmla="*/ 7952 h 10000"/>
              <a:gd name="connsiteX2" fmla="*/ 6878 w 7533"/>
              <a:gd name="connsiteY2" fmla="*/ 1817 h 10000"/>
              <a:gd name="connsiteX3" fmla="*/ 4732 w 7533"/>
              <a:gd name="connsiteY3" fmla="*/ 0 h 10000"/>
              <a:gd name="connsiteX0" fmla="*/ 0 w 10000"/>
              <a:gd name="connsiteY0" fmla="*/ 10145 h 10145"/>
              <a:gd name="connsiteX1" fmla="*/ 8479 w 10000"/>
              <a:gd name="connsiteY1" fmla="*/ 8097 h 10145"/>
              <a:gd name="connsiteX2" fmla="*/ 9130 w 10000"/>
              <a:gd name="connsiteY2" fmla="*/ 1962 h 10145"/>
              <a:gd name="connsiteX3" fmla="*/ 6634 w 10000"/>
              <a:gd name="connsiteY3" fmla="*/ 0 h 10145"/>
              <a:gd name="connsiteX0" fmla="*/ 0 w 11122"/>
              <a:gd name="connsiteY0" fmla="*/ 10145 h 10145"/>
              <a:gd name="connsiteX1" fmla="*/ 8479 w 11122"/>
              <a:gd name="connsiteY1" fmla="*/ 8097 h 10145"/>
              <a:gd name="connsiteX2" fmla="*/ 11014 w 11122"/>
              <a:gd name="connsiteY2" fmla="*/ 4765 h 10145"/>
              <a:gd name="connsiteX3" fmla="*/ 9130 w 11122"/>
              <a:gd name="connsiteY3" fmla="*/ 1962 h 10145"/>
              <a:gd name="connsiteX4" fmla="*/ 6634 w 11122"/>
              <a:gd name="connsiteY4" fmla="*/ 0 h 10145"/>
              <a:gd name="connsiteX0" fmla="*/ 0 w 11169"/>
              <a:gd name="connsiteY0" fmla="*/ 10145 h 10145"/>
              <a:gd name="connsiteX1" fmla="*/ 8479 w 11169"/>
              <a:gd name="connsiteY1" fmla="*/ 8097 h 10145"/>
              <a:gd name="connsiteX2" fmla="*/ 11014 w 11169"/>
              <a:gd name="connsiteY2" fmla="*/ 4765 h 10145"/>
              <a:gd name="connsiteX3" fmla="*/ 9411 w 11169"/>
              <a:gd name="connsiteY3" fmla="*/ 1625 h 10145"/>
              <a:gd name="connsiteX4" fmla="*/ 6634 w 11169"/>
              <a:gd name="connsiteY4" fmla="*/ 0 h 10145"/>
              <a:gd name="connsiteX0" fmla="*/ 0 w 11169"/>
              <a:gd name="connsiteY0" fmla="*/ 10145 h 10145"/>
              <a:gd name="connsiteX1" fmla="*/ 8479 w 11169"/>
              <a:gd name="connsiteY1" fmla="*/ 8097 h 10145"/>
              <a:gd name="connsiteX2" fmla="*/ 11014 w 11169"/>
              <a:gd name="connsiteY2" fmla="*/ 4717 h 10145"/>
              <a:gd name="connsiteX3" fmla="*/ 9411 w 11169"/>
              <a:gd name="connsiteY3" fmla="*/ 1625 h 10145"/>
              <a:gd name="connsiteX4" fmla="*/ 6634 w 11169"/>
              <a:gd name="connsiteY4" fmla="*/ 0 h 10145"/>
              <a:gd name="connsiteX0" fmla="*/ 0 w 10184"/>
              <a:gd name="connsiteY0" fmla="*/ 10145 h 10145"/>
              <a:gd name="connsiteX1" fmla="*/ 8479 w 10184"/>
              <a:gd name="connsiteY1" fmla="*/ 8097 h 10145"/>
              <a:gd name="connsiteX2" fmla="*/ 10029 w 10184"/>
              <a:gd name="connsiteY2" fmla="*/ 4572 h 10145"/>
              <a:gd name="connsiteX3" fmla="*/ 9411 w 10184"/>
              <a:gd name="connsiteY3" fmla="*/ 1625 h 10145"/>
              <a:gd name="connsiteX4" fmla="*/ 6634 w 10184"/>
              <a:gd name="connsiteY4" fmla="*/ 0 h 10145"/>
              <a:gd name="connsiteX0" fmla="*/ 0 w 10258"/>
              <a:gd name="connsiteY0" fmla="*/ 10145 h 10145"/>
              <a:gd name="connsiteX1" fmla="*/ 8479 w 10258"/>
              <a:gd name="connsiteY1" fmla="*/ 8097 h 10145"/>
              <a:gd name="connsiteX2" fmla="*/ 10029 w 10258"/>
              <a:gd name="connsiteY2" fmla="*/ 4572 h 10145"/>
              <a:gd name="connsiteX3" fmla="*/ 9692 w 10258"/>
              <a:gd name="connsiteY3" fmla="*/ 1240 h 10145"/>
              <a:gd name="connsiteX4" fmla="*/ 6634 w 10258"/>
              <a:gd name="connsiteY4" fmla="*/ 0 h 10145"/>
              <a:gd name="connsiteX0" fmla="*/ 0 w 10680"/>
              <a:gd name="connsiteY0" fmla="*/ 10097 h 10097"/>
              <a:gd name="connsiteX1" fmla="*/ 8901 w 10680"/>
              <a:gd name="connsiteY1" fmla="*/ 8097 h 10097"/>
              <a:gd name="connsiteX2" fmla="*/ 10451 w 10680"/>
              <a:gd name="connsiteY2" fmla="*/ 4572 h 10097"/>
              <a:gd name="connsiteX3" fmla="*/ 10114 w 10680"/>
              <a:gd name="connsiteY3" fmla="*/ 1240 h 10097"/>
              <a:gd name="connsiteX4" fmla="*/ 7056 w 10680"/>
              <a:gd name="connsiteY4" fmla="*/ 0 h 10097"/>
              <a:gd name="connsiteX0" fmla="*/ 0 w 10794"/>
              <a:gd name="connsiteY0" fmla="*/ 10097 h 10097"/>
              <a:gd name="connsiteX1" fmla="*/ 8901 w 10794"/>
              <a:gd name="connsiteY1" fmla="*/ 8097 h 10097"/>
              <a:gd name="connsiteX2" fmla="*/ 10592 w 10794"/>
              <a:gd name="connsiteY2" fmla="*/ 4717 h 10097"/>
              <a:gd name="connsiteX3" fmla="*/ 10114 w 10794"/>
              <a:gd name="connsiteY3" fmla="*/ 1240 h 10097"/>
              <a:gd name="connsiteX4" fmla="*/ 7056 w 10794"/>
              <a:gd name="connsiteY4" fmla="*/ 0 h 10097"/>
              <a:gd name="connsiteX0" fmla="*/ 0 w 10794"/>
              <a:gd name="connsiteY0" fmla="*/ 10097 h 10097"/>
              <a:gd name="connsiteX1" fmla="*/ 8901 w 10794"/>
              <a:gd name="connsiteY1" fmla="*/ 8097 h 10097"/>
              <a:gd name="connsiteX2" fmla="*/ 10592 w 10794"/>
              <a:gd name="connsiteY2" fmla="*/ 4717 h 10097"/>
              <a:gd name="connsiteX3" fmla="*/ 10114 w 10794"/>
              <a:gd name="connsiteY3" fmla="*/ 1240 h 10097"/>
              <a:gd name="connsiteX4" fmla="*/ 7056 w 10794"/>
              <a:gd name="connsiteY4" fmla="*/ 0 h 10097"/>
              <a:gd name="connsiteX0" fmla="*/ 0 w 11638"/>
              <a:gd name="connsiteY0" fmla="*/ 10097 h 10097"/>
              <a:gd name="connsiteX1" fmla="*/ 8901 w 11638"/>
              <a:gd name="connsiteY1" fmla="*/ 8097 h 10097"/>
              <a:gd name="connsiteX2" fmla="*/ 11436 w 11638"/>
              <a:gd name="connsiteY2" fmla="*/ 4862 h 10097"/>
              <a:gd name="connsiteX3" fmla="*/ 10114 w 11638"/>
              <a:gd name="connsiteY3" fmla="*/ 1240 h 10097"/>
              <a:gd name="connsiteX4" fmla="*/ 7056 w 11638"/>
              <a:gd name="connsiteY4" fmla="*/ 0 h 10097"/>
              <a:gd name="connsiteX0" fmla="*/ 0 w 11638"/>
              <a:gd name="connsiteY0" fmla="*/ 10145 h 10145"/>
              <a:gd name="connsiteX1" fmla="*/ 8901 w 11638"/>
              <a:gd name="connsiteY1" fmla="*/ 8145 h 10145"/>
              <a:gd name="connsiteX2" fmla="*/ 11436 w 11638"/>
              <a:gd name="connsiteY2" fmla="*/ 4910 h 10145"/>
              <a:gd name="connsiteX3" fmla="*/ 10114 w 11638"/>
              <a:gd name="connsiteY3" fmla="*/ 1288 h 10145"/>
              <a:gd name="connsiteX4" fmla="*/ 7548 w 11638"/>
              <a:gd name="connsiteY4" fmla="*/ 0 h 10145"/>
              <a:gd name="connsiteX0" fmla="*/ 0 w 11146"/>
              <a:gd name="connsiteY0" fmla="*/ 10193 h 10193"/>
              <a:gd name="connsiteX1" fmla="*/ 8409 w 11146"/>
              <a:gd name="connsiteY1" fmla="*/ 8145 h 10193"/>
              <a:gd name="connsiteX2" fmla="*/ 10944 w 11146"/>
              <a:gd name="connsiteY2" fmla="*/ 4910 h 10193"/>
              <a:gd name="connsiteX3" fmla="*/ 9622 w 11146"/>
              <a:gd name="connsiteY3" fmla="*/ 1288 h 10193"/>
              <a:gd name="connsiteX4" fmla="*/ 7056 w 11146"/>
              <a:gd name="connsiteY4" fmla="*/ 0 h 1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" h="10193">
                <a:moveTo>
                  <a:pt x="0" y="10193"/>
                </a:moveTo>
                <a:cubicBezTo>
                  <a:pt x="4553" y="9856"/>
                  <a:pt x="6887" y="9509"/>
                  <a:pt x="8409" y="8145"/>
                </a:cubicBezTo>
                <a:cubicBezTo>
                  <a:pt x="9998" y="7256"/>
                  <a:pt x="10883" y="6535"/>
                  <a:pt x="10944" y="4910"/>
                </a:cubicBezTo>
                <a:cubicBezTo>
                  <a:pt x="11146" y="3767"/>
                  <a:pt x="10270" y="2106"/>
                  <a:pt x="9622" y="1288"/>
                </a:cubicBezTo>
                <a:cubicBezTo>
                  <a:pt x="8974" y="470"/>
                  <a:pt x="7654" y="381"/>
                  <a:pt x="7056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 Box 7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33" name="Text Box 7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4" name="Text Box 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5" name="Text Box 9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6" name="Text Box 1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37" name="Group 86"/>
          <p:cNvGrpSpPr/>
          <p:nvPr/>
        </p:nvGrpSpPr>
        <p:grpSpPr>
          <a:xfrm>
            <a:off x="7963239" y="2019364"/>
            <a:ext cx="92278" cy="167780"/>
            <a:chOff x="7968114" y="702446"/>
            <a:chExt cx="146050" cy="207962"/>
          </a:xfrm>
        </p:grpSpPr>
        <p:sp>
          <p:nvSpPr>
            <p:cNvPr id="138" name="Line 39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Line 40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Group 89"/>
          <p:cNvGrpSpPr/>
          <p:nvPr/>
        </p:nvGrpSpPr>
        <p:grpSpPr>
          <a:xfrm>
            <a:off x="7937768" y="1420462"/>
            <a:ext cx="92278" cy="167780"/>
            <a:chOff x="7968114" y="702446"/>
            <a:chExt cx="146050" cy="207962"/>
          </a:xfrm>
        </p:grpSpPr>
        <p:sp>
          <p:nvSpPr>
            <p:cNvPr id="141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Line 40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Group 92"/>
          <p:cNvGrpSpPr/>
          <p:nvPr/>
        </p:nvGrpSpPr>
        <p:grpSpPr>
          <a:xfrm>
            <a:off x="8123885" y="1356174"/>
            <a:ext cx="92278" cy="167780"/>
            <a:chOff x="7968114" y="702446"/>
            <a:chExt cx="146050" cy="207962"/>
          </a:xfrm>
        </p:grpSpPr>
        <p:sp>
          <p:nvSpPr>
            <p:cNvPr id="144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Line 4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Group 95"/>
          <p:cNvGrpSpPr/>
          <p:nvPr/>
        </p:nvGrpSpPr>
        <p:grpSpPr>
          <a:xfrm>
            <a:off x="8291279" y="1323141"/>
            <a:ext cx="92278" cy="167780"/>
            <a:chOff x="7968114" y="702446"/>
            <a:chExt cx="146050" cy="207962"/>
          </a:xfrm>
        </p:grpSpPr>
        <p:sp>
          <p:nvSpPr>
            <p:cNvPr id="147" name="Line 3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Line 40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3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Topologisches Sortieren: </a:t>
            </a:r>
            <a:r>
              <a:rPr lang="de-CH" dirty="0" smtClean="0"/>
              <a:t>Anwendungsbeispiele</a:t>
            </a:r>
            <a:endParaRPr lang="de-CH" noProof="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„</a:t>
            </a:r>
            <a:r>
              <a:rPr lang="de-CH" dirty="0" smtClean="0"/>
              <a:t>Erzeuge aus einem Wörterbuch eine Liste von Definitionen („Glossar“), so dass kein Wort vor seiner Definition steht“</a:t>
            </a: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Erstellung eines kompletten Zeitablaufs für die Ausführung </a:t>
            </a:r>
            <a:r>
              <a:rPr lang="de-CH" dirty="0" smtClean="0"/>
              <a:t>von Aufgaben mit Ordnungsbedingungen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	</a:t>
            </a:r>
            <a:r>
              <a:rPr lang="de-CH" noProof="0" dirty="0" smtClean="0">
                <a:solidFill>
                  <a:srgbClr val="993300"/>
                </a:solidFill>
              </a:rPr>
              <a:t>(Häufige Anwendung: „</a:t>
            </a:r>
            <a:r>
              <a:rPr lang="de-CH" noProof="0" dirty="0" err="1" smtClean="0">
                <a:solidFill>
                  <a:srgbClr val="993300"/>
                </a:solidFill>
              </a:rPr>
              <a:t>Scheduling</a:t>
            </a:r>
            <a:r>
              <a:rPr lang="de-CH" noProof="0" dirty="0" smtClean="0">
                <a:solidFill>
                  <a:srgbClr val="993300"/>
                </a:solidFill>
              </a:rPr>
              <a:t>“ von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Unterhaltsarbeiten in der Industrie,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oft mit tausenden von Einschränkungen) </a:t>
            </a:r>
          </a:p>
          <a:p>
            <a:pPr marL="0" indent="0">
              <a:buFont typeface="Wingdings" pitchFamily="2" charset="2"/>
              <a:buChar char="Ø"/>
            </a:pP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Eine neue Version einer Klasse mit neuer Reihenfolge der Features generieren, so dass kein Feature ein anderes, vor ihm deklariertes aufruft</a:t>
            </a:r>
          </a:p>
          <a:p>
            <a:pPr lvl="1"/>
            <a:endParaRPr lang="de-CH" sz="2000" noProof="0" dirty="0"/>
          </a:p>
        </p:txBody>
      </p:sp>
    </p:spTree>
    <p:extLst>
      <p:ext uri="{BB962C8B-B14F-4D97-AF65-F5344CB8AC3E}">
        <p14:creationId xmlns:p14="http://schemas.microsoft.com/office/powerpoint/2010/main" val="29333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de-CH" sz="3000" noProof="0" dirty="0" smtClean="0"/>
              <a:t>Schema des Algorithmus</a:t>
            </a:r>
            <a:endParaRPr lang="de-CH" sz="3000" noProof="0" dirty="0"/>
          </a:p>
        </p:txBody>
      </p:sp>
      <p:sp>
        <p:nvSpPr>
          <p:cNvPr id="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2805" y="2564165"/>
            <a:ext cx="5184754" cy="37780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5056" y="1971040"/>
            <a:ext cx="6224224" cy="3657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850" y="1008063"/>
            <a:ext cx="86963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rgbClr val="0000FF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kern="0" smtClean="0">
                <a:solidFill>
                  <a:srgbClr val="0000FF"/>
                </a:solidFill>
              </a:rPr>
              <a:t>sortiere</a:t>
            </a:r>
            <a:endParaRPr lang="de-CH" sz="2000" b="1" kern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kern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kern="0" smtClean="0">
                <a:solidFill>
                  <a:schemeClr val="accent2"/>
                </a:solidFill>
              </a:rPr>
              <a:t>			from create </a:t>
            </a:r>
            <a:r>
              <a:rPr lang="de-CH" sz="2000" kern="0" smtClean="0">
                <a:solidFill>
                  <a:srgbClr val="0000FF"/>
                </a:solidFill>
              </a:rPr>
              <a:t>{...} </a:t>
            </a:r>
            <a:r>
              <a:rPr lang="de-CH" sz="2000" i="1" kern="0" smtClean="0">
                <a:solidFill>
                  <a:srgbClr val="0000FF"/>
                </a:solidFill>
              </a:rPr>
              <a:t>sequenz</a:t>
            </a:r>
            <a:r>
              <a:rPr lang="de-CH" sz="3600" kern="0" smtClean="0">
                <a:solidFill>
                  <a:srgbClr val="0000FF"/>
                </a:solidFill>
              </a:rPr>
              <a:t>.</a:t>
            </a:r>
            <a:r>
              <a:rPr lang="de-CH" sz="2000" i="1" kern="0" smtClean="0">
                <a:solidFill>
                  <a:srgbClr val="0000FF"/>
                </a:solidFill>
              </a:rPr>
              <a:t>make</a:t>
            </a:r>
            <a:r>
              <a:rPr lang="de-CH" sz="2000" b="1" kern="0" smtClean="0"/>
              <a:t>  </a:t>
            </a:r>
            <a:r>
              <a:rPr lang="de-CH" sz="2000" b="1" kern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kern="0" smtClean="0">
                <a:solidFill>
                  <a:srgbClr val="0000FF"/>
                </a:solidFill>
              </a:rPr>
              <a:t>				</a:t>
            </a:r>
            <a:r>
              <a:rPr lang="de-CH" sz="2000" i="1" kern="0" smtClean="0">
                <a:solidFill>
                  <a:srgbClr val="A50021"/>
                </a:solidFill>
              </a:rPr>
              <a:t>“ </a:t>
            </a:r>
            <a:r>
              <a:rPr lang="de-CH" sz="2000" kern="0" smtClean="0">
                <a:solidFill>
                  <a:srgbClr val="A50021"/>
                </a:solidFill>
              </a:rPr>
              <a:t>Jedes Element von </a:t>
            </a:r>
            <a:r>
              <a:rPr lang="de-CH" sz="2000" i="1" kern="0" smtClean="0">
                <a:solidFill>
                  <a:srgbClr val="0000FF"/>
                </a:solidFill>
              </a:rPr>
              <a:t>elemente</a:t>
            </a:r>
            <a:r>
              <a:rPr lang="de-CH" sz="2000" i="1" kern="0" smtClean="0">
                <a:solidFill>
                  <a:srgbClr val="A50021"/>
                </a:solidFill>
              </a:rPr>
              <a:t> </a:t>
            </a:r>
            <a:r>
              <a:rPr lang="de-CH" sz="2000" kern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kern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kern="0" smtClean="0"/>
              <a:t>			</a:t>
            </a:r>
            <a:r>
              <a:rPr lang="de-CH" sz="2000" b="1" kern="0" smtClean="0">
                <a:solidFill>
                  <a:schemeClr val="accent2"/>
                </a:solidFill>
              </a:rPr>
              <a:t>loop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kern="0" smtClean="0">
                <a:solidFill>
                  <a:srgbClr val="0000FF"/>
                </a:solidFill>
              </a:rPr>
              <a:t>				next </a:t>
            </a:r>
            <a:r>
              <a:rPr lang="de-CH" sz="2000" kern="0" smtClean="0">
                <a:solidFill>
                  <a:srgbClr val="0000FF"/>
                </a:solidFill>
              </a:rPr>
              <a:t>:=</a:t>
            </a:r>
            <a:r>
              <a:rPr lang="de-CH" sz="2000" i="1" kern="0" smtClean="0">
                <a:solidFill>
                  <a:srgbClr val="0000FF"/>
                </a:solidFill>
              </a:rPr>
              <a:t>  </a:t>
            </a:r>
            <a:r>
              <a:rPr lang="de-CH" sz="2000" kern="0" smtClean="0">
                <a:solidFill>
                  <a:srgbClr val="A50021"/>
                </a:solidFill>
              </a:rPr>
              <a:t>“Ein Element von</a:t>
            </a:r>
            <a:r>
              <a:rPr lang="de-CH" sz="2000" i="1" kern="0" smtClean="0">
                <a:solidFill>
                  <a:srgbClr val="A50021"/>
                </a:solidFill>
              </a:rPr>
              <a:t> </a:t>
            </a:r>
            <a:r>
              <a:rPr lang="de-CH" sz="2000" i="1" kern="0" smtClean="0">
                <a:solidFill>
                  <a:srgbClr val="0000FF"/>
                </a:solidFill>
              </a:rPr>
              <a:t>elemente </a:t>
            </a:r>
            <a:r>
              <a:rPr lang="de-CH" sz="2000" kern="0" smtClean="0">
                <a:solidFill>
                  <a:srgbClr val="A50021"/>
                </a:solidFill>
              </a:rPr>
              <a:t> ohne Vorgängern</a:t>
            </a:r>
            <a:r>
              <a:rPr lang="de-CH" sz="2000" i="1" kern="0" smtClean="0">
                <a:solidFill>
                  <a:srgbClr val="A50021"/>
                </a:solidFill>
              </a:rPr>
              <a:t>”</a:t>
            </a:r>
            <a:endParaRPr lang="de-CH" sz="2000" i="1" kern="0" smtClean="0">
              <a:solidFill>
                <a:srgbClr val="0000FF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kern="0" smtClean="0">
                <a:solidFill>
                  <a:srgbClr val="0000FF"/>
                </a:solidFill>
              </a:rPr>
              <a:t>				sequenz</a:t>
            </a:r>
            <a:r>
              <a:rPr lang="de-CH" sz="4000" kern="0" smtClean="0">
                <a:solidFill>
                  <a:srgbClr val="0000FF"/>
                </a:solidFill>
              </a:rPr>
              <a:t>.</a:t>
            </a:r>
            <a:r>
              <a:rPr lang="de-CH" sz="2000" i="1" kern="0" smtClean="0">
                <a:solidFill>
                  <a:srgbClr val="0000FF"/>
                </a:solidFill>
              </a:rPr>
              <a:t>extend </a:t>
            </a:r>
            <a:r>
              <a:rPr lang="de-CH" sz="2000" kern="0" smtClean="0">
                <a:solidFill>
                  <a:srgbClr val="0000FF"/>
                </a:solidFill>
              </a:rPr>
              <a:t>(</a:t>
            </a:r>
            <a:r>
              <a:rPr lang="de-CH" sz="2000" i="1" kern="0" smtClean="0">
                <a:solidFill>
                  <a:srgbClr val="0000FF"/>
                </a:solidFill>
              </a:rPr>
              <a:t>next</a:t>
            </a:r>
            <a:r>
              <a:rPr lang="de-CH" sz="1200" i="1" kern="0" smtClean="0">
                <a:solidFill>
                  <a:srgbClr val="0000FF"/>
                </a:solidFill>
              </a:rPr>
              <a:t> </a:t>
            </a:r>
            <a:r>
              <a:rPr lang="de-CH" sz="2000" kern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kern="0" smtClean="0">
                <a:solidFill>
                  <a:srgbClr val="0000FF"/>
                </a:solidFill>
              </a:rPr>
              <a:t>				</a:t>
            </a:r>
            <a:r>
              <a:rPr lang="de-CH" sz="2000" kern="0" smtClean="0">
                <a:solidFill>
                  <a:srgbClr val="A50021"/>
                </a:solidFill>
              </a:rPr>
              <a:t>”Lösche </a:t>
            </a:r>
            <a:r>
              <a:rPr lang="de-CH" sz="2000" i="1" kern="0" smtClean="0">
                <a:solidFill>
                  <a:srgbClr val="0000FF"/>
                </a:solidFill>
              </a:rPr>
              <a:t>next</a:t>
            </a:r>
            <a:r>
              <a:rPr lang="de-CH" sz="2000" kern="0" smtClean="0">
                <a:solidFill>
                  <a:srgbClr val="A50021"/>
                </a:solidFill>
              </a:rPr>
              <a:t> aus</a:t>
            </a:r>
            <a:r>
              <a:rPr lang="de-CH" sz="2000" i="1" kern="0" smtClean="0">
                <a:solidFill>
                  <a:srgbClr val="0000FF"/>
                </a:solidFill>
              </a:rPr>
              <a:t> elemente</a:t>
            </a:r>
            <a:r>
              <a:rPr lang="de-CH" sz="1600" i="1" kern="0" smtClean="0">
                <a:solidFill>
                  <a:srgbClr val="0000FF"/>
                </a:solidFill>
              </a:rPr>
              <a:t> </a:t>
            </a:r>
            <a:r>
              <a:rPr lang="de-CH" sz="2000" kern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kern="0" smtClean="0">
                <a:solidFill>
                  <a:srgbClr val="0000FF"/>
                </a:solidFill>
              </a:rPr>
              <a:t>				</a:t>
            </a:r>
            <a:r>
              <a:rPr lang="de-CH" sz="2000" kern="0" smtClean="0">
                <a:solidFill>
                  <a:srgbClr val="A50021"/>
                </a:solidFill>
              </a:rPr>
              <a:t>”Lösche alle Paare </a:t>
            </a:r>
            <a:r>
              <a:rPr lang="de-CH" sz="2000" kern="0" smtClean="0">
                <a:solidFill>
                  <a:srgbClr val="0000FF"/>
                </a:solidFill>
              </a:rPr>
              <a:t>[</a:t>
            </a:r>
            <a:r>
              <a:rPr lang="de-CH" sz="2000" i="1" kern="0" smtClean="0">
                <a:solidFill>
                  <a:srgbClr val="0000FF"/>
                </a:solidFill>
              </a:rPr>
              <a:t>next</a:t>
            </a:r>
            <a:r>
              <a:rPr lang="de-CH" sz="2000" kern="0" smtClean="0">
                <a:solidFill>
                  <a:srgbClr val="0000FF"/>
                </a:solidFill>
              </a:rPr>
              <a:t>, </a:t>
            </a:r>
            <a:r>
              <a:rPr lang="de-CH" sz="2000" i="1" kern="0" smtClean="0">
                <a:solidFill>
                  <a:srgbClr val="0000FF"/>
                </a:solidFill>
              </a:rPr>
              <a:t>y</a:t>
            </a:r>
            <a:r>
              <a:rPr lang="de-CH" sz="2000" kern="0" smtClean="0">
                <a:solidFill>
                  <a:srgbClr val="0000FF"/>
                </a:solidFill>
              </a:rPr>
              <a:t>] </a:t>
            </a:r>
            <a:r>
              <a:rPr lang="de-CH" sz="2000" kern="0" smtClean="0">
                <a:solidFill>
                  <a:srgbClr val="A50021"/>
                </a:solidFill>
              </a:rPr>
              <a:t>aus</a:t>
            </a:r>
            <a:r>
              <a:rPr lang="de-CH" sz="2000" i="1" kern="0" smtClean="0">
                <a:solidFill>
                  <a:srgbClr val="0000FF"/>
                </a:solidFill>
              </a:rPr>
              <a:t> bedingungen </a:t>
            </a:r>
            <a:r>
              <a:rPr lang="de-CH" sz="2000" kern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kern="0" smtClean="0"/>
              <a:t>			</a:t>
            </a:r>
            <a:r>
              <a:rPr lang="de-CH" sz="2000" b="1" kern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kern="0" smtClean="0">
                <a:solidFill>
                  <a:schemeClr val="accent2"/>
                </a:solidFill>
              </a:rPr>
              <a:t>			if</a:t>
            </a:r>
            <a:r>
              <a:rPr lang="de-CH" sz="2000" b="1" kern="0" smtClean="0"/>
              <a:t> </a:t>
            </a:r>
            <a:r>
              <a:rPr lang="de-CH" sz="2000" kern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kern="0" smtClean="0"/>
              <a:t> </a:t>
            </a:r>
            <a:r>
              <a:rPr lang="de-CH" sz="2000" b="1" kern="0" smtClean="0">
                <a:solidFill>
                  <a:schemeClr val="accent2"/>
                </a:solidFill>
              </a:rPr>
              <a:t>then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kern="0" smtClean="0"/>
              <a:t>				</a:t>
            </a:r>
            <a:r>
              <a:rPr lang="de-CH" sz="2000" kern="0" spc="-10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kern="0" smtClean="0">
                <a:solidFill>
                  <a:schemeClr val="accent2"/>
                </a:solidFill>
              </a:rPr>
              <a:t>			else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kern="0" smtClean="0">
                <a:solidFill>
                  <a:srgbClr val="0000FF"/>
                </a:solidFill>
              </a:rPr>
              <a:t>				</a:t>
            </a:r>
            <a:r>
              <a:rPr lang="de-CH" sz="2000" kern="0" spc="-10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kern="0" spc="-100" smtClean="0">
                <a:solidFill>
                  <a:srgbClr val="0000FF"/>
                </a:solidFill>
              </a:rPr>
              <a:t>bedingungen</a:t>
            </a:r>
            <a:r>
              <a:rPr lang="de-CH" sz="2000" kern="0" spc="-100" smtClean="0">
                <a:solidFill>
                  <a:srgbClr val="A50021"/>
                </a:solidFill>
              </a:rPr>
              <a:t>  und  </a:t>
            </a:r>
            <a:r>
              <a:rPr lang="de-CH" sz="2000" i="1" kern="0" spc="-100" smtClean="0">
                <a:solidFill>
                  <a:srgbClr val="0000FF"/>
                </a:solidFill>
              </a:rPr>
              <a:t>elemente</a:t>
            </a:r>
            <a:r>
              <a:rPr lang="de-CH" sz="2000" kern="0" spc="-10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kern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kern="0" smtClean="0">
                <a:solidFill>
                  <a:schemeClr val="accent2"/>
                </a:solidFill>
              </a:rPr>
              <a:t>	end</a:t>
            </a:r>
            <a:endParaRPr lang="de-CH" sz="2000" b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Einen Kandidaten finden (1)</a:t>
            </a:r>
            <a:endParaRPr lang="de-CH" noProof="0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630238" algn="l"/>
              </a:tabLst>
            </a:pPr>
            <a:r>
              <a:rPr lang="de-CH" dirty="0" smtClean="0"/>
              <a:t>Wir implementieren</a:t>
            </a:r>
          </a:p>
          <a:p>
            <a:pPr>
              <a:lnSpc>
                <a:spcPct val="90000"/>
              </a:lnSpc>
              <a:tabLst>
                <a:tab pos="630238" algn="l"/>
              </a:tabLst>
            </a:pPr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tabLst>
                <a:tab pos="63023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next </a:t>
            </a:r>
            <a:r>
              <a:rPr lang="de-CH" dirty="0" smtClean="0">
                <a:solidFill>
                  <a:srgbClr val="0000FF"/>
                </a:solidFill>
              </a:rPr>
              <a:t>:=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“Ein Element von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elemente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 ohne Vorgängern</a:t>
            </a:r>
            <a:r>
              <a:rPr lang="de-CH" i="1" dirty="0" smtClean="0">
                <a:solidFill>
                  <a:srgbClr val="A50021"/>
                </a:solidFill>
              </a:rPr>
              <a:t>“</a:t>
            </a:r>
            <a:endParaRPr lang="de-CH" sz="2800" dirty="0" smtClean="0"/>
          </a:p>
          <a:p>
            <a:pPr>
              <a:lnSpc>
                <a:spcPct val="30000"/>
              </a:lnSpc>
              <a:tabLst>
                <a:tab pos="630238" algn="l"/>
              </a:tabLst>
            </a:pPr>
            <a:endParaRPr lang="de-CH" sz="2800" dirty="0" smtClean="0"/>
          </a:p>
          <a:p>
            <a:pPr>
              <a:lnSpc>
                <a:spcPct val="90000"/>
              </a:lnSpc>
              <a:tabLst>
                <a:tab pos="630238" algn="l"/>
              </a:tabLst>
            </a:pPr>
            <a:r>
              <a:rPr lang="de-CH" dirty="0" smtClean="0"/>
              <a:t>als:</a:t>
            </a:r>
          </a:p>
          <a:p>
            <a:pPr>
              <a:lnSpc>
                <a:spcPct val="40000"/>
              </a:lnSpc>
              <a:tabLst>
                <a:tab pos="630238" algn="l"/>
              </a:tabLst>
            </a:pPr>
            <a:endParaRPr lang="de-CH" dirty="0" smtClean="0"/>
          </a:p>
          <a:p>
            <a:pPr>
              <a:lnSpc>
                <a:spcPct val="120000"/>
              </a:lnSpc>
              <a:tabLst>
                <a:tab pos="630238" algn="l"/>
              </a:tabLst>
            </a:pPr>
            <a:r>
              <a:rPr lang="de-CH" dirty="0" smtClean="0"/>
              <a:t>	Sei </a:t>
            </a:r>
            <a:r>
              <a:rPr lang="de-CH" i="1" dirty="0" err="1" smtClean="0">
                <a:solidFill>
                  <a:srgbClr val="0000FF"/>
                </a:solidFill>
              </a:rPr>
              <a:t>next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/>
              <a:t>ein noch nicht abgearbeiteter Integer, so dass</a:t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dirty="0" smtClean="0">
                <a:solidFill>
                  <a:srgbClr val="0000FF"/>
                </a:solidFill>
              </a:rPr>
              <a:t> [</a:t>
            </a:r>
            <a:r>
              <a:rPr lang="de-CH" i="1" dirty="0" err="1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 = </a:t>
            </a:r>
            <a:r>
              <a:rPr lang="de-CH" sz="20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</a:t>
            </a:r>
            <a:endParaRPr lang="de-CH" dirty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tabLst>
                <a:tab pos="630238" algn="l"/>
              </a:tabLst>
            </a:pPr>
            <a:endParaRPr lang="de-CH" noProof="0" dirty="0" smtClean="0"/>
          </a:p>
          <a:p>
            <a:pPr>
              <a:lnSpc>
                <a:spcPct val="80000"/>
              </a:lnSpc>
              <a:tabLst>
                <a:tab pos="630238" algn="l"/>
              </a:tabLst>
            </a:pPr>
            <a:r>
              <a:rPr lang="de-CH" noProof="0" dirty="0" smtClean="0"/>
              <a:t>Wir haben gesagt:</a:t>
            </a:r>
          </a:p>
          <a:p>
            <a:pPr>
              <a:lnSpc>
                <a:spcPct val="80000"/>
              </a:lnSpc>
              <a:tabLst>
                <a:tab pos="630238" algn="l"/>
              </a:tabLst>
            </a:pPr>
            <a:endParaRPr lang="de-CH" noProof="0" dirty="0" smtClean="0"/>
          </a:p>
          <a:p>
            <a:pPr lvl="1">
              <a:lnSpc>
                <a:spcPct val="80000"/>
              </a:lnSpc>
              <a:tabLst>
                <a:tab pos="630238" algn="l"/>
              </a:tabLst>
            </a:pPr>
            <a:r>
              <a:rPr lang="de-CH" noProof="0" dirty="0" smtClean="0">
                <a:solidFill>
                  <a:srgbClr val="993300"/>
                </a:solidFill>
              </a:rPr>
              <a:t>“</a:t>
            </a:r>
            <a:r>
              <a:rPr lang="de-CH" dirty="0" smtClean="0">
                <a:solidFill>
                  <a:srgbClr val="993300"/>
                </a:solidFill>
              </a:rPr>
              <a:t>Es scheint</a:t>
            </a:r>
            <a:r>
              <a:rPr lang="de-CH" noProof="0" dirty="0" smtClean="0"/>
              <a:t> </a:t>
            </a:r>
            <a:r>
              <a:rPr lang="de-CH" b="1" noProof="0" dirty="0" smtClean="0">
                <a:solidFill>
                  <a:srgbClr val="0000FF"/>
                </a:solidFill>
              </a:rPr>
              <a:t>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0000FF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r>
              <a:rPr lang="de-CH" noProof="0" dirty="0" smtClean="0">
                <a:solidFill>
                  <a:srgbClr val="993300"/>
                </a:solidFill>
              </a:rPr>
              <a:t> zu benötigen, um durch alle Indizes 	zu iterieren, aber Moment mal…“</a:t>
            </a:r>
            <a:endParaRPr lang="de-CH" noProof="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Nachfolger löschen</a:t>
            </a:r>
            <a:endParaRPr lang="de-CH" noProof="0" dirty="0"/>
          </a:p>
        </p:txBody>
      </p:sp>
      <p:sp>
        <p:nvSpPr>
          <p:cNvPr id="49" name="Rounded Rectangle 80"/>
          <p:cNvSpPr/>
          <p:nvPr/>
        </p:nvSpPr>
        <p:spPr bwMode="auto">
          <a:xfrm>
            <a:off x="880844" y="5346676"/>
            <a:ext cx="5646802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Rectangle 5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0013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rgbClr val="FFF2DF"/>
                </a:solidFill>
              </a:rPr>
              <a:t>Implement</a:t>
            </a:r>
            <a:endParaRPr lang="de-CH" sz="2000" noProof="0" dirty="0" smtClean="0">
              <a:solidFill>
                <a:srgbClr val="FFF2DF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rgbClr val="FFF2DF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rgbClr val="FFF2DF"/>
                </a:solidFill>
              </a:rPr>
              <a:t>	“Remove </a:t>
            </a:r>
            <a:r>
              <a:rPr lang="de-CH" sz="2000" noProof="0" dirty="0" err="1" smtClean="0">
                <a:solidFill>
                  <a:srgbClr val="FFF2DF"/>
                </a:solidFill>
              </a:rPr>
              <a:t>from</a:t>
            </a:r>
            <a:r>
              <a:rPr lang="de-CH" sz="2000" i="1" noProof="0" dirty="0" smtClean="0">
                <a:solidFill>
                  <a:srgbClr val="FFF2D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FFF2DF"/>
                </a:solidFill>
              </a:rPr>
              <a:t>bedingungen</a:t>
            </a:r>
            <a:r>
              <a:rPr lang="de-CH" sz="2000" i="1" noProof="0" dirty="0" smtClean="0">
                <a:solidFill>
                  <a:srgbClr val="FFF2DF"/>
                </a:solidFill>
              </a:rPr>
              <a:t> </a:t>
            </a:r>
            <a:r>
              <a:rPr lang="de-CH" sz="2000" noProof="0" dirty="0" smtClean="0">
                <a:solidFill>
                  <a:srgbClr val="FFF2DF"/>
                </a:solidFill>
              </a:rPr>
              <a:t>all </a:t>
            </a:r>
            <a:r>
              <a:rPr lang="de-CH" sz="2000" noProof="0" dirty="0" err="1" smtClean="0">
                <a:solidFill>
                  <a:srgbClr val="FFF2DF"/>
                </a:solidFill>
              </a:rPr>
              <a:t>pairs</a:t>
            </a:r>
            <a:r>
              <a:rPr lang="de-CH" sz="2000" noProof="0" dirty="0" smtClean="0">
                <a:solidFill>
                  <a:srgbClr val="FFF2DF"/>
                </a:solidFill>
              </a:rPr>
              <a:t> [</a:t>
            </a:r>
            <a:r>
              <a:rPr lang="de-CH" sz="2000" i="1" noProof="0" dirty="0" err="1" smtClean="0">
                <a:solidFill>
                  <a:srgbClr val="FFF2DF"/>
                </a:solidFill>
              </a:rPr>
              <a:t>next</a:t>
            </a:r>
            <a:r>
              <a:rPr lang="de-CH" sz="2000" noProof="0" dirty="0" smtClean="0">
                <a:solidFill>
                  <a:srgbClr val="FFF2DF"/>
                </a:solidFill>
              </a:rPr>
              <a:t>, </a:t>
            </a:r>
            <a:r>
              <a:rPr lang="de-CH" sz="2000" i="1" noProof="0" dirty="0" smtClean="0">
                <a:solidFill>
                  <a:srgbClr val="FFF2DF"/>
                </a:solidFill>
              </a:rPr>
              <a:t>y</a:t>
            </a:r>
            <a:r>
              <a:rPr lang="de-CH" sz="2000" noProof="0" dirty="0" smtClean="0">
                <a:solidFill>
                  <a:srgbClr val="FFF2DF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rgbClr val="FFF2DF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rgbClr val="FFF2DF"/>
                </a:solidFill>
              </a:rPr>
              <a:t>as</a:t>
            </a:r>
            <a:r>
              <a:rPr lang="de-CH" sz="2000" noProof="0" dirty="0" smtClean="0">
                <a:solidFill>
                  <a:srgbClr val="FFF2DF"/>
                </a:solidFill>
              </a:rPr>
              <a:t> a </a:t>
            </a:r>
            <a:r>
              <a:rPr lang="de-CH" sz="2000" noProof="0" dirty="0" err="1" smtClean="0">
                <a:solidFill>
                  <a:srgbClr val="FFF2DF"/>
                </a:solidFill>
              </a:rPr>
              <a:t>loop</a:t>
            </a:r>
            <a:r>
              <a:rPr lang="de-CH" sz="2000" noProof="0" dirty="0" smtClean="0">
                <a:solidFill>
                  <a:srgbClr val="FFF2DF"/>
                </a:solidFill>
              </a:rPr>
              <a:t> </a:t>
            </a:r>
            <a:r>
              <a:rPr lang="de-CH" sz="2000" noProof="0" dirty="0" err="1" smtClean="0">
                <a:solidFill>
                  <a:srgbClr val="FFF2DF"/>
                </a:solidFill>
              </a:rPr>
              <a:t>over</a:t>
            </a:r>
            <a:r>
              <a:rPr lang="de-CH" sz="2000" noProof="0" dirty="0" smtClean="0">
                <a:solidFill>
                  <a:srgbClr val="FFF2DF"/>
                </a:solidFill>
              </a:rPr>
              <a:t> the </a:t>
            </a:r>
            <a:r>
              <a:rPr lang="de-CH" sz="2000" noProof="0" dirty="0" err="1" smtClean="0">
                <a:solidFill>
                  <a:srgbClr val="FFF2DF"/>
                </a:solidFill>
              </a:rPr>
              <a:t>nachfolger</a:t>
            </a:r>
            <a:r>
              <a:rPr lang="de-CH" sz="2000" noProof="0" dirty="0" smtClean="0">
                <a:solidFill>
                  <a:srgbClr val="FFF2DF"/>
                </a:solidFill>
              </a:rPr>
              <a:t> </a:t>
            </a:r>
            <a:r>
              <a:rPr lang="de-CH" sz="2000" noProof="0" dirty="0" err="1" smtClean="0">
                <a:solidFill>
                  <a:srgbClr val="FFF2DF"/>
                </a:solidFill>
              </a:rPr>
              <a:t>of</a:t>
            </a:r>
            <a:r>
              <a:rPr lang="de-CH" sz="2000" noProof="0" dirty="0" smtClean="0">
                <a:solidFill>
                  <a:srgbClr val="FFF2D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FFF2DF"/>
                </a:solidFill>
              </a:rPr>
              <a:t>next</a:t>
            </a:r>
            <a:r>
              <a:rPr lang="de-CH" sz="1600" i="1" noProof="0" dirty="0" smtClean="0">
                <a:solidFill>
                  <a:srgbClr val="FFF2DF"/>
                </a:solidFill>
              </a:rPr>
              <a:t> </a:t>
            </a:r>
            <a:r>
              <a:rPr lang="de-CH" sz="2000" noProof="0" dirty="0" smtClean="0">
                <a:solidFill>
                  <a:srgbClr val="FFF2DF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51" name="Rounded Rectangle 61"/>
          <p:cNvSpPr/>
          <p:nvPr/>
        </p:nvSpPr>
        <p:spPr bwMode="auto">
          <a:xfrm>
            <a:off x="5739468" y="4223881"/>
            <a:ext cx="3119306" cy="4935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grpSp>
        <p:nvGrpSpPr>
          <p:cNvPr id="52" name="Group 81"/>
          <p:cNvGrpSpPr/>
          <p:nvPr/>
        </p:nvGrpSpPr>
        <p:grpSpPr>
          <a:xfrm>
            <a:off x="7909927" y="1675183"/>
            <a:ext cx="720000" cy="1262488"/>
            <a:chOff x="4700718" y="2670175"/>
            <a:chExt cx="660400" cy="1820863"/>
          </a:xfrm>
        </p:grpSpPr>
        <p:sp>
          <p:nvSpPr>
            <p:cNvPr id="53" name="Rectangle 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4242558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8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4755" y="3009070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9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6343" y="3418645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0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76343" y="3802820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1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75588" y="1616987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3" name="Text Box 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2269449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" name="Text Box 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1940837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5" name="Text Box 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77175" y="2583774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66" name="Group 94"/>
          <p:cNvGrpSpPr/>
          <p:nvPr/>
        </p:nvGrpSpPr>
        <p:grpSpPr>
          <a:xfrm>
            <a:off x="7994610" y="2374998"/>
            <a:ext cx="92278" cy="167780"/>
            <a:chOff x="7968114" y="702446"/>
            <a:chExt cx="146050" cy="207962"/>
          </a:xfrm>
        </p:grpSpPr>
        <p:sp>
          <p:nvSpPr>
            <p:cNvPr id="67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Line 40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Text Box 4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70850" y="2264687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 Box 4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48263" y="398394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71" name="Text Box 4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8263" y="432684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72" name="Text Box 5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8263" y="3521987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73" name="Text Box 5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40325" y="3110824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74" name="Text Box 7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11813" y="1420137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vorgänger_zahl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75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36620" y="3154386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6" name="Line 4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527646" y="3036988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7" name="Line 1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136620" y="4473559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8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67760" y="4286234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01110" y="4248662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0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97958" y="4301102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223591" y="425541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136620" y="4019534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26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56725" y="3832209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90075" y="3760769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8" name="Line 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136620" y="3502009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29" name="Rectangle 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151032" y="3314684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84382" y="324427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1" name="Line 4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530790" y="2421849"/>
            <a:ext cx="305110" cy="198034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 Box 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777464" y="2338887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133" name="Text Box 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77464" y="2665898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34" name="Text Box 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771114" y="2032485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35" name="Text Box 1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65900" y="167075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36" name="Text Box 7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52673" y="2439678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37" name="Text Box 7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172956" y="3870675"/>
            <a:ext cx="865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ziele</a:t>
            </a:r>
            <a:endParaRPr lang="en-US" sz="1800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5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Einen Kandidaten finden (2): auf der Stelle</a:t>
            </a:r>
            <a:endParaRPr lang="de-CH" noProof="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55600" indent="-355600">
              <a:lnSpc>
                <a:spcPct val="90000"/>
              </a:lnSpc>
            </a:pPr>
            <a:r>
              <a:rPr lang="de-CH" sz="2000" noProof="0" dirty="0" smtClean="0">
                <a:solidFill>
                  <a:srgbClr val="0000FF"/>
                </a:solidFill>
              </a:rPr>
              <a:t> </a:t>
            </a:r>
            <a:r>
              <a:rPr lang="de-CH" sz="2200" dirty="0" smtClean="0"/>
              <a:t>Wir e</a:t>
            </a:r>
            <a:r>
              <a:rPr lang="de-CH" sz="2200" noProof="0" dirty="0" err="1" smtClean="0"/>
              <a:t>rgänzen</a:t>
            </a:r>
            <a:endParaRPr lang="de-CH" sz="2200" noProof="0" dirty="0" smtClean="0"/>
          </a:p>
          <a:p>
            <a:pPr marL="355600" indent="-355600">
              <a:lnSpc>
                <a:spcPct val="90000"/>
              </a:lnSpc>
            </a:pP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indent="-355600">
              <a:lnSpc>
                <a:spcPct val="80000"/>
              </a:lnSpc>
            </a:pPr>
            <a:r>
              <a:rPr lang="de-CH" sz="2200" i="1" noProof="0" dirty="0" smtClean="0">
                <a:solidFill>
                  <a:srgbClr val="0000FF"/>
                </a:solidFill>
              </a:rPr>
              <a:t>	</a:t>
            </a:r>
            <a:r>
              <a:rPr lang="de-CH" sz="22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[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] := </a:t>
            </a:r>
            <a:r>
              <a:rPr lang="de-CH" sz="22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[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] − </a:t>
            </a:r>
            <a:r>
              <a:rPr lang="de-CH" sz="20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</a:p>
          <a:p>
            <a:pPr marL="355600" indent="-355600">
              <a:lnSpc>
                <a:spcPct val="90000"/>
              </a:lnSpc>
            </a:pP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indent="-355600">
              <a:lnSpc>
                <a:spcPct val="90000"/>
              </a:lnSpc>
            </a:pPr>
            <a:r>
              <a:rPr lang="de-CH" sz="2200" dirty="0" smtClean="0"/>
              <a:t>mit</a:t>
            </a:r>
            <a:r>
              <a:rPr lang="de-CH" sz="2200" noProof="0" dirty="0" smtClean="0"/>
              <a:t>:</a:t>
            </a:r>
          </a:p>
          <a:p>
            <a:pPr marL="355600" indent="-355600">
              <a:lnSpc>
                <a:spcPct val="90000"/>
              </a:lnSpc>
            </a:pP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lvl="1" indent="-355600">
              <a:lnSpc>
                <a:spcPct val="90000"/>
              </a:lnSpc>
              <a:buFont typeface="Wingdings" pitchFamily="2" charset="2"/>
              <a:buNone/>
            </a:pPr>
            <a:r>
              <a:rPr lang="de-CH" sz="2200" i="1" noProof="0" dirty="0" smtClean="0">
                <a:solidFill>
                  <a:srgbClr val="0000FF"/>
                </a:solidFill>
              </a:rPr>
              <a:t>	</a:t>
            </a:r>
            <a:r>
              <a:rPr lang="de-CH" sz="22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[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] = </a:t>
            </a:r>
            <a:r>
              <a:rPr lang="de-CH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</a:t>
            </a:r>
            <a:r>
              <a:rPr lang="de-CH" sz="2200" noProof="0" dirty="0" smtClean="0">
                <a:solidFill>
                  <a:srgbClr val="0000FF"/>
                </a:solidFill>
              </a:rPr>
              <a:t> </a:t>
            </a:r>
            <a:r>
              <a:rPr lang="de-CH" sz="2200" b="1" noProof="0" dirty="0" smtClean="0">
                <a:solidFill>
                  <a:schemeClr val="accent2"/>
                </a:solidFill>
              </a:rPr>
              <a:t>then</a:t>
            </a:r>
            <a:br>
              <a:rPr lang="de-CH" sz="2200" b="1" noProof="0" dirty="0" smtClean="0">
                <a:solidFill>
                  <a:schemeClr val="accent2"/>
                </a:solidFill>
              </a:rPr>
            </a:br>
            <a:endParaRPr lang="de-CH" sz="2200" b="1" noProof="0" dirty="0" smtClean="0">
              <a:solidFill>
                <a:schemeClr val="accent2"/>
              </a:solidFill>
            </a:endParaRPr>
          </a:p>
          <a:p>
            <a:pPr marL="355600" lvl="1" indent="-355600">
              <a:lnSpc>
                <a:spcPct val="90000"/>
              </a:lnSpc>
              <a:buFont typeface="Wingdings" pitchFamily="2" charset="2"/>
              <a:buNone/>
            </a:pPr>
            <a:r>
              <a:rPr lang="de-CH" sz="2200" noProof="0" dirty="0" smtClean="0">
                <a:solidFill>
                  <a:srgbClr val="A50021"/>
                </a:solidFill>
              </a:rPr>
              <a:t>				-- Wir haben einen Kandidaten gefunden! </a:t>
            </a:r>
          </a:p>
          <a:p>
            <a:pPr marL="355600" lvl="1" indent="-355600">
              <a:lnSpc>
                <a:spcPct val="40000"/>
              </a:lnSpc>
              <a:buFont typeface="Wingdings" pitchFamily="2" charset="2"/>
              <a:buNone/>
            </a:pPr>
            <a:r>
              <a:rPr lang="de-CH" sz="2200" noProof="0" dirty="0" smtClean="0">
                <a:solidFill>
                  <a:srgbClr val="A50021"/>
                </a:solidFill>
              </a:rPr>
              <a:t>			</a:t>
            </a:r>
            <a:r>
              <a:rPr lang="de-CH" sz="22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4400" noProof="0" dirty="0" smtClean="0">
                <a:solidFill>
                  <a:srgbClr val="0000FF"/>
                </a:solidFill>
              </a:rPr>
              <a:t>.</a:t>
            </a:r>
            <a:r>
              <a:rPr lang="de-CH" sz="2200" i="1" noProof="0" dirty="0" smtClean="0">
                <a:solidFill>
                  <a:srgbClr val="0000FF"/>
                </a:solidFill>
              </a:rPr>
              <a:t>put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br>
              <a:rPr lang="de-CH" sz="2200" noProof="0" dirty="0" smtClean="0">
                <a:solidFill>
                  <a:srgbClr val="0000FF"/>
                </a:solidFill>
              </a:rPr>
            </a:b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lvl="1" indent="-355600">
              <a:lnSpc>
                <a:spcPct val="90000"/>
              </a:lnSpc>
              <a:buFont typeface="Wingdings" pitchFamily="2" charset="2"/>
              <a:buNone/>
            </a:pPr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  <a:endParaRPr lang="de-CH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Datenstrukturen  4: Kandidaten</a:t>
            </a:r>
            <a:endParaRPr lang="de-CH" i="1" noProof="0" dirty="0">
              <a:solidFill>
                <a:srgbClr val="0000FF"/>
              </a:solidFill>
            </a:endParaRPr>
          </a:p>
        </p:txBody>
      </p:sp>
      <p:sp>
        <p:nvSpPr>
          <p:cNvPr id="2334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CH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:</a:t>
            </a:r>
            <a:r>
              <a:rPr lang="de-CH" i="1" noProof="0" dirty="0" smtClean="0">
                <a:solidFill>
                  <a:srgbClr val="0000FF"/>
                </a:solidFill>
              </a:rPr>
              <a:t> STACK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0000FF"/>
                </a:solidFill>
              </a:rPr>
              <a:t>		</a:t>
            </a:r>
            <a:r>
              <a:rPr lang="de-CH" noProof="0" dirty="0" smtClean="0">
                <a:solidFill>
                  <a:srgbClr val="A50021"/>
                </a:solidFill>
              </a:rPr>
              <a:t>-- Elemente ohne Vorgängern</a:t>
            </a:r>
          </a:p>
          <a:p>
            <a:pPr>
              <a:lnSpc>
                <a:spcPct val="90000"/>
              </a:lnSpc>
            </a:pPr>
            <a:endParaRPr lang="de-CH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de-CH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de-CH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dirty="0" smtClean="0"/>
              <a:t>Anstelle eines Stapels kann </a:t>
            </a:r>
            <a:r>
              <a:rPr lang="de-CH" i="1" noProof="0" dirty="0" smtClean="0">
                <a:solidFill>
                  <a:srgbClr val="0000FF"/>
                </a:solidFill>
              </a:rPr>
              <a:t>kandidaten </a:t>
            </a:r>
            <a:r>
              <a:rPr lang="de-CH" dirty="0" smtClean="0"/>
              <a:t>auch eine andere </a:t>
            </a:r>
            <a:r>
              <a:rPr lang="de-CH" dirty="0" err="1" smtClean="0">
                <a:solidFill>
                  <a:srgbClr val="A50021"/>
                </a:solidFill>
              </a:rPr>
              <a:t>Dispenser</a:t>
            </a:r>
            <a:r>
              <a:rPr lang="de-CH" dirty="0" smtClean="0"/>
              <a:t>-Datenstruktur sein, </a:t>
            </a:r>
            <a:r>
              <a:rPr lang="de-CH" dirty="0" err="1" smtClean="0"/>
              <a:t>z.B</a:t>
            </a:r>
            <a:r>
              <a:rPr lang="de-CH" noProof="0" dirty="0" smtClean="0"/>
              <a:t>. </a:t>
            </a:r>
            <a:r>
              <a:rPr lang="de-CH" dirty="0" smtClean="0"/>
              <a:t>ein Warteschlange</a:t>
            </a:r>
            <a:endParaRPr lang="de-CH" noProof="0" dirty="0" smtClean="0"/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Die Wahl wird bestimmen, welche topologische Sortierung wir erhalten, falls es mehrere Möglichkeiten gibt</a:t>
            </a:r>
            <a:endParaRPr lang="de-CH" noProof="0" dirty="0"/>
          </a:p>
        </p:txBody>
      </p:sp>
      <p:sp>
        <p:nvSpPr>
          <p:cNvPr id="233487" name="Freeform 1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566988" y="1909530"/>
            <a:ext cx="5367337" cy="2106612"/>
          </a:xfrm>
          <a:custGeom>
            <a:avLst/>
            <a:gdLst/>
            <a:ahLst/>
            <a:cxnLst>
              <a:cxn ang="0">
                <a:pos x="631" y="159"/>
              </a:cxn>
              <a:cxn ang="0">
                <a:pos x="46" y="885"/>
              </a:cxn>
              <a:cxn ang="0">
                <a:pos x="356" y="1938"/>
              </a:cxn>
              <a:cxn ang="0">
                <a:pos x="1721" y="1803"/>
              </a:cxn>
              <a:cxn ang="0">
                <a:pos x="1597" y="471"/>
              </a:cxn>
              <a:cxn ang="0">
                <a:pos x="994" y="52"/>
              </a:cxn>
              <a:cxn ang="0">
                <a:pos x="631" y="159"/>
              </a:cxn>
            </a:cxnLst>
            <a:rect l="0" t="0" r="r" b="b"/>
            <a:pathLst>
              <a:path w="1928" h="2091">
                <a:moveTo>
                  <a:pt x="631" y="159"/>
                </a:moveTo>
                <a:cubicBezTo>
                  <a:pt x="491" y="287"/>
                  <a:pt x="92" y="588"/>
                  <a:pt x="46" y="885"/>
                </a:cubicBezTo>
                <a:cubicBezTo>
                  <a:pt x="0" y="1182"/>
                  <a:pt x="77" y="1785"/>
                  <a:pt x="356" y="1938"/>
                </a:cubicBezTo>
                <a:cubicBezTo>
                  <a:pt x="635" y="2091"/>
                  <a:pt x="1514" y="2047"/>
                  <a:pt x="1721" y="1803"/>
                </a:cubicBezTo>
                <a:cubicBezTo>
                  <a:pt x="1928" y="1558"/>
                  <a:pt x="1718" y="763"/>
                  <a:pt x="1597" y="471"/>
                </a:cubicBezTo>
                <a:cubicBezTo>
                  <a:pt x="1476" y="179"/>
                  <a:pt x="1155" y="104"/>
                  <a:pt x="994" y="52"/>
                </a:cubicBezTo>
                <a:cubicBezTo>
                  <a:pt x="833" y="0"/>
                  <a:pt x="707" y="137"/>
                  <a:pt x="631" y="159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prst="divot"/>
            <a:bevelB w="762000"/>
          </a:sp3d>
        </p:spPr>
        <p:txBody>
          <a:bodyPr>
            <a:sp3d extrusionH="57150">
              <a:bevelT w="82550" h="38100" prst="coolSlant"/>
            </a:sp3d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33488" name="AutoShap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5938" y="2515955"/>
            <a:ext cx="1927225" cy="393700"/>
          </a:xfrm>
          <a:prstGeom prst="rightArrow">
            <a:avLst>
              <a:gd name="adj1" fmla="val 50000"/>
              <a:gd name="adj2" fmla="val 122379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>
              <a:solidFill>
                <a:srgbClr val="A50021"/>
              </a:solidFill>
              <a:latin typeface="Constantia" panose="02030602050306030303" pitchFamily="18" charset="0"/>
            </a:endParaRPr>
          </a:p>
        </p:txBody>
      </p:sp>
      <p:sp>
        <p:nvSpPr>
          <p:cNvPr id="233489" name="AutoShap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 flipV="1">
            <a:off x="513539" y="3081105"/>
            <a:ext cx="1927225" cy="393700"/>
          </a:xfrm>
          <a:prstGeom prst="rightArrow">
            <a:avLst>
              <a:gd name="adj1" fmla="val 50000"/>
              <a:gd name="adj2" fmla="val 122379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>
              <a:solidFill>
                <a:srgbClr val="A50021"/>
              </a:solidFill>
              <a:latin typeface="Constantia" panose="02030602050306030303" pitchFamily="18" charset="0"/>
            </a:endParaRPr>
          </a:p>
        </p:txBody>
      </p:sp>
      <p:sp>
        <p:nvSpPr>
          <p:cNvPr id="233490" name="Text Box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03705" y="2730267"/>
            <a:ext cx="24376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kandidaten</a:t>
            </a:r>
            <a:endParaRPr lang="en-US" sz="3200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045" y="2245112"/>
            <a:ext cx="77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put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966" y="3415990"/>
            <a:ext cx="164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item, remove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de-CH" sz="3000" noProof="0" dirty="0" smtClean="0"/>
              <a:t>Schema des Algorithmus</a:t>
            </a:r>
            <a:endParaRPr lang="de-CH" sz="3000" noProof="0" dirty="0"/>
          </a:p>
        </p:txBody>
      </p:sp>
      <p:sp>
        <p:nvSpPr>
          <p:cNvPr id="6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64900" y="2549726"/>
            <a:ext cx="5244567" cy="41119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und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.” 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Einen Kandidaten finden (2)</a:t>
            </a:r>
            <a:endParaRPr lang="de-CH" noProof="0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defTabSz="720725"/>
            <a:r>
              <a:rPr lang="de-CH" noProof="0" dirty="0" smtClean="0"/>
              <a:t>Wir implementieren</a:t>
            </a:r>
          </a:p>
          <a:p>
            <a:pPr defTabSz="720725"/>
            <a:endParaRPr lang="de-CH" i="1" noProof="0" dirty="0" smtClean="0">
              <a:solidFill>
                <a:srgbClr val="0000FF"/>
              </a:solidFill>
            </a:endParaRPr>
          </a:p>
          <a:p>
            <a:pPr defTabSz="720725"/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next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:=</a:t>
            </a:r>
            <a:r>
              <a:rPr lang="de-CH" i="1" noProof="0" dirty="0" smtClean="0">
                <a:solidFill>
                  <a:srgbClr val="0000FF"/>
                </a:solidFill>
              </a:rPr>
              <a:t>  </a:t>
            </a:r>
            <a:r>
              <a:rPr lang="de-CH" dirty="0" smtClean="0">
                <a:solidFill>
                  <a:srgbClr val="A50021"/>
                </a:solidFill>
              </a:rPr>
              <a:t>“Ein Element von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elemente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 ohne Vorgängern</a:t>
            </a:r>
            <a:r>
              <a:rPr lang="de-CH" i="1" noProof="0" dirty="0" smtClean="0">
                <a:solidFill>
                  <a:srgbClr val="A50021"/>
                </a:solidFill>
              </a:rPr>
              <a:t>”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pPr defTabSz="720725"/>
            <a:endParaRPr lang="de-CH" i="1" noProof="0" dirty="0" smtClean="0">
              <a:solidFill>
                <a:srgbClr val="0000FF"/>
              </a:solidFill>
            </a:endParaRPr>
          </a:p>
          <a:p>
            <a:pPr defTabSz="720725"/>
            <a:r>
              <a:rPr lang="de-CH" sz="2800" noProof="0" dirty="0" smtClean="0"/>
              <a:t> </a:t>
            </a:r>
          </a:p>
          <a:p>
            <a:pPr defTabSz="720725"/>
            <a:r>
              <a:rPr lang="de-CH" dirty="0" smtClean="0"/>
              <a:t>falls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kandidaten</a:t>
            </a:r>
            <a:r>
              <a:rPr lang="de-CH" noProof="0" dirty="0" smtClean="0"/>
              <a:t> nicht leer ist, als:</a:t>
            </a:r>
          </a:p>
          <a:p>
            <a:pPr defTabSz="720725"/>
            <a:endParaRPr lang="de-CH" noProof="0" dirty="0" smtClean="0"/>
          </a:p>
          <a:p>
            <a:pPr defTabSz="720725">
              <a:lnSpc>
                <a:spcPct val="50000"/>
              </a:lnSpc>
            </a:pP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next</a:t>
            </a:r>
            <a:r>
              <a:rPr lang="de-CH" noProof="0" dirty="0" smtClean="0">
                <a:solidFill>
                  <a:srgbClr val="0000FF"/>
                </a:solidFill>
              </a:rPr>
              <a:t> :=</a:t>
            </a:r>
            <a:r>
              <a:rPr lang="de-CH" noProof="0" dirty="0" smtClean="0"/>
              <a:t> </a:t>
            </a:r>
            <a:r>
              <a:rPr lang="de-CH" i="1" noProof="0" dirty="0" err="1" smtClean="0">
                <a:solidFill>
                  <a:srgbClr val="0000FF"/>
                </a:solidFill>
              </a:rPr>
              <a:t>kandidaten</a:t>
            </a:r>
            <a:r>
              <a:rPr lang="de-CH" sz="4400" noProof="0" dirty="0" err="1" smtClean="0">
                <a:solidFill>
                  <a:srgbClr val="0000FF"/>
                </a:solidFill>
              </a:rPr>
              <a:t>.</a:t>
            </a:r>
            <a:r>
              <a:rPr lang="de-CH" i="1" noProof="0" dirty="0" err="1" smtClean="0">
                <a:solidFill>
                  <a:srgbClr val="0000FF"/>
                </a:solidFill>
              </a:rPr>
              <a:t>item</a:t>
            </a:r>
            <a:endParaRPr lang="de-CH" i="1" noProof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de-CH" sz="3000" noProof="0" dirty="0" smtClean="0"/>
              <a:t>Schema des Algorithmus</a:t>
            </a:r>
            <a:endParaRPr lang="de-CH" sz="3000" noProof="0" dirty="0"/>
          </a:p>
        </p:txBody>
      </p:sp>
      <p:sp>
        <p:nvSpPr>
          <p:cNvPr id="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66673" y="4305523"/>
            <a:ext cx="2634394" cy="4079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6913" y="1915683"/>
            <a:ext cx="5712353" cy="500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Einen Kandidaten finden (3)</a:t>
            </a:r>
            <a:endParaRPr lang="de-CH" noProof="0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Wir implementieren die </a:t>
            </a:r>
            <a:r>
              <a:rPr lang="de-CH" dirty="0" smtClean="0"/>
              <a:t>Abfrage</a:t>
            </a:r>
            <a:endParaRPr lang="de-CH" noProof="0" dirty="0" smtClean="0"/>
          </a:p>
          <a:p>
            <a:endParaRPr lang="de-CH" i="1" noProof="0" dirty="0" smtClean="0">
              <a:solidFill>
                <a:srgbClr val="0000FF"/>
              </a:solidFill>
            </a:endParaRPr>
          </a:p>
          <a:p>
            <a:r>
              <a:rPr lang="de-CH" dirty="0" smtClean="0">
                <a:solidFill>
                  <a:srgbClr val="A50021"/>
                </a:solidFill>
              </a:rPr>
              <a:t>	Jedes Element von </a:t>
            </a:r>
            <a:r>
              <a:rPr lang="de-CH" i="1" dirty="0" smtClean="0">
                <a:solidFill>
                  <a:srgbClr val="0000FF"/>
                </a:solidFill>
              </a:rPr>
              <a:t>elemente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hat einen Vorgänger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r>
              <a:rPr lang="de-CH" noProof="0" dirty="0" smtClean="0"/>
              <a:t>als</a:t>
            </a:r>
          </a:p>
          <a:p>
            <a:pPr>
              <a:lnSpc>
                <a:spcPct val="80000"/>
              </a:lnSpc>
            </a:pPr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b="1" noProof="0" dirty="0" smtClean="0">
                <a:solidFill>
                  <a:srgbClr val="003366"/>
                </a:solidFill>
              </a:rPr>
              <a:t>not </a:t>
            </a:r>
            <a:r>
              <a:rPr lang="de-CH" i="1" noProof="0" dirty="0" err="1" smtClean="0">
                <a:solidFill>
                  <a:srgbClr val="0000FF"/>
                </a:solidFill>
              </a:rPr>
              <a:t>kandidaten</a:t>
            </a:r>
            <a:r>
              <a:rPr lang="de-CH" sz="3200" noProof="0" dirty="0" err="1" smtClean="0">
                <a:solidFill>
                  <a:srgbClr val="0000FF"/>
                </a:solidFill>
              </a:rPr>
              <a:t>.</a:t>
            </a:r>
            <a:r>
              <a:rPr lang="de-CH" i="1" noProof="0" dirty="0" err="1" smtClean="0">
                <a:solidFill>
                  <a:srgbClr val="0000FF"/>
                </a:solidFill>
              </a:rPr>
              <a:t>is_empty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endParaRPr lang="de-CH" i="1" noProof="0" dirty="0" smtClean="0">
              <a:solidFill>
                <a:srgbClr val="0000FF"/>
              </a:solidFill>
            </a:endParaRPr>
          </a:p>
          <a:p>
            <a:r>
              <a:rPr lang="de-CH" noProof="0" dirty="0" smtClean="0"/>
              <a:t>Um die Abfrage </a:t>
            </a:r>
            <a:r>
              <a:rPr lang="de-CH" noProof="0" dirty="0" smtClean="0">
                <a:solidFill>
                  <a:srgbClr val="A50021"/>
                </a:solidFill>
              </a:rPr>
              <a:t>“</a:t>
            </a:r>
            <a:r>
              <a:rPr lang="de-CH" dirty="0" smtClean="0">
                <a:solidFill>
                  <a:srgbClr val="A50021"/>
                </a:solidFill>
              </a:rPr>
              <a:t>Keine Elemente übrig</a:t>
            </a:r>
            <a:r>
              <a:rPr lang="de-CH" noProof="0" dirty="0" smtClean="0">
                <a:solidFill>
                  <a:srgbClr val="A50021"/>
                </a:solidFill>
              </a:rPr>
              <a:t>”</a:t>
            </a:r>
            <a:r>
              <a:rPr lang="de-CH" noProof="0" dirty="0" smtClean="0"/>
              <a:t> zu implementieren, merken wir uns die Anzahl der abgearbeiteten Elemente und vergleichen diese am Ende mit der ursprünglichen Anzahl Elemente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4822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sz="2800" noProof="0" dirty="0" smtClean="0"/>
              <a:t>Erinnerung: die benötigten </a:t>
            </a:r>
            <a:r>
              <a:rPr lang="de-CH" dirty="0" smtClean="0"/>
              <a:t>Operationen </a:t>
            </a:r>
            <a:r>
              <a:rPr lang="de-CH" sz="2800" noProof="0" dirty="0" smtClean="0"/>
              <a:t>(</a:t>
            </a:r>
            <a:r>
              <a:rPr lang="de-CH" sz="2800" i="1" noProof="0" dirty="0" smtClean="0">
                <a:solidFill>
                  <a:srgbClr val="A50021"/>
                </a:solidFill>
              </a:rPr>
              <a:t>n</a:t>
            </a:r>
            <a:r>
              <a:rPr lang="de-CH" sz="2800" noProof="0" dirty="0" smtClean="0"/>
              <a:t> mal)</a:t>
            </a:r>
            <a:endParaRPr lang="de-CH" sz="2800" noProof="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de-CH" dirty="0" smtClean="0"/>
              <a:t>Herausfinden, ob es ein Element ohne Vorgängern gibt. (Und dann eines davon nehmen)</a:t>
            </a:r>
          </a:p>
          <a:p>
            <a:pPr lvl="1"/>
            <a:endParaRPr lang="de-CH" dirty="0" smtClean="0"/>
          </a:p>
          <a:p>
            <a:pPr lvl="1"/>
            <a:r>
              <a:rPr lang="de-CH" dirty="0" smtClean="0"/>
              <a:t>Ein gegebenes Element von der Menge der Elemente entfernen</a:t>
            </a:r>
          </a:p>
          <a:p>
            <a:pPr lvl="1"/>
            <a:endParaRPr lang="de-CH" dirty="0" smtClean="0"/>
          </a:p>
          <a:p>
            <a:pPr lvl="1"/>
            <a:r>
              <a:rPr lang="de-CH" dirty="0" smtClean="0"/>
              <a:t>Alle Bedingungen, die mit einem gegebenen Element beginnen, aus der Menge der Bedingungen entfernen</a:t>
            </a:r>
          </a:p>
          <a:p>
            <a:pPr lvl="1"/>
            <a:endParaRPr lang="de-CH" dirty="0" smtClean="0"/>
          </a:p>
          <a:p>
            <a:pPr lvl="1"/>
            <a:r>
              <a:rPr lang="de-CH" dirty="0" smtClean="0"/>
              <a:t>Herausfinden, ob noch ein Element vorhanden ist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53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6666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9525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Benutzerdefiniert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3872</Words>
  <Application>Microsoft Office PowerPoint</Application>
  <PresentationFormat>On-screen Show (4:3)</PresentationFormat>
  <Paragraphs>1894</Paragraphs>
  <Slides>110</Slides>
  <Notes>107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110</vt:i4>
      </vt:variant>
    </vt:vector>
  </HeadingPairs>
  <TitlesOfParts>
    <vt:vector size="122" baseType="lpstr">
      <vt:lpstr>Arial</vt:lpstr>
      <vt:lpstr>Arial Black</vt:lpstr>
      <vt:lpstr>Calibri</vt:lpstr>
      <vt:lpstr>Comic Sans MS</vt:lpstr>
      <vt:lpstr>Constantia</vt:lpstr>
      <vt:lpstr>Symbol</vt:lpstr>
      <vt:lpstr>Times New Roman</vt:lpstr>
      <vt:lpstr>Verdana</vt:lpstr>
      <vt:lpstr>Wingdings</vt:lpstr>
      <vt:lpstr>ZapfDingbats</vt:lpstr>
      <vt:lpstr>NORMAL</vt:lpstr>
      <vt:lpstr>TITLE</vt:lpstr>
      <vt:lpstr>Einführung in die Programmierung  Prof. Dr. Bertrand Meyer</vt:lpstr>
      <vt:lpstr>Plan</vt:lpstr>
      <vt:lpstr>“Topologisches Sortieren”</vt:lpstr>
      <vt:lpstr>PowerPoint Presentation</vt:lpstr>
      <vt:lpstr>Die Problemstellung</vt:lpstr>
      <vt:lpstr>Warum dieses Beispiel wichtig ist</vt:lpstr>
      <vt:lpstr>Topologisches Sortieren: Anwendungsbeispiele</vt:lpstr>
      <vt:lpstr>Das Glossar (Wörterbuch)-Beispiel</vt:lpstr>
      <vt:lpstr>Topologisches Sortieren: Anwendungsbeispiele</vt:lpstr>
      <vt:lpstr>Rechtecke mit Überlappungsauflagen</vt:lpstr>
      <vt:lpstr>Rechtecke mit Überlappungsauflagen darstellen</vt:lpstr>
      <vt:lpstr>Ein Beispiel in EiffelStudio</vt:lpstr>
      <vt:lpstr>Eine Übung!</vt:lpstr>
      <vt:lpstr>Die Problemstellung</vt:lpstr>
      <vt:lpstr>Als Graph dargestellt</vt:lpstr>
      <vt:lpstr>Manchmal gibt es keine Lösung</vt:lpstr>
      <vt:lpstr>Manchmal gibt es keine Lösung</vt:lpstr>
      <vt:lpstr>Allgemeine Struktur (1)</vt:lpstr>
      <vt:lpstr>Ein wenig mathematischer Hintergrund…</vt:lpstr>
      <vt:lpstr>Binäre Relationen auf einer Menge</vt:lpstr>
      <vt:lpstr>Beispiel: Die vor-Relation</vt:lpstr>
      <vt:lpstr>Einige spezielle Relationen auf einer Menge X</vt:lpstr>
      <vt:lpstr>Relationen: präzisere mathematische Betrachtung</vt:lpstr>
      <vt:lpstr>Eine Relation ist eine Menge: Beispiele</vt:lpstr>
      <vt:lpstr>Illustration der Relationen</vt:lpstr>
      <vt:lpstr>Beispiel: Die vor-Relation</vt:lpstr>
      <vt:lpstr>Als Graph dargestellt</vt:lpstr>
      <vt:lpstr>Einfache Operationen auf eine Menge</vt:lpstr>
      <vt:lpstr>Zusammensetzung (Komposition)</vt:lpstr>
      <vt:lpstr>Mögliche Eigenschaften einer Relation</vt:lpstr>
      <vt:lpstr>Beispiele (auf einer Menge von Personen)</vt:lpstr>
      <vt:lpstr>Totale Ordnungsrelation (strikt)</vt:lpstr>
      <vt:lpstr>Theorem</vt:lpstr>
      <vt:lpstr>Totale Ordnungsrelation (strikt)</vt:lpstr>
      <vt:lpstr>Totale Ordnungsrelation ( nicht-strikt )</vt:lpstr>
      <vt:lpstr>Totale Ordnungsrelation (strikt)</vt:lpstr>
      <vt:lpstr>Partielle Ordnungsrelation (strikt)</vt:lpstr>
      <vt:lpstr>Theoreme</vt:lpstr>
      <vt:lpstr>Beispiel einer partiellen Ordnung</vt:lpstr>
      <vt:lpstr>Mögliche topologische Sortierungen</vt:lpstr>
      <vt:lpstr>Topologisches Sortieren verstanden</vt:lpstr>
      <vt:lpstr>Topologisches Sortieren: Endgültige Problemstellung</vt:lpstr>
      <vt:lpstr>Von Bedingungen zu partiellen Ordnungen</vt:lpstr>
      <vt:lpstr>Potenzen und transitive Hülle von Relationen</vt:lpstr>
      <vt:lpstr>Reflexive transitive Hülle</vt:lpstr>
      <vt:lpstr>Azyklische Relation </vt:lpstr>
      <vt:lpstr>Azyklische Relationen und partielle Ordnungen</vt:lpstr>
      <vt:lpstr>Von den Bedingungen zur partiellen Ordnung</vt:lpstr>
      <vt:lpstr>Was wir gesehen haben</vt:lpstr>
      <vt:lpstr>Einführung in die Programmierung  Prof. Dr. Bertrand Meyer</vt:lpstr>
      <vt:lpstr>Zurück zu Software</vt:lpstr>
      <vt:lpstr>Die Grundidee des Algorithmus</vt:lpstr>
      <vt:lpstr>Allgemeine Struktur (erster Versuch)</vt:lpstr>
      <vt:lpstr>Allgemeine Struktur (verbessert)</vt:lpstr>
      <vt:lpstr>Fehlende Eindeutigkeit</vt:lpstr>
      <vt:lpstr>Eine partielle Ordnung ist azyklisch</vt:lpstr>
      <vt:lpstr>Zyklen</vt:lpstr>
      <vt:lpstr>Allgemeine Struktur (Erinnerung)</vt:lpstr>
      <vt:lpstr>Ursprüngliche Annahme</vt:lpstr>
      <vt:lpstr>Der Umgang mit Zyklen</vt:lpstr>
      <vt:lpstr>Allgemeine Struktur (vorher)</vt:lpstr>
      <vt:lpstr>Allgemeine Struktur (endgültig)</vt:lpstr>
      <vt:lpstr>Erinnerung: Die Grundidee</vt:lpstr>
      <vt:lpstr>Das grundsätzliche Schleifenschema</vt:lpstr>
      <vt:lpstr>Die Schleifeninvariante</vt:lpstr>
      <vt:lpstr>Terminologie</vt:lpstr>
      <vt:lpstr>Das Schema des Algorithmus</vt:lpstr>
      <vt:lpstr>Den Algorithmus implementieren</vt:lpstr>
      <vt:lpstr>Datenstrukturen 1: ursprünglich</vt:lpstr>
      <vt:lpstr>Grundoperationen</vt:lpstr>
      <vt:lpstr>Die Operationen, die wir brauchen (n mal)</vt:lpstr>
      <vt:lpstr>Effizienz</vt:lpstr>
      <vt:lpstr>Grundoperationen</vt:lpstr>
      <vt:lpstr>Datenstrukturen 1: ursprünglich</vt:lpstr>
      <vt:lpstr>Grundoperationen</vt:lpstr>
      <vt:lpstr>Den Algorithmus implementieren</vt:lpstr>
      <vt:lpstr>Schema des Algorithmus (ohne Invariante und Variante)</vt:lpstr>
      <vt:lpstr>Datenstruktur 1: elemente repräsentieren</vt:lpstr>
      <vt:lpstr>Datenstruktur 2: bedingungen repräsentieren</vt:lpstr>
      <vt:lpstr>Datenstruktur 3: bedingungen repräsentieren</vt:lpstr>
      <vt:lpstr>Die Grundidee (nochmals)</vt:lpstr>
      <vt:lpstr>Einen „Kandidaten“ finden (Element ohne Vorgängern)</vt:lpstr>
      <vt:lpstr>Einen Kandidaten finden (1)</vt:lpstr>
      <vt:lpstr>Nachfolger löschen</vt:lpstr>
      <vt:lpstr>Nachfolger löschen</vt:lpstr>
      <vt:lpstr>Nachfolger löschen</vt:lpstr>
      <vt:lpstr>Nachfolger löschen</vt:lpstr>
      <vt:lpstr>Nachfolger löschen</vt:lpstr>
      <vt:lpstr>Nachfolger löschen</vt:lpstr>
      <vt:lpstr>Schema des Algorithmus</vt:lpstr>
      <vt:lpstr>Einen Kandidaten finden (1)</vt:lpstr>
      <vt:lpstr>Nachfolger löschen</vt:lpstr>
      <vt:lpstr>Einen Kandidaten finden (2): auf der Stelle</vt:lpstr>
      <vt:lpstr>Datenstrukturen  4: Kandidaten</vt:lpstr>
      <vt:lpstr>Schema des Algorithmus</vt:lpstr>
      <vt:lpstr>Einen Kandidaten finden (2)</vt:lpstr>
      <vt:lpstr>Schema des Algorithmus</vt:lpstr>
      <vt:lpstr>Einen Kandidaten finden (3)</vt:lpstr>
      <vt:lpstr>Erinnerung: die benötigten Operationen (n mal)</vt:lpstr>
      <vt:lpstr>Zyklen detektieren</vt:lpstr>
      <vt:lpstr>Zyklen detektieren</vt:lpstr>
      <vt:lpstr>Datenstrukturen: Zusammenfassung</vt:lpstr>
      <vt:lpstr>Initialisierung</vt:lpstr>
      <vt:lpstr>Datenstrukturen 1: ursprünglich</vt:lpstr>
      <vt:lpstr>Datenstrukturen 2</vt:lpstr>
      <vt:lpstr>Programmübersetzung: eine nützliche Heuristik</vt:lpstr>
      <vt:lpstr>Eine weitere Lektion</vt:lpstr>
      <vt:lpstr>Datenstrukturen: mit duplizierter Information</vt:lpstr>
      <vt:lpstr>Schlüsselkonzepte</vt:lpstr>
      <vt:lpstr>Lehre in Sachen Software-Engineering</vt:lpstr>
    </vt:vector>
  </TitlesOfParts>
  <Company>ETH Zürich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2388</cp:revision>
  <dcterms:created xsi:type="dcterms:W3CDTF">2010-06-28T05:41:26Z</dcterms:created>
  <dcterms:modified xsi:type="dcterms:W3CDTF">2015-12-08T09:27:06Z</dcterms:modified>
</cp:coreProperties>
</file>