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5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F35"/>
    <a:srgbClr val="008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00" autoAdjust="0"/>
  </p:normalViewPr>
  <p:slideViewPr>
    <p:cSldViewPr>
      <p:cViewPr varScale="1">
        <p:scale>
          <a:sx n="98" d="100"/>
          <a:sy n="98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A5EF-E5D5-418A-8780-36764FA590CF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5E42-56C2-46F2-9370-02BAF004A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the spec stmt refines to code </a:t>
            </a:r>
            <a:r>
              <a:rPr lang="en-US" dirty="0" err="1" smtClean="0"/>
              <a:t>judgement</a:t>
            </a:r>
            <a:r>
              <a:rPr lang="en-US" dirty="0" smtClean="0"/>
              <a:t> hints</a:t>
            </a:r>
            <a:r>
              <a:rPr lang="en-US" baseline="0" dirty="0" smtClean="0"/>
              <a:t> at the fact that one can embed a program logic inside a refinement calculus.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5E42-56C2-46F2-9370-02BAF004A6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Define</a:t>
            </a:r>
            <a:r>
              <a:rPr lang="en-US" baseline="0" dirty="0" smtClean="0"/>
              <a:t> </a:t>
            </a:r>
            <a:r>
              <a:rPr lang="en-US" dirty="0" smtClean="0"/>
              <a:t>Harmony</a:t>
            </a:r>
            <a:r>
              <a:rPr lang="en-US" baseline="0" dirty="0" smtClean="0"/>
              <a:t> as   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z="1200" dirty="0" smtClean="0"/>
              <a:t>⊦</a:t>
            </a:r>
            <a:r>
              <a:rPr lang="en-US" dirty="0" smtClean="0"/>
              <a:t> u Sat </a:t>
            </a:r>
            <a:r>
              <a:rPr lang="en-US" sz="1200" dirty="0" smtClean="0"/>
              <a:t>S    ⇔    </a:t>
            </a:r>
            <a:r>
              <a:rPr lang="en-US" dirty="0" smtClean="0"/>
              <a:t>R ⊦ S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⊑</a:t>
            </a:r>
            <a:r>
              <a:rPr lang="en-US" dirty="0" smtClean="0"/>
              <a:t> 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Harmony and Trans</a:t>
            </a:r>
            <a:r>
              <a:rPr lang="en-US" baseline="0" dirty="0" smtClean="0"/>
              <a:t> follows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⊦ u Sat S     &amp;    R ⊦ u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⊑</a:t>
            </a:r>
            <a:r>
              <a:rPr lang="en-US" dirty="0" smtClean="0"/>
              <a:t> u’    ⇒    V</a:t>
            </a:r>
            <a:r>
              <a:rPr lang="en-US" baseline="-25000" dirty="0" smtClean="0"/>
              <a:t>2</a:t>
            </a:r>
            <a:r>
              <a:rPr lang="en-US" dirty="0" smtClean="0"/>
              <a:t> ⊦ u’ Sat 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well</a:t>
            </a:r>
            <a:r>
              <a:rPr lang="en-US" baseline="0" dirty="0" smtClean="0"/>
              <a:t> as: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⊦ u Sat S     &amp;    R ⊦ S’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⊑</a:t>
            </a:r>
            <a:r>
              <a:rPr lang="en-US" dirty="0" smtClean="0"/>
              <a:t> S    ⇒    V</a:t>
            </a:r>
            <a:r>
              <a:rPr lang="en-US" baseline="-25000" dirty="0" smtClean="0"/>
              <a:t>2</a:t>
            </a:r>
            <a:r>
              <a:rPr lang="en-US" dirty="0" smtClean="0"/>
              <a:t> ⊦ u Sat S'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Including</a:t>
            </a:r>
            <a:r>
              <a:rPr lang="en-US" baseline="0" dirty="0" smtClean="0"/>
              <a:t> Trans in R</a:t>
            </a:r>
            <a:r>
              <a:rPr lang="en-US" baseline="-25000" dirty="0" smtClean="0"/>
              <a:t>1</a:t>
            </a:r>
            <a:r>
              <a:rPr lang="en-US" baseline="0" dirty="0" smtClean="0"/>
              <a:t> will save work.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5E42-56C2-46F2-9370-02BAF004A6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Example: the first step replaces  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/>
              <a:t> Sat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  with   </a:t>
            </a:r>
            <a:r>
              <a:rPr lang="en-US" sz="1200" dirty="0" smtClean="0">
                <a:solidFill>
                  <a:srgbClr val="C00000"/>
                </a:solidFill>
              </a:rPr>
              <a:t>S</a:t>
            </a:r>
            <a:r>
              <a:rPr lang="en-US" sz="1200" dirty="0" smtClean="0"/>
              <a:t> ⊑ </a:t>
            </a:r>
            <a:r>
              <a:rPr lang="en-US" sz="1200" dirty="0" smtClean="0">
                <a:solidFill>
                  <a:schemeClr val="tx2"/>
                </a:solidFill>
              </a:rPr>
              <a:t>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Example: extend lambda calculus refinement with </a:t>
            </a:r>
            <a:r>
              <a:rPr lang="el-GR" dirty="0" smtClean="0">
                <a:latin typeface="Arial Unicode MS"/>
                <a:ea typeface="Arial Unicode MS"/>
                <a:cs typeface="Arial Unicode MS"/>
              </a:rPr>
              <a:t>α</a:t>
            </a:r>
            <a:r>
              <a:rPr lang="en-US" dirty="0" smtClean="0"/>
              <a:t>-conversion, </a:t>
            </a:r>
            <a:r>
              <a:rPr lang="el-GR" dirty="0" smtClean="0">
                <a:latin typeface="Arial Unicode MS"/>
                <a:ea typeface="Arial Unicode MS"/>
                <a:cs typeface="Arial Unicode MS"/>
              </a:rPr>
              <a:t>β</a:t>
            </a:r>
            <a:r>
              <a:rPr lang="en-US" dirty="0" smtClean="0"/>
              <a:t>-reduction 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5E42-56C2-46F2-9370-02BAF004A6F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C5D-77B9-4920-A481-5D0DFBEC007E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4F59-BFE0-41A9-A53D-11E2984B5F0F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F603-0E87-4D59-9971-58958C84FC72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9441-CD1C-4125-9C33-99953FA6A897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52E2-3ABD-4A00-BCE1-D62F302F177D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5495-4337-4D15-950C-E9DCE5C36CA1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BCDF-5A50-47D8-9079-68A0A255ADAC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5E22-CA48-4744-82E3-BEFF82F7A0CA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4995-1C73-4E5A-A635-078D09FA312B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A9EC-33DF-4ABC-BDED-26F40BB7085F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F30B-AB30-4BC0-A12E-0C4DABF6BED4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3931-A428-4EB3-A9BA-5950CBC67D03}" type="datetime1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FE8B-D5F3-41C4-B2C3-4C47E250B3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2" descr="pic_titel_1.jpg"/>
          <p:cNvPicPr>
            <a:picLocks noChangeAspect="1"/>
          </p:cNvPicPr>
          <p:nvPr/>
        </p:nvPicPr>
        <p:blipFill>
          <a:blip r:embed="rId2" cstate="print"/>
          <a:srcRect b="1765"/>
          <a:stretch>
            <a:fillRect/>
          </a:stretch>
        </p:blipFill>
        <p:spPr bwMode="auto">
          <a:xfrm>
            <a:off x="0" y="3578225"/>
            <a:ext cx="91455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93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Freefinement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533400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Stephan van </a:t>
            </a:r>
            <a:r>
              <a:rPr lang="en-US" sz="2000" u="sng" dirty="0" err="1" smtClean="0"/>
              <a:t>Staden</a:t>
            </a:r>
            <a:r>
              <a:rPr lang="en-US" sz="2000" dirty="0" smtClean="0"/>
              <a:t>, </a:t>
            </a:r>
            <a:r>
              <a:rPr lang="en-US" sz="2000" dirty="0" err="1" smtClean="0"/>
              <a:t>Cristiano</a:t>
            </a:r>
            <a:r>
              <a:rPr lang="en-US" sz="2000" dirty="0" smtClean="0"/>
              <a:t> Calcagno, Bertrand Meyer</a:t>
            </a:r>
            <a:endParaRPr lang="en-US" sz="2000" dirty="0"/>
          </a:p>
        </p:txBody>
      </p:sp>
      <p:pic>
        <p:nvPicPr>
          <p:cNvPr id="5" name="Picture 14" descr="eth_zurich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133350"/>
            <a:ext cx="7207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1438" y="30480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term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100" dirty="0" smtClean="0">
                <a:solidFill>
                  <a:schemeClr val="tx2"/>
                </a:solidFill>
              </a:rPr>
              <a:t>u</a:t>
            </a:r>
            <a:r>
              <a:rPr lang="en-US" dirty="0" smtClean="0"/>
              <a:t> ::= C(</a:t>
            </a:r>
            <a:r>
              <a:rPr lang="en-US" sz="3100" dirty="0" smtClean="0">
                <a:solidFill>
                  <a:schemeClr val="tx2"/>
                </a:solidFill>
              </a:rPr>
              <a:t>u</a:t>
            </a:r>
            <a:r>
              <a:rPr lang="en-US" sz="3100" baseline="-25000" dirty="0" smtClean="0">
                <a:solidFill>
                  <a:schemeClr val="tx2"/>
                </a:solidFill>
              </a:rPr>
              <a:t>1</a:t>
            </a:r>
            <a:r>
              <a:rPr lang="en-US" dirty="0" smtClean="0"/>
              <a:t>, ...,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baseline="-25000" dirty="0" smtClean="0">
                <a:solidFill>
                  <a:schemeClr val="tx2"/>
                </a:solidFill>
              </a:rPr>
              <a:t>n</a:t>
            </a:r>
            <a:r>
              <a:rPr lang="en-US" dirty="0" smtClean="0"/>
              <a:t>) |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| </a:t>
            </a:r>
            <a:r>
              <a:rPr lang="en-US" dirty="0" smtClean="0">
                <a:latin typeface="Cambria Math"/>
                <a:ea typeface="Cambria Math"/>
              </a:rPr>
              <a:t>⨆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baseline="-25000" dirty="0" smtClean="0">
                <a:solidFill>
                  <a:schemeClr val="tx2"/>
                </a:solidFill>
              </a:rPr>
              <a:t>1</a:t>
            </a:r>
            <a:r>
              <a:rPr lang="en-US" dirty="0" smtClean="0"/>
              <a:t>, ...,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baseline="-25000" dirty="0" smtClean="0">
                <a:solidFill>
                  <a:schemeClr val="tx2"/>
                </a:solidFill>
              </a:rPr>
              <a:t>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Semantics: each extended term u denotes a set of primitive terms </a:t>
            </a:r>
            <a:r>
              <a:rPr lang="en-US" dirty="0" smtClean="0">
                <a:ea typeface="Cambria Math"/>
              </a:rPr>
              <a:t>⟦</a:t>
            </a:r>
            <a:r>
              <a:rPr lang="en-US" dirty="0" smtClean="0">
                <a:solidFill>
                  <a:schemeClr val="tx2"/>
                </a:solidFill>
                <a:ea typeface="Cambria Math"/>
              </a:rPr>
              <a:t>u</a:t>
            </a:r>
            <a:r>
              <a:rPr lang="en-US" dirty="0" smtClean="0">
                <a:ea typeface="Cambria Math"/>
              </a:rPr>
              <a:t>⟧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Let X denote a set of primitive terms, and Y a set of specifications</a:t>
            </a:r>
          </a:p>
          <a:p>
            <a:r>
              <a:rPr lang="en-US" dirty="0" smtClean="0"/>
              <a:t>Specs(X)  </a:t>
            </a:r>
            <a:r>
              <a:rPr lang="en-US" dirty="0" smtClean="0">
                <a:ea typeface="Cambria Math"/>
              </a:rPr>
              <a:t>≙</a:t>
            </a:r>
            <a:r>
              <a:rPr lang="en-US" dirty="0" smtClean="0"/>
              <a:t>  {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| </a:t>
            </a:r>
            <a:r>
              <a:rPr lang="en-US" dirty="0" smtClean="0">
                <a:ea typeface="Cambria Math"/>
              </a:rPr>
              <a:t>∀</a:t>
            </a:r>
            <a:r>
              <a:rPr lang="en-US" dirty="0" smtClean="0">
                <a:solidFill>
                  <a:srgbClr val="00823B"/>
                </a:solidFill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ea typeface="Cambria Math"/>
              </a:rPr>
              <a:t>∊</a:t>
            </a:r>
            <a:r>
              <a:rPr lang="en-US" dirty="0" smtClean="0"/>
              <a:t> X . </a:t>
            </a:r>
            <a:r>
              <a:rPr lang="en-US" dirty="0" smtClean="0">
                <a:ea typeface="Arial Unicode MS"/>
                <a:cs typeface="Arial Unicode MS"/>
              </a:rPr>
              <a:t>⊧</a:t>
            </a:r>
            <a:r>
              <a:rPr lang="en-US" baseline="-25000" dirty="0" smtClean="0">
                <a:ea typeface="Arial Unicode MS"/>
                <a:cs typeface="Arial Unicode MS"/>
              </a:rPr>
              <a:t>V1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solidFill>
                  <a:srgbClr val="00823B"/>
                </a:solidFill>
                <a:ea typeface="Arial Unicode MS"/>
                <a:cs typeface="Arial Unicode MS"/>
              </a:rPr>
              <a:t>t</a:t>
            </a:r>
            <a:r>
              <a:rPr lang="en-US" dirty="0" smtClean="0">
                <a:ea typeface="Arial Unicode MS"/>
                <a:cs typeface="Arial Unicode MS"/>
              </a:rPr>
              <a:t> Sat </a:t>
            </a:r>
            <a:r>
              <a:rPr lang="en-US" dirty="0" smtClean="0">
                <a:solidFill>
                  <a:srgbClr val="C00000"/>
                </a:solidFill>
                <a:ea typeface="Arial Unicode MS"/>
                <a:cs typeface="Arial Unicode MS"/>
              </a:rPr>
              <a:t>S</a:t>
            </a:r>
            <a:r>
              <a:rPr lang="en-US" dirty="0" smtClean="0"/>
              <a:t> }</a:t>
            </a:r>
          </a:p>
          <a:p>
            <a:r>
              <a:rPr lang="en-US" dirty="0" smtClean="0"/>
              <a:t>Terms(Y) </a:t>
            </a:r>
            <a:r>
              <a:rPr lang="en-US" dirty="0" smtClean="0">
                <a:ea typeface="Cambria Math"/>
              </a:rPr>
              <a:t>≙</a:t>
            </a:r>
            <a:r>
              <a:rPr lang="en-US" dirty="0" smtClean="0"/>
              <a:t>  { </a:t>
            </a:r>
            <a:r>
              <a:rPr lang="en-US" dirty="0" smtClean="0">
                <a:solidFill>
                  <a:srgbClr val="00823B"/>
                </a:solidFill>
              </a:rPr>
              <a:t>t</a:t>
            </a:r>
            <a:r>
              <a:rPr lang="en-US" dirty="0" smtClean="0"/>
              <a:t> | </a:t>
            </a:r>
            <a:r>
              <a:rPr lang="en-US" dirty="0" smtClean="0">
                <a:ea typeface="Cambria Math"/>
              </a:rPr>
              <a:t>∀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 smtClean="0">
                <a:ea typeface="Cambria Math"/>
              </a:rPr>
              <a:t>∊</a:t>
            </a:r>
            <a:r>
              <a:rPr lang="en-US" dirty="0" smtClean="0"/>
              <a:t> Y . </a:t>
            </a:r>
            <a:r>
              <a:rPr lang="en-US" dirty="0" smtClean="0">
                <a:ea typeface="Arial Unicode MS"/>
                <a:cs typeface="Arial Unicode MS"/>
              </a:rPr>
              <a:t>⊧</a:t>
            </a:r>
            <a:r>
              <a:rPr lang="en-US" baseline="-25000" dirty="0" smtClean="0">
                <a:ea typeface="Arial Unicode MS"/>
                <a:cs typeface="Arial Unicode MS"/>
              </a:rPr>
              <a:t>V1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solidFill>
                  <a:srgbClr val="00823B"/>
                </a:solidFill>
                <a:ea typeface="Arial Unicode MS"/>
                <a:cs typeface="Arial Unicode MS"/>
              </a:rPr>
              <a:t>t</a:t>
            </a:r>
            <a:r>
              <a:rPr lang="en-US" dirty="0" smtClean="0">
                <a:ea typeface="Arial Unicode MS"/>
                <a:cs typeface="Arial Unicode MS"/>
              </a:rPr>
              <a:t> Sat </a:t>
            </a:r>
            <a:r>
              <a:rPr lang="en-US" dirty="0" smtClean="0">
                <a:solidFill>
                  <a:srgbClr val="C00000"/>
                </a:solidFill>
                <a:ea typeface="Arial Unicode MS"/>
                <a:cs typeface="Arial Unicode MS"/>
              </a:rPr>
              <a:t>S</a:t>
            </a:r>
            <a:r>
              <a:rPr lang="en-US" dirty="0" smtClean="0"/>
              <a:t> }</a:t>
            </a:r>
          </a:p>
          <a:p>
            <a:pPr>
              <a:buNone/>
            </a:pPr>
            <a:r>
              <a:rPr lang="en-US" dirty="0" smtClean="0"/>
              <a:t>Galois connection:   X </a:t>
            </a:r>
            <a:r>
              <a:rPr lang="en-US" dirty="0" smtClean="0">
                <a:ea typeface="Cambria Math"/>
              </a:rPr>
              <a:t>⊆</a:t>
            </a:r>
            <a:r>
              <a:rPr lang="en-US" dirty="0" smtClean="0"/>
              <a:t> Terms(Y)   ⇔   Y </a:t>
            </a:r>
            <a:r>
              <a:rPr lang="en-US" dirty="0" smtClean="0">
                <a:ea typeface="Cambria Math"/>
              </a:rPr>
              <a:t>⊆</a:t>
            </a:r>
            <a:r>
              <a:rPr lang="en-US" dirty="0" smtClean="0"/>
              <a:t> Specs(X)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ea typeface="Cambria Math"/>
              </a:rPr>
              <a:t>⟦</a:t>
            </a:r>
            <a:r>
              <a:rPr lang="en-US" dirty="0" smtClean="0"/>
              <a:t> C(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baseline="-25000" dirty="0" smtClean="0">
                <a:solidFill>
                  <a:schemeClr val="tx2"/>
                </a:solidFill>
              </a:rPr>
              <a:t>1</a:t>
            </a:r>
            <a:r>
              <a:rPr lang="en-US" dirty="0" smtClean="0"/>
              <a:t>, ...,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baseline="-25000" dirty="0" smtClean="0">
                <a:solidFill>
                  <a:schemeClr val="tx2"/>
                </a:solidFill>
              </a:rPr>
              <a:t>n</a:t>
            </a:r>
            <a:r>
              <a:rPr lang="en-US" dirty="0" smtClean="0"/>
              <a:t>) </a:t>
            </a:r>
            <a:r>
              <a:rPr lang="en-US" dirty="0" smtClean="0">
                <a:ea typeface="Cambria Math"/>
              </a:rPr>
              <a:t>⟧  ≙  Terms(Specs(C(⟦</a:t>
            </a:r>
            <a:r>
              <a:rPr lang="en-US" dirty="0" smtClean="0">
                <a:solidFill>
                  <a:schemeClr val="tx2"/>
                </a:solidFill>
                <a:ea typeface="Cambria Math"/>
              </a:rPr>
              <a:t>u</a:t>
            </a:r>
            <a:r>
              <a:rPr lang="en-US" baseline="-25000" dirty="0" smtClean="0">
                <a:solidFill>
                  <a:schemeClr val="tx2"/>
                </a:solidFill>
                <a:ea typeface="Cambria Math"/>
              </a:rPr>
              <a:t>1</a:t>
            </a:r>
            <a:r>
              <a:rPr lang="en-US" dirty="0" smtClean="0">
                <a:ea typeface="Cambria Math"/>
              </a:rPr>
              <a:t>⟧, ..., ⟦</a:t>
            </a:r>
            <a:r>
              <a:rPr lang="en-US" dirty="0" smtClean="0">
                <a:solidFill>
                  <a:schemeClr val="tx2"/>
                </a:solidFill>
                <a:ea typeface="Cambria Math"/>
              </a:rPr>
              <a:t>u</a:t>
            </a:r>
            <a:r>
              <a:rPr lang="en-US" baseline="-25000" dirty="0" smtClean="0">
                <a:solidFill>
                  <a:schemeClr val="tx2"/>
                </a:solidFill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⟧)))</a:t>
            </a:r>
          </a:p>
          <a:p>
            <a:pPr>
              <a:buNone/>
            </a:pPr>
            <a:r>
              <a:rPr lang="en-US" dirty="0" smtClean="0">
                <a:ea typeface="Cambria Math"/>
              </a:rPr>
              <a:t>⟦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 smtClean="0">
                <a:ea typeface="Cambria Math"/>
              </a:rPr>
              <a:t>⟧                    ≙  Terms({</a:t>
            </a:r>
            <a:r>
              <a:rPr lang="en-US" dirty="0" smtClean="0">
                <a:solidFill>
                  <a:srgbClr val="C00000"/>
                </a:solidFill>
                <a:ea typeface="Cambria Math"/>
              </a:rPr>
              <a:t>S</a:t>
            </a:r>
            <a:r>
              <a:rPr lang="en-US" dirty="0" smtClean="0">
                <a:ea typeface="Cambria Math"/>
              </a:rPr>
              <a:t>})</a:t>
            </a:r>
          </a:p>
          <a:p>
            <a:pPr>
              <a:buNone/>
            </a:pPr>
            <a:r>
              <a:rPr lang="en-US" dirty="0" smtClean="0">
                <a:ea typeface="Cambria Math"/>
              </a:rPr>
              <a:t>⟦</a:t>
            </a:r>
            <a:r>
              <a:rPr lang="en-US" dirty="0" smtClean="0">
                <a:latin typeface="Cambria Math"/>
                <a:ea typeface="Cambria Math"/>
              </a:rPr>
              <a:t> ⨆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baseline="-25000" dirty="0" smtClean="0">
                <a:solidFill>
                  <a:schemeClr val="tx2"/>
                </a:solidFill>
              </a:rPr>
              <a:t>1</a:t>
            </a:r>
            <a:r>
              <a:rPr lang="en-US" dirty="0" smtClean="0"/>
              <a:t>, ...,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baseline="-25000" dirty="0" smtClean="0">
                <a:solidFill>
                  <a:schemeClr val="tx2"/>
                </a:solidFill>
              </a:rPr>
              <a:t>n</a:t>
            </a:r>
            <a:r>
              <a:rPr lang="en-US" dirty="0" smtClean="0"/>
              <a:t>) </a:t>
            </a:r>
            <a:r>
              <a:rPr lang="en-US" dirty="0" smtClean="0">
                <a:ea typeface="Cambria Math"/>
              </a:rPr>
              <a:t>⟧ ≙  ⋂</a:t>
            </a:r>
            <a:r>
              <a:rPr lang="en-US" baseline="-25000" dirty="0" err="1" smtClean="0">
                <a:ea typeface="Cambria Math"/>
              </a:rPr>
              <a:t>i</a:t>
            </a:r>
            <a:r>
              <a:rPr lang="en-US" baseline="-25000" dirty="0" smtClean="0">
                <a:ea typeface="Cambria Math"/>
              </a:rPr>
              <a:t> ∊ 1..n</a:t>
            </a:r>
            <a:r>
              <a:rPr lang="en-US" dirty="0" smtClean="0">
                <a:ea typeface="Cambria Math"/>
              </a:rPr>
              <a:t> ⟦</a:t>
            </a:r>
            <a:r>
              <a:rPr lang="en-US" dirty="0" err="1" smtClean="0">
                <a:solidFill>
                  <a:schemeClr val="tx2"/>
                </a:solidFill>
                <a:ea typeface="Cambria Math"/>
              </a:rPr>
              <a:t>u</a:t>
            </a:r>
            <a:r>
              <a:rPr lang="en-US" baseline="-25000" dirty="0" err="1" smtClean="0">
                <a:solidFill>
                  <a:schemeClr val="tx2"/>
                </a:solidFill>
                <a:ea typeface="Cambria Math"/>
              </a:rPr>
              <a:t>i</a:t>
            </a:r>
            <a:r>
              <a:rPr lang="en-US" dirty="0" smtClean="0">
                <a:ea typeface="Cambria Math"/>
              </a:rPr>
              <a:t>⟧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satisfaction and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ea typeface="Arial Unicode MS"/>
                <a:cs typeface="Arial Unicode MS"/>
              </a:rPr>
              <a:t>⊧</a:t>
            </a:r>
            <a:r>
              <a:rPr lang="en-US" baseline="-25000" dirty="0" smtClean="0">
                <a:ea typeface="Arial Unicode MS"/>
                <a:cs typeface="Arial Unicode MS"/>
              </a:rPr>
              <a:t>V2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solidFill>
                  <a:schemeClr val="tx2"/>
                </a:solidFill>
                <a:ea typeface="Arial Unicode MS"/>
                <a:cs typeface="Arial Unicode MS"/>
              </a:rPr>
              <a:t>u</a:t>
            </a:r>
            <a:r>
              <a:rPr lang="en-US" dirty="0" smtClean="0">
                <a:ea typeface="Arial Unicode MS"/>
                <a:cs typeface="Arial Unicode MS"/>
              </a:rPr>
              <a:t> Sat </a:t>
            </a:r>
            <a:r>
              <a:rPr lang="en-US" dirty="0" smtClean="0">
                <a:solidFill>
                  <a:srgbClr val="C00000"/>
                </a:solidFill>
                <a:ea typeface="Arial Unicode MS"/>
                <a:cs typeface="Arial Unicode MS"/>
              </a:rPr>
              <a:t>S</a:t>
            </a:r>
            <a:r>
              <a:rPr lang="en-US" dirty="0" smtClean="0">
                <a:ea typeface="Arial Unicode MS"/>
                <a:cs typeface="Arial Unicode MS"/>
              </a:rPr>
              <a:t>    </a:t>
            </a:r>
            <a:r>
              <a:rPr lang="en-US" dirty="0" smtClean="0">
                <a:ea typeface="Cambria Math"/>
              </a:rPr>
              <a:t>≙   ∀</a:t>
            </a:r>
            <a:r>
              <a:rPr lang="en-US" dirty="0" smtClean="0">
                <a:solidFill>
                  <a:srgbClr val="00823B"/>
                </a:solidFill>
                <a:ea typeface="Cambria Math"/>
              </a:rPr>
              <a:t>t</a:t>
            </a:r>
            <a:r>
              <a:rPr lang="en-US" dirty="0" smtClean="0">
                <a:ea typeface="Cambria Math"/>
              </a:rPr>
              <a:t> ∊ ⟦</a:t>
            </a:r>
            <a:r>
              <a:rPr lang="en-US" dirty="0" smtClean="0">
                <a:solidFill>
                  <a:schemeClr val="tx2"/>
                </a:solidFill>
                <a:ea typeface="Cambria Math"/>
              </a:rPr>
              <a:t>u</a:t>
            </a:r>
            <a:r>
              <a:rPr lang="en-US" dirty="0" smtClean="0">
                <a:ea typeface="Cambria Math"/>
              </a:rPr>
              <a:t>⟧ . </a:t>
            </a:r>
            <a:r>
              <a:rPr lang="en-US" dirty="0" smtClean="0">
                <a:ea typeface="Arial Unicode MS"/>
                <a:cs typeface="Arial Unicode MS"/>
              </a:rPr>
              <a:t>⊧</a:t>
            </a:r>
            <a:r>
              <a:rPr lang="en-US" baseline="-25000" dirty="0" smtClean="0">
                <a:ea typeface="Arial Unicode MS"/>
                <a:cs typeface="Arial Unicode MS"/>
              </a:rPr>
              <a:t>V1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solidFill>
                  <a:srgbClr val="00823B"/>
                </a:solidFill>
                <a:ea typeface="Arial Unicode MS"/>
                <a:cs typeface="Arial Unicode MS"/>
              </a:rPr>
              <a:t>t</a:t>
            </a:r>
            <a:r>
              <a:rPr lang="en-US" dirty="0" smtClean="0">
                <a:ea typeface="Arial Unicode MS"/>
                <a:cs typeface="Arial Unicode MS"/>
              </a:rPr>
              <a:t> Sat </a:t>
            </a:r>
            <a:r>
              <a:rPr lang="en-US" dirty="0" smtClean="0">
                <a:solidFill>
                  <a:srgbClr val="C00000"/>
                </a:solidFill>
                <a:ea typeface="Arial Unicode MS"/>
                <a:cs typeface="Arial Unicode MS"/>
              </a:rPr>
              <a:t>S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changes </a:t>
            </a:r>
            <a:r>
              <a:rPr lang="en-US" dirty="0" err="1" smtClean="0">
                <a:solidFill>
                  <a:srgbClr val="00823B"/>
                </a:solidFill>
              </a:rPr>
              <a:t>t</a:t>
            </a:r>
            <a:r>
              <a:rPr lang="en-US" dirty="0" err="1" smtClean="0"/>
              <a:t>’s</a:t>
            </a:r>
            <a:r>
              <a:rPr lang="en-US" dirty="0" smtClean="0"/>
              <a:t> into </a:t>
            </a:r>
            <a:r>
              <a:rPr lang="en-US" dirty="0" err="1" smtClean="0">
                <a:solidFill>
                  <a:schemeClr val="tx2"/>
                </a:solidFill>
              </a:rPr>
              <a:t>u</a:t>
            </a:r>
            <a:r>
              <a:rPr lang="en-US" dirty="0" err="1" smtClean="0"/>
              <a:t>’s</a:t>
            </a:r>
            <a:r>
              <a:rPr lang="en-US" dirty="0" smtClean="0"/>
              <a:t> and adds two rules: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is a sound and conservative extension of V</a:t>
            </a:r>
            <a:r>
              <a:rPr lang="en-US" baseline="-25000" dirty="0" smtClean="0"/>
              <a:t>1</a:t>
            </a:r>
            <a:r>
              <a:rPr lang="en-US" dirty="0" smtClean="0"/>
              <a:t>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is sound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can derive everything that V</a:t>
            </a:r>
            <a:r>
              <a:rPr lang="en-US" baseline="-25000" dirty="0" smtClean="0"/>
              <a:t>1</a:t>
            </a:r>
            <a:r>
              <a:rPr lang="en-US" dirty="0" smtClean="0"/>
              <a:t> can derive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uses a richer semantics:    </a:t>
            </a:r>
            <a:r>
              <a:rPr lang="en-US" dirty="0" smtClean="0">
                <a:ea typeface="Arial Unicode MS"/>
                <a:cs typeface="Arial Unicode MS"/>
              </a:rPr>
              <a:t>⊧</a:t>
            </a:r>
            <a:r>
              <a:rPr lang="en-US" baseline="-25000" dirty="0" smtClean="0">
                <a:ea typeface="Arial Unicode MS"/>
                <a:cs typeface="Arial Unicode MS"/>
              </a:rPr>
              <a:t>V2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solidFill>
                  <a:srgbClr val="00823B"/>
                </a:solidFill>
                <a:ea typeface="Arial Unicode MS"/>
                <a:cs typeface="Arial Unicode MS"/>
              </a:rPr>
              <a:t>t</a:t>
            </a:r>
            <a:r>
              <a:rPr lang="en-US" dirty="0" smtClean="0">
                <a:ea typeface="Arial Unicode MS"/>
                <a:cs typeface="Arial Unicode MS"/>
              </a:rPr>
              <a:t> Sat </a:t>
            </a:r>
            <a:r>
              <a:rPr lang="en-US" dirty="0" smtClean="0">
                <a:solidFill>
                  <a:srgbClr val="C00000"/>
                </a:solidFill>
                <a:ea typeface="Arial Unicode MS"/>
                <a:cs typeface="Arial Unicode MS"/>
              </a:rPr>
              <a:t>S</a:t>
            </a:r>
            <a:r>
              <a:rPr lang="en-US" dirty="0" smtClean="0">
                <a:ea typeface="Arial Unicode MS"/>
                <a:cs typeface="Arial Unicode MS"/>
              </a:rPr>
              <a:t>   </a:t>
            </a:r>
            <a:r>
              <a:rPr lang="en-US" dirty="0" smtClean="0"/>
              <a:t>⇒</a:t>
            </a:r>
            <a:r>
              <a:rPr lang="en-US" dirty="0" smtClean="0">
                <a:ea typeface="Arial Unicode MS"/>
                <a:cs typeface="Arial Unicode MS"/>
              </a:rPr>
              <a:t>   ⊧</a:t>
            </a:r>
            <a:r>
              <a:rPr lang="en-US" baseline="-25000" dirty="0" smtClean="0">
                <a:ea typeface="Arial Unicode MS"/>
                <a:cs typeface="Arial Unicode MS"/>
              </a:rPr>
              <a:t>V1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solidFill>
                  <a:srgbClr val="00823B"/>
                </a:solidFill>
                <a:ea typeface="Arial Unicode MS"/>
                <a:cs typeface="Arial Unicode MS"/>
              </a:rPr>
              <a:t>t</a:t>
            </a:r>
            <a:r>
              <a:rPr lang="en-US" dirty="0" smtClean="0">
                <a:ea typeface="Arial Unicode MS"/>
                <a:cs typeface="Arial Unicode MS"/>
              </a:rPr>
              <a:t> Sat </a:t>
            </a:r>
            <a:r>
              <a:rPr lang="en-US" dirty="0" smtClean="0">
                <a:solidFill>
                  <a:srgbClr val="C00000"/>
                </a:solidFill>
                <a:ea typeface="Arial Unicode MS"/>
                <a:cs typeface="Arial Unicode MS"/>
              </a:rPr>
              <a:t>S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p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0"/>
            <a:ext cx="2414588" cy="691899"/>
          </a:xfrm>
          <a:prstGeom prst="rect">
            <a:avLst/>
          </a:prstGeom>
        </p:spPr>
      </p:pic>
      <p:pic>
        <p:nvPicPr>
          <p:cNvPr id="6" name="Picture 5" descr="Jo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895600"/>
            <a:ext cx="4062413" cy="100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a typeface="Arial Unicode MS"/>
                <a:cs typeface="Arial Unicode MS"/>
              </a:rPr>
              <a:t>⊧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/>
              <a:t> ⊑ </a:t>
            </a:r>
            <a:r>
              <a:rPr lang="en-US" dirty="0" smtClean="0">
                <a:solidFill>
                  <a:schemeClr val="tx2"/>
                </a:solidFill>
              </a:rPr>
              <a:t>u’</a:t>
            </a:r>
            <a:r>
              <a:rPr lang="en-US" dirty="0" smtClean="0"/>
              <a:t>   </a:t>
            </a:r>
            <a:r>
              <a:rPr lang="en-US" dirty="0" smtClean="0">
                <a:ea typeface="Cambria Math"/>
              </a:rPr>
              <a:t>≙</a:t>
            </a:r>
            <a:r>
              <a:rPr lang="en-US" dirty="0" smtClean="0"/>
              <a:t>   </a:t>
            </a:r>
            <a:r>
              <a:rPr lang="en-US" dirty="0" smtClean="0">
                <a:ea typeface="Cambria Math"/>
              </a:rPr>
              <a:t>⟦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>
                <a:ea typeface="Cambria Math"/>
              </a:rPr>
              <a:t>⟧ ⊇</a:t>
            </a:r>
            <a:r>
              <a:rPr lang="en-US" dirty="0" smtClean="0"/>
              <a:t> </a:t>
            </a:r>
            <a:r>
              <a:rPr lang="en-US" dirty="0" smtClean="0">
                <a:ea typeface="Cambria Math"/>
              </a:rPr>
              <a:t>⟦</a:t>
            </a:r>
            <a:r>
              <a:rPr lang="en-US" dirty="0" smtClean="0">
                <a:solidFill>
                  <a:schemeClr val="tx2"/>
                </a:solidFill>
              </a:rPr>
              <a:t>u’</a:t>
            </a:r>
            <a:r>
              <a:rPr lang="en-US" dirty="0" smtClean="0">
                <a:ea typeface="Cambria Math"/>
              </a:rPr>
              <a:t>⟧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Every term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/>
              <a:t> is a placeholder for a set of primitive terms </a:t>
            </a:r>
            <a:r>
              <a:rPr lang="en-US" dirty="0" smtClean="0">
                <a:ea typeface="Cambria Math"/>
              </a:rPr>
              <a:t>⟦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>
                <a:ea typeface="Cambria Math"/>
              </a:rPr>
              <a:t>⟧, and </a:t>
            </a:r>
            <a:r>
              <a:rPr lang="en-US" dirty="0" smtClean="0"/>
              <a:t>refinement reduces the possibilities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Lemma:</a:t>
            </a:r>
          </a:p>
          <a:p>
            <a:pPr>
              <a:buNone/>
            </a:pPr>
            <a:r>
              <a:rPr lang="en-US" dirty="0" smtClean="0">
                <a:ea typeface="Arial Unicode MS"/>
                <a:cs typeface="Arial Unicode MS"/>
              </a:rPr>
              <a:t>⊧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/>
              <a:t> ⊑ </a:t>
            </a:r>
            <a:r>
              <a:rPr lang="en-US" dirty="0" smtClean="0">
                <a:solidFill>
                  <a:schemeClr val="tx2"/>
                </a:solidFill>
              </a:rPr>
              <a:t>u’</a:t>
            </a:r>
            <a:r>
              <a:rPr lang="en-US" dirty="0" smtClean="0"/>
              <a:t>    ⇔    (</a:t>
            </a:r>
            <a:r>
              <a:rPr lang="en-US" dirty="0" smtClean="0">
                <a:ea typeface="Cambria Math"/>
              </a:rPr>
              <a:t>∀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. </a:t>
            </a:r>
            <a:r>
              <a:rPr lang="en-US" dirty="0" smtClean="0">
                <a:ea typeface="Arial Unicode MS"/>
                <a:cs typeface="Arial Unicode MS"/>
              </a:rPr>
              <a:t>⊧</a:t>
            </a:r>
            <a:r>
              <a:rPr lang="en-US" baseline="-25000" dirty="0" smtClean="0">
                <a:ea typeface="Arial Unicode MS"/>
                <a:cs typeface="Arial Unicode MS"/>
              </a:rPr>
              <a:t>V2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>
                <a:ea typeface="Arial Unicode MS"/>
                <a:cs typeface="Arial Unicode MS"/>
              </a:rPr>
              <a:t> Sat </a:t>
            </a:r>
            <a:r>
              <a:rPr lang="en-US" dirty="0" smtClean="0">
                <a:solidFill>
                  <a:srgbClr val="C00000"/>
                </a:solidFill>
                <a:ea typeface="Arial Unicode MS"/>
                <a:cs typeface="Arial Unicode MS"/>
              </a:rPr>
              <a:t>S</a:t>
            </a:r>
            <a:r>
              <a:rPr lang="en-US" dirty="0" smtClean="0">
                <a:ea typeface="Arial Unicode MS"/>
                <a:cs typeface="Arial Unicode MS"/>
              </a:rPr>
              <a:t>   </a:t>
            </a:r>
            <a:r>
              <a:rPr lang="en-US" dirty="0" smtClean="0"/>
              <a:t>⇒</a:t>
            </a:r>
            <a:r>
              <a:rPr lang="en-US" dirty="0" smtClean="0">
                <a:ea typeface="Arial Unicode MS"/>
                <a:cs typeface="Arial Unicode MS"/>
              </a:rPr>
              <a:t>   ⊧</a:t>
            </a:r>
            <a:r>
              <a:rPr lang="en-US" baseline="-25000" dirty="0" smtClean="0">
                <a:ea typeface="Arial Unicode MS"/>
                <a:cs typeface="Arial Unicode MS"/>
              </a:rPr>
              <a:t>V2</a:t>
            </a:r>
            <a:r>
              <a:rPr lang="en-US" dirty="0" smtClean="0">
                <a:ea typeface="Arial Unicode MS"/>
                <a:cs typeface="Arial Unicode MS"/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u’</a:t>
            </a:r>
            <a:r>
              <a:rPr lang="en-US" dirty="0" smtClean="0">
                <a:ea typeface="Arial Unicode MS"/>
                <a:cs typeface="Arial Unicode MS"/>
              </a:rPr>
              <a:t> Sat </a:t>
            </a:r>
            <a:r>
              <a:rPr lang="en-US" dirty="0" smtClean="0">
                <a:solidFill>
                  <a:srgbClr val="C00000"/>
                </a:solidFill>
                <a:ea typeface="Arial Unicode MS"/>
                <a:cs typeface="Arial Unicode MS"/>
              </a:rPr>
              <a:t>S</a:t>
            </a:r>
            <a:r>
              <a:rPr lang="en-US" dirty="0" smtClean="0">
                <a:ea typeface="Arial Unicode MS"/>
                <a:cs typeface="Arial Unicode M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Freefinement</a:t>
            </a:r>
            <a:r>
              <a:rPr lang="en-US" dirty="0" smtClean="0"/>
              <a:t> constructs a refinement calculus from V</a:t>
            </a:r>
            <a:r>
              <a:rPr lang="en-US" baseline="-25000" dirty="0" smtClean="0"/>
              <a:t>2</a:t>
            </a:r>
            <a:r>
              <a:rPr lang="en-US" dirty="0" smtClean="0"/>
              <a:t> in a series of small steps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refinement calculus produced at each step is sound and harmonic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rules in the final calculus are axioms, except for </a:t>
            </a:r>
            <a:r>
              <a:rPr lang="en-US" dirty="0" err="1" smtClean="0"/>
              <a:t>monotonicity</a:t>
            </a:r>
            <a:r>
              <a:rPr lang="en-US" dirty="0" smtClean="0"/>
              <a:t> and transitivity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extend the final calculus further. For a new rule, check soundness and preservation of harmony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Freefinement</a:t>
            </a:r>
            <a:r>
              <a:rPr lang="en-US" dirty="0" smtClean="0"/>
              <a:t> can automatically construct a sound refinement calculus from a verification system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Correctness-by-construction for free!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Harmony: can freely mix top-down and bottom-up development styles, and even translate between them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General: applies to simply-typed lambda calculus</a:t>
            </a:r>
            <a:r>
              <a:rPr lang="en-US" smtClean="0"/>
              <a:t>, </a:t>
            </a:r>
            <a:br>
              <a:rPr lang="en-US" smtClean="0"/>
            </a:br>
            <a:r>
              <a:rPr lang="en-US" smtClean="0"/>
              <a:t>System </a:t>
            </a:r>
            <a:r>
              <a:rPr lang="en-US" dirty="0" smtClean="0"/>
              <a:t>F, Hoare logic, separation logic,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refinement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 descr="Lambd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3227685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2347079"/>
            <a:ext cx="51054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[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dirty="0" smtClean="0"/>
              <a:t>; (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n-US" dirty="0" smtClean="0"/>
              <a:t>(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)]</a:t>
            </a:r>
          </a:p>
          <a:p>
            <a:r>
              <a:rPr lang="en-US" dirty="0" smtClean="0"/>
              <a:t>⊑   “ABS”</a:t>
            </a:r>
          </a:p>
          <a:p>
            <a:r>
              <a:rPr lang="en-US" dirty="0" smtClean="0">
                <a:latin typeface="Corbel" pitchFamily="34" charset="0"/>
                <a:ea typeface="Arial Unicode MS"/>
                <a:cs typeface="Arial Unicode MS"/>
              </a:rPr>
              <a:t>     </a:t>
            </a:r>
            <a:r>
              <a:rPr lang="el-GR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dirty="0" smtClean="0"/>
              <a:t>x. [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dirty="0" smtClean="0"/>
              <a:t>, x :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; 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]</a:t>
            </a:r>
          </a:p>
          <a:p>
            <a:r>
              <a:rPr lang="en-US" dirty="0" smtClean="0"/>
              <a:t>⊑   “MONO with ABS”</a:t>
            </a:r>
          </a:p>
          <a:p>
            <a:r>
              <a:rPr lang="en-US" dirty="0" smtClean="0">
                <a:latin typeface="Corbel" pitchFamily="34" charset="0"/>
                <a:ea typeface="Arial Unicode MS"/>
                <a:cs typeface="Arial Unicode MS"/>
              </a:rPr>
              <a:t>     </a:t>
            </a:r>
            <a:r>
              <a:rPr lang="el-GR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dirty="0" smtClean="0"/>
              <a:t>x. </a:t>
            </a:r>
            <a:r>
              <a:rPr lang="el-GR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dirty="0" smtClean="0"/>
              <a:t>y. [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dirty="0" smtClean="0"/>
              <a:t>, x :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, y :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/>
              <a:t>; 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]</a:t>
            </a:r>
          </a:p>
          <a:p>
            <a:r>
              <a:rPr lang="en-US" dirty="0" smtClean="0"/>
              <a:t>⊑   “MONO with APP”</a:t>
            </a:r>
          </a:p>
          <a:p>
            <a:r>
              <a:rPr lang="en-US" dirty="0" smtClean="0">
                <a:latin typeface="Corbel" pitchFamily="34" charset="0"/>
                <a:ea typeface="Arial Unicode MS"/>
                <a:cs typeface="Arial Unicode MS"/>
              </a:rPr>
              <a:t>     </a:t>
            </a:r>
            <a:r>
              <a:rPr lang="el-GR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dirty="0" smtClean="0"/>
              <a:t>x. </a:t>
            </a:r>
            <a:r>
              <a:rPr lang="el-GR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dirty="0" smtClean="0"/>
              <a:t>y. [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dirty="0" smtClean="0"/>
              <a:t>, x :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, y :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/>
              <a:t>; 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] [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dirty="0" smtClean="0"/>
              <a:t>, x :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, y :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/>
              <a:t>;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/>
              <a:t>]</a:t>
            </a:r>
          </a:p>
          <a:p>
            <a:r>
              <a:rPr lang="en-US" dirty="0" smtClean="0"/>
              <a:t>⊑   “MONO with VAR”</a:t>
            </a:r>
          </a:p>
          <a:p>
            <a:r>
              <a:rPr lang="en-US" dirty="0" smtClean="0">
                <a:latin typeface="Corbel" pitchFamily="34" charset="0"/>
                <a:ea typeface="Arial Unicode MS"/>
                <a:cs typeface="Arial Unicode MS"/>
              </a:rPr>
              <a:t>     </a:t>
            </a:r>
            <a:r>
              <a:rPr lang="el-GR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dirty="0" smtClean="0"/>
              <a:t>x. </a:t>
            </a:r>
            <a:r>
              <a:rPr lang="el-GR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dirty="0" smtClean="0"/>
              <a:t>y. x [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dirty="0" smtClean="0"/>
              <a:t>, x :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, y :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/>
              <a:t>; </a:t>
            </a:r>
            <a:r>
              <a:rPr lang="el-GR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dirty="0" smtClean="0"/>
              <a:t>]</a:t>
            </a:r>
          </a:p>
          <a:p>
            <a:r>
              <a:rPr lang="en-US" dirty="0" smtClean="0"/>
              <a:t>⊑   “MONO with VAR”</a:t>
            </a:r>
          </a:p>
          <a:p>
            <a:r>
              <a:rPr lang="en-US" dirty="0" smtClean="0">
                <a:latin typeface="Corbel" pitchFamily="34" charset="0"/>
                <a:ea typeface="Arial Unicode MS"/>
                <a:cs typeface="Arial Unicode MS"/>
              </a:rPr>
              <a:t>     </a:t>
            </a:r>
            <a:r>
              <a:rPr lang="el-GR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dirty="0" smtClean="0"/>
              <a:t>x. </a:t>
            </a:r>
            <a:r>
              <a:rPr lang="el-GR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dirty="0" smtClean="0"/>
              <a:t>y. x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</a:t>
            </a:r>
            <a:r>
              <a:rPr lang="en-US" dirty="0" err="1" smtClean="0"/>
              <a:t>freefinement</a:t>
            </a:r>
            <a:r>
              <a:rPr lang="en-US" dirty="0" smtClean="0"/>
              <a:t> cannot 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Lambda calculus: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sz="2400" dirty="0" smtClean="0"/>
              <a:t> ⊦ e :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sz="2400" dirty="0" smtClean="0"/>
              <a:t> ⊦ e’ : 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provided alpha-convert(e, e’).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dirty="0" smtClean="0"/>
              <a:t>Hoare logic: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sz="2400" dirty="0" smtClean="0"/>
              <a:t>{P}c{Q}</a:t>
            </a:r>
            <a:br>
              <a:rPr lang="en-US" sz="2400" dirty="0" smtClean="0"/>
            </a:br>
            <a:r>
              <a:rPr lang="en-US" sz="2400" dirty="0" smtClean="0"/>
              <a:t>       {P}c\X{Q’}</a:t>
            </a:r>
            <a:br>
              <a:rPr lang="en-US" sz="2400" dirty="0" smtClean="0"/>
            </a:br>
            <a:r>
              <a:rPr lang="en-US" sz="2400" dirty="0" smtClean="0"/>
              <a:t>       provided X is auxiliary for 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2743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5181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erification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Formal systems with </a:t>
            </a:r>
            <a:r>
              <a:rPr lang="en-US" dirty="0" err="1" smtClean="0"/>
              <a:t>judgements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823B"/>
                </a:solidFill>
              </a:rPr>
              <a:t>t</a:t>
            </a:r>
            <a:r>
              <a:rPr lang="en-US" dirty="0" smtClean="0"/>
              <a:t> Sat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pPr>
              <a:buNone/>
            </a:pPr>
            <a:endParaRPr lang="en-US" dirty="0">
              <a:solidFill>
                <a:srgbClr val="00823B"/>
              </a:solidFill>
            </a:endParaRPr>
          </a:p>
          <a:p>
            <a:pPr>
              <a:buNone/>
            </a:pPr>
            <a:r>
              <a:rPr lang="en-US" dirty="0" smtClean="0"/>
              <a:t>Prove whether an inductively defined term </a:t>
            </a:r>
            <a:r>
              <a:rPr lang="en-US" dirty="0" smtClean="0">
                <a:solidFill>
                  <a:srgbClr val="00823B"/>
                </a:solidFill>
              </a:rPr>
              <a:t>t</a:t>
            </a:r>
            <a:r>
              <a:rPr lang="en-US" dirty="0" smtClean="0"/>
              <a:t>, such as a program, satisfies a specification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Examples include</a:t>
            </a:r>
          </a:p>
          <a:p>
            <a:r>
              <a:rPr lang="en-US" dirty="0" smtClean="0"/>
              <a:t>type systems:   </a:t>
            </a:r>
            <a:r>
              <a:rPr lang="el-GR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dirty="0" smtClean="0"/>
              <a:t> ⊦ </a:t>
            </a:r>
            <a:r>
              <a:rPr lang="en-US" dirty="0" smtClean="0">
                <a:solidFill>
                  <a:srgbClr val="00823B"/>
                </a:solidFill>
              </a:rPr>
              <a:t>e</a:t>
            </a:r>
            <a:r>
              <a:rPr lang="en-US" dirty="0" smtClean="0"/>
              <a:t> : </a:t>
            </a:r>
            <a:r>
              <a:rPr lang="el-GR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program logics:  {</a:t>
            </a:r>
            <a:r>
              <a:rPr lang="en-US" dirty="0" smtClean="0">
                <a:solidFill>
                  <a:srgbClr val="C00000"/>
                </a:solidFill>
              </a:rPr>
              <a:t>x=3</a:t>
            </a:r>
            <a:r>
              <a:rPr lang="en-US" dirty="0" smtClean="0"/>
              <a:t>} </a:t>
            </a:r>
            <a:r>
              <a:rPr lang="en-US" dirty="0" smtClean="0">
                <a:solidFill>
                  <a:srgbClr val="00823B"/>
                </a:solidFill>
              </a:rPr>
              <a:t>x := x+2</a:t>
            </a:r>
            <a:r>
              <a:rPr lang="en-US" dirty="0" smtClean="0"/>
              <a:t> {</a:t>
            </a:r>
            <a:r>
              <a:rPr lang="en-US" dirty="0" smtClean="0">
                <a:solidFill>
                  <a:srgbClr val="C00000"/>
                </a:solidFill>
              </a:rPr>
              <a:t>x=5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 calculi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Formal systems with </a:t>
            </a:r>
            <a:r>
              <a:rPr lang="en-US" dirty="0" err="1" smtClean="0"/>
              <a:t>judgements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/>
              <a:t> ⊑ </a:t>
            </a:r>
            <a:r>
              <a:rPr lang="en-US" dirty="0" smtClean="0">
                <a:solidFill>
                  <a:schemeClr val="tx2"/>
                </a:solidFill>
              </a:rPr>
              <a:t>u’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/>
              <a:t> ::= </a:t>
            </a:r>
            <a:r>
              <a:rPr lang="en-US" dirty="0" smtClean="0">
                <a:solidFill>
                  <a:srgbClr val="00823B"/>
                </a:solidFill>
              </a:rPr>
              <a:t>t</a:t>
            </a:r>
            <a:r>
              <a:rPr lang="en-US" dirty="0" smtClean="0"/>
              <a:t> |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| ...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Used for top-down development (correctness-by-construction)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Examples </a:t>
            </a:r>
            <a:r>
              <a:rPr lang="en-US" smtClean="0"/>
              <a:t>(</a:t>
            </a:r>
            <a:r>
              <a:rPr lang="en-US" smtClean="0"/>
              <a:t>Back/</a:t>
            </a:r>
            <a:r>
              <a:rPr lang="en-US" smtClean="0"/>
              <a:t>Morgan </a:t>
            </a:r>
            <a:r>
              <a:rPr lang="en-US" dirty="0" smtClean="0"/>
              <a:t>refinement calculus):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823B"/>
                </a:solidFill>
              </a:rPr>
              <a:t>x := x+1;  x := x+1</a:t>
            </a:r>
            <a:r>
              <a:rPr lang="en-US" dirty="0" smtClean="0"/>
              <a:t>   ⊑   </a:t>
            </a:r>
            <a:r>
              <a:rPr lang="en-US" dirty="0" smtClean="0">
                <a:solidFill>
                  <a:srgbClr val="00823B"/>
                </a:solidFill>
              </a:rPr>
              <a:t>x := x+2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x:[x=3,x=5]</a:t>
            </a:r>
            <a:r>
              <a:rPr lang="en-US" dirty="0" smtClean="0"/>
              <a:t>   ⊑   </a:t>
            </a:r>
            <a:r>
              <a:rPr lang="en-US" dirty="0" smtClean="0">
                <a:solidFill>
                  <a:srgbClr val="00823B"/>
                </a:solidFill>
              </a:rPr>
              <a:t>x := x+2</a:t>
            </a:r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Freefinement</a:t>
            </a:r>
            <a:r>
              <a:rPr lang="en-US" dirty="0" smtClean="0"/>
              <a:t> is an algorithm</a:t>
            </a:r>
            <a:endParaRPr lang="en-US" dirty="0"/>
          </a:p>
        </p:txBody>
      </p:sp>
      <p:pic>
        <p:nvPicPr>
          <p:cNvPr id="5" name="Content Placeholder 4" descr="Lambd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2128520"/>
            <a:ext cx="2362200" cy="39674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Content Placeholder 4" descr="Lambd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128520"/>
            <a:ext cx="2361226" cy="3962400"/>
          </a:xfrm>
          <a:prstGeom prst="rect">
            <a:avLst/>
          </a:prstGeom>
        </p:spPr>
      </p:pic>
      <p:pic>
        <p:nvPicPr>
          <p:cNvPr id="10" name="Content Placeholder 4" descr="Lambd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7093" y="2128520"/>
            <a:ext cx="3227685" cy="396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353" y="1457980"/>
            <a:ext cx="217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Input:</a:t>
            </a:r>
          </a:p>
          <a:p>
            <a:r>
              <a:rPr lang="en-US" sz="2000" dirty="0" smtClean="0"/>
              <a:t>Verification System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2133600" y="2204720"/>
            <a:ext cx="1219200" cy="6858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953000" y="2204720"/>
            <a:ext cx="1219200" cy="6858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1447800"/>
            <a:ext cx="256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1:</a:t>
            </a:r>
          </a:p>
          <a:p>
            <a:r>
              <a:rPr lang="en-US" sz="2000" dirty="0" smtClean="0"/>
              <a:t>Extended </a:t>
            </a:r>
            <a:r>
              <a:rPr lang="en-US" sz="2000" dirty="0" err="1" smtClean="0"/>
              <a:t>Verif</a:t>
            </a:r>
            <a:r>
              <a:rPr lang="en-US" sz="2000" dirty="0" smtClean="0"/>
              <a:t>. System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6400" y="1447800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2:</a:t>
            </a:r>
          </a:p>
          <a:p>
            <a:r>
              <a:rPr lang="en-US" sz="2000" dirty="0" smtClean="0"/>
              <a:t>Refinement calculus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48000" y="4572000"/>
            <a:ext cx="1905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3505200"/>
            <a:ext cx="533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86200" y="4343400"/>
            <a:ext cx="457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467600" y="33528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10400" y="3886200"/>
            <a:ext cx="1447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00400" y="4236184"/>
            <a:ext cx="4648200" cy="163121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proves 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sz="2000" dirty="0" smtClean="0"/>
              <a:t> ⊦ f : 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sz="2000" dirty="0" smtClean="0"/>
              <a:t>     </a:t>
            </a:r>
            <a:r>
              <a:rPr lang="en-US" sz="2000" dirty="0" err="1" smtClean="0"/>
              <a:t>iff</a:t>
            </a:r>
            <a:r>
              <a:rPr lang="en-US" sz="2000" dirty="0" smtClean="0"/>
              <a:t>     R proves [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sz="2000" dirty="0" smtClean="0"/>
              <a:t>; 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sz="2000" dirty="0" smtClean="0"/>
              <a:t>] ⊑ f</a:t>
            </a:r>
          </a:p>
          <a:p>
            <a:endParaRPr lang="en-US" sz="2000" dirty="0" smtClean="0"/>
          </a:p>
          <a:p>
            <a:r>
              <a:rPr lang="en-US" sz="2000" dirty="0" smtClean="0"/>
              <a:t>For example,</a:t>
            </a:r>
          </a:p>
          <a:p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 </a:t>
            </a:r>
            <a:r>
              <a:rPr lang="en-US" sz="2000" dirty="0" smtClean="0"/>
              <a:t> ⊦  </a:t>
            </a:r>
            <a:r>
              <a:rPr lang="el-GR" sz="2000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sz="2000" dirty="0" smtClean="0"/>
              <a:t>x. </a:t>
            </a:r>
            <a:r>
              <a:rPr lang="el-GR" sz="2000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sz="2000" dirty="0" smtClean="0"/>
              <a:t>y. (x y)  :  (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sz="2000" dirty="0" smtClean="0"/>
              <a:t>)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n-US" sz="2000" dirty="0" smtClean="0"/>
              <a:t>(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[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Γ</a:t>
            </a:r>
            <a:r>
              <a:rPr lang="en-US" sz="2000" dirty="0" smtClean="0"/>
              <a:t>; (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sz="2000" dirty="0" smtClean="0"/>
              <a:t>)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n-US" sz="2000" dirty="0" smtClean="0"/>
              <a:t>(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σ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→</a:t>
            </a:r>
            <a:r>
              <a:rPr lang="el-GR" sz="2000" dirty="0" smtClean="0">
                <a:latin typeface="Cambria Math" pitchFamily="18" charset="0"/>
                <a:ea typeface="Cambria Math" pitchFamily="18" charset="0"/>
                <a:cs typeface="Arial Unicode MS"/>
              </a:rPr>
              <a:t>τ</a:t>
            </a:r>
            <a:r>
              <a:rPr lang="en-US" sz="2000" dirty="0" smtClean="0"/>
              <a:t>)]   ⊑   </a:t>
            </a:r>
            <a:r>
              <a:rPr lang="el-GR" sz="2000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sz="2000" dirty="0" smtClean="0"/>
              <a:t>x. </a:t>
            </a:r>
            <a:r>
              <a:rPr lang="el-GR" sz="2000" dirty="0" smtClean="0">
                <a:latin typeface="Corbel" pitchFamily="34" charset="0"/>
                <a:ea typeface="Arial Unicode MS"/>
                <a:cs typeface="Arial Unicode MS"/>
              </a:rPr>
              <a:t>λ</a:t>
            </a:r>
            <a:r>
              <a:rPr lang="en-US" sz="2000" dirty="0" smtClean="0"/>
              <a:t>y. (x y)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7" grpId="2" animBg="1"/>
      <p:bldP spid="18" grpId="0" animBg="1"/>
      <p:bldP spid="19" grpId="1"/>
      <p:bldP spid="20" grpId="1"/>
      <p:bldP spid="13" grpId="0" animBg="1"/>
      <p:bldP spid="16" grpId="0" animBg="1"/>
      <p:bldP spid="24" grpId="0" animBg="1"/>
      <p:bldP spid="26" grpId="0" animBg="1"/>
      <p:bldP spid="2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Given a verification system V</a:t>
            </a:r>
            <a:r>
              <a:rPr lang="en-US" baseline="-25000" dirty="0" smtClean="0"/>
              <a:t>1</a:t>
            </a:r>
            <a:r>
              <a:rPr lang="en-US" dirty="0" smtClean="0"/>
              <a:t> of a particular form, </a:t>
            </a:r>
            <a:r>
              <a:rPr lang="en-US" dirty="0" err="1" smtClean="0"/>
              <a:t>freefinement</a:t>
            </a:r>
            <a:r>
              <a:rPr lang="en-US" dirty="0" smtClean="0"/>
              <a:t> automatically: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adds specification terms to get a sound and conservative extension V</a:t>
            </a:r>
            <a:r>
              <a:rPr lang="en-US" baseline="-25000" dirty="0" smtClean="0"/>
              <a:t>2</a:t>
            </a:r>
            <a:r>
              <a:rPr lang="en-US" dirty="0" smtClean="0"/>
              <a:t>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constructs a sound refinement calculus R from 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and R are in harmony:</a:t>
            </a:r>
          </a:p>
          <a:p>
            <a:pPr marL="514350" indent="-514350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z="3100" dirty="0" smtClean="0"/>
              <a:t>⊦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/>
              <a:t> Sat </a:t>
            </a:r>
            <a:r>
              <a:rPr lang="en-US" sz="3100" dirty="0" smtClean="0">
                <a:solidFill>
                  <a:srgbClr val="C00000"/>
                </a:solidFill>
              </a:rPr>
              <a:t>S</a:t>
            </a:r>
            <a:r>
              <a:rPr lang="en-US" sz="3100" dirty="0" smtClean="0"/>
              <a:t>    ⇔    </a:t>
            </a:r>
            <a:r>
              <a:rPr lang="en-US" dirty="0" smtClean="0"/>
              <a:t>R ⊦ </a:t>
            </a:r>
            <a:r>
              <a:rPr lang="en-US" sz="3100" dirty="0" smtClean="0">
                <a:solidFill>
                  <a:srgbClr val="C00000"/>
                </a:solidFill>
              </a:rPr>
              <a:t>S</a:t>
            </a:r>
            <a:r>
              <a:rPr lang="en-US" sz="3100" dirty="0" smtClean="0"/>
              <a:t> ⊑ </a:t>
            </a:r>
            <a:r>
              <a:rPr lang="en-US" sz="3100" dirty="0" smtClean="0">
                <a:solidFill>
                  <a:schemeClr val="tx2"/>
                </a:solidFill>
              </a:rPr>
              <a:t>u</a:t>
            </a:r>
          </a:p>
          <a:p>
            <a:pPr marL="514350" indent="-514350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⊦ </a:t>
            </a:r>
            <a:r>
              <a:rPr lang="en-US" sz="3100" dirty="0" smtClean="0">
                <a:solidFill>
                  <a:schemeClr val="tx2"/>
                </a:solidFill>
              </a:rPr>
              <a:t>u</a:t>
            </a:r>
            <a:r>
              <a:rPr lang="en-US" dirty="0" smtClean="0"/>
              <a:t> Sat </a:t>
            </a:r>
            <a:r>
              <a:rPr lang="en-US" sz="3100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     and    R ⊦ </a:t>
            </a:r>
            <a:r>
              <a:rPr lang="en-US" sz="3100" dirty="0" smtClean="0">
                <a:solidFill>
                  <a:schemeClr val="tx2"/>
                </a:solidFill>
              </a:rPr>
              <a:t>u</a:t>
            </a:r>
            <a:r>
              <a:rPr lang="en-US" sz="3100" dirty="0" smtClean="0"/>
              <a:t> ⊑ </a:t>
            </a:r>
            <a:r>
              <a:rPr lang="en-US" sz="3100" dirty="0" smtClean="0">
                <a:solidFill>
                  <a:schemeClr val="tx2"/>
                </a:solidFill>
              </a:rPr>
              <a:t>u’</a:t>
            </a:r>
            <a:r>
              <a:rPr lang="en-US" dirty="0" smtClean="0"/>
              <a:t>    ⇒    V</a:t>
            </a:r>
            <a:r>
              <a:rPr lang="en-US" baseline="-25000" dirty="0" smtClean="0"/>
              <a:t>2</a:t>
            </a:r>
            <a:r>
              <a:rPr lang="en-US" dirty="0" smtClean="0"/>
              <a:t> ⊦ </a:t>
            </a:r>
            <a:r>
              <a:rPr lang="en-US" sz="3100" dirty="0" smtClean="0">
                <a:solidFill>
                  <a:schemeClr val="tx2"/>
                </a:solidFill>
              </a:rPr>
              <a:t>u’</a:t>
            </a:r>
            <a:r>
              <a:rPr lang="en-US" dirty="0" smtClean="0"/>
              <a:t> Sat </a:t>
            </a:r>
            <a:r>
              <a:rPr lang="en-US" sz="3100" dirty="0" smtClean="0">
                <a:solidFill>
                  <a:srgbClr val="C00000"/>
                </a:solidFill>
              </a:rPr>
              <a:t>S</a:t>
            </a:r>
          </a:p>
          <a:p>
            <a:pPr marL="514350" indent="-514350"/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Can mix top-down (correctness-by-construction) and bottom-up verification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Proof translation is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Hoare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Hoare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2590"/>
            <a:ext cx="2739390" cy="4499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Hoare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57350"/>
            <a:ext cx="4206240" cy="4591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7064" y="12954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4740" y="12954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2819400" y="2819400"/>
            <a:ext cx="1752600" cy="68580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Preprocess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 descr="HoareHAuxVarEl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600200"/>
            <a:ext cx="3205163" cy="9941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1" name="Picture 20" descr="HoareV1AuxVarEl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635425"/>
            <a:ext cx="4219575" cy="9553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2" name="Picture 21" descr="HoareV1VarAssig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4267200"/>
            <a:ext cx="4469130" cy="5029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are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570" y="434340"/>
            <a:ext cx="4202430" cy="5585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Hoar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493" y="419355"/>
            <a:ext cx="3928507" cy="5981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96140" y="762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700700" y="762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baseline="-25000" dirty="0"/>
          </a:p>
        </p:txBody>
      </p:sp>
      <p:pic>
        <p:nvPicPr>
          <p:cNvPr id="10" name="Picture 9" descr="HoareV2Dis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775" y="2567940"/>
            <a:ext cx="5229225" cy="7086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 descr="HoareV2Jo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410200"/>
            <a:ext cx="3714750" cy="6972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4" name="Picture 13" descr="HoareRDis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1905000"/>
            <a:ext cx="5554980" cy="571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Picture 15" descr="HoareRUnjo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6019800"/>
            <a:ext cx="2366010" cy="4629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Key aspects in more detail...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and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set of constructors for a term language   </a:t>
            </a:r>
            <a:r>
              <a:rPr lang="en-US" dirty="0" smtClean="0">
                <a:solidFill>
                  <a:srgbClr val="00823B"/>
                </a:solidFill>
              </a:rPr>
              <a:t>t</a:t>
            </a:r>
            <a:r>
              <a:rPr lang="en-US" dirty="0" smtClean="0"/>
              <a:t> ::= C(</a:t>
            </a:r>
            <a:r>
              <a:rPr lang="en-US" dirty="0" smtClean="0">
                <a:solidFill>
                  <a:srgbClr val="00823B"/>
                </a:solidFill>
              </a:rPr>
              <a:t>t</a:t>
            </a:r>
            <a:r>
              <a:rPr lang="en-US" baseline="-25000" dirty="0" smtClean="0">
                <a:solidFill>
                  <a:srgbClr val="00823B"/>
                </a:solidFill>
              </a:rPr>
              <a:t>1</a:t>
            </a:r>
            <a:r>
              <a:rPr lang="en-US" dirty="0" smtClean="0"/>
              <a:t>, ..., </a:t>
            </a:r>
            <a:r>
              <a:rPr lang="en-US" dirty="0" err="1" smtClean="0">
                <a:solidFill>
                  <a:srgbClr val="00823B"/>
                </a:solidFill>
              </a:rPr>
              <a:t>t</a:t>
            </a:r>
            <a:r>
              <a:rPr lang="en-US" baseline="-25000" dirty="0" err="1" smtClean="0">
                <a:solidFill>
                  <a:srgbClr val="00823B"/>
                </a:solidFill>
              </a:rPr>
              <a:t>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set of specifications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binary relation between terms and specs    </a:t>
            </a:r>
            <a:r>
              <a:rPr lang="en-US" dirty="0" smtClean="0">
                <a:ea typeface="Arial Unicode MS"/>
                <a:cs typeface="Arial Unicode MS"/>
              </a:rPr>
              <a:t>⊧</a:t>
            </a:r>
            <a:r>
              <a:rPr lang="en-US" baseline="-25000" dirty="0" smtClean="0">
                <a:ea typeface="Arial Unicode MS"/>
                <a:cs typeface="Arial Unicode MS"/>
              </a:rPr>
              <a:t>V1</a:t>
            </a:r>
            <a:r>
              <a:rPr lang="en-US" dirty="0" smtClean="0">
                <a:ea typeface="Arial Unicode MS"/>
                <a:cs typeface="Arial Unicode MS"/>
              </a:rPr>
              <a:t> _ Sat _ .</a:t>
            </a:r>
            <a:br>
              <a:rPr lang="en-US" dirty="0" smtClean="0">
                <a:ea typeface="Arial Unicode MS"/>
                <a:cs typeface="Arial Unicode MS"/>
              </a:rPr>
            </a:br>
            <a:r>
              <a:rPr lang="en-US" dirty="0" smtClean="0"/>
              <a:t>It captures the meaning of satisfaction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formal system V</a:t>
            </a:r>
            <a:r>
              <a:rPr lang="en-US" baseline="-25000" dirty="0" smtClean="0"/>
              <a:t>1</a:t>
            </a:r>
            <a:r>
              <a:rPr lang="en-US" dirty="0" smtClean="0"/>
              <a:t> for proving </a:t>
            </a:r>
            <a:r>
              <a:rPr lang="en-US" dirty="0" err="1" smtClean="0"/>
              <a:t>judgements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823B"/>
                </a:solidFill>
              </a:rPr>
              <a:t>t</a:t>
            </a:r>
            <a:r>
              <a:rPr lang="en-US" dirty="0" smtClean="0"/>
              <a:t> Sat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Two forms of inference rules are allowed: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rule must be sound </a:t>
            </a:r>
            <a:r>
              <a:rPr lang="en-US" dirty="0" err="1" smtClean="0"/>
              <a:t>w.r.t</a:t>
            </a:r>
            <a:r>
              <a:rPr lang="en-US" dirty="0" smtClean="0"/>
              <a:t>. the meaning of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FE8B-D5F3-41C4-B2C3-4C47E250B3D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954" y="4101257"/>
            <a:ext cx="4003846" cy="927943"/>
          </a:xfrm>
          <a:prstGeom prst="rect">
            <a:avLst/>
          </a:prstGeom>
        </p:spPr>
      </p:pic>
      <p:pic>
        <p:nvPicPr>
          <p:cNvPr id="6" name="Picture 5" descr="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114800"/>
            <a:ext cx="3814440" cy="8776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4038600"/>
            <a:ext cx="4191000" cy="990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4038600"/>
            <a:ext cx="4038600" cy="990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On-screen Show (4:3)</PresentationFormat>
  <Paragraphs>162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Freefinement</vt:lpstr>
      <vt:lpstr>Verification systems</vt:lpstr>
      <vt:lpstr>Refinement calculi</vt:lpstr>
      <vt:lpstr>Freefinement is an algorithm</vt:lpstr>
      <vt:lpstr>In a nutshell</vt:lpstr>
      <vt:lpstr>Example: Hoare logic</vt:lpstr>
      <vt:lpstr>Slide 7</vt:lpstr>
      <vt:lpstr>Key aspects in more detail...</vt:lpstr>
      <vt:lpstr>Inputs and requirements</vt:lpstr>
      <vt:lpstr>Extended term language</vt:lpstr>
      <vt:lpstr>Extended satisfaction and V2</vt:lpstr>
      <vt:lpstr>Refinement</vt:lpstr>
      <vt:lpstr>Rest of the process</vt:lpstr>
      <vt:lpstr>Conclusions</vt:lpstr>
      <vt:lpstr>Example refinement development</vt:lpstr>
      <vt:lpstr>Rules freefinement cannot handle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Freefinement</dc:title>
  <dc:creator>stephan</dc:creator>
  <cp:lastModifiedBy>stephan</cp:lastModifiedBy>
  <cp:revision>168</cp:revision>
  <dcterms:created xsi:type="dcterms:W3CDTF">2011-11-21T11:32:55Z</dcterms:created>
  <dcterms:modified xsi:type="dcterms:W3CDTF">2012-01-24T12:42:28Z</dcterms:modified>
</cp:coreProperties>
</file>