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825" r:id="rId2"/>
  </p:sldMasterIdLst>
  <p:notesMasterIdLst>
    <p:notesMasterId r:id="rId23"/>
  </p:notesMasterIdLst>
  <p:handoutMasterIdLst>
    <p:handoutMasterId r:id="rId24"/>
  </p:handoutMasterIdLst>
  <p:sldIdLst>
    <p:sldId id="616" r:id="rId3"/>
    <p:sldId id="602" r:id="rId4"/>
    <p:sldId id="623" r:id="rId5"/>
    <p:sldId id="625" r:id="rId6"/>
    <p:sldId id="627" r:id="rId7"/>
    <p:sldId id="609" r:id="rId8"/>
    <p:sldId id="620" r:id="rId9"/>
    <p:sldId id="603" r:id="rId10"/>
    <p:sldId id="604" r:id="rId11"/>
    <p:sldId id="605" r:id="rId12"/>
    <p:sldId id="606" r:id="rId13"/>
    <p:sldId id="607" r:id="rId14"/>
    <p:sldId id="608" r:id="rId15"/>
    <p:sldId id="629" r:id="rId16"/>
    <p:sldId id="611" r:id="rId17"/>
    <p:sldId id="612" r:id="rId18"/>
    <p:sldId id="613" r:id="rId19"/>
    <p:sldId id="615" r:id="rId20"/>
    <p:sldId id="614" r:id="rId21"/>
    <p:sldId id="628" r:id="rId22"/>
  </p:sldIdLst>
  <p:sldSz cx="9144000" cy="6858000" type="screen4x3"/>
  <p:notesSz cx="6810375" cy="9942513"/>
  <p:custDataLst>
    <p:tags r:id="rId25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8" clrIdx="0"/>
  <p:cmAuthor id="1" name="krabat" initials="k" lastIdx="0" clrIdx="1"/>
  <p:cmAuthor id="2" name="Nadia Polikarpova" initials="NP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3333FF"/>
    <a:srgbClr val="FFCC99"/>
    <a:srgbClr val="990000"/>
    <a:srgbClr val="336600"/>
    <a:srgbClr val="99FF99"/>
    <a:srgbClr val="D60093"/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7" autoAdjust="0"/>
    <p:restoredTop sz="86429" autoAdjust="0"/>
  </p:normalViewPr>
  <p:slideViewPr>
    <p:cSldViewPr snapToGrid="0">
      <p:cViewPr varScale="1">
        <p:scale>
          <a:sx n="74" d="100"/>
          <a:sy n="74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280" y="-78"/>
      </p:cViewPr>
      <p:guideLst>
        <p:guide orient="horz" pos="3131"/>
        <p:guide pos="2145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90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39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34" y="4723023"/>
            <a:ext cx="5447709" cy="44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8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 fontAlgn="auto">
              <a:lnSpc>
                <a:spcPts val="106"/>
              </a:lnSpc>
              <a:spcBef>
                <a:spcPts val="0"/>
              </a:spcBef>
              <a:spcAft>
                <a:spcPts val="0"/>
              </a:spcAft>
            </a:pPr>
            <a:fld id="{BA006FB0-F0C3-4665-A745-8CE87C560266}" type="slidenum">
              <a:rPr lang="en-US" sz="1600">
                <a:solidFill>
                  <a:srgbClr val="000000"/>
                </a:solidFill>
                <a:latin typeface="Arial"/>
              </a:rPr>
              <a:pPr fontAlgn="auto">
                <a:lnSpc>
                  <a:spcPts val="106"/>
                </a:lnSpc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sz="18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71B8A4DF-657D-4981-BDE9-3B4AA4D18EC7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1485E94F-3C4E-42F6-9EFB-CE7D519CC69D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F74CA912-3B2A-48C8-95BF-899565F7B9A9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 dirty="0"/>
              <a:t>SCOOP operates with objects, helping application developers work with domain-specific abstractions.</a:t>
            </a:r>
            <a:endParaRPr dirty="0"/>
          </a:p>
          <a:p>
            <a:endParaRPr dirty="0"/>
          </a:p>
          <a:p>
            <a:r>
              <a:rPr lang="en-US" dirty="0"/>
              <a:t>No data races due to SCOOP model.</a:t>
            </a:r>
            <a:endParaRPr dirty="0"/>
          </a:p>
          <a:p>
            <a:r>
              <a:rPr lang="en-US" dirty="0"/>
              <a:t>SCOOP has built-in synchronization mechanisms.</a:t>
            </a:r>
            <a:endParaRPr dirty="0"/>
          </a:p>
          <a:p>
            <a:r>
              <a:rPr lang="en-US" dirty="0"/>
              <a:t>These features makes easier process of creating concurrent application for developers.</a:t>
            </a:r>
            <a:endParaRPr dirty="0"/>
          </a:p>
          <a:p>
            <a:endParaRPr dirty="0"/>
          </a:p>
          <a:p>
            <a:r>
              <a:rPr lang="en-US" dirty="0"/>
              <a:t>Also SCOOP supports external function calls from C/C++ code.</a:t>
            </a:r>
            <a:endParaRPr dirty="0"/>
          </a:p>
          <a:p>
            <a:r>
              <a:rPr lang="en-US" dirty="0"/>
              <a:t>It provides possibilities to use external libraries, components on the various layers of the framework.</a:t>
            </a:r>
            <a:endParaRPr dirty="0"/>
          </a:p>
          <a:p>
            <a:r>
              <a:rPr lang="en-US" dirty="0"/>
              <a:t>Especially on control and deliberator layers.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 dirty="0"/>
          </a:p>
        </p:txBody>
      </p:sp>
      <p:sp>
        <p:nvSpPr>
          <p:cNvPr id="111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F74CA912-3B2A-48C8-95BF-899565F7B9A9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357664AE-78AC-4331-AF9F-EF5090F02BD6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071C686B-4069-4566-8FB4-E17F4F7C4799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8FE189AE-B8B0-4071-947B-FAB8841065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3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71B8A4DF-657D-4981-BDE9-3B4AA4D18EC7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r>
              <a:rPr lang="en-US"/>
              <a:t>SCOOP operates with objects, helping application developers work with domain-specific abstractions.</a:t>
            </a:r>
            <a:endParaRPr/>
          </a:p>
          <a:p>
            <a:endParaRPr/>
          </a:p>
          <a:p>
            <a:r>
              <a:rPr lang="en-US"/>
              <a:t>No data races due to SCOOP model.</a:t>
            </a:r>
            <a:endParaRPr/>
          </a:p>
          <a:p>
            <a:r>
              <a:rPr lang="en-US"/>
              <a:t>SCOOP has built-in synchronization mechanisms.</a:t>
            </a:r>
            <a:endParaRPr/>
          </a:p>
          <a:p>
            <a:r>
              <a:rPr lang="en-US"/>
              <a:t>These features makes easier process of creating concurrent application for developers.</a:t>
            </a:r>
            <a:endParaRPr/>
          </a:p>
          <a:p>
            <a:endParaRPr/>
          </a:p>
          <a:p>
            <a:r>
              <a:rPr lang="en-US"/>
              <a:t>Also SCOOP supports external function calls from C/C++ code.</a:t>
            </a:r>
            <a:endParaRPr/>
          </a:p>
          <a:p>
            <a:r>
              <a:rPr lang="en-US"/>
              <a:t>It provides possibilities to use external libraries, components on the various layers of the framework.</a:t>
            </a:r>
            <a:endParaRPr/>
          </a:p>
          <a:p>
            <a:r>
              <a:rPr lang="en-US"/>
              <a:t>Especially on control and deliberator layers.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SCOOP provides inter-layer access with the synchronization based on wait-conditions.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imes New Roman"/>
              </a:rPr>
              <a:t>Each component is handled by a distinctive set of processors.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0" y="0"/>
            <a:ext cx="11818159" cy="11877669"/>
          </a:xfrm>
          <a:prstGeom prst="rect">
            <a:avLst/>
          </a:prstGeom>
        </p:spPr>
        <p:txBody>
          <a:bodyPr lIns="90432" tIns="45216" rIns="90432" bIns="45216"/>
          <a:lstStyle/>
          <a:p>
            <a:pPr>
              <a:lnSpc>
                <a:spcPts val="106"/>
              </a:lnSpc>
            </a:pPr>
            <a:fld id="{71B8A4DF-657D-4981-BDE9-3B4AA4D18EC7}" type="slidenum">
              <a:rPr lang="en-US" sz="1600">
                <a:solidFill>
                  <a:srgbClr val="000000"/>
                </a:solidFill>
                <a:latin typeface="Arial"/>
              </a:rPr>
              <a:pPr>
                <a:lnSpc>
                  <a:spcPts val="106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9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26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3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845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823" r:id="rId2"/>
    <p:sldLayoutId id="214748382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dirty="0"/>
              <a:t>Click to edit the title text format</a:t>
            </a:r>
            <a:endParaRPr dirty="0"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dirty="0"/>
              <a:t>Click to edit the outline text </a:t>
            </a:r>
            <a:r>
              <a:rPr lang="en-US" dirty="0" smtClean="0"/>
              <a:t>format</a:t>
            </a:r>
          </a:p>
          <a:p>
            <a:pPr lvl="6">
              <a:buSzPct val="75000"/>
              <a:buFont typeface="StarSymbol"/>
              <a:buChar char=""/>
            </a:pPr>
            <a:r>
              <a:rPr lang="en-US" dirty="0" smtClean="0"/>
              <a:t>Second Outline Level</a:t>
            </a:r>
            <a:endParaRPr dirty="0" smtClean="0"/>
          </a:p>
          <a:p>
            <a:pPr lvl="2">
              <a:buSzPct val="45000"/>
              <a:buFont typeface="StarSymbol"/>
              <a:buChar char=""/>
            </a:pPr>
            <a:r>
              <a:rPr lang="en-US" dirty="0" smtClean="0"/>
              <a:t>Third Outline Level</a:t>
            </a:r>
            <a:endParaRPr dirty="0" smtClean="0"/>
          </a:p>
          <a:p>
            <a:pPr lvl="3">
              <a:buSzPct val="75000"/>
              <a:buFont typeface="StarSymbol"/>
              <a:buChar char=""/>
            </a:pPr>
            <a:r>
              <a:rPr lang="en-US" dirty="0" smtClean="0"/>
              <a:t>Fourth Outline Level</a:t>
            </a:r>
            <a:endParaRPr dirty="0" smtClean="0"/>
          </a:p>
          <a:p>
            <a:pPr lvl="4">
              <a:buSzPct val="45000"/>
              <a:buFont typeface="StarSymbol"/>
              <a:buChar char=""/>
            </a:pPr>
            <a:r>
              <a:rPr lang="en-US" dirty="0" smtClean="0"/>
              <a:t>Fifth Outline Level</a:t>
            </a:r>
            <a:endParaRPr dirty="0" smtClean="0"/>
          </a:p>
          <a:p>
            <a:pPr lvl="5">
              <a:buSzPct val="45000"/>
              <a:buFont typeface="StarSymbol"/>
              <a:buChar char=""/>
            </a:pPr>
            <a:r>
              <a:rPr lang="en-US" dirty="0" smtClean="0"/>
              <a:t>Sixth Outline Level</a:t>
            </a:r>
            <a:endParaRPr dirty="0" smtClean="0"/>
          </a:p>
          <a:p>
            <a:pPr lvl="6">
              <a:buSzPct val="45000"/>
              <a:buFont typeface="StarSymbol"/>
              <a:buChar char=""/>
            </a:pPr>
            <a:r>
              <a:rPr lang="en-US" dirty="0" smtClean="0"/>
              <a:t>Seventh Outline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734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</p:sldLayoutIdLst>
  <p:txStyles>
    <p:titleStyle/>
    <p:bodyStyle>
      <a:lvl1pPr>
        <a:buNone/>
        <a:defRPr>
          <a:solidFill>
            <a:srgbClr val="0000FF"/>
          </a:solidFill>
          <a:latin typeface="Comic Sans MS" pitchFamily="66" charset="0"/>
        </a:defRPr>
      </a:lvl1pPr>
      <a:lvl2pPr>
        <a:buNone/>
        <a:defRPr>
          <a:latin typeface="Comic Sans MS" pitchFamily="66" charset="0"/>
        </a:defRPr>
      </a:lvl2pPr>
      <a:lvl3pPr>
        <a:defRPr>
          <a:solidFill>
            <a:srgbClr val="0000FF"/>
          </a:solidFill>
          <a:latin typeface="Comic Sans MS" pitchFamily="66" charset="0"/>
        </a:defRPr>
      </a:lvl3pPr>
      <a:lvl4pPr>
        <a:buNone/>
        <a:defRPr>
          <a:solidFill>
            <a:srgbClr val="0000FF"/>
          </a:solidFill>
          <a:latin typeface="Comic Sans MS" pitchFamily="66" charset="0"/>
        </a:defRPr>
      </a:lvl4pPr>
      <a:lvl5pPr>
        <a:defRPr>
          <a:solidFill>
            <a:srgbClr val="0000FF"/>
          </a:solidFill>
          <a:latin typeface="Comic Sans MS" pitchFamily="66" charset="0"/>
        </a:defRPr>
      </a:lvl5pPr>
      <a:lvl6pPr>
        <a:defRPr>
          <a:solidFill>
            <a:srgbClr val="0000FF"/>
          </a:solidFill>
          <a:latin typeface="Comic Sans MS" pitchFamily="66" charset="0"/>
        </a:defRPr>
      </a:lvl6pPr>
      <a:lvl7pPr>
        <a:buNone/>
        <a:defRPr>
          <a:solidFill>
            <a:srgbClr val="0000FF"/>
          </a:solidFill>
          <a:latin typeface="Comic Sans MS" pitchFamily="66" charset="0"/>
        </a:defRPr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193" y="369034"/>
            <a:ext cx="1529592" cy="4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87524" y="525703"/>
            <a:ext cx="2455676" cy="701098"/>
            <a:chOff x="179512" y="3284984"/>
            <a:chExt cx="1944216" cy="418680"/>
          </a:xfrm>
        </p:grpSpPr>
        <p:pic>
          <p:nvPicPr>
            <p:cNvPr id="4" name="Picture 1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51520" y="3284984"/>
              <a:ext cx="1648440" cy="418680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79512" y="3494324"/>
              <a:ext cx="1944216" cy="209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43" name="CustomShape 2"/>
          <p:cNvSpPr/>
          <p:nvPr/>
        </p:nvSpPr>
        <p:spPr>
          <a:xfrm>
            <a:off x="1259632" y="2113392"/>
            <a:ext cx="6492960" cy="2664296"/>
          </a:xfrm>
          <a:prstGeom prst="rect">
            <a:avLst/>
          </a:prstGeom>
        </p:spPr>
        <p:txBody>
          <a:bodyPr lIns="0" tIns="36000" rIns="0" b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7200" b="1" dirty="0" smtClean="0">
                <a:solidFill>
                  <a:srgbClr val="990000"/>
                </a:solidFill>
                <a:latin typeface="+mn-lt"/>
                <a:ea typeface="ＭＳ Ｐゴシック"/>
              </a:rPr>
              <a:t>Roboscoop!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3333FF"/>
              </a:solidFill>
              <a:latin typeface="+mn-lt"/>
              <a:ea typeface="ＭＳ Ｐゴシック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srgbClr val="3333FF"/>
                </a:solidFill>
                <a:latin typeface="+mn-lt"/>
                <a:ea typeface="ＭＳ Ｐゴシック"/>
              </a:rPr>
              <a:t>Project presentation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err="1" smtClean="0">
                <a:solidFill>
                  <a:srgbClr val="3333FF"/>
                </a:solidFill>
                <a:latin typeface="+mn-lt"/>
                <a:ea typeface="ＭＳ Ｐゴシック"/>
              </a:rPr>
              <a:t>Spiez</a:t>
            </a:r>
            <a:r>
              <a:rPr lang="en-GB" sz="2800" b="1" dirty="0" smtClean="0">
                <a:solidFill>
                  <a:srgbClr val="3333FF"/>
                </a:solidFill>
                <a:latin typeface="+mn-lt"/>
                <a:ea typeface="ＭＳ Ｐゴシック"/>
              </a:rPr>
              <a:t>, 13 March 2013</a:t>
            </a:r>
            <a:endParaRPr sz="1400" dirty="0">
              <a:solidFill>
                <a:srgbClr val="3333FF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sz="1800" dirty="0">
              <a:solidFill>
                <a:srgbClr val="3333FF"/>
              </a:solidFill>
              <a:latin typeface="+mn-lt"/>
            </a:endParaRPr>
          </a:p>
        </p:txBody>
      </p:sp>
      <p:pic>
        <p:nvPicPr>
          <p:cNvPr id="10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6056640" y="4887360"/>
            <a:ext cx="2630160" cy="1422000"/>
          </a:xfrm>
          <a:prstGeom prst="rect">
            <a:avLst/>
          </a:prstGeom>
        </p:spPr>
      </p:pic>
      <p:pic>
        <p:nvPicPr>
          <p:cNvPr id="11" name="Picture 1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5376027"/>
            <a:ext cx="1041905" cy="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247710" y="78318"/>
            <a:ext cx="8380800" cy="569719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335B"/>
                </a:solidFill>
                <a:latin typeface="Arial"/>
                <a:ea typeface="ＭＳ Ｐゴシック"/>
              </a:rPr>
              <a:t>SmartWalker</a:t>
            </a:r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: Hardware</a:t>
            </a:r>
            <a:endParaRPr dirty="0"/>
          </a:p>
        </p:txBody>
      </p:sp>
      <p:sp>
        <p:nvSpPr>
          <p:cNvPr id="63" name="CustomShape 2"/>
          <p:cNvSpPr/>
          <p:nvPr/>
        </p:nvSpPr>
        <p:spPr>
          <a:xfrm>
            <a:off x="247710" y="817272"/>
            <a:ext cx="8221096" cy="460728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Single-board computer (</a:t>
            </a:r>
            <a:r>
              <a:rPr lang="en-US" dirty="0" err="1" smtClean="0">
                <a:solidFill>
                  <a:srgbClr val="000000"/>
                </a:solidFill>
                <a:ea typeface="ＭＳ Ｐゴシック"/>
              </a:rPr>
              <a:t>BeagleBone</a:t>
            </a: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)</a:t>
            </a:r>
            <a:endParaRPr lang="en-US" dirty="0"/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Low-cost</a:t>
            </a: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Credit-card-sized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720MHz </a:t>
            </a:r>
            <a:r>
              <a:rPr lang="en-US" dirty="0">
                <a:solidFill>
                  <a:srgbClr val="3333FF"/>
                </a:solidFill>
                <a:ea typeface="ＭＳ Ｐゴシック"/>
              </a:rPr>
              <a:t>ARM </a:t>
            </a: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processor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Operating system: Linux computer</a:t>
            </a:r>
            <a:endParaRPr lang="en-US" dirty="0">
              <a:solidFill>
                <a:srgbClr val="3333FF"/>
              </a:solidFill>
            </a:endParaRP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Connectivity: 2 x 46 pin headers</a:t>
            </a:r>
          </a:p>
        </p:txBody>
      </p:sp>
      <p:pic>
        <p:nvPicPr>
          <p:cNvPr id="5" name="Picture 2" descr="C:\Users\tcmathis.IHOMELAB\Desktop\beaglebone-in-han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55650"/>
            <a:ext cx="3911809" cy="25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03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229962" y="79541"/>
            <a:ext cx="8380800" cy="550655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More about the hardware</a:t>
            </a:r>
            <a:endParaRPr dirty="0"/>
          </a:p>
        </p:txBody>
      </p:sp>
      <p:sp>
        <p:nvSpPr>
          <p:cNvPr id="63" name="CustomShape 2"/>
          <p:cNvSpPr/>
          <p:nvPr/>
        </p:nvSpPr>
        <p:spPr>
          <a:xfrm>
            <a:off x="311344" y="792081"/>
            <a:ext cx="7406192" cy="460728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buSzPct val="45000"/>
            </a:pP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Motor controller: c</a:t>
            </a:r>
            <a:r>
              <a:rPr lang="en-US" dirty="0" smtClean="0"/>
              <a:t>ontrols motors up to 350 W</a:t>
            </a:r>
            <a:endParaRPr lang="de-CH" dirty="0" smtClean="0"/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de-CH" dirty="0">
                <a:solidFill>
                  <a:srgbClr val="3333FF"/>
                </a:solidFill>
                <a:ea typeface="ＭＳ Ｐゴシック"/>
              </a:rPr>
              <a:t>Controls </a:t>
            </a:r>
            <a:r>
              <a:rPr lang="de-CH" dirty="0" smtClean="0">
                <a:solidFill>
                  <a:srgbClr val="3333FF"/>
                </a:solidFill>
                <a:ea typeface="ＭＳ Ｐゴシック"/>
              </a:rPr>
              <a:t>force </a:t>
            </a:r>
            <a:r>
              <a:rPr lang="de-CH" dirty="0">
                <a:solidFill>
                  <a:srgbClr val="3333FF"/>
                </a:solidFill>
                <a:ea typeface="ＭＳ Ｐゴシック"/>
              </a:rPr>
              <a:t>of </a:t>
            </a:r>
            <a:r>
              <a:rPr lang="de-CH" dirty="0" smtClean="0">
                <a:solidFill>
                  <a:srgbClr val="3333FF"/>
                </a:solidFill>
                <a:ea typeface="ＭＳ Ｐゴシック"/>
              </a:rPr>
              <a:t>motors </a:t>
            </a:r>
            <a:r>
              <a:rPr lang="de-CH" dirty="0">
                <a:solidFill>
                  <a:srgbClr val="3333FF"/>
                </a:solidFill>
                <a:ea typeface="ＭＳ Ｐゴシック"/>
              </a:rPr>
              <a:t>according to </a:t>
            </a:r>
            <a:r>
              <a:rPr lang="de-CH" dirty="0" smtClean="0">
                <a:solidFill>
                  <a:srgbClr val="3333FF"/>
                </a:solidFill>
                <a:ea typeface="ＭＳ Ｐゴシック"/>
              </a:rPr>
              <a:t>given </a:t>
            </a:r>
            <a:r>
              <a:rPr lang="de-CH" dirty="0">
                <a:solidFill>
                  <a:srgbClr val="3333FF"/>
                </a:solidFill>
                <a:ea typeface="ＭＳ Ｐゴシック"/>
              </a:rPr>
              <a:t>voltage </a:t>
            </a:r>
            <a:r>
              <a:rPr lang="de-CH" dirty="0" smtClean="0">
                <a:solidFill>
                  <a:srgbClr val="3333FF"/>
                </a:solidFill>
                <a:ea typeface="ＭＳ Ｐゴシック"/>
              </a:rPr>
              <a:t>&amp; direction </a:t>
            </a:r>
            <a:r>
              <a:rPr lang="de-CH" dirty="0">
                <a:solidFill>
                  <a:srgbClr val="3333FF"/>
                </a:solidFill>
                <a:ea typeface="ＭＳ Ｐゴシック"/>
              </a:rPr>
              <a:t>signal</a:t>
            </a: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de-CH" dirty="0">
                <a:solidFill>
                  <a:srgbClr val="3333FF"/>
                </a:solidFill>
                <a:ea typeface="ＭＳ Ｐゴシック"/>
              </a:rPr>
              <a:t>Optimized for controlling e-bike motors</a:t>
            </a:r>
          </a:p>
          <a:p>
            <a:pPr>
              <a:buSzPct val="45000"/>
            </a:pPr>
            <a:endParaRPr lang="en-US" dirty="0" smtClean="0">
              <a:solidFill>
                <a:srgbClr val="000000"/>
              </a:solidFill>
              <a:ea typeface="ＭＳ Ｐゴシック"/>
            </a:endParaRPr>
          </a:p>
          <a:p>
            <a:pPr>
              <a:buSzPct val="45000"/>
            </a:pP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Motor:</a:t>
            </a:r>
            <a:endParaRPr lang="en-US" dirty="0"/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Integrated </a:t>
            </a: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Hall sensor </a:t>
            </a:r>
            <a:r>
              <a:rPr lang="en-US" dirty="0">
                <a:solidFill>
                  <a:srgbClr val="3333FF"/>
                </a:solidFill>
                <a:ea typeface="ＭＳ Ｐゴシック"/>
              </a:rPr>
              <a:t>to determine </a:t>
            </a: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position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Accumulator</a:t>
            </a: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de-CH" dirty="0">
                <a:solidFill>
                  <a:srgbClr val="3333FF"/>
                </a:solidFill>
                <a:ea typeface="ＭＳ Ｐゴシック"/>
              </a:rPr>
              <a:t>36 V / 12 Ah with electronic management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</p:txBody>
      </p:sp>
      <p:pic>
        <p:nvPicPr>
          <p:cNvPr id="4" name="Grafik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DFFFF"/>
              </a:clrFrom>
              <a:clrTo>
                <a:srgbClr val="ED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/>
          <a:stretch/>
        </p:blipFill>
        <p:spPr>
          <a:xfrm>
            <a:off x="7538892" y="5320844"/>
            <a:ext cx="1400415" cy="1431215"/>
          </a:xfrm>
          <a:prstGeom prst="rect">
            <a:avLst/>
          </a:prstGeom>
        </p:spPr>
      </p:pic>
      <p:pic>
        <p:nvPicPr>
          <p:cNvPr id="5" name="Grafik 5"/>
          <p:cNvPicPr>
            <a:picLocks noChangeAspect="1"/>
          </p:cNvPicPr>
          <p:nvPr/>
        </p:nvPicPr>
        <p:blipFill>
          <a:blip r:embed="rId4">
            <a:clrChange>
              <a:clrFrom>
                <a:srgbClr val="ECFFFF"/>
              </a:clrFrom>
              <a:clrTo>
                <a:srgbClr val="EC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3296" y="3409601"/>
            <a:ext cx="1902781" cy="1819599"/>
          </a:xfrm>
          <a:prstGeom prst="rect">
            <a:avLst/>
          </a:prstGeom>
        </p:spPr>
      </p:pic>
      <p:pic>
        <p:nvPicPr>
          <p:cNvPr id="6" name="Grafik 4"/>
          <p:cNvPicPr>
            <a:picLocks noChangeAspect="1"/>
          </p:cNvPicPr>
          <p:nvPr/>
        </p:nvPicPr>
        <p:blipFill>
          <a:blip r:embed="rId5">
            <a:clrChange>
              <a:clrFrom>
                <a:srgbClr val="E8FAFC"/>
              </a:clrFrom>
              <a:clrTo>
                <a:srgbClr val="E8FA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51808"/>
            <a:ext cx="2409466" cy="118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8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29963" y="53268"/>
            <a:ext cx="8380800" cy="76572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335B"/>
                </a:solidFill>
                <a:latin typeface="Arial"/>
                <a:ea typeface="ＭＳ Ｐゴシック"/>
              </a:rPr>
              <a:t>SmartWalker</a:t>
            </a:r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: Software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229963" y="976271"/>
            <a:ext cx="8718728" cy="5442284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buSzPct val="45000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Single-board computer</a:t>
            </a:r>
            <a:endParaRPr lang="en-US" dirty="0">
              <a:latin typeface="Comic Sans MS" pitchFamily="66" charset="0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Measures 2D position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Speed control loop for each wheel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Controls wheels concurrently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>
              <a:buSzPct val="45000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Tablet PC:</a:t>
            </a:r>
            <a:endParaRPr dirty="0">
              <a:latin typeface="Comic Sans MS" pitchFamily="66" charset="0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User interface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High-level control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Roboscoop </a:t>
            </a:r>
            <a:endParaRPr dirty="0">
              <a:solidFill>
                <a:srgbClr val="3333FF"/>
              </a:solidFill>
              <a:ea typeface="ＭＳ Ｐゴシック"/>
            </a:endParaRPr>
          </a:p>
          <a:p>
            <a:pPr>
              <a:buSzPct val="45000"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Communication over ROS</a:t>
            </a:r>
            <a:endParaRPr dirty="0">
              <a:latin typeface="Comic Sans MS" pitchFamily="66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7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47717" y="96106"/>
            <a:ext cx="8380800" cy="76572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Roboscoop</a:t>
            </a:r>
            <a:endParaRPr dirty="0"/>
          </a:p>
        </p:txBody>
      </p:sp>
      <p:sp>
        <p:nvSpPr>
          <p:cNvPr id="93" name="CustomShape 2"/>
          <p:cNvSpPr/>
          <p:nvPr/>
        </p:nvSpPr>
        <p:spPr>
          <a:xfrm>
            <a:off x="247715" y="861826"/>
            <a:ext cx="7635896" cy="5679644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Coordination layer above SCOOP (and hence Eiffel)</a:t>
            </a:r>
            <a:endParaRPr dirty="0">
              <a:latin typeface="Comic Sans MS" pitchFamily="66" charset="0"/>
            </a:endParaRPr>
          </a:p>
          <a:p>
            <a:pPr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Three-layer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architecture (Gat, 1997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):</a:t>
            </a:r>
          </a:p>
          <a:p>
            <a:pPr marL="800100" lvl="1" indent="-342900">
              <a:spcBef>
                <a:spcPts val="400"/>
              </a:spcBef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Deliberation</a:t>
            </a:r>
            <a:endParaRPr lang="en-US" dirty="0">
              <a:solidFill>
                <a:srgbClr val="0000FF"/>
              </a:solidFill>
              <a:ea typeface="ＭＳ Ｐゴシック"/>
            </a:endParaRPr>
          </a:p>
          <a:p>
            <a:pPr marL="800100" lvl="1" indent="-342900">
              <a:spcBef>
                <a:spcPts val="400"/>
              </a:spcBef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Sequence</a:t>
            </a:r>
            <a:endParaRPr lang="en-US" dirty="0">
              <a:solidFill>
                <a:srgbClr val="0000FF"/>
              </a:solidFill>
              <a:ea typeface="ＭＳ Ｐゴシック"/>
            </a:endParaRPr>
          </a:p>
          <a:p>
            <a:pPr marL="800100" lvl="1" indent="-342900">
              <a:spcBef>
                <a:spcPts val="400"/>
              </a:spcBef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Control</a:t>
            </a:r>
          </a:p>
          <a:p>
            <a:pPr>
              <a:buClr>
                <a:srgbClr val="990000"/>
              </a:buClr>
              <a:buSzPct val="45000"/>
            </a:pP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Synchronization: wait conditions </a:t>
            </a:r>
            <a:endParaRPr lang="en-US" dirty="0">
              <a:solidFill>
                <a:srgbClr val="000000"/>
              </a:solidFill>
              <a:ea typeface="ＭＳ Ｐゴシック"/>
            </a:endParaRPr>
          </a:p>
          <a:p>
            <a:pPr>
              <a:buSzPct val="45000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Interoperability through ROS</a:t>
            </a:r>
            <a:br>
              <a:rPr lang="en-US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</a:b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(external calls)</a:t>
            </a:r>
            <a:endParaRPr lang="en-US" dirty="0">
              <a:solidFill>
                <a:srgbClr val="000000"/>
              </a:solidFill>
              <a:latin typeface="Comic Sans MS" pitchFamily="66" charset="0"/>
              <a:ea typeface="ＭＳ Ｐゴシック"/>
            </a:endParaRPr>
          </a:p>
          <a:p>
            <a:pPr marL="800100" lvl="1" indent="-342900">
              <a:lnSpc>
                <a:spcPct val="150000"/>
              </a:lnSpc>
              <a:buSzPct val="45000"/>
              <a:buFont typeface="Courier New" pitchFamily="49" charset="0"/>
              <a:buChar char="o"/>
            </a:pPr>
            <a:endParaRPr lang="en-US" sz="2000" dirty="0">
              <a:latin typeface="Comic Sans MS" pitchFamily="66" charset="0"/>
            </a:endParaRPr>
          </a:p>
          <a:p>
            <a:pPr marL="800100" lvl="1" indent="-342900">
              <a:buSzPct val="45000"/>
              <a:buFont typeface="Courier New" pitchFamily="49" charset="0"/>
              <a:buChar char="o"/>
            </a:pPr>
            <a:endParaRPr lang="en-US" dirty="0" smtClean="0">
              <a:latin typeface="Comic Sans MS" pitchFamily="66" charset="0"/>
            </a:endParaRPr>
          </a:p>
          <a:p>
            <a:pPr marL="800100" lvl="1" indent="-342900">
              <a:buSzPct val="45000"/>
              <a:buFont typeface="Courier New" pitchFamily="49" charset="0"/>
              <a:buChar char="o"/>
            </a:pP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633764" y="1530137"/>
            <a:ext cx="1876927" cy="619292"/>
          </a:xfrm>
          <a:prstGeom prst="roundRect">
            <a:avLst/>
          </a:prstGeom>
          <a:solidFill>
            <a:srgbClr val="FFCC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Deliberator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585078" y="3380105"/>
            <a:ext cx="1876927" cy="60127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Sequencer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563120" y="5209666"/>
            <a:ext cx="1985211" cy="55200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Controller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36373" y="5943592"/>
            <a:ext cx="1485521" cy="55596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Sensors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864888" y="4731629"/>
            <a:ext cx="1628492" cy="55596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Actuators</a:t>
            </a:r>
            <a:endParaRPr lang="en-US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4421895" y="5761673"/>
            <a:ext cx="2141225" cy="411869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4493380" y="4967498"/>
            <a:ext cx="2140385" cy="261658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532177" y="5105869"/>
            <a:ext cx="160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Start, Stop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6646" y="2426496"/>
            <a:ext cx="119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Query,</a:t>
            </a:r>
            <a:br>
              <a:rPr lang="en-US" sz="2000" dirty="0" smtClean="0">
                <a:solidFill>
                  <a:srgbClr val="3333FF"/>
                </a:solidFill>
              </a:rPr>
            </a:br>
            <a:r>
              <a:rPr lang="en-US" sz="2000" dirty="0" smtClean="0">
                <a:solidFill>
                  <a:srgbClr val="3333FF"/>
                </a:solidFill>
              </a:rPr>
              <a:t>Respond</a:t>
            </a:r>
            <a:endParaRPr lang="en-US" sz="2000" dirty="0">
              <a:solidFill>
                <a:srgbClr val="3333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8258051" y="2174775"/>
            <a:ext cx="1" cy="1205330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6909469" y="2149429"/>
            <a:ext cx="1" cy="1179227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258965" y="2510720"/>
            <a:ext cx="160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Submit plan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7941" y="4277721"/>
            <a:ext cx="119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Query,</a:t>
            </a:r>
            <a:br>
              <a:rPr lang="en-US" sz="2000" dirty="0" smtClean="0">
                <a:solidFill>
                  <a:srgbClr val="3333FF"/>
                </a:solidFill>
              </a:rPr>
            </a:br>
            <a:r>
              <a:rPr lang="en-US" sz="2000" dirty="0" smtClean="0">
                <a:solidFill>
                  <a:srgbClr val="3333FF"/>
                </a:solidFill>
              </a:rPr>
              <a:t>Respond</a:t>
            </a:r>
            <a:endParaRPr lang="en-US" sz="2000" dirty="0">
              <a:solidFill>
                <a:srgbClr val="3333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8259346" y="4026000"/>
            <a:ext cx="1" cy="1205330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6910764" y="4000654"/>
            <a:ext cx="1" cy="1179227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336668" y="4156372"/>
            <a:ext cx="160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Submit plan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09237" y="6036079"/>
            <a:ext cx="320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Query, Respond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4221" y="5287593"/>
            <a:ext cx="1118937" cy="7484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/>
      <p:bldP spid="13" grpId="0"/>
      <p:bldP spid="23" grpId="0"/>
      <p:bldP spid="24" grpId="0"/>
      <p:bldP spid="27" grpId="0"/>
      <p:bldP spid="30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2552700" y="2882900"/>
            <a:ext cx="2374900" cy="6858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EXECUTOR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 rot="19512803">
            <a:off x="4309888" y="2111657"/>
            <a:ext cx="2492779" cy="191651"/>
            <a:chOff x="884733" y="1474274"/>
            <a:chExt cx="2234907" cy="185132"/>
          </a:xfrm>
        </p:grpSpPr>
        <p:cxnSp>
          <p:nvCxnSpPr>
            <p:cNvPr id="4" name="Straight Arrow Connector 3"/>
            <p:cNvCxnSpPr/>
            <p:nvPr/>
          </p:nvCxnSpPr>
          <p:spPr bwMode="auto">
            <a:xfrm rot="-2340000">
              <a:off x="2975640" y="1497244"/>
              <a:ext cx="144000" cy="113792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11" name="Group 10"/>
            <p:cNvGrpSpPr/>
            <p:nvPr/>
          </p:nvGrpSpPr>
          <p:grpSpPr>
            <a:xfrm>
              <a:off x="884733" y="1474274"/>
              <a:ext cx="2107840" cy="185132"/>
              <a:chOff x="884733" y="1474274"/>
              <a:chExt cx="2107840" cy="185132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 rot="-180000">
                <a:off x="884733" y="14742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rot="-180000">
                <a:off x="884733" y="15504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3" name="Oval 12"/>
          <p:cNvSpPr/>
          <p:nvPr/>
        </p:nvSpPr>
        <p:spPr bwMode="auto">
          <a:xfrm>
            <a:off x="6384196" y="818876"/>
            <a:ext cx="2632803" cy="7874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WALKER_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SIGNALER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84196" y="2832100"/>
            <a:ext cx="2632803" cy="8890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PATH_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SIGNALER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384196" y="4991100"/>
            <a:ext cx="2632803" cy="8890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STOP_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SIGNALER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004822" y="3171334"/>
            <a:ext cx="1332000" cy="185132"/>
            <a:chOff x="1168445" y="4402727"/>
            <a:chExt cx="1456255" cy="185132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rot="2340000" flipV="1">
              <a:off x="2480700" y="4448838"/>
              <a:ext cx="144000" cy="113792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28" name="Group 27"/>
            <p:cNvGrpSpPr/>
            <p:nvPr/>
          </p:nvGrpSpPr>
          <p:grpSpPr>
            <a:xfrm rot="120000" flipV="1">
              <a:off x="1168445" y="4402727"/>
              <a:ext cx="1332000" cy="185132"/>
              <a:chOff x="884733" y="1474274"/>
              <a:chExt cx="2107840" cy="185132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rot="-180000">
                <a:off x="884733" y="14742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-180000">
                <a:off x="884733" y="15504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1" name="Group 30"/>
          <p:cNvGrpSpPr/>
          <p:nvPr/>
        </p:nvGrpSpPr>
        <p:grpSpPr>
          <a:xfrm rot="2087197" flipV="1">
            <a:off x="4229186" y="4291751"/>
            <a:ext cx="2492779" cy="191651"/>
            <a:chOff x="884733" y="1474274"/>
            <a:chExt cx="2234907" cy="185132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rot="-2340000">
              <a:off x="2975640" y="1497244"/>
              <a:ext cx="144000" cy="113792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884733" y="1474274"/>
              <a:ext cx="2107840" cy="185132"/>
              <a:chOff x="884733" y="1474274"/>
              <a:chExt cx="2107840" cy="185132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 rot="-180000">
                <a:off x="884733" y="14742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-180000">
                <a:off x="884733" y="15504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7" name="TextBox 36"/>
          <p:cNvSpPr txBox="1"/>
          <p:nvPr/>
        </p:nvSpPr>
        <p:spPr>
          <a:xfrm>
            <a:off x="4756003" y="2694906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FF"/>
                </a:solidFill>
              </a:rPr>
              <a:t>path_signaler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46603" y="414870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stop_signaler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64475" y="1830799"/>
            <a:ext cx="2519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walker_signaler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81103" y="845609"/>
            <a:ext cx="2374900" cy="6858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WHEEL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1" name="CustomShape 1"/>
          <p:cNvSpPr/>
          <p:nvPr/>
        </p:nvSpPr>
        <p:spPr>
          <a:xfrm>
            <a:off x="247714" y="78574"/>
            <a:ext cx="8638834" cy="513854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Object                        </a:t>
            </a: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 architecture</a:t>
            </a:r>
            <a:endParaRPr sz="2800" b="1" dirty="0">
              <a:solidFill>
                <a:srgbClr val="00335B"/>
              </a:solidFill>
              <a:latin typeface="Arial"/>
              <a:ea typeface="ＭＳ Ｐゴシック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606078" y="1624147"/>
            <a:ext cx="185132" cy="1188000"/>
            <a:chOff x="3606078" y="1624147"/>
            <a:chExt cx="185132" cy="118800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 rot="18540000" flipV="1">
              <a:off x="3624948" y="1625988"/>
              <a:ext cx="117474" cy="113792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44" name="Group 43"/>
            <p:cNvGrpSpPr/>
            <p:nvPr/>
          </p:nvGrpSpPr>
          <p:grpSpPr>
            <a:xfrm rot="16320000" flipV="1">
              <a:off x="3155327" y="2176264"/>
              <a:ext cx="1086634" cy="185132"/>
              <a:chOff x="884733" y="1474274"/>
              <a:chExt cx="2107840" cy="185132"/>
            </a:xfrm>
          </p:grpSpPr>
          <p:cxnSp>
            <p:nvCxnSpPr>
              <p:cNvPr id="45" name="Straight Connector 44"/>
              <p:cNvCxnSpPr/>
              <p:nvPr/>
            </p:nvCxnSpPr>
            <p:spPr bwMode="auto">
              <a:xfrm rot="-180000">
                <a:off x="884733" y="14742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rot="-180000">
                <a:off x="884733" y="15504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7" name="TextBox 46"/>
          <p:cNvSpPr txBox="1"/>
          <p:nvPr/>
        </p:nvSpPr>
        <p:spPr>
          <a:xfrm>
            <a:off x="2903410" y="2101258"/>
            <a:ext cx="2088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left,   right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434858" y="5194300"/>
            <a:ext cx="2374900" cy="6858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ACTION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577127" y="3702636"/>
            <a:ext cx="179954" cy="1441293"/>
            <a:chOff x="3577127" y="3702636"/>
            <a:chExt cx="179954" cy="144129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rot="3060000">
              <a:off x="3606763" y="5017414"/>
              <a:ext cx="142393" cy="110638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100000">
              <a:off x="3045559" y="4308246"/>
              <a:ext cx="1317132" cy="105912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100000">
              <a:off x="2971517" y="4310832"/>
              <a:ext cx="1317132" cy="105912"/>
            </a:xfrm>
            <a:prstGeom prst="lin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3651139" y="4115089"/>
            <a:ext cx="1476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LIST […]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19203" y="4085986"/>
            <a:ext cx="1476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actions: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33203" y="2962686"/>
            <a:ext cx="1479697" cy="577738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TIMER</a:t>
            </a:r>
            <a:endParaRPr lang="en-US" sz="2400" kern="1200" dirty="0">
              <a:solidFill>
                <a:srgbClr val="0000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651000" y="3166758"/>
            <a:ext cx="864000" cy="135219"/>
            <a:chOff x="1651000" y="3166758"/>
            <a:chExt cx="864000" cy="135219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rot="19260000" flipH="1" flipV="1">
              <a:off x="1651000" y="3178212"/>
              <a:ext cx="85436" cy="83113"/>
            </a:xfrm>
            <a:prstGeom prst="straightConnector1">
              <a:avLst/>
            </a:prstGeom>
            <a:noFill/>
            <a:ln w="476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 rot="21480000" flipH="1" flipV="1">
              <a:off x="1724721" y="3166758"/>
              <a:ext cx="790279" cy="135219"/>
              <a:chOff x="884733" y="1474274"/>
              <a:chExt cx="2107840" cy="185132"/>
            </a:xfrm>
          </p:grpSpPr>
          <p:cxnSp>
            <p:nvCxnSpPr>
              <p:cNvPr id="61" name="Straight Connector 60"/>
              <p:cNvCxnSpPr/>
              <p:nvPr/>
            </p:nvCxnSpPr>
            <p:spPr bwMode="auto">
              <a:xfrm rot="-180000">
                <a:off x="884733" y="14742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rot="-180000">
                <a:off x="884733" y="1550474"/>
                <a:ext cx="2107840" cy="108932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TextBox 62"/>
          <p:cNvSpPr txBox="1"/>
          <p:nvPr/>
        </p:nvSpPr>
        <p:spPr>
          <a:xfrm>
            <a:off x="1843232" y="2731493"/>
            <a:ext cx="944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timer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66" name="CustomShape 1"/>
          <p:cNvSpPr/>
          <p:nvPr/>
        </p:nvSpPr>
        <p:spPr>
          <a:xfrm>
            <a:off x="1526291" y="65695"/>
            <a:ext cx="2659995" cy="513854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/>
                <a:ea typeface="ＭＳ Ｐゴシック"/>
              </a:rPr>
              <a:t>&amp; processor</a:t>
            </a:r>
            <a:endParaRPr sz="2800" b="1" dirty="0">
              <a:solidFill>
                <a:srgbClr val="C00000"/>
              </a:solidFill>
              <a:latin typeface="Arial"/>
              <a:ea typeface="ＭＳ Ｐゴシック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692600" y="2402718"/>
            <a:ext cx="3271222" cy="12271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flipV="1">
            <a:off x="5727982" y="4025995"/>
            <a:ext cx="3271222" cy="12271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 rot="16200000" flipV="1">
            <a:off x="2871857" y="3436971"/>
            <a:ext cx="5710712" cy="47452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 flipV="1">
            <a:off x="2259711" y="1910122"/>
            <a:ext cx="3271222" cy="12271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 rot="5400000" flipH="1" flipV="1">
            <a:off x="-794860" y="3436971"/>
            <a:ext cx="5710712" cy="47452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2015527" y="4680224"/>
            <a:ext cx="3807275" cy="122711"/>
          </a:xfrm>
          <a:custGeom>
            <a:avLst/>
            <a:gdLst>
              <a:gd name="connsiteX0" fmla="*/ 0 w 2163650"/>
              <a:gd name="connsiteY0" fmla="*/ 0 h 245421"/>
              <a:gd name="connsiteX1" fmla="*/ 218941 w 2163650"/>
              <a:gd name="connsiteY1" fmla="*/ 244698 h 245421"/>
              <a:gd name="connsiteX2" fmla="*/ 579549 w 2163650"/>
              <a:gd name="connsiteY2" fmla="*/ 77273 h 245421"/>
              <a:gd name="connsiteX3" fmla="*/ 875763 w 2163650"/>
              <a:gd name="connsiteY3" fmla="*/ 141667 h 245421"/>
              <a:gd name="connsiteX4" fmla="*/ 1403797 w 2163650"/>
              <a:gd name="connsiteY4" fmla="*/ 51515 h 245421"/>
              <a:gd name="connsiteX5" fmla="*/ 1725769 w 2163650"/>
              <a:gd name="connsiteY5" fmla="*/ 218941 h 245421"/>
              <a:gd name="connsiteX6" fmla="*/ 2163650 w 2163650"/>
              <a:gd name="connsiteY6" fmla="*/ 77273 h 2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245421">
                <a:moveTo>
                  <a:pt x="0" y="0"/>
                </a:moveTo>
                <a:cubicBezTo>
                  <a:pt x="61175" y="115909"/>
                  <a:pt x="122350" y="231819"/>
                  <a:pt x="218941" y="244698"/>
                </a:cubicBezTo>
                <a:cubicBezTo>
                  <a:pt x="315532" y="257577"/>
                  <a:pt x="470079" y="94445"/>
                  <a:pt x="579549" y="77273"/>
                </a:cubicBezTo>
                <a:cubicBezTo>
                  <a:pt x="689019" y="60101"/>
                  <a:pt x="738388" y="145960"/>
                  <a:pt x="875763" y="141667"/>
                </a:cubicBezTo>
                <a:cubicBezTo>
                  <a:pt x="1013138" y="137374"/>
                  <a:pt x="1262129" y="38636"/>
                  <a:pt x="1403797" y="51515"/>
                </a:cubicBezTo>
                <a:cubicBezTo>
                  <a:pt x="1545465" y="64394"/>
                  <a:pt x="1599127" y="214648"/>
                  <a:pt x="1725769" y="218941"/>
                </a:cubicBezTo>
                <a:cubicBezTo>
                  <a:pt x="1852411" y="223234"/>
                  <a:pt x="2008030" y="150253"/>
                  <a:pt x="2163650" y="77273"/>
                </a:cubicBezTo>
              </a:path>
            </a:pathLst>
          </a:custGeom>
          <a:noFill/>
          <a:ln w="190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7" grpId="0"/>
      <p:bldP spid="53" grpId="0"/>
      <p:bldP spid="56" grpId="0"/>
      <p:bldP spid="63" grpId="0"/>
      <p:bldP spid="66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019300" y="5219700"/>
            <a:ext cx="5626100" cy="431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9" name="CustomShape 1"/>
          <p:cNvSpPr/>
          <p:nvPr/>
        </p:nvSpPr>
        <p:spPr>
          <a:xfrm>
            <a:off x="247714" y="129374"/>
            <a:ext cx="8638834" cy="76572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SCOOP: separate calls (</a:t>
            </a:r>
            <a:r>
              <a:rPr lang="en-US" sz="2800" b="1" dirty="0" smtClean="0">
                <a:solidFill>
                  <a:srgbClr val="990000"/>
                </a:solidFill>
                <a:latin typeface="Arial"/>
                <a:ea typeface="ＭＳ Ｐゴシック"/>
              </a:rPr>
              <a:t>“embarrassingly parallel”</a:t>
            </a: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)</a:t>
            </a:r>
            <a:endParaRPr dirty="0"/>
          </a:p>
        </p:txBody>
      </p:sp>
      <p:sp>
        <p:nvSpPr>
          <p:cNvPr id="100" name="CustomShape 2"/>
          <p:cNvSpPr/>
          <p:nvPr/>
        </p:nvSpPr>
        <p:spPr>
          <a:xfrm>
            <a:off x="124287" y="772358"/>
            <a:ext cx="8762261" cy="584150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walker_signaler</a:t>
            </a:r>
            <a:r>
              <a:rPr lang="en-US" sz="1800" b="1" dirty="0">
                <a:solidFill>
                  <a:srgbClr val="0000FF"/>
                </a:solidFill>
                <a:ea typeface="ＭＳ Ｐゴシック"/>
              </a:rPr>
              <a:t>: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WALKER_SIGNALER</a:t>
            </a:r>
            <a:br>
              <a:rPr lang="en-US" sz="1800" dirty="0" smtClean="0">
                <a:solidFill>
                  <a:srgbClr val="0000FF"/>
                </a:solidFill>
                <a:ea typeface="ＭＳ Ｐゴシック"/>
              </a:rPr>
            </a:b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				-- From sensors: position, orientation…,</a:t>
            </a: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solidFill>
                  <a:srgbClr val="0000FF"/>
                </a:solidFill>
                <a:ea typeface="ＭＳ Ｐゴシック"/>
              </a:rPr>
              <a:t>stop_signaler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: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STOP_SIGNALER </a:t>
            </a:r>
            <a:endParaRPr lang="en-US" sz="1800" dirty="0" smtClean="0">
              <a:solidFill>
                <a:srgbClr val="0000FF"/>
              </a:solidFill>
              <a:ea typeface="ＭＳ Ｐゴシック"/>
            </a:endParaRPr>
          </a:p>
          <a:p>
            <a:pPr>
              <a:spcBef>
                <a:spcPts val="400"/>
              </a:spcBef>
            </a:pPr>
            <a:r>
              <a:rPr lang="en-US" sz="1800" dirty="0" err="1" smtClean="0">
                <a:solidFill>
                  <a:srgbClr val="0000FF"/>
                </a:solidFill>
                <a:ea typeface="ＭＳ Ｐゴシック"/>
              </a:rPr>
              <a:t>path_signaler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: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PATH_SIGNALER</a:t>
            </a: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actions: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LIST 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[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ACTION]</a:t>
            </a:r>
          </a:p>
          <a:p>
            <a:pPr>
              <a:spcBef>
                <a:spcPts val="400"/>
              </a:spcBef>
            </a:pP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 err="1" smtClean="0">
                <a:solidFill>
                  <a:srgbClr val="0000FF"/>
                </a:solidFill>
                <a:ea typeface="ＭＳ Ｐゴシック"/>
              </a:rPr>
              <a:t>start_path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 (left, right: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WHEEL</a:t>
            </a:r>
            <a:r>
              <a:rPr lang="en-US" sz="1800" dirty="0">
                <a:solidFill>
                  <a:srgbClr val="400080"/>
                </a:solidFill>
                <a:ea typeface="ＭＳ Ｐゴシック"/>
              </a:rPr>
              <a:t>)</a:t>
            </a:r>
            <a:endParaRPr sz="1800" dirty="0"/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US" sz="1800" dirty="0" smtClean="0">
                <a:solidFill>
                  <a:srgbClr val="C00000"/>
                </a:solidFill>
                <a:ea typeface="ＭＳ Ｐゴシック"/>
              </a:rPr>
              <a:t>-- Perform sequence given by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actions</a:t>
            </a:r>
            <a:r>
              <a:rPr lang="en-US" sz="1800" dirty="0" smtClean="0">
                <a:solidFill>
                  <a:srgbClr val="C00000"/>
                </a:solidFill>
                <a:ea typeface="ＭＳ Ｐゴシック"/>
              </a:rPr>
              <a:t>. </a:t>
            </a:r>
            <a:endParaRPr sz="1800"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       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local</a:t>
            </a:r>
            <a:endParaRPr sz="1800" dirty="0"/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i</a:t>
            </a:r>
            <a:r>
              <a:rPr lang="en-US" sz="1800" b="1" dirty="0">
                <a:solidFill>
                  <a:srgbClr val="0000FF"/>
                </a:solidFill>
                <a:ea typeface="ＭＳ Ｐゴシック"/>
              </a:rPr>
              <a:t>: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 INTEGER</a:t>
            </a: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        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do</a:t>
            </a:r>
            <a:endParaRPr sz="1800" dirty="0"/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US" sz="1800" b="1" dirty="0" smtClean="0">
                <a:solidFill>
                  <a:srgbClr val="000080"/>
                </a:solidFill>
                <a:ea typeface="ＭＳ Ｐゴシック"/>
              </a:rPr>
              <a:t>across</a:t>
            </a:r>
            <a:r>
              <a:rPr lang="en-US" sz="180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actions </a:t>
            </a:r>
            <a:r>
              <a:rPr lang="en-US" sz="1800" b="1" dirty="0" smtClean="0">
                <a:solidFill>
                  <a:srgbClr val="000080"/>
                </a:solidFill>
                <a:ea typeface="ＭＳ Ｐゴシック"/>
              </a:rPr>
              <a:t>as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a </a:t>
            </a:r>
            <a:r>
              <a:rPr lang="en-US" sz="1800" b="1" dirty="0" smtClean="0">
                <a:solidFill>
                  <a:srgbClr val="000080"/>
                </a:solidFill>
                <a:ea typeface="ＭＳ Ｐゴシック"/>
              </a:rPr>
              <a:t>until</a:t>
            </a:r>
            <a:endParaRPr lang="en-US" sz="1800" dirty="0">
              <a:solidFill>
                <a:srgbClr val="0000FF"/>
              </a:solidFill>
              <a:ea typeface="ＭＳ Ｐゴシック"/>
            </a:endParaRPr>
          </a:p>
          <a:p>
            <a:pPr>
              <a:spcBef>
                <a:spcPts val="400"/>
              </a:spcBef>
            </a:pP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ea typeface="ＭＳ Ｐゴシック"/>
              </a:rPr>
              <a:t>stop_requested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  <a:ea typeface="ＭＳ Ｐゴシック"/>
              </a:rPr>
              <a:t>stop_signaler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)</a:t>
            </a:r>
            <a:endParaRPr lang="en-US" sz="1800" b="1" dirty="0">
              <a:solidFill>
                <a:srgbClr val="0000FF"/>
              </a:solidFill>
              <a:ea typeface="ＭＳ Ｐゴシック"/>
            </a:endParaRPr>
          </a:p>
          <a:p>
            <a:pPr>
              <a:spcBef>
                <a:spcPts val="400"/>
              </a:spcBef>
            </a:pPr>
            <a:r>
              <a:rPr lang="en-US" sz="1800" b="1" dirty="0" smtClean="0">
                <a:solidFill>
                  <a:srgbClr val="0000FF"/>
                </a:solidFill>
                <a:ea typeface="ＭＳ Ｐゴシック"/>
              </a:rPr>
              <a:t>	</a:t>
            </a:r>
            <a:r>
              <a:rPr lang="en-US" sz="1800" b="1" dirty="0" smtClean="0">
                <a:solidFill>
                  <a:srgbClr val="000080"/>
                </a:solidFill>
                <a:ea typeface="ＭＳ Ｐゴシック"/>
              </a:rPr>
              <a:t>loop</a:t>
            </a:r>
            <a:endParaRPr sz="1800" b="1" dirty="0">
              <a:solidFill>
                <a:srgbClr val="000080"/>
              </a:solidFill>
              <a:ea typeface="ＭＳ Ｐゴシック"/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		</a:t>
            </a:r>
            <a:r>
              <a:rPr lang="en-US" sz="1800" dirty="0">
                <a:solidFill>
                  <a:srgbClr val="3333FF"/>
                </a:solidFill>
                <a:ea typeface="ＭＳ Ｐゴシック"/>
              </a:rPr>
              <a:t>execute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(a, </a:t>
            </a:r>
            <a:r>
              <a:rPr lang="en-US" sz="1800" dirty="0" err="1">
                <a:solidFill>
                  <a:srgbClr val="0000FF"/>
                </a:solidFill>
                <a:ea typeface="ＭＳ Ｐゴシック"/>
              </a:rPr>
              <a:t>path_signaler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a typeface="ＭＳ Ｐゴシック"/>
              </a:rPr>
              <a:t>stop_signaler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left, right)</a:t>
            </a: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		wait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(a, </a:t>
            </a:r>
            <a:r>
              <a:rPr lang="en-US" sz="1800" dirty="0" err="1">
                <a:solidFill>
                  <a:srgbClr val="0000FF"/>
                </a:solidFill>
                <a:ea typeface="ＭＳ Ｐゴシック"/>
              </a:rPr>
              <a:t>path_signaler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a typeface="ＭＳ Ｐゴシック"/>
              </a:rPr>
              <a:t>stop_signaler</a:t>
            </a:r>
            <a:r>
              <a:rPr lang="en-US" sz="1800" dirty="0">
                <a:solidFill>
                  <a:srgbClr val="0000FF"/>
                </a:solidFill>
                <a:ea typeface="ＭＳ Ｐゴシック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ea typeface="ＭＳ Ｐゴシック"/>
              </a:rPr>
              <a:t>left, right)</a:t>
            </a:r>
            <a:endParaRPr sz="1800" dirty="0">
              <a:solidFill>
                <a:srgbClr val="0000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end</a:t>
            </a:r>
            <a:endParaRPr sz="1800" dirty="0"/>
          </a:p>
          <a:p>
            <a:pPr>
              <a:spcBef>
                <a:spcPts val="400"/>
              </a:spcBef>
            </a:pPr>
            <a:r>
              <a:rPr lang="en-US" sz="1800" b="1" dirty="0">
                <a:solidFill>
                  <a:srgbClr val="000080"/>
                </a:solidFill>
                <a:ea typeface="ＭＳ Ｐゴシック"/>
              </a:rPr>
              <a:t>       end</a:t>
            </a:r>
            <a:endParaRPr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182811" y="6083299"/>
            <a:ext cx="465889" cy="21947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80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247715" y="140490"/>
            <a:ext cx="8380800" cy="46319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SCOOP: synchronization through preconditions</a:t>
            </a:r>
            <a:endParaRPr dirty="0"/>
          </a:p>
        </p:txBody>
      </p:sp>
      <p:sp>
        <p:nvSpPr>
          <p:cNvPr id="102" name="CustomShape 2"/>
          <p:cNvSpPr/>
          <p:nvPr/>
        </p:nvSpPr>
        <p:spPr>
          <a:xfrm>
            <a:off x="247715" y="763480"/>
            <a:ext cx="9508285" cy="543767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spcBef>
                <a:spcPts val="200"/>
              </a:spcBef>
            </a:pP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to_next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(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a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: ACTION</a:t>
            </a:r>
          </a:p>
          <a:p>
            <a:pPr>
              <a:spcBef>
                <a:spcPts val="200"/>
              </a:spcBef>
            </a:pP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	    left, right: </a:t>
            </a:r>
            <a:r>
              <a:rPr lang="en-US" sz="2000" b="1" dirty="0" smtClean="0">
                <a:solidFill>
                  <a:srgbClr val="000099"/>
                </a:solidFill>
                <a:highlight>
                  <a:srgbClr val="FFFFFF"/>
                </a:highlight>
              </a:rPr>
              <a:t>separate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WHEEL</a:t>
            </a:r>
            <a:b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</a:b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	    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ps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: </a:t>
            </a:r>
            <a:r>
              <a:rPr lang="en-US" sz="2000" b="1" dirty="0" smtClean="0">
                <a:solidFill>
                  <a:srgbClr val="000099"/>
                </a:solidFill>
                <a:highlight>
                  <a:srgbClr val="FFFFFF"/>
                </a:highlight>
              </a:rPr>
              <a:t>separate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PATH_SIGNALER</a:t>
            </a: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   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ss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: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separate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STOP_SIGNALER</a:t>
            </a: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   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ws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: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separate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WALKER_SIGNALER)</a:t>
            </a:r>
            <a:endParaRPr lang="en-US" sz="2000" dirty="0">
              <a:solidFill>
                <a:srgbClr val="3333FF"/>
              </a:solidFill>
              <a:highlight>
                <a:srgbClr val="FFFFFF"/>
              </a:highlight>
            </a:endParaRPr>
          </a:p>
          <a:p>
            <a:pPr>
              <a:spcBef>
                <a:spcPts val="200"/>
              </a:spcBef>
            </a:pPr>
            <a:r>
              <a:rPr lang="en-GB" sz="2000" dirty="0">
                <a:solidFill>
                  <a:srgbClr val="990000"/>
                </a:solidFill>
                <a:highlight>
                  <a:srgbClr val="FFFFFF"/>
                </a:highlight>
              </a:rPr>
              <a:t>	 </a:t>
            </a:r>
            <a:r>
              <a:rPr lang="en-GB" sz="2000" dirty="0" smtClean="0">
                <a:solidFill>
                  <a:srgbClr val="990000"/>
                </a:solidFill>
                <a:highlight>
                  <a:srgbClr val="FFFFFF"/>
                </a:highlight>
              </a:rPr>
              <a:t>      --Unless stop requested, complete </a:t>
            </a:r>
            <a:r>
              <a:rPr lang="en-GB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a</a:t>
            </a:r>
            <a:r>
              <a:rPr lang="en-GB" sz="2000" dirty="0" smtClean="0">
                <a:solidFill>
                  <a:srgbClr val="990000"/>
                </a:solidFill>
                <a:highlight>
                  <a:srgbClr val="FFFFFF"/>
                </a:highlight>
              </a:rPr>
              <a:t> and enable next action.</a:t>
            </a:r>
            <a:endParaRPr lang="en-GB" sz="2000" dirty="0">
              <a:solidFill>
                <a:srgbClr val="990000"/>
              </a:solidFill>
              <a:highlight>
                <a:srgbClr val="FFFFFF"/>
              </a:highlight>
            </a:endParaRP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require</a:t>
            </a:r>
          </a:p>
          <a:p>
            <a:pPr>
              <a:spcBef>
                <a:spcPts val="200"/>
              </a:spcBef>
            </a:pPr>
            <a:r>
              <a:rPr lang="en-GB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ss.stop_requested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or 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 err="1">
                <a:solidFill>
                  <a:srgbClr val="3333FF"/>
                </a:solidFill>
                <a:highlight>
                  <a:srgbClr val="FFFFFF"/>
                </a:highlight>
              </a:rPr>
              <a:t>ps.state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= </a:t>
            </a:r>
            <a:r>
              <a:rPr lang="en-US" sz="2000" dirty="0" err="1">
                <a:solidFill>
                  <a:srgbClr val="3333FF"/>
                </a:solidFill>
                <a:highlight>
                  <a:srgbClr val="FFFFFF"/>
                </a:highlight>
              </a:rPr>
              <a:t>a.index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and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3333FF"/>
                </a:solidFill>
                <a:highlight>
                  <a:srgbClr val="FFFFFF"/>
                </a:highlight>
              </a:rPr>
              <a:t>a.done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(</a:t>
            </a:r>
            <a:r>
              <a:rPr lang="en-US" sz="2000" dirty="0" err="1">
                <a:solidFill>
                  <a:srgbClr val="3333FF"/>
                </a:solidFill>
                <a:highlight>
                  <a:srgbClr val="FFFFFF"/>
                </a:highlight>
              </a:rPr>
              <a:t>ws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))</a:t>
            </a:r>
          </a:p>
          <a:p>
            <a:pPr>
              <a:spcBef>
                <a:spcPts val="200"/>
              </a:spcBef>
            </a:pP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do</a:t>
            </a: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left.stop</a:t>
            </a:r>
            <a:endParaRPr lang="en-US" sz="2000" dirty="0">
              <a:solidFill>
                <a:srgbClr val="3333FF"/>
              </a:solidFill>
              <a:highlight>
                <a:srgbClr val="FFFFFF"/>
              </a:highlight>
            </a:endParaRP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right.stop</a:t>
            </a:r>
            <a:endParaRPr lang="en-US" sz="2000" dirty="0" smtClean="0">
              <a:solidFill>
                <a:srgbClr val="3333FF"/>
              </a:solidFill>
              <a:highlight>
                <a:srgbClr val="FFFFFF"/>
              </a:highlight>
            </a:endParaRP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if not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ss.stop_requested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then</a:t>
            </a:r>
          </a:p>
          <a:p>
            <a:pPr>
              <a:spcBef>
                <a:spcPts val="200"/>
              </a:spcBef>
            </a:pP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		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ps.set_state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  <a:highlight>
                  <a:srgbClr val="FFFFFF"/>
                </a:highlight>
              </a:rPr>
              <a:t>a.index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3333FF"/>
                </a:solidFill>
                <a:highlight>
                  <a:srgbClr val="FFFFFF"/>
                </a:highlight>
              </a:rPr>
              <a:t>+ 1</a:t>
            </a: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solidFill>
                  <a:srgbClr val="000099"/>
                </a:solidFill>
                <a:highlight>
                  <a:srgbClr val="FFFFFF"/>
                </a:highlight>
              </a:rPr>
              <a:t>	end</a:t>
            </a:r>
            <a:endParaRPr lang="en-US" sz="2000" b="1" dirty="0">
              <a:solidFill>
                <a:srgbClr val="000099"/>
              </a:solidFill>
              <a:highlight>
                <a:srgbClr val="FFFFFF"/>
              </a:highlight>
            </a:endParaRPr>
          </a:p>
          <a:p>
            <a:pPr>
              <a:spcBef>
                <a:spcPts val="200"/>
              </a:spcBef>
            </a:pPr>
            <a:r>
              <a:rPr lang="en-US" sz="2000" dirty="0" smtClean="0">
                <a:solidFill>
                  <a:srgbClr val="3333FF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99"/>
                </a:solidFill>
                <a:highlight>
                  <a:srgbClr val="FFFFFF"/>
                </a:highlight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300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104900" y="5761238"/>
            <a:ext cx="1358900" cy="32206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3" name="CustomShape 1"/>
          <p:cNvSpPr/>
          <p:nvPr/>
        </p:nvSpPr>
        <p:spPr>
          <a:xfrm>
            <a:off x="242376" y="138252"/>
            <a:ext cx="8380800" cy="46543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SCOOP: wait </a:t>
            </a:r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by necessity</a:t>
            </a:r>
            <a:endParaRPr dirty="0"/>
          </a:p>
        </p:txBody>
      </p:sp>
      <p:sp>
        <p:nvSpPr>
          <p:cNvPr id="105" name="TextShape 3"/>
          <p:cNvSpPr txBox="1"/>
          <p:nvPr/>
        </p:nvSpPr>
        <p:spPr>
          <a:xfrm>
            <a:off x="242375" y="736034"/>
            <a:ext cx="8590907" cy="6097907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>
                <a:solidFill>
                  <a:srgbClr val="3333FF"/>
                </a:solidFill>
                <a:ea typeface="ＭＳ Ｐゴシック"/>
              </a:rPr>
              <a:t>path</a:t>
            </a:r>
            <a:r>
              <a:rPr lang="en-US" sz="2000" b="1" dirty="0">
                <a:solidFill>
                  <a:srgbClr val="3333FF"/>
                </a:solidFill>
                <a:ea typeface="ＭＳ Ｐゴシック"/>
              </a:rPr>
              <a:t>: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a typeface="ＭＳ Ｐゴシック"/>
              </a:rPr>
              <a:t>LIST</a:t>
            </a: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>
                <a:solidFill>
                  <a:srgbClr val="3333FF"/>
                </a:solidFill>
                <a:ea typeface="ＭＳ Ｐゴシック"/>
              </a:rPr>
              <a:t>[</a:t>
            </a:r>
            <a:r>
              <a:rPr lang="en-US" sz="2000" b="1" dirty="0" smtClean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a typeface="ＭＳ Ｐゴシック"/>
              </a:rPr>
              <a:t>ACTION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]</a:t>
            </a:r>
            <a:endParaRPr sz="2000" dirty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executor: EXECUTOR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rgbClr val="990000"/>
                </a:solidFill>
                <a:ea typeface="ＭＳ Ｐゴシック"/>
              </a:rPr>
              <a:t>	-- To obtain actions from a script:  </a:t>
            </a: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      </a:t>
            </a:r>
            <a:endParaRPr sz="20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path </a:t>
            </a:r>
            <a:r>
              <a:rPr lang="en-US" sz="2000" b="1" dirty="0" smtClean="0">
                <a:solidFill>
                  <a:srgbClr val="3333FF"/>
                </a:solidFill>
                <a:ea typeface="ＭＳ Ｐゴシック"/>
              </a:rPr>
              <a:t>:=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ea typeface="ＭＳ Ｐゴシック"/>
              </a:rPr>
              <a:t>parser.item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 (script)</a:t>
            </a:r>
            <a:endParaRPr sz="200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					</a:t>
            </a:r>
            <a:endParaRPr sz="20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dirty="0" smtClean="0">
                <a:solidFill>
                  <a:srgbClr val="990000"/>
                </a:solidFill>
                <a:ea typeface="ＭＳ Ｐゴシック"/>
              </a:rPr>
              <a:t>	-- To execute sequence of actions:</a:t>
            </a:r>
            <a:endParaRPr sz="2000" dirty="0">
              <a:solidFill>
                <a:srgbClr val="99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1" dirty="0">
                <a:solidFill>
                  <a:srgbClr val="000080"/>
                </a:solidFill>
                <a:ea typeface="ＭＳ Ｐゴシック"/>
              </a:rPr>
              <a:t>across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>
                <a:solidFill>
                  <a:srgbClr val="3333FF"/>
                </a:solidFill>
                <a:ea typeface="ＭＳ Ｐゴシック"/>
              </a:rPr>
              <a:t>path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b="1" dirty="0">
                <a:solidFill>
                  <a:srgbClr val="000080"/>
                </a:solidFill>
                <a:ea typeface="ＭＳ Ｐゴシック"/>
              </a:rPr>
              <a:t>as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p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80"/>
                </a:solidFill>
                <a:ea typeface="ＭＳ Ｐゴシック"/>
              </a:rPr>
              <a:t>loop</a:t>
            </a: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ea typeface="ＭＳ Ｐゴシック"/>
              </a:rPr>
              <a:t>add_action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 (executor, </a:t>
            </a:r>
            <a:r>
              <a:rPr lang="en-US" sz="2000" dirty="0" err="1" smtClean="0">
                <a:solidFill>
                  <a:srgbClr val="3333FF"/>
                </a:solidFill>
                <a:ea typeface="ＭＳ Ｐゴシック"/>
              </a:rPr>
              <a:t>p.item</a:t>
            </a:r>
            <a:r>
              <a:rPr lang="en-US" sz="2000" dirty="0" smtClean="0">
                <a:solidFill>
                  <a:srgbClr val="3333FF"/>
                </a:solidFill>
                <a:ea typeface="ＭＳ Ｐゴシック"/>
              </a:rPr>
              <a:t>)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rgbClr val="000080"/>
                </a:solidFill>
                <a:ea typeface="ＭＳ Ｐゴシック"/>
              </a:rPr>
              <a:t>end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1" dirty="0">
              <a:solidFill>
                <a:srgbClr val="000080"/>
              </a:solidFill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 err="1" smtClean="0">
                <a:solidFill>
                  <a:srgbClr val="3333FF"/>
                </a:solidFill>
                <a:ea typeface="ＭＳ Ｐゴシック"/>
              </a:rPr>
              <a:t>add_action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 (e</a:t>
            </a:r>
            <a:r>
              <a:rPr lang="en-GB" sz="2000" dirty="0">
                <a:solidFill>
                  <a:srgbClr val="3333FF"/>
                </a:solidFill>
                <a:ea typeface="ＭＳ Ｐゴシック"/>
              </a:rPr>
              <a:t>: </a:t>
            </a:r>
            <a:r>
              <a:rPr lang="en-GB" sz="20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ea typeface="ＭＳ Ｐゴシック"/>
              </a:rPr>
              <a:t>EXECUTOR</a:t>
            </a:r>
            <a:r>
              <a:rPr lang="en-GB" sz="2000" b="1" dirty="0">
                <a:solidFill>
                  <a:srgbClr val="400080"/>
                </a:solidFill>
                <a:ea typeface="ＭＳ Ｐゴシック"/>
              </a:rPr>
              <a:t>;</a:t>
            </a: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a</a:t>
            </a:r>
            <a:r>
              <a:rPr lang="en-GB" sz="2000" b="1" dirty="0" smtClean="0">
                <a:solidFill>
                  <a:srgbClr val="3333FF"/>
                </a:solidFill>
                <a:ea typeface="ＭＳ Ｐゴシック"/>
              </a:rPr>
              <a:t>: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 </a:t>
            </a:r>
            <a:r>
              <a:rPr lang="en-GB" sz="2000" b="1" dirty="0">
                <a:solidFill>
                  <a:srgbClr val="000080"/>
                </a:solidFill>
                <a:ea typeface="ＭＳ Ｐゴシック"/>
              </a:rPr>
              <a:t>separate</a:t>
            </a: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ACTION)</a:t>
            </a:r>
            <a:endParaRPr lang="en-GB" sz="2000" dirty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               </a:t>
            </a:r>
            <a:r>
              <a:rPr lang="en-GB" sz="2000" dirty="0">
                <a:solidFill>
                  <a:srgbClr val="990000"/>
                </a:solidFill>
                <a:ea typeface="ＭＳ Ｐゴシック"/>
              </a:rPr>
              <a:t>--Add</a:t>
            </a:r>
            <a:r>
              <a:rPr lang="en-GB" sz="2000" dirty="0">
                <a:solidFill>
                  <a:srgbClr val="C00000"/>
                </a:solidFill>
                <a:ea typeface="ＭＳ Ｐゴシック"/>
              </a:rPr>
              <a:t> 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a</a:t>
            </a:r>
            <a:r>
              <a:rPr lang="en-GB" sz="2000" dirty="0" smtClean="0">
                <a:solidFill>
                  <a:srgbClr val="C00000"/>
                </a:solidFill>
                <a:ea typeface="ＭＳ Ｐゴシック"/>
              </a:rPr>
              <a:t> t</a:t>
            </a:r>
            <a:r>
              <a:rPr lang="en-GB" sz="2000" dirty="0" smtClean="0">
                <a:solidFill>
                  <a:srgbClr val="990000"/>
                </a:solidFill>
                <a:ea typeface="ＭＳ Ｐゴシック"/>
              </a:rPr>
              <a:t>o action executor</a:t>
            </a:r>
            <a:r>
              <a:rPr lang="en-GB" sz="2000" dirty="0">
                <a:solidFill>
                  <a:srgbClr val="990000"/>
                </a:solidFill>
                <a:ea typeface="ＭＳ Ｐゴシック"/>
              </a:rPr>
              <a:t>.</a:t>
            </a:r>
            <a:endParaRPr lang="en-GB" sz="2000" dirty="0">
              <a:solidFill>
                <a:srgbClr val="99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       </a:t>
            </a:r>
            <a:r>
              <a:rPr lang="en-GB" sz="2000" b="1" dirty="0">
                <a:solidFill>
                  <a:srgbClr val="000080"/>
                </a:solidFill>
                <a:ea typeface="ＭＳ Ｐゴシック"/>
              </a:rPr>
              <a:t>local</a:t>
            </a:r>
            <a:endParaRPr lang="en-GB" sz="2000" dirty="0"/>
          </a:p>
          <a:p>
            <a:pPr lvl="1">
              <a:spcBef>
                <a:spcPts val="400"/>
              </a:spcBef>
            </a:pPr>
            <a:r>
              <a:rPr lang="en-GB" sz="2000" dirty="0" smtClean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s</a:t>
            </a:r>
            <a:r>
              <a:rPr lang="en-GB" sz="2000" b="1" dirty="0">
                <a:solidFill>
                  <a:srgbClr val="3333FF"/>
                </a:solidFill>
                <a:ea typeface="ＭＳ Ｐゴシック"/>
              </a:rPr>
              <a:t>:</a:t>
            </a:r>
            <a:r>
              <a:rPr lang="en-GB" sz="2000" dirty="0">
                <a:solidFill>
                  <a:srgbClr val="3333FF"/>
                </a:solidFill>
                <a:ea typeface="ＭＳ Ｐゴシック"/>
              </a:rPr>
              <a:t> BOOLEAN</a:t>
            </a:r>
            <a:endParaRPr lang="en-GB" sz="2000" dirty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       </a:t>
            </a:r>
            <a:r>
              <a:rPr lang="en-GB" sz="2000" b="1" dirty="0">
                <a:solidFill>
                  <a:srgbClr val="000080"/>
                </a:solidFill>
                <a:ea typeface="ＭＳ Ｐゴシック"/>
              </a:rPr>
              <a:t>do</a:t>
            </a:r>
            <a:endParaRPr lang="en-GB" sz="20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>
                <a:solidFill>
                  <a:srgbClr val="000000"/>
                </a:solidFill>
                <a:ea typeface="ＭＳ Ｐゴシック"/>
              </a:rPr>
              <a:t>	</a:t>
            </a:r>
            <a:r>
              <a:rPr lang="en-GB" sz="2000" dirty="0" err="1" smtClean="0">
                <a:solidFill>
                  <a:srgbClr val="3333FF"/>
                </a:solidFill>
                <a:ea typeface="ＭＳ Ｐゴシック"/>
              </a:rPr>
              <a:t>e.add_action</a:t>
            </a: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 (a)</a:t>
            </a:r>
            <a:endParaRPr lang="en-GB" sz="2000" dirty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 smtClean="0">
                <a:solidFill>
                  <a:srgbClr val="3333FF"/>
                </a:solidFill>
                <a:ea typeface="ＭＳ Ｐゴシック"/>
              </a:rPr>
              <a:t>	s </a:t>
            </a:r>
            <a:r>
              <a:rPr lang="en-GB" sz="2000" dirty="0">
                <a:solidFill>
                  <a:srgbClr val="3333FF"/>
                </a:solidFill>
                <a:ea typeface="ＭＳ Ｐゴシック"/>
              </a:rPr>
              <a:t>:= </a:t>
            </a:r>
            <a:r>
              <a:rPr lang="en-GB" sz="2000" dirty="0" err="1" smtClean="0">
                <a:solidFill>
                  <a:srgbClr val="3333FF"/>
                </a:solidFill>
                <a:ea typeface="ＭＳ Ｐゴシック"/>
              </a:rPr>
              <a:t>a.done</a:t>
            </a:r>
            <a:r>
              <a:rPr lang="en-GB" sz="2000" dirty="0" smtClean="0">
                <a:solidFill>
                  <a:srgbClr val="3333FF"/>
                </a:solidFill>
              </a:rPr>
              <a:t> 			</a:t>
            </a:r>
            <a:r>
              <a:rPr lang="en-GB" sz="2000" dirty="0" smtClean="0">
                <a:solidFill>
                  <a:srgbClr val="C00000"/>
                </a:solidFill>
                <a:ea typeface="ＭＳ Ｐゴシック"/>
              </a:rPr>
              <a:t>-- The order matters!</a:t>
            </a:r>
            <a:endParaRPr lang="en-GB" sz="2000" dirty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2000" dirty="0">
                <a:solidFill>
                  <a:srgbClr val="000000"/>
                </a:solidFill>
                <a:ea typeface="ＭＳ Ｐゴシック"/>
              </a:rPr>
              <a:t>        </a:t>
            </a:r>
            <a:r>
              <a:rPr lang="en-GB" sz="2000" b="1" dirty="0" smtClean="0">
                <a:solidFill>
                  <a:srgbClr val="000080"/>
                </a:solidFill>
                <a:ea typeface="ＭＳ Ｐゴシック"/>
              </a:rPr>
              <a:t>end</a:t>
            </a:r>
            <a:endParaRPr sz="16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99992" y="1722960"/>
            <a:ext cx="0" cy="4514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8182811" y="6083299"/>
            <a:ext cx="465889" cy="21947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4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29959" y="113860"/>
            <a:ext cx="8380800" cy="516453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GB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Application to teaching</a:t>
            </a:r>
            <a:endParaRPr dirty="0"/>
          </a:p>
        </p:txBody>
      </p:sp>
      <p:sp>
        <p:nvSpPr>
          <p:cNvPr id="98" name="CustomShape 2"/>
          <p:cNvSpPr/>
          <p:nvPr/>
        </p:nvSpPr>
        <p:spPr>
          <a:xfrm>
            <a:off x="159798" y="914127"/>
            <a:ext cx="8797771" cy="5513306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spcBef>
                <a:spcPts val="1800"/>
              </a:spcBef>
              <a:buSzPct val="45000"/>
            </a:pPr>
            <a:r>
              <a:rPr lang="en-GB" dirty="0" smtClean="0"/>
              <a:t>New interdisciplinary course at ETH, Fall 2013:</a:t>
            </a:r>
            <a:endParaRPr lang="en-GB" dirty="0"/>
          </a:p>
          <a:p>
            <a:pPr>
              <a:spcBef>
                <a:spcPts val="1800"/>
              </a:spcBef>
              <a:buSzPct val="45000"/>
            </a:pPr>
            <a:r>
              <a:rPr lang="en-GB" sz="3200" b="1" dirty="0" smtClean="0">
                <a:solidFill>
                  <a:srgbClr val="3333FF"/>
                </a:solidFill>
              </a:rPr>
              <a:t>	</a:t>
            </a:r>
            <a:r>
              <a:rPr lang="en-GB" sz="3200" b="1" dirty="0" smtClean="0">
                <a:solidFill>
                  <a:srgbClr val="990000"/>
                </a:solidFill>
              </a:rPr>
              <a:t>Robot Programming Laboratory</a:t>
            </a:r>
          </a:p>
          <a:p>
            <a:pPr>
              <a:buSzPct val="45000"/>
            </a:pPr>
            <a:r>
              <a:rPr lang="en-GB" sz="2400" dirty="0" smtClean="0">
                <a:latin typeface="Comic Sans MS" pitchFamily="66" charset="0"/>
              </a:rPr>
              <a:t>Open to CS and ME students</a:t>
            </a:r>
            <a:endParaRPr lang="en-US" sz="2400" dirty="0" smtClean="0">
              <a:latin typeface="Comic Sans MS" pitchFamily="66" charset="0"/>
            </a:endParaRPr>
          </a:p>
          <a:p>
            <a:pPr>
              <a:buSzPct val="45000"/>
            </a:pPr>
            <a:r>
              <a:rPr lang="en-US" sz="2400" b="1" dirty="0" smtClean="0">
                <a:latin typeface="Comic Sans MS" pitchFamily="66" charset="0"/>
              </a:rPr>
              <a:t>Combines software engineering, concurrency &amp; robotics:</a:t>
            </a:r>
          </a:p>
          <a:p>
            <a:pPr marL="447675" lvl="1" indent="-265113">
              <a:spcBef>
                <a:spcPts val="1600"/>
              </a:spcBef>
              <a:buClr>
                <a:srgbClr val="80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How </a:t>
            </a:r>
            <a:r>
              <a:rPr lang="en-US" dirty="0">
                <a:solidFill>
                  <a:srgbClr val="3333FF"/>
                </a:solidFill>
              </a:rPr>
              <a:t>software engineering applies to </a:t>
            </a:r>
            <a:r>
              <a:rPr lang="en-US" dirty="0" smtClean="0">
                <a:solidFill>
                  <a:srgbClr val="3333FF"/>
                </a:solidFill>
              </a:rPr>
              <a:t>robotics</a:t>
            </a:r>
          </a:p>
          <a:p>
            <a:pPr marL="447675" lvl="1" indent="-265113">
              <a:spcBef>
                <a:spcPts val="1600"/>
              </a:spcBef>
              <a:buClr>
                <a:srgbClr val="80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Main architectures</a:t>
            </a:r>
            <a:r>
              <a:rPr lang="en-US" dirty="0">
                <a:solidFill>
                  <a:srgbClr val="3333FF"/>
                </a:solidFill>
              </a:rPr>
              <a:t>, </a:t>
            </a:r>
            <a:r>
              <a:rPr lang="en-US" dirty="0" smtClean="0">
                <a:solidFill>
                  <a:srgbClr val="3333FF"/>
                </a:solidFill>
              </a:rPr>
              <a:t>coordination, </a:t>
            </a:r>
            <a:r>
              <a:rPr lang="en-US" dirty="0">
                <a:solidFill>
                  <a:srgbClr val="3333FF"/>
                </a:solidFill>
              </a:rPr>
              <a:t>synchronization </a:t>
            </a:r>
            <a:r>
              <a:rPr lang="en-US" dirty="0" smtClean="0">
                <a:solidFill>
                  <a:srgbClr val="3333FF"/>
                </a:solidFill>
              </a:rPr>
              <a:t>methods</a:t>
            </a:r>
          </a:p>
          <a:p>
            <a:pPr marL="447675" lvl="1" indent="-265113">
              <a:spcBef>
                <a:spcPts val="1600"/>
              </a:spcBef>
              <a:buClr>
                <a:srgbClr val="80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Experience </a:t>
            </a:r>
            <a:r>
              <a:rPr lang="en-US" dirty="0">
                <a:solidFill>
                  <a:srgbClr val="3333FF"/>
                </a:solidFill>
              </a:rPr>
              <a:t>in </a:t>
            </a:r>
            <a:r>
              <a:rPr lang="en-US" dirty="0" smtClean="0">
                <a:solidFill>
                  <a:srgbClr val="3333FF"/>
                </a:solidFill>
              </a:rPr>
              <a:t>programming a </a:t>
            </a:r>
            <a:r>
              <a:rPr lang="en-US" dirty="0">
                <a:solidFill>
                  <a:srgbClr val="3333FF"/>
                </a:solidFill>
              </a:rPr>
              <a:t>small </a:t>
            </a:r>
            <a:r>
              <a:rPr lang="en-US" dirty="0" smtClean="0">
                <a:solidFill>
                  <a:srgbClr val="3333FF"/>
                </a:solidFill>
              </a:rPr>
              <a:t>robotic system</a:t>
            </a:r>
          </a:p>
          <a:p>
            <a:pPr marL="447675" lvl="1" indent="-265113">
              <a:spcBef>
                <a:spcPts val="1600"/>
              </a:spcBef>
              <a:buClr>
                <a:srgbClr val="80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Sensing</a:t>
            </a:r>
            <a:r>
              <a:rPr lang="en-US" dirty="0">
                <a:solidFill>
                  <a:srgbClr val="3333FF"/>
                </a:solidFill>
              </a:rPr>
              <a:t>, planning and </a:t>
            </a:r>
            <a:r>
              <a:rPr lang="en-US" dirty="0" smtClean="0">
                <a:solidFill>
                  <a:srgbClr val="3333FF"/>
                </a:solidFill>
              </a:rPr>
              <a:t>control</a:t>
            </a:r>
          </a:p>
          <a:p>
            <a:pPr marL="447675" lvl="1" indent="-265113">
              <a:spcBef>
                <a:spcPts val="1600"/>
              </a:spcBef>
              <a:buClr>
                <a:srgbClr val="80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ROS and Roboscoop</a:t>
            </a:r>
            <a:endParaRPr lang="en-US" dirty="0">
              <a:solidFill>
                <a:srgbClr val="3333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35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47717" y="69475"/>
            <a:ext cx="8380800" cy="498696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Things we learned</a:t>
            </a:r>
            <a:endParaRPr dirty="0"/>
          </a:p>
        </p:txBody>
      </p:sp>
      <p:sp>
        <p:nvSpPr>
          <p:cNvPr id="98" name="CustomShape 2"/>
          <p:cNvSpPr/>
          <p:nvPr/>
        </p:nvSpPr>
        <p:spPr>
          <a:xfrm>
            <a:off x="247716" y="1002904"/>
            <a:ext cx="8640251" cy="2121296"/>
          </a:xfrm>
          <a:prstGeom prst="rect">
            <a:avLst/>
          </a:prstGeom>
        </p:spPr>
        <p:txBody>
          <a:bodyPr lIns="0" tIns="36000" rIns="0" bIns="36000"/>
          <a:lstStyle/>
          <a:p>
            <a:pPr algn="ctr">
              <a:lnSpc>
                <a:spcPct val="150000"/>
              </a:lnSpc>
              <a:buSzPct val="45000"/>
            </a:pPr>
            <a:r>
              <a:rPr lang="en-US" sz="3600" dirty="0" smtClean="0">
                <a:solidFill>
                  <a:srgbClr val="3333FF"/>
                </a:solidFill>
                <a:ea typeface="ＭＳ Ｐゴシック"/>
              </a:rPr>
              <a:t>Concurrency is great for robotics</a:t>
            </a:r>
          </a:p>
          <a:p>
            <a:pPr algn="ctr">
              <a:lnSpc>
                <a:spcPct val="150000"/>
              </a:lnSpc>
              <a:buSzPct val="45000"/>
            </a:pPr>
            <a:r>
              <a:rPr lang="en-US" sz="3600" dirty="0" smtClean="0">
                <a:solidFill>
                  <a:srgbClr val="3333FF"/>
                </a:solidFill>
                <a:ea typeface="ＭＳ Ｐゴシック"/>
              </a:rPr>
              <a:t>A </a:t>
            </a:r>
            <a:r>
              <a:rPr lang="en-US" sz="3600" dirty="0" err="1" smtClean="0">
                <a:solidFill>
                  <a:srgbClr val="3333FF"/>
                </a:solidFill>
                <a:ea typeface="ＭＳ Ｐゴシック"/>
              </a:rPr>
              <a:t>SmartWalker</a:t>
            </a:r>
            <a:r>
              <a:rPr lang="en-US" sz="3600" dirty="0" smtClean="0">
                <a:solidFill>
                  <a:srgbClr val="3333FF"/>
                </a:solidFill>
                <a:ea typeface="ＭＳ Ｐゴシック"/>
              </a:rPr>
              <a:t> would be truly useful</a:t>
            </a:r>
            <a:endParaRPr lang="en-US" sz="3600" dirty="0">
              <a:solidFill>
                <a:srgbClr val="3333FF"/>
              </a:solidFill>
              <a:ea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7700" y="4775200"/>
            <a:ext cx="294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stuff is tough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319921" y="5287593"/>
            <a:ext cx="1118937" cy="7484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3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12205" y="129701"/>
            <a:ext cx="8380800" cy="54500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Partners</a:t>
            </a:r>
            <a:endParaRPr dirty="0"/>
          </a:p>
        </p:txBody>
      </p:sp>
      <p:sp>
        <p:nvSpPr>
          <p:cNvPr id="45" name="CustomShape 2"/>
          <p:cNvSpPr/>
          <p:nvPr/>
        </p:nvSpPr>
        <p:spPr>
          <a:xfrm>
            <a:off x="212205" y="984788"/>
            <a:ext cx="651516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ETH Zurich, Chair of Software Engineering</a:t>
            </a:r>
            <a:endParaRPr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212205" y="2100573"/>
            <a:ext cx="651516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Hochschule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 Luzern,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iHome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 Lab</a:t>
            </a:r>
            <a:endParaRPr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008120" y="1154974"/>
            <a:ext cx="1528560" cy="503640"/>
          </a:xfrm>
          <a:prstGeom prst="rect">
            <a:avLst/>
          </a:prstGeom>
        </p:spPr>
      </p:pic>
      <p:pic>
        <p:nvPicPr>
          <p:cNvPr id="6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7108609" y="2311979"/>
            <a:ext cx="972360" cy="4212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204301" y="4708948"/>
            <a:ext cx="4803819" cy="598511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000" dirty="0" smtClean="0">
                <a:latin typeface="Comic Sans MS" pitchFamily="66" charset="0"/>
                <a:ea typeface="ＭＳ Ｐゴシック"/>
              </a:rPr>
              <a:t>ETH Zurich, Autonomous Systems Lab</a:t>
            </a:r>
            <a:endParaRPr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35821" y="5544632"/>
            <a:ext cx="1118937" cy="7484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7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47717" y="69475"/>
            <a:ext cx="8380800" cy="498696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Roboscoop: what’s next?</a:t>
            </a:r>
            <a:endParaRPr dirty="0"/>
          </a:p>
        </p:txBody>
      </p:sp>
      <p:sp>
        <p:nvSpPr>
          <p:cNvPr id="98" name="CustomShape 2"/>
          <p:cNvSpPr/>
          <p:nvPr/>
        </p:nvSpPr>
        <p:spPr>
          <a:xfrm>
            <a:off x="247716" y="1002904"/>
            <a:ext cx="8640251" cy="460728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GB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Gain more experience through course</a:t>
            </a:r>
          </a:p>
          <a:p>
            <a:pPr>
              <a:lnSpc>
                <a:spcPct val="150000"/>
              </a:lnSpc>
              <a:buSzPct val="45000"/>
            </a:pPr>
            <a:r>
              <a:rPr lang="en-GB" dirty="0" smtClean="0">
                <a:solidFill>
                  <a:srgbClr val="3333FF"/>
                </a:solidFill>
                <a:ea typeface="ＭＳ Ｐゴシック"/>
              </a:rPr>
              <a:t>Continue enhancing the Roboscoop concurrency framework</a:t>
            </a:r>
            <a:endParaRPr lang="en-US" sz="2400" dirty="0" smtClean="0">
              <a:solidFill>
                <a:srgbClr val="3333FF"/>
              </a:solidFill>
              <a:ea typeface="ＭＳ Ｐゴシック"/>
            </a:endParaRPr>
          </a:p>
          <a:p>
            <a:pPr>
              <a:lnSpc>
                <a:spcPct val="150000"/>
              </a:lnSpc>
              <a:buSzPct val="45000"/>
            </a:pPr>
            <a:r>
              <a:rPr lang="en-US" sz="2400" b="1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Add sensors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to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SmartWalker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!</a:t>
            </a:r>
          </a:p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Implement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SmartWalker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 scenarios</a:t>
            </a:r>
          </a:p>
          <a:p>
            <a:pPr>
              <a:lnSpc>
                <a:spcPct val="150000"/>
              </a:lnSpc>
              <a:buSzPct val="45000"/>
            </a:pPr>
            <a:r>
              <a:rPr lang="en-GB" dirty="0" smtClean="0">
                <a:solidFill>
                  <a:srgbClr val="3333FF"/>
                </a:solidFill>
                <a:ea typeface="ＭＳ Ｐゴシック"/>
              </a:rPr>
              <a:t>Evaluate applicability to other robots</a:t>
            </a:r>
            <a:endParaRPr dirty="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Perform evaluation of SCOOP for robotics</a:t>
            </a:r>
          </a:p>
        </p:txBody>
      </p:sp>
    </p:spTree>
    <p:extLst>
      <p:ext uri="{BB962C8B-B14F-4D97-AF65-F5344CB8AC3E}">
        <p14:creationId xmlns:p14="http://schemas.microsoft.com/office/powerpoint/2010/main" val="396842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12205" y="129701"/>
            <a:ext cx="8380800" cy="545002"/>
          </a:xfrm>
          <a:prstGeom prst="rect">
            <a:avLst/>
          </a:prstGeom>
        </p:spPr>
        <p:txBody>
          <a:bodyPr lIns="0" tIns="36000" rIns="0" bIns="36000"/>
          <a:lstStyle/>
          <a:p>
            <a:r>
              <a:rPr lang="en-US" sz="2800" b="1" dirty="0">
                <a:solidFill>
                  <a:srgbClr val="00335B"/>
                </a:solidFill>
                <a:latin typeface="Arial"/>
                <a:ea typeface="ＭＳ Ｐゴシック"/>
              </a:rPr>
              <a:t>Roboscoop project members</a:t>
            </a:r>
            <a:endParaRPr lang="en-US"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" name="CustomShape 2"/>
          <p:cNvSpPr/>
          <p:nvPr/>
        </p:nvSpPr>
        <p:spPr>
          <a:xfrm>
            <a:off x="380880" y="1824035"/>
            <a:ext cx="3962520" cy="4216698"/>
          </a:xfrm>
          <a:prstGeom prst="rect">
            <a:avLst/>
          </a:prstGeom>
        </p:spPr>
        <p:txBody>
          <a:bodyPr lIns="0" tIns="36000" rIns="0" bIns="36000"/>
          <a:lstStyle/>
          <a:p>
            <a:pPr marL="444500" lvl="1" indent="-4445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Bertrand Meyer</a:t>
            </a:r>
          </a:p>
          <a:p>
            <a:pPr marL="444500" lvl="1" indent="-4445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Benjamin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Morandi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444500" lvl="1" indent="-4445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Sebastian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Nanz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444500" lvl="1" indent="-4445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Andrey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Rusakov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444500" lvl="1" indent="-4445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Jiwon</a:t>
            </a: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+mn-lt"/>
                <a:ea typeface="ＭＳ Ｐゴシック"/>
              </a:rPr>
              <a:t>Shin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747596" y="1700808"/>
            <a:ext cx="3928860" cy="4607280"/>
          </a:xfrm>
          <a:prstGeom prst="rect">
            <a:avLst/>
          </a:prstGeom>
        </p:spPr>
        <p:txBody>
          <a:bodyPr lIns="0" tIns="36000" rIns="0" bIns="36000"/>
          <a:lstStyle/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+mn-lt"/>
                <a:ea typeface="ＭＳ Ｐゴシック"/>
              </a:rPr>
              <a:t>Alexander </a:t>
            </a:r>
            <a:r>
              <a:rPr lang="en-US" dirty="0" err="1" smtClean="0">
                <a:solidFill>
                  <a:srgbClr val="0000FF"/>
                </a:solidFill>
                <a:latin typeface="+mn-lt"/>
                <a:ea typeface="ＭＳ Ｐゴシック"/>
              </a:rPr>
              <a:t>Klapproth</a:t>
            </a:r>
            <a:endParaRPr lang="en-US" dirty="0" smtClean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0000FF"/>
                </a:solidFill>
                <a:latin typeface="+mn-lt"/>
                <a:ea typeface="ＭＳ Ｐゴシック"/>
              </a:rPr>
              <a:t>Dieter </a:t>
            </a:r>
            <a:r>
              <a:rPr lang="de-CH" dirty="0">
                <a:solidFill>
                  <a:srgbClr val="0000FF"/>
                </a:solidFill>
                <a:latin typeface="+mn-lt"/>
                <a:ea typeface="ＭＳ Ｐゴシック"/>
              </a:rPr>
              <a:t>von </a:t>
            </a:r>
            <a:r>
              <a:rPr lang="de-CH" dirty="0" err="1" smtClean="0">
                <a:solidFill>
                  <a:srgbClr val="0000FF"/>
                </a:solidFill>
                <a:latin typeface="+mn-lt"/>
                <a:ea typeface="ＭＳ Ｐゴシック"/>
              </a:rPr>
              <a:t>Arx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+mn-lt"/>
                <a:ea typeface="ＭＳ Ｐゴシック"/>
              </a:rPr>
              <a:t>Martin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Biallas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Rolf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Kistler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Marcel Mathis</a:t>
            </a:r>
          </a:p>
          <a:p>
            <a:pPr marL="360363" lvl="1" indent="-360363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/>
              </a:rPr>
              <a:t>Andreas </a:t>
            </a:r>
            <a:r>
              <a:rPr lang="en-US" dirty="0" err="1">
                <a:solidFill>
                  <a:srgbClr val="0000FF"/>
                </a:solidFill>
                <a:latin typeface="+mn-lt"/>
                <a:ea typeface="ＭＳ Ｐゴシック"/>
              </a:rPr>
              <a:t>Rumsch</a:t>
            </a:r>
            <a:endParaRPr lang="en-US" dirty="0">
              <a:solidFill>
                <a:srgbClr val="0000FF"/>
              </a:solidFill>
              <a:latin typeface="+mn-lt"/>
              <a:ea typeface="ＭＳ Ｐゴシック"/>
            </a:endParaRPr>
          </a:p>
        </p:txBody>
      </p:sp>
      <p:pic>
        <p:nvPicPr>
          <p:cNvPr id="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80880" y="1102868"/>
            <a:ext cx="1528560" cy="503640"/>
          </a:xfrm>
          <a:prstGeom prst="rect">
            <a:avLst/>
          </a:prstGeom>
        </p:spPr>
      </p:pic>
      <p:pic>
        <p:nvPicPr>
          <p:cNvPr id="7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106145" y="1102868"/>
            <a:ext cx="972360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8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212205" y="1087319"/>
            <a:ext cx="863100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Develop framework for </a:t>
            </a:r>
            <a:r>
              <a:rPr lang="en-US" sz="2400" b="1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concurrent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 robotics programming</a:t>
            </a:r>
            <a:endParaRPr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212205" y="2100573"/>
            <a:ext cx="863100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Produce prototype of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SmartWalker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 for elderly people</a:t>
            </a:r>
            <a:endParaRPr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4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569613" y="2944585"/>
            <a:ext cx="2630160" cy="1422000"/>
          </a:xfrm>
          <a:prstGeom prst="rect">
            <a:avLst/>
          </a:prstGeom>
        </p:spPr>
      </p:pic>
      <p:pic>
        <p:nvPicPr>
          <p:cNvPr id="5" name="Picture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379427" y="3188918"/>
            <a:ext cx="1041905" cy="933333"/>
          </a:xfrm>
          <a:prstGeom prst="rect">
            <a:avLst/>
          </a:prstGeom>
        </p:spPr>
      </p:pic>
      <p:sp>
        <p:nvSpPr>
          <p:cNvPr id="6" name="CustomShape 2"/>
          <p:cNvSpPr/>
          <p:nvPr/>
        </p:nvSpPr>
        <p:spPr>
          <a:xfrm>
            <a:off x="2117804" y="5178504"/>
            <a:ext cx="5820762" cy="598511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000" dirty="0" smtClean="0">
                <a:ea typeface="ＭＳ Ｐゴシック"/>
              </a:rPr>
              <a:t>Learn about software engineering for robotics</a:t>
            </a:r>
            <a:endParaRPr sz="2000" dirty="0">
              <a:latin typeface="Comic Sans MS" pitchFamily="66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212205" y="129701"/>
            <a:ext cx="8380800" cy="54500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Goals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73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212205" y="1087319"/>
            <a:ext cx="863100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First version of Roboscoop framework</a:t>
            </a:r>
            <a:endParaRPr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212205" y="2100573"/>
            <a:ext cx="8631006" cy="844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First version of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  <a:ea typeface="ＭＳ Ｐゴシック"/>
              </a:rPr>
              <a:t>SmartWalker</a:t>
            </a:r>
            <a:endParaRPr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5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226909" y="2361015"/>
            <a:ext cx="2698286" cy="1988563"/>
          </a:xfrm>
          <a:prstGeom prst="rect">
            <a:avLst/>
          </a:prstGeom>
        </p:spPr>
      </p:pic>
      <p:sp>
        <p:nvSpPr>
          <p:cNvPr id="6" name="CustomShape 2"/>
          <p:cNvSpPr/>
          <p:nvPr/>
        </p:nvSpPr>
        <p:spPr>
          <a:xfrm>
            <a:off x="2117804" y="5178504"/>
            <a:ext cx="5820762" cy="598511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000" dirty="0" smtClean="0">
                <a:ea typeface="ＭＳ Ｐゴシック"/>
              </a:rPr>
              <a:t>Setting up a course to teach this stuff!</a:t>
            </a:r>
            <a:endParaRPr sz="2000" dirty="0">
              <a:latin typeface="Comic Sans MS" pitchFamily="66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212205" y="129701"/>
            <a:ext cx="8380800" cy="54500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Achievements so far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46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2"/>
          <p:cNvSpPr/>
          <p:nvPr/>
        </p:nvSpPr>
        <p:spPr>
          <a:xfrm>
            <a:off x="2540998" y="4448432"/>
            <a:ext cx="5991442" cy="2192400"/>
          </a:xfrm>
          <a:prstGeom prst="roundRect">
            <a:avLst>
              <a:gd name="adj" fmla="val 16667"/>
            </a:avLst>
          </a:prstGeom>
          <a:noFill/>
          <a:ln w="25560">
            <a:noFill/>
            <a:round/>
          </a:ln>
        </p:spPr>
        <p:txBody>
          <a:bodyPr/>
          <a:lstStyle/>
          <a:p>
            <a:pPr>
              <a:spcBef>
                <a:spcPts val="400"/>
              </a:spcBef>
              <a:buSzPct val="110000"/>
            </a:pPr>
            <a:r>
              <a:rPr lang="en-US" dirty="0" smtClean="0">
                <a:ea typeface="ＭＳ Ｐゴシック"/>
              </a:rPr>
              <a:t>Serial </a:t>
            </a:r>
            <a:r>
              <a:rPr lang="en-US" dirty="0">
                <a:ea typeface="ＭＳ Ｐゴシック"/>
              </a:rPr>
              <a:t>communication with hardware</a:t>
            </a:r>
          </a:p>
          <a:p>
            <a:pPr>
              <a:spcBef>
                <a:spcPts val="400"/>
              </a:spcBef>
              <a:buSzPct val="110000"/>
            </a:pPr>
            <a:r>
              <a:rPr lang="en-US" dirty="0" smtClean="0">
                <a:ea typeface="ＭＳ Ｐゴシック"/>
              </a:rPr>
              <a:t>Coordinate systems</a:t>
            </a:r>
            <a:endParaRPr lang="en-US" dirty="0">
              <a:ea typeface="ＭＳ Ｐゴシック"/>
            </a:endParaRPr>
          </a:p>
          <a:p>
            <a:pPr>
              <a:spcBef>
                <a:spcPts val="400"/>
              </a:spcBef>
              <a:buSzPct val="110000"/>
            </a:pPr>
            <a:r>
              <a:rPr lang="en-US" dirty="0">
                <a:ea typeface="ＭＳ Ｐゴシック"/>
              </a:rPr>
              <a:t>Image processing</a:t>
            </a:r>
          </a:p>
          <a:p>
            <a:pPr>
              <a:spcBef>
                <a:spcPts val="400"/>
              </a:spcBef>
              <a:buSzPct val="110000"/>
            </a:pPr>
            <a:r>
              <a:rPr lang="en-US" dirty="0" smtClean="0">
                <a:ea typeface="ＭＳ Ｐゴシック"/>
              </a:rPr>
              <a:t>Navigation</a:t>
            </a:r>
          </a:p>
          <a:p>
            <a:pPr>
              <a:spcBef>
                <a:spcPts val="400"/>
              </a:spcBef>
              <a:buSzPct val="110000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…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  <a:p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540998" y="1206054"/>
            <a:ext cx="6516504" cy="948172"/>
          </a:xfrm>
          <a:prstGeom prst="roundRect">
            <a:avLst>
              <a:gd name="adj" fmla="val 16667"/>
            </a:avLst>
          </a:prstGeom>
          <a:noFill/>
          <a:ln w="25560">
            <a:noFill/>
            <a:rou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  <a:buSzPct val="110000"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Integration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with other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frameworks</a:t>
            </a:r>
            <a:r>
              <a:rPr lang="en-US" dirty="0" smtClean="0">
                <a:solidFill>
                  <a:srgbClr val="990000"/>
                </a:solidFill>
              </a:rPr>
              <a:t>, e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xternal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ea typeface="ＭＳ Ｐゴシック"/>
              </a:rPr>
              <a:t>calls</a:t>
            </a:r>
            <a:endParaRPr lang="en-US" dirty="0">
              <a:solidFill>
                <a:srgbClr val="990000"/>
              </a:solidFill>
              <a:latin typeface="Comic Sans MS" pitchFamily="66" charset="0"/>
            </a:endParaRPr>
          </a:p>
          <a:p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2397211" y="2595361"/>
            <a:ext cx="6660291" cy="1323000"/>
          </a:xfrm>
          <a:prstGeom prst="roundRect">
            <a:avLst>
              <a:gd name="adj" fmla="val 16667"/>
            </a:avLst>
          </a:prstGeom>
          <a:noFill/>
          <a:ln w="25560">
            <a:noFill/>
            <a:round/>
          </a:ln>
        </p:spPr>
        <p:txBody>
          <a:bodyPr/>
          <a:lstStyle/>
          <a:p>
            <a:pPr>
              <a:spcBef>
                <a:spcPts val="400"/>
              </a:spcBef>
              <a:buSzPct val="110000"/>
            </a:pP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O-O structure, </a:t>
            </a:r>
            <a:r>
              <a:rPr lang="en-US" dirty="0">
                <a:solidFill>
                  <a:srgbClr val="3333FF"/>
                </a:solidFill>
                <a:ea typeface="ＭＳ Ｐゴシック"/>
              </a:rPr>
              <a:t> </a:t>
            </a: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coordination, </a:t>
            </a:r>
            <a:r>
              <a:rPr lang="en-US" dirty="0">
                <a:solidFill>
                  <a:srgbClr val="3333FF"/>
                </a:solidFill>
                <a:ea typeface="ＭＳ Ｐゴシック"/>
              </a:rPr>
              <a:t> </a:t>
            </a:r>
            <a:r>
              <a:rPr lang="en-US" dirty="0" smtClean="0">
                <a:solidFill>
                  <a:srgbClr val="3333FF"/>
                </a:solidFill>
                <a:ea typeface="ＭＳ Ｐゴシック"/>
              </a:rPr>
              <a:t>concurrency </a:t>
            </a:r>
            <a:endParaRPr lang="en-US" dirty="0">
              <a:solidFill>
                <a:srgbClr val="3333FF"/>
              </a:solidFill>
              <a:ea typeface="ＭＳ Ｐゴシック"/>
            </a:endParaRPr>
          </a:p>
          <a:p>
            <a:pPr>
              <a:spcBef>
                <a:spcPts val="400"/>
              </a:spcBef>
              <a:buSzPct val="110000"/>
            </a:pPr>
            <a:r>
              <a:rPr lang="en-US" dirty="0">
                <a:solidFill>
                  <a:srgbClr val="3333FF"/>
                </a:solidFill>
                <a:ea typeface="ＭＳ Ｐゴシック"/>
              </a:rPr>
              <a:t>(wheels, navigation system, GUI, etc.)</a:t>
            </a:r>
          </a:p>
          <a:p>
            <a:pPr>
              <a:spcBef>
                <a:spcPts val="400"/>
              </a:spcBef>
              <a:buSzPct val="110000"/>
            </a:pPr>
            <a:endParaRPr lang="de-CH" dirty="0">
              <a:solidFill>
                <a:srgbClr val="3333FF"/>
              </a:solidFill>
              <a:ea typeface="ＭＳ Ｐゴシック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247965" y="96106"/>
            <a:ext cx="4892445" cy="58608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Software architecture</a:t>
            </a:r>
            <a:endParaRPr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242872" y="3212976"/>
            <a:ext cx="792088" cy="576064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59096" y="3212976"/>
            <a:ext cx="792088" cy="576064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 bwMode="auto">
          <a:xfrm>
            <a:off x="136754" y="1206054"/>
            <a:ext cx="1976251" cy="94817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kern="1200" dirty="0" smtClean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Roboscoop</a:t>
            </a:r>
            <a:endParaRPr lang="en-US" sz="2400" b="1" kern="12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6754" y="2154227"/>
            <a:ext cx="1976251" cy="2294206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SCOOP</a:t>
            </a:r>
            <a:endParaRPr lang="en-US" sz="2400" b="1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6754" y="4534929"/>
            <a:ext cx="1976251" cy="2105903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ROS</a:t>
            </a:r>
            <a:endParaRPr lang="en-US" sz="2400" b="1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35821" y="5544632"/>
            <a:ext cx="1118937" cy="7484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806488" y="1631669"/>
            <a:ext cx="1118937" cy="7484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34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12205" y="129701"/>
            <a:ext cx="8380800" cy="54500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335B"/>
                </a:solidFill>
                <a:latin typeface="Arial"/>
                <a:ea typeface="ＭＳ Ｐゴシック"/>
              </a:rPr>
              <a:t>SCOOP</a:t>
            </a:r>
            <a:endParaRPr dirty="0"/>
          </a:p>
        </p:txBody>
      </p:sp>
      <p:sp>
        <p:nvSpPr>
          <p:cNvPr id="45" name="CustomShape 2"/>
          <p:cNvSpPr/>
          <p:nvPr/>
        </p:nvSpPr>
        <p:spPr>
          <a:xfrm>
            <a:off x="212205" y="984788"/>
            <a:ext cx="8629954" cy="5416012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Simple Concurrent Object-Oriented Programming</a:t>
            </a: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  <a:ea typeface="ＭＳ Ｐゴシック"/>
              </a:rPr>
              <a:t>Easy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  <a:ea typeface="ＭＳ Ｐゴシック"/>
              </a:rPr>
              <a:t>parallelization</a:t>
            </a: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One more keyword in Eiffel (</a:t>
            </a:r>
            <a:r>
              <a:rPr lang="en-US" b="1" dirty="0" smtClean="0">
                <a:solidFill>
                  <a:srgbClr val="000099"/>
                </a:solidFill>
                <a:ea typeface="ＭＳ Ｐゴシック"/>
              </a:rPr>
              <a:t>separate</a:t>
            </a: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)</a:t>
            </a:r>
            <a:endParaRPr lang="en-US" sz="2400" dirty="0">
              <a:solidFill>
                <a:srgbClr val="0000FF"/>
              </a:solidFill>
              <a:latin typeface="Comic Sans MS" pitchFamily="66" charset="0"/>
              <a:ea typeface="ＭＳ Ｐゴシック"/>
            </a:endParaRP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latin typeface="Comic Sans MS" pitchFamily="66" charset="0"/>
                <a:ea typeface="ＭＳ Ｐゴシック"/>
              </a:rPr>
              <a:t>Coordination is easy to express: close correspondence with behavioral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  <a:ea typeface="ＭＳ Ｐゴシック"/>
              </a:rPr>
              <a:t>specification</a:t>
            </a: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Natural addition to O-O framework</a:t>
            </a:r>
          </a:p>
          <a:p>
            <a:pPr marL="800100" lvl="1" indent="-342900">
              <a:lnSpc>
                <a:spcPct val="150000"/>
              </a:lnSpc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  <a:ea typeface="ＭＳ Ｐゴシック"/>
              </a:rPr>
              <a:t>Retains natural modes of reasoning about programs</a:t>
            </a:r>
            <a:endParaRPr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70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247716" y="87556"/>
            <a:ext cx="8380800" cy="76572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335B"/>
                </a:solidFill>
                <a:latin typeface="Arial"/>
                <a:ea typeface="ＭＳ Ｐゴシック"/>
              </a:rPr>
              <a:t>SmartWalker</a:t>
            </a:r>
            <a:endParaRPr dirty="0"/>
          </a:p>
        </p:txBody>
      </p:sp>
      <p:sp>
        <p:nvSpPr>
          <p:cNvPr id="47" name="CustomShape 2"/>
          <p:cNvSpPr/>
          <p:nvPr/>
        </p:nvSpPr>
        <p:spPr>
          <a:xfrm>
            <a:off x="247716" y="691978"/>
            <a:ext cx="8439084" cy="5522391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Smart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assistant for elderly people</a:t>
            </a: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Hi-tech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extension of the regular walker</a:t>
            </a: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Autonomous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robot with sensors and actuators</a:t>
            </a: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SzPct val="45000"/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Possible 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  <a:ea typeface="ＭＳ Ｐゴシック"/>
              </a:rPr>
              <a:t>functionalities:</a:t>
            </a:r>
            <a:endParaRPr dirty="0">
              <a:latin typeface="Comic Sans MS" pitchFamily="66" charset="0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Support </a:t>
            </a:r>
            <a:r>
              <a:rPr lang="en-US" dirty="0">
                <a:solidFill>
                  <a:srgbClr val="0000FF"/>
                </a:solidFill>
                <a:ea typeface="ＭＳ Ｐゴシック"/>
              </a:rPr>
              <a:t>while going uphill/downhill</a:t>
            </a:r>
            <a:endParaRPr dirty="0">
              <a:solidFill>
                <a:srgbClr val="0000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ea typeface="ＭＳ Ｐゴシック"/>
              </a:rPr>
              <a:t>Navigation during shopping</a:t>
            </a:r>
            <a:endParaRPr dirty="0">
              <a:solidFill>
                <a:srgbClr val="0000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ea typeface="ＭＳ Ｐゴシック"/>
              </a:rPr>
              <a:t>Finding a charging station</a:t>
            </a:r>
            <a:endParaRPr dirty="0">
              <a:solidFill>
                <a:srgbClr val="0000FF"/>
              </a:solidFill>
              <a:ea typeface="ＭＳ Ｐゴシック"/>
            </a:endParaRP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  <a:ea typeface="ＭＳ Ｐゴシック"/>
              </a:rPr>
              <a:t>Fall </a:t>
            </a: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detection</a:t>
            </a:r>
          </a:p>
          <a:p>
            <a:pPr marL="800100" lvl="1" indent="-342900">
              <a:buClr>
                <a:srgbClr val="990000"/>
              </a:buClr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ea typeface="ＭＳ Ｐゴシック"/>
              </a:rPr>
              <a:t>…</a:t>
            </a:r>
            <a:endParaRPr dirty="0">
              <a:solidFill>
                <a:srgbClr val="0000FF"/>
              </a:solidFill>
              <a:ea typeface="ＭＳ Ｐゴシック"/>
            </a:endParaRPr>
          </a:p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dirty="0">
              <a:latin typeface="Comic Sans MS" pitchFamily="66" charset="0"/>
            </a:endParaRPr>
          </a:p>
        </p:txBody>
      </p:sp>
      <p:pic>
        <p:nvPicPr>
          <p:cNvPr id="49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056640" y="4887360"/>
            <a:ext cx="2630160" cy="1422000"/>
          </a:xfrm>
          <a:prstGeom prst="rect">
            <a:avLst/>
          </a:prstGeom>
        </p:spPr>
      </p:pic>
      <p:pic>
        <p:nvPicPr>
          <p:cNvPr id="6" name="Picture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882714" y="853276"/>
            <a:ext cx="1697905" cy="167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65160" y="1568520"/>
            <a:ext cx="5867280" cy="5257080"/>
          </a:xfrm>
          <a:prstGeom prst="rect">
            <a:avLst/>
          </a:prstGeom>
        </p:spPr>
      </p:pic>
      <p:sp>
        <p:nvSpPr>
          <p:cNvPr id="52" name="CustomShape 2"/>
          <p:cNvSpPr/>
          <p:nvPr/>
        </p:nvSpPr>
        <p:spPr>
          <a:xfrm>
            <a:off x="247715" y="94161"/>
            <a:ext cx="8380800" cy="765720"/>
          </a:xfrm>
          <a:prstGeom prst="rect">
            <a:avLst/>
          </a:prstGeom>
        </p:spPr>
        <p:txBody>
          <a:bodyPr lIns="0" tIns="36000" rIns="0" bIns="36000"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335B"/>
                </a:solidFill>
                <a:latin typeface="Arial"/>
                <a:ea typeface="ＭＳ Ｐゴシック"/>
              </a:rPr>
              <a:t>SmartWalker</a:t>
            </a:r>
            <a:endParaRPr dirty="0"/>
          </a:p>
        </p:txBody>
      </p:sp>
      <p:sp>
        <p:nvSpPr>
          <p:cNvPr id="53" name="CustomShape 3"/>
          <p:cNvSpPr/>
          <p:nvPr/>
        </p:nvSpPr>
        <p:spPr>
          <a:xfrm>
            <a:off x="159798" y="859881"/>
            <a:ext cx="4278317" cy="409167"/>
          </a:xfrm>
          <a:prstGeom prst="wedgeRoundRectCallout">
            <a:avLst>
              <a:gd name="adj1" fmla="val 54152"/>
              <a:gd name="adj2" fmla="val 165876"/>
              <a:gd name="adj3" fmla="val 16667"/>
            </a:avLst>
          </a:prstGeom>
          <a:solidFill>
            <a:srgbClr val="FFFFFF"/>
          </a:solidFill>
          <a:ln w="6350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Tablet PC running SCOOP</a:t>
            </a:r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54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408659" y="1394283"/>
            <a:ext cx="1232280" cy="938160"/>
          </a:xfrm>
          <a:prstGeom prst="rect">
            <a:avLst/>
          </a:prstGeom>
        </p:spPr>
      </p:pic>
      <p:sp>
        <p:nvSpPr>
          <p:cNvPr id="56" name="CustomShape 5"/>
          <p:cNvSpPr/>
          <p:nvPr/>
        </p:nvSpPr>
        <p:spPr>
          <a:xfrm>
            <a:off x="4281016" y="6240043"/>
            <a:ext cx="2527558" cy="428040"/>
          </a:xfrm>
          <a:prstGeom prst="wedgeRoundRectCallout">
            <a:avLst>
              <a:gd name="adj1" fmla="val -85062"/>
              <a:gd name="adj2" fmla="val -203576"/>
              <a:gd name="adj3" fmla="val 16667"/>
            </a:avLst>
          </a:prstGeom>
          <a:solidFill>
            <a:srgbClr val="FFFFFF"/>
          </a:solidFill>
          <a:ln w="6350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Powerful motors</a:t>
            </a:r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58" name="CustomShape 7"/>
          <p:cNvSpPr/>
          <p:nvPr/>
        </p:nvSpPr>
        <p:spPr>
          <a:xfrm>
            <a:off x="5530788" y="836713"/>
            <a:ext cx="3391269" cy="432336"/>
          </a:xfrm>
          <a:prstGeom prst="wedgeRoundRectCallout">
            <a:avLst>
              <a:gd name="adj1" fmla="val -34908"/>
              <a:gd name="adj2" fmla="val 570856"/>
              <a:gd name="adj3" fmla="val 16667"/>
            </a:avLst>
          </a:prstGeom>
          <a:solidFill>
            <a:srgbClr val="FFFFFF"/>
          </a:solidFill>
          <a:ln w="6350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Single-board computer</a:t>
            </a:r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60" name="CustomShape 9"/>
          <p:cNvSpPr/>
          <p:nvPr/>
        </p:nvSpPr>
        <p:spPr>
          <a:xfrm>
            <a:off x="7475838" y="2932095"/>
            <a:ext cx="1320034" cy="432048"/>
          </a:xfrm>
          <a:prstGeom prst="wedgeRoundRectCallout">
            <a:avLst>
              <a:gd name="adj1" fmla="val -163889"/>
              <a:gd name="adj2" fmla="val 93703"/>
              <a:gd name="adj3" fmla="val 16667"/>
            </a:avLst>
          </a:prstGeom>
          <a:solidFill>
            <a:srgbClr val="FFFFFF"/>
          </a:solidFill>
          <a:ln w="6350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Battery</a:t>
            </a:r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13" name="Picture 2" descr="C:\Users\tcmathis.IHOMELAB\Desktop\beaglebon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707" y="1269048"/>
            <a:ext cx="1222165" cy="118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stomShape 3"/>
          <p:cNvSpPr/>
          <p:nvPr/>
        </p:nvSpPr>
        <p:spPr>
          <a:xfrm>
            <a:off x="71021" y="3733552"/>
            <a:ext cx="3444536" cy="462611"/>
          </a:xfrm>
          <a:prstGeom prst="wedgeRoundRectCallout">
            <a:avLst>
              <a:gd name="adj1" fmla="val 121027"/>
              <a:gd name="adj2" fmla="val -85061"/>
              <a:gd name="adj3" fmla="val 16667"/>
            </a:avLst>
          </a:prstGeom>
          <a:solidFill>
            <a:srgbClr val="FFFFFF"/>
          </a:solidFill>
          <a:ln w="6350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E-bike motor controller</a:t>
            </a:r>
            <a:endParaRPr lang="de-CH"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18" name="Grafik 3"/>
          <p:cNvPicPr>
            <a:picLocks noChangeAspect="1"/>
          </p:cNvPicPr>
          <p:nvPr/>
        </p:nvPicPr>
        <p:blipFill>
          <a:blip r:embed="rId5">
            <a:clrChange>
              <a:clrFrom>
                <a:srgbClr val="E8FAFC"/>
              </a:clrFrom>
              <a:clrTo>
                <a:srgbClr val="E8FA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30" y="4261201"/>
            <a:ext cx="1758646" cy="86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DejaVu Sans"/>
        <a:cs typeface="DejaVu Sans"/>
      </a:majorFont>
      <a:minorFont>
        <a:latin typeface="Comic Sans MS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1173</Words>
  <Application>Microsoft Office PowerPoint</Application>
  <PresentationFormat>On-screen Show (4:3)</PresentationFormat>
  <Paragraphs>293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NORMAL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meyer</cp:lastModifiedBy>
  <cp:revision>2118</cp:revision>
  <cp:lastPrinted>2012-09-20T17:33:19Z</cp:lastPrinted>
  <dcterms:created xsi:type="dcterms:W3CDTF">2008-09-15T09:44:04Z</dcterms:created>
  <dcterms:modified xsi:type="dcterms:W3CDTF">2013-03-13T17:31:52Z</dcterms:modified>
</cp:coreProperties>
</file>